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56" r:id="rId1"/>
  </p:sldMasterIdLst>
  <p:notesMasterIdLst>
    <p:notesMasterId r:id="rId15"/>
  </p:notesMasterIdLst>
  <p:handoutMasterIdLst>
    <p:handoutMasterId r:id="rId16"/>
  </p:handoutMasterIdLst>
  <p:sldIdLst>
    <p:sldId id="287" r:id="rId2"/>
    <p:sldId id="256" r:id="rId3"/>
    <p:sldId id="257" r:id="rId4"/>
    <p:sldId id="258" r:id="rId5"/>
    <p:sldId id="286" r:id="rId6"/>
    <p:sldId id="266" r:id="rId7"/>
    <p:sldId id="265" r:id="rId8"/>
    <p:sldId id="259" r:id="rId9"/>
    <p:sldId id="262" r:id="rId10"/>
    <p:sldId id="263" r:id="rId11"/>
    <p:sldId id="260" r:id="rId12"/>
    <p:sldId id="261" r:id="rId13"/>
    <p:sldId id="283" r:id="rId14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87" d="100"/>
          <a:sy n="87" d="100"/>
        </p:scale>
        <p:origin x="149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FA9D73C4-16DA-4DE8-9C7F-C78AABEADE19}" type="datetimeFigureOut">
              <a:rPr lang="fa-IR" smtClean="0"/>
              <a:pPr/>
              <a:t>30/11/1440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C6D00750-E5A3-4471-B899-6D2CE6ECFA57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60755464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00EF82E4-27AD-4FF4-BDA8-C473973C537E}" type="datetimeFigureOut">
              <a:rPr lang="fa-IR" smtClean="0"/>
              <a:pPr/>
              <a:t>30/11/1440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201CC722-EA18-4E89-9414-9A69A6195F63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06158467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52289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59357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3ADB4A9-ECD4-48C1-B329-D4BE71E83745}" type="datetime8">
              <a:rPr lang="fa-IR" smtClean="0"/>
              <a:pPr/>
              <a:t>1 اوت 19</a:t>
            </a:fld>
            <a:endParaRPr lang="fa-I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E1F8A242-CA91-48AE-99D9-5AF3B2CA932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16302-776C-47C0-94C6-DCBEF0995A34}" type="datetime8">
              <a:rPr lang="fa-IR" smtClean="0"/>
              <a:pPr/>
              <a:t>1 اوت 19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8A242-CA91-48AE-99D9-5AF3B2CA932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2DA80-6A48-4F04-AFAA-16D1EC5B4630}" type="datetime8">
              <a:rPr lang="fa-IR" smtClean="0"/>
              <a:pPr/>
              <a:t>1 اوت 19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8A242-CA91-48AE-99D9-5AF3B2CA932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F1CFD2B-ACC4-4748-999D-CE071465136A}" type="datetime8">
              <a:rPr lang="fa-IR" smtClean="0"/>
              <a:pPr/>
              <a:t>1 اوت 19</a:t>
            </a:fld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1F8A242-CA91-48AE-99D9-5AF3B2CA9325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3005FA45-DEE7-4E49-BE4D-5B3EA12C124D}" type="datetime8">
              <a:rPr lang="fa-IR" smtClean="0"/>
              <a:pPr/>
              <a:t>1 اوت 19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E1F8A242-CA91-48AE-99D9-5AF3B2CA932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DCA7A-4B6C-428A-9F43-9888937F96E5}" type="datetime8">
              <a:rPr lang="fa-IR" smtClean="0"/>
              <a:pPr/>
              <a:t>1 اوت 19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8A242-CA91-48AE-99D9-5AF3B2CA9325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22789-45CC-443D-A129-5F4CAFCA2C17}" type="datetime8">
              <a:rPr lang="fa-IR" smtClean="0"/>
              <a:pPr/>
              <a:t>1 اوت 19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8A242-CA91-48AE-99D9-5AF3B2CA9325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5B920A6-1F88-4EF2-96A3-03B673385277}" type="datetime8">
              <a:rPr lang="fa-IR" smtClean="0"/>
              <a:pPr/>
              <a:t>1 اوت 19</a:t>
            </a:fld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1F8A242-CA91-48AE-99D9-5AF3B2CA9325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E31E2-ADC6-4F08-891F-FC83148B1506}" type="datetime8">
              <a:rPr lang="fa-IR" smtClean="0"/>
              <a:pPr/>
              <a:t>1 اوت 19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8A242-CA91-48AE-99D9-5AF3B2CA932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AF46FB2-EA16-42E3-8C72-EFCEACD70F68}" type="datetime8">
              <a:rPr lang="fa-IR" smtClean="0"/>
              <a:pPr/>
              <a:t>1 اوت 19</a:t>
            </a:fld>
            <a:endParaRPr lang="fa-IR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1F8A242-CA91-48AE-99D9-5AF3B2CA9325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B135912-67E7-449D-8BAF-E67F0F9110AE}" type="datetime8">
              <a:rPr lang="fa-IR" smtClean="0"/>
              <a:pPr/>
              <a:t>1 اوت 19</a:t>
            </a:fld>
            <a:endParaRPr lang="fa-I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1F8A242-CA91-48AE-99D9-5AF3B2CA9325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6EC962A-67F7-4F1D-A5C4-99580BE4E4B3}" type="datetime8">
              <a:rPr lang="fa-IR" smtClean="0"/>
              <a:pPr/>
              <a:t>1 اوت 19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1F8A242-CA91-48AE-99D9-5AF3B2CA9325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hf sldNum="0" hdr="0" dt="0"/>
  <p:txStyles>
    <p:titleStyle>
      <a:lvl1pPr algn="l" rtl="1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r" rtl="1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r" rtl="1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r" rtl="1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r" rtl="1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r" rtl="1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r" rtl="1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0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4612" y="857232"/>
            <a:ext cx="5342585" cy="357190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058" y="0"/>
            <a:ext cx="4729138" cy="642918"/>
          </a:xfrm>
        </p:spPr>
        <p:txBody>
          <a:bodyPr>
            <a:normAutofit/>
          </a:bodyPr>
          <a:lstStyle/>
          <a:p>
            <a:pPr algn="r"/>
            <a:r>
              <a:rPr lang="fa-IR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orvarid" pitchFamily="2" charset="-78"/>
              </a:rPr>
              <a:t>برقراري ارتباط با بيماران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14282" y="928694"/>
            <a:ext cx="8215370" cy="6143644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fa-IR" sz="2800" dirty="0" smtClean="0">
                <a:cs typeface="B Nazanin" pitchFamily="2" charset="-78"/>
              </a:rPr>
              <a:t>دائما چشمتان و تمام توجهتان به بيمار باشد</a:t>
            </a:r>
            <a:endParaRPr lang="fa-IR" sz="2700" dirty="0" smtClean="0">
              <a:cs typeface="B Nazanin" pitchFamily="2" charset="-78"/>
            </a:endParaRPr>
          </a:p>
          <a:p>
            <a:pPr algn="just"/>
            <a:r>
              <a:rPr lang="fa-IR" sz="2700" dirty="0" smtClean="0">
                <a:cs typeface="B Nazanin" pitchFamily="2" charset="-78"/>
              </a:rPr>
              <a:t> براي ايجاد «حس تفاهم» مستقيما به چشمان بيمار نگاه كنيد . ايجاد تفاهم باعث اعتماد بيمار به شما ميشود . </a:t>
            </a:r>
          </a:p>
          <a:p>
            <a:pPr algn="just"/>
            <a:r>
              <a:rPr lang="fa-IR" sz="2700" dirty="0" smtClean="0">
                <a:cs typeface="B Nazanin" pitchFamily="2" charset="-78"/>
              </a:rPr>
              <a:t>از كلماتي استفاده كنيد كه بيمار بفهمد . به هر دليل با صداي بلند يا آهسته با بيمار صحبت نكنيد .</a:t>
            </a:r>
          </a:p>
          <a:p>
            <a:pPr algn="just"/>
            <a:r>
              <a:rPr lang="fa-IR" sz="2700" dirty="0" smtClean="0">
                <a:cs typeface="B Nazanin" pitchFamily="2" charset="-78"/>
              </a:rPr>
              <a:t>مراقب حركات بدن خود باشيد . ارتباطات غير زباني در ارتباط با بيمار بسيار مهم است . در شرايط پر استرس ،‌ بيماران ممكن است حركات و ژست هاي بدني شما را بد برداشت كنند . </a:t>
            </a:r>
            <a:endParaRPr lang="en-US" sz="2700" dirty="0" smtClean="0">
              <a:cs typeface="B Nazanin" pitchFamily="2" charset="-78"/>
            </a:endParaRPr>
          </a:p>
          <a:p>
            <a:pPr algn="just"/>
            <a:r>
              <a:rPr lang="fa-IR" sz="2700" dirty="0" smtClean="0">
                <a:cs typeface="B Nazanin" pitchFamily="2" charset="-78"/>
              </a:rPr>
              <a:t>اگر بيمار مشكل شنوايي دارد به وضوح صحبت كنيد و طوري روبروي شخص قراربگيريد كه بتواند حركت لبهاي شما را بخواند . هرگز فكر نكنيد كه افراد سالخورده مشكل شنوايي دارند يا اينكه نمي توانند منظور شما را بفهمند . همچنين هرگز از الفاظ كودكانه در برخورد با سالخوردگان يا با هر كس ديگري بجز بچه ها استفاده نكنيد . </a:t>
            </a:r>
            <a:endParaRPr lang="en-US" sz="2700" dirty="0" smtClean="0">
              <a:cs typeface="B Nazanin" pitchFamily="2" charset="-78"/>
            </a:endParaRPr>
          </a:p>
          <a:p>
            <a:pPr algn="just"/>
            <a:r>
              <a:rPr lang="fa-IR" sz="2700" dirty="0" smtClean="0">
                <a:cs typeface="B Nazanin" pitchFamily="2" charset="-78"/>
              </a:rPr>
              <a:t>بيماران حق دارند كه بدانند شما مي توانيد مراقبت پزشكي لازم را ارائه دهيد و نگران سلامت او هستيد</a:t>
            </a:r>
            <a:endParaRPr lang="fa-IR" sz="2700" dirty="0">
              <a:cs typeface="B Titr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4282" y="214290"/>
            <a:ext cx="36433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fa-IR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ده قانون طلايي زير به شما كمك خواهد كرد كه به بيمار خود آرامش دهيد :</a:t>
            </a:r>
            <a:endParaRPr lang="en-US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</p:txBody>
      </p:sp>
      <p:sp>
        <p:nvSpPr>
          <p:cNvPr id="5" name="Curved Right Arrow 4"/>
          <p:cNvSpPr/>
          <p:nvPr/>
        </p:nvSpPr>
        <p:spPr>
          <a:xfrm>
            <a:off x="714348" y="571480"/>
            <a:ext cx="642942" cy="714380"/>
          </a:xfrm>
          <a:prstGeom prst="curvedRightArrow">
            <a:avLst>
              <a:gd name="adj1" fmla="val 15365"/>
              <a:gd name="adj2" fmla="val 30885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a-IR" dirty="0" smtClean="0"/>
              <a:t>معاونت غذا و دارو دانشگاه علوم پزشکی کاشان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-7145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fa-IR" sz="32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orvarid" pitchFamily="2" charset="-78"/>
              </a:rPr>
              <a:t>آراستگي </a:t>
            </a:r>
            <a:r>
              <a:rPr lang="fa-IR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orvarid" pitchFamily="2" charset="-78"/>
              </a:rPr>
              <a:t>محيط داروخانه</a:t>
            </a:r>
            <a:endParaRPr lang="fa-IR" sz="32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orvarid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85720" y="1285860"/>
            <a:ext cx="8229600" cy="5038740"/>
          </a:xfrm>
        </p:spPr>
        <p:txBody>
          <a:bodyPr>
            <a:normAutofit/>
          </a:bodyPr>
          <a:lstStyle/>
          <a:p>
            <a:pPr algn="just"/>
            <a:r>
              <a:rPr lang="fa-IR" dirty="0">
                <a:cs typeface="B Nazanin" pitchFamily="2" charset="-78"/>
              </a:rPr>
              <a:t>محيط داروخانه بايد آراسته و تميز باشد</a:t>
            </a:r>
            <a:r>
              <a:rPr lang="en-US" dirty="0">
                <a:cs typeface="B Nazanin" pitchFamily="2" charset="-78"/>
              </a:rPr>
              <a:t>.</a:t>
            </a:r>
          </a:p>
          <a:p>
            <a:pPr algn="just"/>
            <a:r>
              <a:rPr lang="fa-IR" dirty="0" smtClean="0">
                <a:cs typeface="B Nazanin" pitchFamily="2" charset="-78"/>
              </a:rPr>
              <a:t>هرگونه </a:t>
            </a:r>
            <a:r>
              <a:rPr lang="fa-IR" dirty="0">
                <a:cs typeface="B Nazanin" pitchFamily="2" charset="-78"/>
              </a:rPr>
              <a:t>تبليغات مجاز بايد به صورت متمركز و بر روي تابلوي ويژه انجام شود</a:t>
            </a:r>
            <a:r>
              <a:rPr lang="en-US" dirty="0">
                <a:cs typeface="B Nazanin" pitchFamily="2" charset="-78"/>
              </a:rPr>
              <a:t>.</a:t>
            </a:r>
          </a:p>
          <a:p>
            <a:pPr algn="just"/>
            <a:r>
              <a:rPr lang="fa-IR" dirty="0" smtClean="0">
                <a:cs typeface="B Nazanin" pitchFamily="2" charset="-78"/>
              </a:rPr>
              <a:t>از </a:t>
            </a:r>
            <a:r>
              <a:rPr lang="fa-IR" dirty="0">
                <a:cs typeface="B Nazanin" pitchFamily="2" charset="-78"/>
              </a:rPr>
              <a:t>انجام هر گونه تبليغات غير اخلاقي و نامتناسب با عرف و شريعت تبليغ فرآورده هاي جنسي خودداري شود</a:t>
            </a:r>
            <a:r>
              <a:rPr lang="en-US" dirty="0">
                <a:cs typeface="B Nazanin" pitchFamily="2" charset="-78"/>
              </a:rPr>
              <a:t>.</a:t>
            </a:r>
          </a:p>
          <a:p>
            <a:pPr algn="just"/>
            <a:r>
              <a:rPr lang="fa-IR" dirty="0" smtClean="0">
                <a:cs typeface="B Nazanin" pitchFamily="2" charset="-78"/>
              </a:rPr>
              <a:t>مكاني </a:t>
            </a:r>
            <a:r>
              <a:rPr lang="fa-IR" dirty="0">
                <a:cs typeface="B Nazanin" pitchFamily="2" charset="-78"/>
              </a:rPr>
              <a:t>مناسب جهت قرار دادن تراكت، پمفلت و</a:t>
            </a:r>
            <a:r>
              <a:rPr lang="en-US" dirty="0">
                <a:cs typeface="B Nazanin" pitchFamily="2" charset="-78"/>
              </a:rPr>
              <a:t>.... </a:t>
            </a:r>
            <a:r>
              <a:rPr lang="fa-IR" dirty="0">
                <a:cs typeface="B Nazanin" pitchFamily="2" charset="-78"/>
              </a:rPr>
              <a:t>اقلام دارويي و آرايشي و بهداشتي مجاز</a:t>
            </a:r>
            <a:r>
              <a:rPr lang="en-US" dirty="0">
                <a:cs typeface="B Nazanin" pitchFamily="2" charset="-78"/>
              </a:rPr>
              <a:t>- </a:t>
            </a:r>
            <a:r>
              <a:rPr lang="fa-IR" dirty="0">
                <a:cs typeface="B Nazanin" pitchFamily="2" charset="-78"/>
              </a:rPr>
              <a:t>بصورتي كه ش ئونات اسلامي را رعايت </a:t>
            </a:r>
            <a:r>
              <a:rPr lang="fa-IR" dirty="0" smtClean="0">
                <a:cs typeface="B Nazanin" pitchFamily="2" charset="-78"/>
              </a:rPr>
              <a:t>كرده باشد</a:t>
            </a:r>
            <a:r>
              <a:rPr lang="en-US" dirty="0">
                <a:cs typeface="B Nazanin" pitchFamily="2" charset="-78"/>
              </a:rPr>
              <a:t>- </a:t>
            </a:r>
            <a:r>
              <a:rPr lang="fa-IR" dirty="0">
                <a:cs typeface="B Nazanin" pitchFamily="2" charset="-78"/>
              </a:rPr>
              <a:t>در داروخانه ها در نظر گرفته شود</a:t>
            </a:r>
            <a:r>
              <a:rPr lang="en-US" dirty="0">
                <a:cs typeface="B Nazanin" pitchFamily="2" charset="-78"/>
              </a:rPr>
              <a:t>.</a:t>
            </a:r>
          </a:p>
          <a:p>
            <a:endParaRPr lang="fa-IR" dirty="0"/>
          </a:p>
        </p:txBody>
      </p:sp>
      <p:pic>
        <p:nvPicPr>
          <p:cNvPr id="5" name="Picture 4" descr="image07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488" y="4071942"/>
            <a:ext cx="3333750" cy="2600325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داروهای-ضد-دهان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159250"/>
            <a:ext cx="4445000" cy="26987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-1429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fa-IR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orvarid" pitchFamily="2" charset="-78"/>
              </a:rPr>
              <a:t>بهداشت در محيط داروخانه</a:t>
            </a:r>
            <a:endParaRPr lang="fa-IR" sz="32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orvarid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85720" y="1214422"/>
            <a:ext cx="8186766" cy="4873752"/>
          </a:xfrm>
        </p:spPr>
        <p:txBody>
          <a:bodyPr>
            <a:normAutofit/>
          </a:bodyPr>
          <a:lstStyle/>
          <a:p>
            <a:pPr algn="just"/>
            <a:r>
              <a:rPr lang="fa-IR" sz="2400" dirty="0" smtClean="0">
                <a:cs typeface="B Nazanin" pitchFamily="2" charset="-78"/>
              </a:rPr>
              <a:t>حفظ سلامت و بهداشت در محيط داروخانه به دليل ويژگي تماس با بيمار، دشواري‌هاي خاص خود را دارد. از يك سو اقدامات پيشگيري از سرايت بيماري‌ها و انتشار عفونت و از سويي آموزش رعايت اصول بهداشتي براي پرسنل داروخانه مطرح است</a:t>
            </a:r>
            <a:r>
              <a:rPr lang="en-US" sz="2400" dirty="0" smtClean="0">
                <a:cs typeface="B Nazanin" pitchFamily="2" charset="-78"/>
              </a:rPr>
              <a:t>.</a:t>
            </a:r>
          </a:p>
          <a:p>
            <a:pPr algn="just"/>
            <a:r>
              <a:rPr lang="en-US" sz="2400" dirty="0" smtClean="0">
                <a:cs typeface="B Nazanin" pitchFamily="2" charset="-78"/>
              </a:rPr>
              <a:t> </a:t>
            </a:r>
            <a:r>
              <a:rPr lang="fa-IR" sz="2400" dirty="0" smtClean="0">
                <a:cs typeface="B Nazanin" pitchFamily="2" charset="-78"/>
              </a:rPr>
              <a:t>‌استفاده از روپوش براي پرسنل داروخانه جهـت جلـوگيـري از انتشـار بيمـاري و رعـايـت بهداشت فردي</a:t>
            </a:r>
            <a:endParaRPr lang="en-US" sz="2400" dirty="0" smtClean="0">
              <a:cs typeface="B Nazanin" pitchFamily="2" charset="-78"/>
            </a:endParaRPr>
          </a:p>
          <a:p>
            <a:pPr algn="just"/>
            <a:r>
              <a:rPr lang="en-US" sz="2400" dirty="0" smtClean="0">
                <a:cs typeface="B Nazanin" pitchFamily="2" charset="-78"/>
              </a:rPr>
              <a:t> </a:t>
            </a:r>
            <a:r>
              <a:rPr lang="fa-IR" sz="2400" dirty="0" smtClean="0">
                <a:cs typeface="B Nazanin" pitchFamily="2" charset="-78"/>
              </a:rPr>
              <a:t>‌تميز كردن سطوح ميز كار و قفسه‌ها و كف داروخانه به طور مرتب</a:t>
            </a:r>
            <a:endParaRPr lang="en-US" sz="2400" dirty="0" smtClean="0">
              <a:cs typeface="B Nazanin" pitchFamily="2" charset="-78"/>
            </a:endParaRPr>
          </a:p>
          <a:p>
            <a:pPr algn="just"/>
            <a:r>
              <a:rPr lang="fa-IR" sz="2400" dirty="0" smtClean="0">
                <a:cs typeface="B Nazanin" pitchFamily="2" charset="-78"/>
              </a:rPr>
              <a:t>حفظ بهداشت و دماي يخچال و رعايت زنـجيره سرد براي واكسن‌ها و ساير داروهاي يخچال</a:t>
            </a:r>
            <a:endParaRPr lang="en-US" sz="2400" dirty="0" smtClean="0">
              <a:cs typeface="B Nazanin" pitchFamily="2" charset="-78"/>
            </a:endParaRPr>
          </a:p>
          <a:p>
            <a:pPr algn="just"/>
            <a:r>
              <a:rPr lang="en-US" sz="2400" dirty="0" smtClean="0">
                <a:cs typeface="B Nazanin" pitchFamily="2" charset="-78"/>
              </a:rPr>
              <a:t> </a:t>
            </a:r>
            <a:r>
              <a:rPr lang="fa-IR" sz="2400" dirty="0" smtClean="0">
                <a:cs typeface="B Nazanin" pitchFamily="2" charset="-78"/>
              </a:rPr>
              <a:t>‌استاندارد بودن دما، رطوبت، نور، قفسه‌ها و انبار دارويي</a:t>
            </a:r>
            <a:endParaRPr lang="en-US" sz="2400" dirty="0" smtClean="0">
              <a:cs typeface="B Nazanin" pitchFamily="2" charset="-78"/>
            </a:endParaRPr>
          </a:p>
          <a:p>
            <a:endParaRPr lang="fa-I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كارهاي متفرغه\عكس گوگولي\untitled3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1142984"/>
            <a:ext cx="4643470" cy="33400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ounded Rectangle 2"/>
          <p:cNvSpPr/>
          <p:nvPr/>
        </p:nvSpPr>
        <p:spPr>
          <a:xfrm>
            <a:off x="3643306" y="5429264"/>
            <a:ext cx="4500594" cy="714380"/>
          </a:xfrm>
          <a:prstGeom prst="roundRect">
            <a:avLst/>
          </a:prstGeom>
          <a:solidFill>
            <a:schemeClr val="bg1"/>
          </a:solidFill>
          <a:ln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8800" dirty="0" smtClean="0">
                <a:solidFill>
                  <a:schemeClr val="tx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IranNastaliq" pitchFamily="18" charset="0"/>
                <a:cs typeface="IranNastaliq" pitchFamily="18" charset="0"/>
              </a:rPr>
              <a:t>با تشكر</a:t>
            </a:r>
            <a:endParaRPr lang="fa-IR" sz="8800" dirty="0">
              <a:solidFill>
                <a:schemeClr val="tx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-21433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fa-IR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orvarid" pitchFamily="2" charset="-78"/>
              </a:rPr>
              <a:t>منشور حقوق بيمار در داروخانه</a:t>
            </a:r>
            <a:endParaRPr lang="fa-IR" sz="32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orvarid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28596" y="1214422"/>
            <a:ext cx="8072494" cy="4922520"/>
          </a:xfrm>
        </p:spPr>
        <p:txBody>
          <a:bodyPr>
            <a:noAutofit/>
          </a:bodyPr>
          <a:lstStyle/>
          <a:p>
            <a:pPr algn="just">
              <a:buNone/>
              <a:tabLst>
                <a:tab pos="2773363" algn="l"/>
              </a:tabLst>
            </a:pPr>
            <a:r>
              <a:rPr lang="fa-IR" sz="2800" dirty="0">
                <a:cs typeface="B Nazanin" pitchFamily="2" charset="-78"/>
              </a:rPr>
              <a:t>۱. بیمار حق دارد بعد از دریافت دارو از داروساز در داروخانه ،‌اطلاعات موردنیاز درباره درمان </a:t>
            </a:r>
            <a:r>
              <a:rPr lang="fa-IR" sz="2800" dirty="0" smtClean="0">
                <a:cs typeface="B Nazanin" pitchFamily="2" charset="-78"/>
              </a:rPr>
              <a:t>دارویی‌اش(از </a:t>
            </a:r>
            <a:r>
              <a:rPr lang="fa-IR" sz="2800" dirty="0">
                <a:cs typeface="B Nazanin" pitchFamily="2" charset="-78"/>
              </a:rPr>
              <a:t>جمله مقدار و نحوه صحیح مصرف </a:t>
            </a:r>
            <a:r>
              <a:rPr lang="fa-IR" sz="2800" dirty="0" smtClean="0">
                <a:cs typeface="B Nazanin" pitchFamily="2" charset="-78"/>
              </a:rPr>
              <a:t>دارو) </a:t>
            </a:r>
            <a:r>
              <a:rPr lang="fa-IR" sz="2800" dirty="0">
                <a:cs typeface="B Nazanin" pitchFamily="2" charset="-78"/>
              </a:rPr>
              <a:t>را سوال نماید و داروساز موظف است تا تفهیم کامل بیمار به تمامی سوالات دارویی بیمار پاسخ گوید. اطلاعات داده شده باید بدون اصطلاحات تخصصی و کاملاً واضح باشد به طوریکه بیمار قانع و بطور کامل توجیه </a:t>
            </a:r>
            <a:r>
              <a:rPr lang="fa-IR" sz="2800" dirty="0" smtClean="0">
                <a:cs typeface="B Nazanin" pitchFamily="2" charset="-78"/>
              </a:rPr>
              <a:t>شود. </a:t>
            </a:r>
            <a:endParaRPr lang="en-US" sz="2800" dirty="0">
              <a:cs typeface="B Nazanin" pitchFamily="2" charset="-78"/>
            </a:endParaRPr>
          </a:p>
          <a:p>
            <a:pPr>
              <a:buNone/>
            </a:pPr>
            <a:endParaRPr lang="fa-IR" sz="2800" dirty="0">
              <a:cs typeface="B Titr" pitchFamily="2" charset="-78"/>
            </a:endParaRPr>
          </a:p>
        </p:txBody>
      </p:sp>
      <p:pic>
        <p:nvPicPr>
          <p:cNvPr id="4" name="Picture 3" descr="drugstor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0100" y="3929066"/>
            <a:ext cx="6858048" cy="2657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0" y="0"/>
            <a:ext cx="4157634" cy="642934"/>
          </a:xfrm>
        </p:spPr>
        <p:txBody>
          <a:bodyPr>
            <a:normAutofit/>
          </a:bodyPr>
          <a:lstStyle/>
          <a:p>
            <a:pPr algn="ctr"/>
            <a:r>
              <a:rPr lang="fa-IR" sz="1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orvarid" pitchFamily="2" charset="-78"/>
              </a:rPr>
              <a:t>منشور حقوق بيمار در داروخانه</a:t>
            </a:r>
            <a:endParaRPr lang="fa-IR" sz="18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orvarid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57158" y="928670"/>
            <a:ext cx="8229600" cy="5357826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fa-IR" sz="2800" dirty="0" smtClean="0">
                <a:cs typeface="B Nazanin" pitchFamily="2" charset="-78"/>
              </a:rPr>
              <a:t>۲. بیمار حق دارد که حرمت و شان او در داروخانه حفظ شده و به نیازهای دارویی او با رعایت ضوابط و مقررات به موقع و به طور کامل توجه شود. </a:t>
            </a:r>
          </a:p>
          <a:p>
            <a:pPr algn="just">
              <a:buNone/>
            </a:pPr>
            <a:r>
              <a:rPr lang="fa-IR" sz="2800" dirty="0" smtClean="0">
                <a:cs typeface="B Nazanin" pitchFamily="2" charset="-78"/>
              </a:rPr>
              <a:t>۳.بیمار حق دارد در رابطه با حفظ اسرار بیماری و وضعیت سلامت خود به داروساز اعتماد کامل داشته باشد و داروساز می‌باید در روابط کاری خود چنین اطمینانی را برای بیماران فراهم نماید. </a:t>
            </a:r>
            <a:endParaRPr lang="en-US" sz="2800" dirty="0" smtClean="0">
              <a:cs typeface="B Nazanin" pitchFamily="2" charset="-78"/>
            </a:endParaRPr>
          </a:p>
          <a:p>
            <a:pPr algn="just">
              <a:buNone/>
            </a:pPr>
            <a:r>
              <a:rPr lang="fa-IR" sz="2800" dirty="0" smtClean="0">
                <a:cs typeface="B Nazanin" pitchFamily="2" charset="-78"/>
              </a:rPr>
              <a:t>۴.بیمار حق دارد در مورد داروهایی که پزشک برای او تجویز می‌کند از داروساز در داروخانه راهنمایی و مشاوره بخواهد. </a:t>
            </a:r>
            <a:endParaRPr lang="en-US" sz="2800" dirty="0" smtClean="0">
              <a:cs typeface="B Nazanin" pitchFamily="2" charset="-78"/>
            </a:endParaRPr>
          </a:p>
          <a:p>
            <a:pPr algn="just">
              <a:lnSpc>
                <a:spcPct val="80000"/>
              </a:lnSpc>
              <a:buNone/>
            </a:pPr>
            <a:r>
              <a:rPr lang="fa-IR" sz="2800" dirty="0" smtClean="0">
                <a:cs typeface="B Nazanin" pitchFamily="2" charset="-78"/>
              </a:rPr>
              <a:t> </a:t>
            </a:r>
            <a:endParaRPr lang="en-US" sz="2800" dirty="0" smtClean="0">
              <a:cs typeface="B Nazanin" pitchFamily="2" charset="-78"/>
            </a:endParaRPr>
          </a:p>
          <a:p>
            <a:pPr algn="just">
              <a:lnSpc>
                <a:spcPct val="80000"/>
              </a:lnSpc>
              <a:buNone/>
            </a:pPr>
            <a:endParaRPr lang="en-US" sz="2800" dirty="0">
              <a:cs typeface="B Nazanin" pitchFamily="2" charset="-78"/>
            </a:endParaRPr>
          </a:p>
        </p:txBody>
      </p:sp>
      <p:pic>
        <p:nvPicPr>
          <p:cNvPr id="5" name="Picture 4" descr="IMG0825345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43174" y="4286256"/>
            <a:ext cx="3714776" cy="23031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ug2006.jpg"/>
          <p:cNvPicPr>
            <a:picLocks noChangeAspect="1"/>
          </p:cNvPicPr>
          <p:nvPr/>
        </p:nvPicPr>
        <p:blipFill>
          <a:blip r:embed="rId2" cstate="print"/>
          <a:srcRect l="5729" t="23606" r="3125" b="23606"/>
          <a:stretch>
            <a:fillRect/>
          </a:stretch>
        </p:blipFill>
        <p:spPr>
          <a:xfrm>
            <a:off x="214282" y="5010869"/>
            <a:ext cx="2071670" cy="17757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fa-IR" sz="4000" u="sng" dirty="0" smtClean="0">
                <a:solidFill>
                  <a:schemeClr val="bg1"/>
                </a:solidFill>
                <a:cs typeface="B Titr" pitchFamily="2" charset="-78"/>
              </a:rPr>
              <a:t>منشور حقوق بيمار در داروخانه</a:t>
            </a:r>
            <a:endParaRPr lang="fa-IR" sz="40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14282" y="714356"/>
            <a:ext cx="8286808" cy="5857916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fa-IR" sz="2800" dirty="0" smtClean="0">
                <a:cs typeface="B Nazanin" pitchFamily="2" charset="-78"/>
              </a:rPr>
              <a:t>۵. بیمار حق دارد به پاسخ‌های داروساز در رفع نیازهای دارویی‌اش اطمینان کند و داروساز مسئول گفته‌ها و توصیه‌های خود می‌باشد</a:t>
            </a:r>
          </a:p>
          <a:p>
            <a:pPr algn="just">
              <a:lnSpc>
                <a:spcPct val="80000"/>
              </a:lnSpc>
              <a:buNone/>
            </a:pPr>
            <a:r>
              <a:rPr lang="fa-IR" sz="2800" dirty="0" smtClean="0">
                <a:cs typeface="B Nazanin" pitchFamily="2" charset="-78"/>
              </a:rPr>
              <a:t>6. بیمار حق دارد از داروساز خود درباره منافع و مضرات و هزینه‌های دارویی ‌اش اطلاعات بخواهد و داروساز باید بیمار را راهنمایی کند. </a:t>
            </a:r>
            <a:endParaRPr lang="en-US" sz="2800" dirty="0" smtClean="0">
              <a:cs typeface="B Nazanin" pitchFamily="2" charset="-78"/>
            </a:endParaRPr>
          </a:p>
          <a:p>
            <a:pPr algn="just">
              <a:lnSpc>
                <a:spcPct val="80000"/>
              </a:lnSpc>
              <a:buNone/>
            </a:pPr>
            <a:r>
              <a:rPr lang="fa-IR" sz="2800" dirty="0" smtClean="0">
                <a:cs typeface="B Nazanin" pitchFamily="2" charset="-78"/>
              </a:rPr>
              <a:t>۷. بیمار حق دارد که بداند در صورت فراموش کردن یک دوز دارو  چه باید </a:t>
            </a:r>
          </a:p>
          <a:p>
            <a:pPr algn="just">
              <a:lnSpc>
                <a:spcPct val="80000"/>
              </a:lnSpc>
              <a:buNone/>
            </a:pPr>
            <a:r>
              <a:rPr lang="fa-IR" sz="2800" dirty="0" smtClean="0">
                <a:cs typeface="B Nazanin" pitchFamily="2" charset="-78"/>
              </a:rPr>
              <a:t>کرد.</a:t>
            </a:r>
          </a:p>
          <a:p>
            <a:pPr algn="just">
              <a:lnSpc>
                <a:spcPct val="80000"/>
              </a:lnSpc>
              <a:buNone/>
            </a:pPr>
            <a:r>
              <a:rPr lang="fa-IR" sz="2800" dirty="0" smtClean="0">
                <a:cs typeface="B Nazanin" pitchFamily="2" charset="-78"/>
              </a:rPr>
              <a:t>8. بیمار حق دارد که بداند چطور متوجه شود داروهای مصرفی ‌اش اثر کرده و علامت پیشرفت درمان چیست .</a:t>
            </a:r>
          </a:p>
          <a:p>
            <a:pPr algn="just">
              <a:lnSpc>
                <a:spcPct val="80000"/>
              </a:lnSpc>
              <a:buNone/>
            </a:pPr>
            <a:r>
              <a:rPr lang="fa-IR" sz="2800" dirty="0" smtClean="0">
                <a:cs typeface="B Nazanin" pitchFamily="2" charset="-78"/>
              </a:rPr>
              <a:t>9. داروساز می‌تواند با توجه به سطح آگاهی بیمار و در صورتی که از گروه پزشکی باشد اطلاعات اضافی ارائه نماید. </a:t>
            </a:r>
            <a:endParaRPr lang="en-US" sz="2800" dirty="0" smtClean="0">
              <a:cs typeface="B Nazanin" pitchFamily="2" charset="-78"/>
            </a:endParaRPr>
          </a:p>
          <a:p>
            <a:pPr algn="just">
              <a:lnSpc>
                <a:spcPct val="80000"/>
              </a:lnSpc>
              <a:buNone/>
            </a:pPr>
            <a:r>
              <a:rPr lang="fa-IR" sz="2800" dirty="0" smtClean="0">
                <a:cs typeface="B Nazanin" pitchFamily="2" charset="-78"/>
              </a:rPr>
              <a:t>۱۰.داروساز باید در مورد تداخل داروهای تجویز شده در نسخه با غذا ، داروهای دیگر و پاسخهای آزمایشگاهی بیمار را راهنمایی کند. </a:t>
            </a:r>
            <a:endParaRPr lang="fa-IR" sz="28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0" y="0"/>
            <a:ext cx="4157634" cy="642934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B Morvarid" pitchFamily="2" charset="-78"/>
              </a:rPr>
              <a:t>منشور حقوق بيمار در داروخانه</a:t>
            </a:r>
            <a:endParaRPr kumimoji="0" lang="fa-IR" sz="1800" b="1" i="0" u="none" strike="noStrike" kern="1200" cap="small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B Morvarid" pitchFamily="2" charset="-78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fa-IR" sz="4000" u="sng" dirty="0" smtClean="0">
                <a:solidFill>
                  <a:schemeClr val="bg1"/>
                </a:solidFill>
                <a:cs typeface="B Titr" pitchFamily="2" charset="-78"/>
              </a:rPr>
              <a:t>منشور حقوق بيمار در داروخانه</a:t>
            </a:r>
            <a:endParaRPr lang="fa-IR" sz="40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57158" y="714356"/>
            <a:ext cx="8229600" cy="5429288"/>
          </a:xfrm>
        </p:spPr>
        <p:txBody>
          <a:bodyPr>
            <a:normAutofit/>
          </a:bodyPr>
          <a:lstStyle/>
          <a:p>
            <a:pPr algn="just">
              <a:lnSpc>
                <a:spcPct val="80000"/>
              </a:lnSpc>
              <a:buNone/>
            </a:pPr>
            <a:r>
              <a:rPr lang="fa-IR" sz="2800" dirty="0" smtClean="0">
                <a:cs typeface="B Nazanin" pitchFamily="2" charset="-78"/>
              </a:rPr>
              <a:t>۱۱. داروساز باید توصیه‌های  مصرف دارو درحالت بارداری یا شیردهی را در</a:t>
            </a:r>
          </a:p>
          <a:p>
            <a:pPr algn="just">
              <a:lnSpc>
                <a:spcPct val="80000"/>
              </a:lnSpc>
              <a:buNone/>
            </a:pPr>
            <a:r>
              <a:rPr lang="fa-IR" sz="2800" dirty="0" smtClean="0">
                <a:cs typeface="B Nazanin" pitchFamily="2" charset="-78"/>
              </a:rPr>
              <a:t> صورت لزوم به بیمار اعلام نماید.</a:t>
            </a:r>
            <a:endParaRPr lang="en-US" sz="2800" dirty="0" smtClean="0">
              <a:cs typeface="B Nazanin" pitchFamily="2" charset="-78"/>
            </a:endParaRPr>
          </a:p>
          <a:p>
            <a:pPr algn="just">
              <a:buNone/>
            </a:pPr>
            <a:r>
              <a:rPr lang="fa-IR" sz="2800" dirty="0" smtClean="0">
                <a:cs typeface="B Nazanin" pitchFamily="2" charset="-78"/>
              </a:rPr>
              <a:t>12.داروساز باید بیمار را در صورت مصرف دارویی همزمان با سایر داروها (داروهای </a:t>
            </a:r>
            <a:r>
              <a:rPr lang="en-US" sz="2800" dirty="0" err="1" smtClean="0">
                <a:cs typeface="B Nazanin" pitchFamily="2" charset="-78"/>
              </a:rPr>
              <a:t>otc</a:t>
            </a:r>
            <a:r>
              <a:rPr lang="fa-IR" sz="2800" dirty="0" smtClean="0">
                <a:cs typeface="B Nazanin" pitchFamily="2" charset="-78"/>
              </a:rPr>
              <a:t> ، ضدبارداری خوراکی و غیره) در صورت لزوم راهنمایی کند. </a:t>
            </a:r>
            <a:endParaRPr lang="fa-IR" sz="2800" dirty="0" smtClean="0"/>
          </a:p>
          <a:p>
            <a:pPr algn="just">
              <a:buNone/>
            </a:pPr>
            <a:r>
              <a:rPr lang="fa-IR" sz="2800" dirty="0" smtClean="0">
                <a:cs typeface="B Nazanin" pitchFamily="2" charset="-78"/>
              </a:rPr>
              <a:t>13.داروساز باید در صورتی که بیمار دارای بیماری زمینه‌ای نیز هست ، نحوه مصرف داروهای موجود در نسخه را به بیمار توصیه نماید. </a:t>
            </a:r>
            <a:endParaRPr lang="en-US" sz="2800" dirty="0" smtClean="0">
              <a:cs typeface="B Nazanin" pitchFamily="2" charset="-78"/>
            </a:endParaRPr>
          </a:p>
          <a:p>
            <a:pPr algn="just">
              <a:buNone/>
            </a:pPr>
            <a:r>
              <a:rPr lang="fa-IR" sz="2800" dirty="0" smtClean="0">
                <a:cs typeface="B Nazanin" pitchFamily="2" charset="-78"/>
              </a:rPr>
              <a:t>۱۴.داروساز باید صحت دوزاژ تجویزی را با توجه به شرایط بیمار( سن ، وزن و غیره ) بررسی و در صورت لزوم با پزشک معالج مشورت نماید. </a:t>
            </a:r>
            <a:endParaRPr lang="en-US" sz="2800" dirty="0" smtClean="0">
              <a:cs typeface="B Nazanin" pitchFamily="2" charset="-78"/>
            </a:endParaRPr>
          </a:p>
          <a:p>
            <a:pPr algn="just">
              <a:buNone/>
            </a:pPr>
            <a:r>
              <a:rPr lang="fa-IR" sz="2800" dirty="0" smtClean="0">
                <a:cs typeface="B Nazanin" pitchFamily="2" charset="-78"/>
              </a:rPr>
              <a:t>۱۵. داروساز باید عوارض جانبی مهم دارو را باتوجه به برگه راهنمای بیمار(بروشور) با رعایت شرایط بیمار هشدار دهد.</a:t>
            </a:r>
            <a:endParaRPr lang="en-US" sz="2800" dirty="0" smtClean="0">
              <a:cs typeface="B Nazanin" pitchFamily="2" charset="-78"/>
            </a:endParaRPr>
          </a:p>
          <a:p>
            <a:pPr>
              <a:buNone/>
            </a:pPr>
            <a:endParaRPr lang="fa-IR" sz="28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0" y="-71462"/>
            <a:ext cx="4157634" cy="642934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1" i="0" u="none" strike="noStrike" kern="1200" cap="small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B Morvarid" pitchFamily="2" charset="-78"/>
              </a:rPr>
              <a:t>منشور حقوق بيمار در داروخانه</a:t>
            </a:r>
            <a:endParaRPr kumimoji="0" lang="fa-IR" sz="1800" b="1" i="0" u="none" strike="noStrike" kern="1200" cap="small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B Morvarid" pitchFamily="2" charset="-78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714356"/>
            <a:ext cx="8229600" cy="796110"/>
          </a:xfrm>
        </p:spPr>
        <p:txBody>
          <a:bodyPr>
            <a:normAutofit/>
          </a:bodyPr>
          <a:lstStyle/>
          <a:p>
            <a:pPr algn="ctr"/>
            <a:r>
              <a:rPr lang="fa-IR" sz="3200" dirty="0" smtClean="0">
                <a:solidFill>
                  <a:schemeClr val="bg1"/>
                </a:solidFill>
                <a:cs typeface="B Titr" pitchFamily="2" charset="-78"/>
              </a:rPr>
              <a:t>كليات شرح وظايف و محدوده فعاليت پرسنل داروخانه</a:t>
            </a:r>
            <a:endParaRPr lang="fa-IR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57158" y="928670"/>
            <a:ext cx="8229600" cy="4389120"/>
          </a:xfrm>
        </p:spPr>
        <p:txBody>
          <a:bodyPr>
            <a:no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fa-IR" sz="2800" dirty="0" smtClean="0">
                <a:cs typeface="B Nazanin" pitchFamily="2" charset="-78"/>
              </a:rPr>
              <a:t>1- </a:t>
            </a:r>
            <a:r>
              <a:rPr lang="fa-IR" sz="2700" dirty="0" smtClean="0">
                <a:cs typeface="B Nazanin" pitchFamily="2" charset="-78"/>
              </a:rPr>
              <a:t>حضور فعال و مستمر بر اساس ساعات تعيين شده و با هماهنگي موسس</a:t>
            </a:r>
          </a:p>
          <a:p>
            <a:pPr algn="just">
              <a:lnSpc>
                <a:spcPct val="130000"/>
              </a:lnSpc>
              <a:buNone/>
            </a:pPr>
            <a:r>
              <a:rPr lang="fa-IR" sz="2800" dirty="0" smtClean="0">
                <a:cs typeface="B Nazanin" pitchFamily="2" charset="-78"/>
              </a:rPr>
              <a:t>2- اجراي صحيح نسخه پيچي داروي با در نظر گرفتن آموزش لازم</a:t>
            </a:r>
          </a:p>
          <a:p>
            <a:pPr algn="just">
              <a:lnSpc>
                <a:spcPct val="130000"/>
              </a:lnSpc>
              <a:buNone/>
            </a:pPr>
            <a:r>
              <a:rPr lang="fa-IR" sz="2800" dirty="0" smtClean="0">
                <a:cs typeface="B Nazanin" pitchFamily="2" charset="-78"/>
              </a:rPr>
              <a:t>3- كنترل و نظارت بر تاريخ انقضاء داروها و ديگر ملزومات مرتبط</a:t>
            </a:r>
          </a:p>
          <a:p>
            <a:pPr algn="just">
              <a:lnSpc>
                <a:spcPct val="130000"/>
              </a:lnSpc>
              <a:buNone/>
            </a:pPr>
            <a:r>
              <a:rPr lang="fa-IR" sz="2800" dirty="0" smtClean="0">
                <a:cs typeface="B Nazanin" pitchFamily="2" charset="-78"/>
              </a:rPr>
              <a:t>4- رعايت دقت عمل و سرعت عمل در ارايه خدمات دارويي</a:t>
            </a:r>
          </a:p>
          <a:p>
            <a:pPr algn="just">
              <a:lnSpc>
                <a:spcPct val="130000"/>
              </a:lnSpc>
              <a:buNone/>
            </a:pPr>
            <a:r>
              <a:rPr lang="fa-IR" sz="2800" dirty="0" smtClean="0">
                <a:cs typeface="B Nazanin" pitchFamily="2" charset="-78"/>
              </a:rPr>
              <a:t>5- اعتبار بخشي به داروخانه با نوع عملكرد فردي</a:t>
            </a:r>
          </a:p>
          <a:p>
            <a:pPr algn="just">
              <a:lnSpc>
                <a:spcPct val="130000"/>
              </a:lnSpc>
              <a:buNone/>
            </a:pPr>
            <a:r>
              <a:rPr lang="fa-IR" sz="2800" dirty="0" smtClean="0">
                <a:cs typeface="B Nazanin" pitchFamily="2" charset="-78"/>
              </a:rPr>
              <a:t>6- گزارش كمبود ها به مؤسس</a:t>
            </a:r>
          </a:p>
          <a:p>
            <a:pPr algn="just">
              <a:lnSpc>
                <a:spcPct val="130000"/>
              </a:lnSpc>
              <a:buNone/>
            </a:pPr>
            <a:r>
              <a:rPr lang="fa-IR" sz="2800" dirty="0" smtClean="0">
                <a:cs typeface="B Nazanin" pitchFamily="2" charset="-78"/>
              </a:rPr>
              <a:t>7- رعايت امانت داري</a:t>
            </a:r>
          </a:p>
          <a:p>
            <a:endParaRPr lang="fa-IR" sz="2800" dirty="0"/>
          </a:p>
        </p:txBody>
      </p:sp>
      <p:pic>
        <p:nvPicPr>
          <p:cNvPr id="5" name="Picture 4" descr="darookhaneh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4129782"/>
            <a:ext cx="4071966" cy="27282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500034" y="71414"/>
            <a:ext cx="8229600" cy="79611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cap="small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Morvarid" pitchFamily="2" charset="-78"/>
              </a:rPr>
              <a:t>كليات شرح وظايف و محدوده فعاليت پرسنل داروخانه</a:t>
            </a:r>
            <a:endParaRPr lang="fa-IR" sz="3200" b="1" cap="small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B Morvarid" pitchFamily="2" charset="-78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sz="quarter" idx="1"/>
          </p:nvPr>
        </p:nvSpPr>
        <p:spPr>
          <a:xfrm>
            <a:off x="285721" y="285728"/>
            <a:ext cx="8286808" cy="5500726"/>
          </a:xfrm>
        </p:spPr>
        <p:txBody>
          <a:bodyPr>
            <a:noAutofit/>
          </a:bodyPr>
          <a:lstStyle/>
          <a:p>
            <a:pPr algn="just">
              <a:lnSpc>
                <a:spcPct val="110000"/>
              </a:lnSpc>
              <a:buFontTx/>
              <a:buNone/>
            </a:pPr>
            <a:r>
              <a:rPr lang="fa-IR" sz="2800" dirty="0">
                <a:cs typeface="B Nazanin" pitchFamily="2" charset="-78"/>
              </a:rPr>
              <a:t>8- </a:t>
            </a:r>
            <a:r>
              <a:rPr lang="fa-IR" dirty="0">
                <a:cs typeface="B Nazanin" pitchFamily="2" charset="-78"/>
              </a:rPr>
              <a:t>خارج نمودن داروهاي تاريخ نزديك و گذشته و آمار گيري آنها و گزارش به مؤسس</a:t>
            </a:r>
          </a:p>
          <a:p>
            <a:pPr algn="just">
              <a:lnSpc>
                <a:spcPct val="110000"/>
              </a:lnSpc>
              <a:buFontTx/>
              <a:buNone/>
            </a:pPr>
            <a:r>
              <a:rPr lang="fa-IR" sz="2800" dirty="0" smtClean="0">
                <a:cs typeface="B Nazanin" pitchFamily="2" charset="-78"/>
              </a:rPr>
              <a:t>9- </a:t>
            </a:r>
            <a:r>
              <a:rPr lang="fa-IR" sz="2800" dirty="0">
                <a:cs typeface="B Nazanin" pitchFamily="2" charset="-78"/>
              </a:rPr>
              <a:t>عدم عرضه داروهاي با شكل ظاهر </a:t>
            </a:r>
            <a:r>
              <a:rPr lang="fa-IR" sz="2800" dirty="0" smtClean="0">
                <a:cs typeface="B Nazanin" pitchFamily="2" charset="-78"/>
              </a:rPr>
              <a:t>نامناسب</a:t>
            </a:r>
          </a:p>
          <a:p>
            <a:pPr algn="just">
              <a:lnSpc>
                <a:spcPct val="110000"/>
              </a:lnSpc>
              <a:buNone/>
            </a:pPr>
            <a:r>
              <a:rPr lang="fa-IR" sz="2800" dirty="0" smtClean="0">
                <a:cs typeface="B Nazanin" pitchFamily="2" charset="-78"/>
              </a:rPr>
              <a:t>10- رعايت نظم و انضباط و نظافت در محيط كار </a:t>
            </a:r>
          </a:p>
          <a:p>
            <a:pPr algn="just">
              <a:lnSpc>
                <a:spcPct val="110000"/>
              </a:lnSpc>
              <a:buFontTx/>
              <a:buNone/>
            </a:pPr>
            <a:r>
              <a:rPr lang="fa-IR" sz="2800" dirty="0" smtClean="0">
                <a:cs typeface="B Nazanin" pitchFamily="2" charset="-78"/>
              </a:rPr>
              <a:t>11- </a:t>
            </a:r>
            <a:r>
              <a:rPr lang="fa-IR" sz="2800" dirty="0">
                <a:cs typeface="B Nazanin" pitchFamily="2" charset="-78"/>
              </a:rPr>
              <a:t>عدم عرضه انواع داروها و ملزومات آرايشي و بهداشتي و تجهيزاتي فاقد تاييديه و مجوز وزارت </a:t>
            </a:r>
            <a:r>
              <a:rPr lang="fa-IR" sz="2800" dirty="0" smtClean="0">
                <a:cs typeface="B Nazanin" pitchFamily="2" charset="-78"/>
              </a:rPr>
              <a:t>بهداشت</a:t>
            </a:r>
          </a:p>
          <a:p>
            <a:pPr algn="just">
              <a:lnSpc>
                <a:spcPct val="110000"/>
              </a:lnSpc>
              <a:buFontTx/>
              <a:buNone/>
            </a:pPr>
            <a:r>
              <a:rPr lang="fa-IR" sz="2800" dirty="0" smtClean="0">
                <a:cs typeface="B Nazanin" pitchFamily="2" charset="-78"/>
              </a:rPr>
              <a:t>12- رعايت كليه ضوابط و مقررات حاكم بر داروخانه </a:t>
            </a:r>
          </a:p>
          <a:p>
            <a:pPr algn="just">
              <a:lnSpc>
                <a:spcPct val="110000"/>
              </a:lnSpc>
              <a:buFontTx/>
              <a:buNone/>
            </a:pPr>
            <a:r>
              <a:rPr lang="fa-IR" sz="2800" dirty="0" smtClean="0">
                <a:cs typeface="B Nazanin" pitchFamily="2" charset="-78"/>
              </a:rPr>
              <a:t>13- شركت داوطلبانه در كلاس هاي ارتقاء شغلي </a:t>
            </a:r>
            <a:endParaRPr lang="en-US" sz="2800" dirty="0" smtClean="0">
              <a:cs typeface="B Nazanin" pitchFamily="2" charset="-78"/>
            </a:endParaRPr>
          </a:p>
          <a:p>
            <a:pPr algn="just">
              <a:lnSpc>
                <a:spcPct val="110000"/>
              </a:lnSpc>
              <a:buFontTx/>
              <a:buNone/>
            </a:pPr>
            <a:r>
              <a:rPr lang="fa-IR" sz="2800" dirty="0" smtClean="0">
                <a:cs typeface="B Nazanin" pitchFamily="2" charset="-78"/>
              </a:rPr>
              <a:t>14- </a:t>
            </a:r>
            <a:r>
              <a:rPr lang="fa-IR" sz="2800" dirty="0">
                <a:cs typeface="B Nazanin" pitchFamily="2" charset="-78"/>
              </a:rPr>
              <a:t>پاسخگويي مناسب و شايسته به سوالات مراجعين</a:t>
            </a:r>
          </a:p>
          <a:p>
            <a:pPr algn="just">
              <a:lnSpc>
                <a:spcPct val="110000"/>
              </a:lnSpc>
              <a:buFontTx/>
              <a:buNone/>
            </a:pPr>
            <a:r>
              <a:rPr lang="fa-IR" sz="2800" dirty="0" smtClean="0">
                <a:cs typeface="B Nazanin" pitchFamily="2" charset="-78"/>
              </a:rPr>
              <a:t>15- </a:t>
            </a:r>
            <a:r>
              <a:rPr lang="fa-IR" sz="2800" dirty="0">
                <a:cs typeface="B Nazanin" pitchFamily="2" charset="-78"/>
              </a:rPr>
              <a:t>رعايت كليه موازين شرعي و شهروندي</a:t>
            </a:r>
          </a:p>
          <a:p>
            <a:pPr algn="just">
              <a:lnSpc>
                <a:spcPct val="80000"/>
              </a:lnSpc>
              <a:buFontTx/>
              <a:buNone/>
            </a:pPr>
            <a:endParaRPr lang="en-US" sz="2800" dirty="0">
              <a:cs typeface="B Yagut" pitchFamily="2" charset="-78"/>
            </a:endParaRPr>
          </a:p>
        </p:txBody>
      </p:sp>
      <p:pic>
        <p:nvPicPr>
          <p:cNvPr id="3" name="Picture 2" descr="p['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45290">
            <a:off x="263960" y="4444863"/>
            <a:ext cx="3430725" cy="20978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-71462"/>
            <a:ext cx="8229600" cy="928662"/>
          </a:xfrm>
        </p:spPr>
        <p:txBody>
          <a:bodyPr>
            <a:noAutofit/>
          </a:bodyPr>
          <a:lstStyle/>
          <a:p>
            <a:pPr algn="ctr"/>
            <a:r>
              <a:rPr lang="fa-IR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orvarid" pitchFamily="2" charset="-78"/>
              </a:rPr>
              <a:t>اخلاق </a:t>
            </a:r>
            <a:r>
              <a:rPr lang="fa-IR" sz="32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orvarid" pitchFamily="2" charset="-78"/>
              </a:rPr>
              <a:t>حرفه </a:t>
            </a:r>
            <a:r>
              <a:rPr lang="fa-IR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orvarid" pitchFamily="2" charset="-78"/>
              </a:rPr>
              <a:t>اي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orvarid" pitchFamily="2" charset="-78"/>
              </a:rPr>
              <a:t> </a:t>
            </a:r>
            <a:r>
              <a:rPr lang="fa-IR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orvarid" pitchFamily="2" charset="-78"/>
              </a:rPr>
              <a:t>پرسنل داروخانه</a:t>
            </a:r>
            <a:endParaRPr lang="fa-IR" sz="32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orvarid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14282" y="928670"/>
            <a:ext cx="8215370" cy="5929330"/>
          </a:xfrm>
        </p:spPr>
        <p:txBody>
          <a:bodyPr>
            <a:noAutofit/>
          </a:bodyPr>
          <a:lstStyle/>
          <a:p>
            <a:pPr algn="just"/>
            <a:r>
              <a:rPr lang="fa-IR" sz="2400" dirty="0" smtClean="0">
                <a:cs typeface="B Nazanin" pitchFamily="2" charset="-78"/>
              </a:rPr>
              <a:t>خوردن</a:t>
            </a:r>
            <a:r>
              <a:rPr lang="fa-IR" sz="2400" dirty="0">
                <a:cs typeface="B Nazanin" pitchFamily="2" charset="-78"/>
              </a:rPr>
              <a:t>، آشاميدن و جويدن آدامس در هنگام ارائه خدمات دارويي به مراجعان </a:t>
            </a:r>
            <a:r>
              <a:rPr lang="fa-IR" sz="2400" dirty="0" smtClean="0">
                <a:cs typeface="B Nazanin" pitchFamily="2" charset="-78"/>
              </a:rPr>
              <a:t>ممنوع          </a:t>
            </a:r>
            <a:r>
              <a:rPr lang="fa-IR" sz="2400" dirty="0">
                <a:cs typeface="B Nazanin" pitchFamily="2" charset="-78"/>
              </a:rPr>
              <a:t>مي باشد</a:t>
            </a:r>
            <a:r>
              <a:rPr lang="en-US" sz="2400" dirty="0">
                <a:cs typeface="B Nazanin" pitchFamily="2" charset="-78"/>
              </a:rPr>
              <a:t>.</a:t>
            </a:r>
          </a:p>
          <a:p>
            <a:pPr algn="just"/>
            <a:r>
              <a:rPr lang="fa-IR" sz="2400" dirty="0" smtClean="0">
                <a:cs typeface="B Nazanin" pitchFamily="2" charset="-78"/>
              </a:rPr>
              <a:t>استفاده </a:t>
            </a:r>
            <a:r>
              <a:rPr lang="fa-IR" sz="2400" dirty="0">
                <a:cs typeface="B Nazanin" pitchFamily="2" charset="-78"/>
              </a:rPr>
              <a:t>از تلفن همراه در هنگام ارائه خدمات به مراجعين ممنوع مي باشد</a:t>
            </a:r>
            <a:r>
              <a:rPr lang="en-US" sz="2400" dirty="0">
                <a:cs typeface="B Nazanin" pitchFamily="2" charset="-78"/>
              </a:rPr>
              <a:t>.</a:t>
            </a:r>
          </a:p>
          <a:p>
            <a:pPr algn="just"/>
            <a:r>
              <a:rPr lang="en-US" sz="2400" dirty="0" smtClean="0">
                <a:cs typeface="B Nazanin" pitchFamily="2" charset="-78"/>
              </a:rPr>
              <a:t> </a:t>
            </a:r>
            <a:r>
              <a:rPr lang="fa-IR" sz="2400" dirty="0">
                <a:cs typeface="B Nazanin" pitchFamily="2" charset="-78"/>
              </a:rPr>
              <a:t>ارتباط و رفتار پرسنل با يكديگر بايد مناسب باشد و از شوخي هاي زننده و خنده هاي بلند به خصوص در حضور بيمار پرهيز شود</a:t>
            </a:r>
            <a:r>
              <a:rPr lang="en-US" sz="2400" dirty="0">
                <a:cs typeface="B Nazanin" pitchFamily="2" charset="-78"/>
              </a:rPr>
              <a:t>.</a:t>
            </a:r>
          </a:p>
          <a:p>
            <a:pPr algn="just"/>
            <a:r>
              <a:rPr lang="fa-IR" sz="2400" dirty="0" smtClean="0">
                <a:cs typeface="B Nazanin" pitchFamily="2" charset="-78"/>
              </a:rPr>
              <a:t>با </a:t>
            </a:r>
            <a:r>
              <a:rPr lang="fa-IR" sz="2400" dirty="0">
                <a:cs typeface="B Nazanin" pitchFamily="2" charset="-78"/>
              </a:rPr>
              <a:t>كليه بيماران و مراجعه كنندگان از هر صنف، طبقه، نژاد و مذهب با احترام و يكسان برخورد شود</a:t>
            </a:r>
            <a:r>
              <a:rPr lang="en-US" sz="2400" dirty="0">
                <a:cs typeface="B Nazanin" pitchFamily="2" charset="-78"/>
              </a:rPr>
              <a:t>.</a:t>
            </a:r>
          </a:p>
          <a:p>
            <a:pPr algn="just"/>
            <a:r>
              <a:rPr lang="fa-IR" sz="2400" dirty="0" smtClean="0">
                <a:cs typeface="B Nazanin" pitchFamily="2" charset="-78"/>
              </a:rPr>
              <a:t>افشاي </a:t>
            </a:r>
            <a:r>
              <a:rPr lang="fa-IR" sz="2400" dirty="0">
                <a:cs typeface="B Nazanin" pitchFamily="2" charset="-78"/>
              </a:rPr>
              <a:t>هر گونه راز و يا بيماري مراجعان ممنوع است</a:t>
            </a:r>
            <a:r>
              <a:rPr lang="en-US" sz="2400" dirty="0">
                <a:cs typeface="B Nazanin" pitchFamily="2" charset="-78"/>
              </a:rPr>
              <a:t>.</a:t>
            </a:r>
          </a:p>
          <a:p>
            <a:pPr algn="just"/>
            <a:r>
              <a:rPr lang="fa-IR" sz="2400" dirty="0" smtClean="0">
                <a:cs typeface="B Nazanin" pitchFamily="2" charset="-78"/>
              </a:rPr>
              <a:t>هر </a:t>
            </a:r>
            <a:r>
              <a:rPr lang="fa-IR" sz="2400" dirty="0">
                <a:cs typeface="B Nazanin" pitchFamily="2" charset="-78"/>
              </a:rPr>
              <a:t>گونه تصويربرداري و فيلمبرداري از بيمار با استفاده از تلفن همراه </a:t>
            </a:r>
            <a:r>
              <a:rPr lang="fa-IR" sz="2400" dirty="0" smtClean="0">
                <a:cs typeface="B Nazanin" pitchFamily="2" charset="-78"/>
              </a:rPr>
              <a:t>و</a:t>
            </a:r>
            <a:r>
              <a:rPr lang="en-US" sz="2400" dirty="0" smtClean="0">
                <a:cs typeface="B Nazanin" pitchFamily="2" charset="-78"/>
              </a:rPr>
              <a:t> … </a:t>
            </a:r>
            <a:r>
              <a:rPr lang="fa-IR" sz="2400" dirty="0" smtClean="0">
                <a:cs typeface="B Nazanin" pitchFamily="2" charset="-78"/>
              </a:rPr>
              <a:t>بدون </a:t>
            </a:r>
            <a:r>
              <a:rPr lang="fa-IR" sz="2400" dirty="0">
                <a:cs typeface="B Nazanin" pitchFamily="2" charset="-78"/>
              </a:rPr>
              <a:t>اجازه بيمار ممنوع است</a:t>
            </a:r>
            <a:r>
              <a:rPr lang="en-US" sz="2400" dirty="0">
                <a:cs typeface="B Nazanin" pitchFamily="2" charset="-78"/>
              </a:rPr>
              <a:t>. </a:t>
            </a:r>
            <a:endParaRPr lang="fa-IR" sz="2400" dirty="0" smtClean="0">
              <a:cs typeface="B Nazanin" pitchFamily="2" charset="-78"/>
            </a:endParaRPr>
          </a:p>
          <a:p>
            <a:pPr algn="just"/>
            <a:r>
              <a:rPr lang="fa-IR" sz="2400" dirty="0" smtClean="0">
                <a:cs typeface="B Nazanin" pitchFamily="2" charset="-78"/>
              </a:rPr>
              <a:t>در </a:t>
            </a:r>
            <a:r>
              <a:rPr lang="fa-IR" sz="2400" dirty="0">
                <a:cs typeface="B Nazanin" pitchFamily="2" charset="-78"/>
              </a:rPr>
              <a:t>صورت وجود سيستم و دوربين </a:t>
            </a:r>
            <a:r>
              <a:rPr lang="fa-IR" sz="2400" dirty="0" smtClean="0">
                <a:cs typeface="B Nazanin" pitchFamily="2" charset="-78"/>
              </a:rPr>
              <a:t>هاي امنيتي </a:t>
            </a:r>
            <a:r>
              <a:rPr lang="fa-IR" sz="2400" dirty="0">
                <a:cs typeface="B Nazanin" pitchFamily="2" charset="-78"/>
              </a:rPr>
              <a:t>مدار </a:t>
            </a:r>
            <a:r>
              <a:rPr lang="fa-IR" sz="2400" dirty="0" smtClean="0">
                <a:cs typeface="B Nazanin" pitchFamily="2" charset="-78"/>
              </a:rPr>
              <a:t>بسته در </a:t>
            </a:r>
            <a:r>
              <a:rPr lang="fa-IR" sz="2400" dirty="0">
                <a:cs typeface="B Nazanin" pitchFamily="2" charset="-78"/>
              </a:rPr>
              <a:t>محيط داروخانه، بايد اطّلاع رساني كافي انجام </a:t>
            </a:r>
            <a:r>
              <a:rPr lang="fa-IR" sz="2400" dirty="0" smtClean="0">
                <a:cs typeface="B Nazanin" pitchFamily="2" charset="-78"/>
              </a:rPr>
              <a:t>شود</a:t>
            </a:r>
          </a:p>
          <a:p>
            <a:pPr algn="just"/>
            <a:r>
              <a:rPr lang="en-US" sz="2400" dirty="0" smtClean="0">
                <a:cs typeface="B Nazanin" pitchFamily="2" charset="-78"/>
              </a:rPr>
              <a:t> </a:t>
            </a:r>
            <a:r>
              <a:rPr lang="fa-IR" sz="2400" dirty="0">
                <a:cs typeface="B Nazanin" pitchFamily="2" charset="-78"/>
              </a:rPr>
              <a:t>استعمال دخانيات در فضاي مسقف داروخانه ممنوع است</a:t>
            </a:r>
            <a:r>
              <a:rPr lang="en-US" sz="2400" dirty="0">
                <a:cs typeface="B Nazanin" pitchFamily="2" charset="-78"/>
              </a:rPr>
              <a:t>.</a:t>
            </a:r>
          </a:p>
          <a:p>
            <a:endParaRPr lang="fa-IR" sz="2400" dirty="0">
              <a:cs typeface="B Titr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6"/>
          </p:nvPr>
        </p:nvSpPr>
        <p:spPr>
          <a:xfrm rot="5400000">
            <a:off x="7012332" y="3737240"/>
            <a:ext cx="3200400" cy="365760"/>
          </a:xfrm>
        </p:spPr>
        <p:txBody>
          <a:bodyPr/>
          <a:lstStyle/>
          <a:p>
            <a:r>
              <a:rPr lang="fa-IR" dirty="0" smtClean="0"/>
              <a:t>معاونت غذا و دارو دانشگاه علوم پزشکی کاشان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harmacist_jo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357298"/>
            <a:ext cx="2752579" cy="40614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71414"/>
            <a:ext cx="8229600" cy="1000132"/>
          </a:xfrm>
        </p:spPr>
        <p:txBody>
          <a:bodyPr>
            <a:noAutofit/>
          </a:bodyPr>
          <a:lstStyle/>
          <a:p>
            <a:pPr algn="ctr"/>
            <a:r>
              <a:rPr lang="fa-IR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orvarid" pitchFamily="2" charset="-78"/>
              </a:rPr>
              <a:t> برقراري ارتباط با بيماران</a:t>
            </a:r>
            <a:endParaRPr lang="fa-IR" sz="32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orvarid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143240" y="1357298"/>
            <a:ext cx="5300642" cy="4929222"/>
          </a:xfrm>
        </p:spPr>
        <p:txBody>
          <a:bodyPr>
            <a:noAutofit/>
          </a:bodyPr>
          <a:lstStyle/>
          <a:p>
            <a:pPr algn="just"/>
            <a:r>
              <a:rPr lang="fa-IR" dirty="0" smtClean="0">
                <a:cs typeface="B Nazanin" pitchFamily="2" charset="-78"/>
              </a:rPr>
              <a:t>مهارتهاي ارتباطي شما هنگامي كه با بيماران يا اعضاي خانواده آنها در شرايط اورژانسي ارتباط برقرار مي كنيد آزموده مي شود . </a:t>
            </a:r>
            <a:endParaRPr lang="en-US" dirty="0" smtClean="0">
              <a:cs typeface="B Nazanin" pitchFamily="2" charset="-78"/>
            </a:endParaRPr>
          </a:p>
          <a:p>
            <a:pPr algn="just"/>
            <a:r>
              <a:rPr lang="fa-IR" dirty="0" smtClean="0">
                <a:cs typeface="B Nazanin" pitchFamily="2" charset="-78"/>
              </a:rPr>
              <a:t>بخاطر داشته باشيد  شخصي كه  بيمار يا آسيب ديده است ،‌ مي ترسد  و ممكن است نفهمد  شما چه مي كنيد و چه مي گوييد . </a:t>
            </a:r>
          </a:p>
          <a:p>
            <a:pPr algn="just">
              <a:buNone/>
            </a:pPr>
            <a:r>
              <a:rPr lang="fa-IR" dirty="0" smtClean="0">
                <a:cs typeface="B Nazanin" pitchFamily="2" charset="-78"/>
              </a:rPr>
              <a:t>پس حركات صورت و  بدن شما و طرز  برخوردتان بي نهايت در  جلب   اعتماد  بيمار و  خانواده اش موثر است . </a:t>
            </a:r>
          </a:p>
          <a:p>
            <a:pPr algn="just">
              <a:buNone/>
            </a:pPr>
            <a:endParaRPr lang="fa-I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a-IR" smtClean="0"/>
              <a:t>معاونت غذا و دارو دانشگاه علوم پزشکی کاشان</a:t>
            </a:r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502</TotalTime>
  <Words>1255</Words>
  <Application>Microsoft Office PowerPoint</Application>
  <PresentationFormat>On-screen Show (4:3)</PresentationFormat>
  <Paragraphs>87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5" baseType="lpstr">
      <vt:lpstr>Arial</vt:lpstr>
      <vt:lpstr>B Morvarid</vt:lpstr>
      <vt:lpstr>B Nazanin</vt:lpstr>
      <vt:lpstr>B Titr</vt:lpstr>
      <vt:lpstr>B Yagut</vt:lpstr>
      <vt:lpstr>Calibri</vt:lpstr>
      <vt:lpstr>Century Schoolbook</vt:lpstr>
      <vt:lpstr>IranNastaliq</vt:lpstr>
      <vt:lpstr>Times New Roman</vt:lpstr>
      <vt:lpstr>Wingdings</vt:lpstr>
      <vt:lpstr>Wingdings 2</vt:lpstr>
      <vt:lpstr>Oriel</vt:lpstr>
      <vt:lpstr>PowerPoint Presentation</vt:lpstr>
      <vt:lpstr>منشور حقوق بيمار در داروخانه</vt:lpstr>
      <vt:lpstr>منشور حقوق بيمار در داروخانه</vt:lpstr>
      <vt:lpstr>منشور حقوق بيمار در داروخانه</vt:lpstr>
      <vt:lpstr>منشور حقوق بيمار در داروخانه</vt:lpstr>
      <vt:lpstr>كليات شرح وظايف و محدوده فعاليت پرسنل داروخانه</vt:lpstr>
      <vt:lpstr>PowerPoint Presentation</vt:lpstr>
      <vt:lpstr>اخلاق حرفه اي پرسنل داروخانه</vt:lpstr>
      <vt:lpstr> برقراري ارتباط با بيماران</vt:lpstr>
      <vt:lpstr>برقراري ارتباط با بيماران </vt:lpstr>
      <vt:lpstr>آراستگي محيط داروخانه</vt:lpstr>
      <vt:lpstr>بهداشت در محيط داروخانه</vt:lpstr>
      <vt:lpstr>PowerPoint Presentation</vt:lpstr>
    </vt:vector>
  </TitlesOfParts>
  <Company>Kaums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منشور حقوق بیمار درداروخانه</dc:title>
  <dc:creator>khoshsoroor-sa</dc:creator>
  <cp:lastModifiedBy>Fatemeh Saadati</cp:lastModifiedBy>
  <cp:revision>80</cp:revision>
  <dcterms:created xsi:type="dcterms:W3CDTF">2013-04-18T05:42:03Z</dcterms:created>
  <dcterms:modified xsi:type="dcterms:W3CDTF">2019-08-01T05:36:38Z</dcterms:modified>
</cp:coreProperties>
</file>