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9.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2.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4.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15.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16.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17.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18.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19.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20.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21.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22.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26.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27.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 id="2147483704" r:id="rId3"/>
    <p:sldMasterId id="2147483719" r:id="rId4"/>
  </p:sldMasterIdLst>
  <p:notesMasterIdLst>
    <p:notesMasterId r:id="rId78"/>
  </p:notesMasterIdLst>
  <p:sldIdLst>
    <p:sldId id="435" r:id="rId5"/>
    <p:sldId id="258" r:id="rId6"/>
    <p:sldId id="463" r:id="rId7"/>
    <p:sldId id="469" r:id="rId8"/>
    <p:sldId id="473" r:id="rId9"/>
    <p:sldId id="471" r:id="rId10"/>
    <p:sldId id="472" r:id="rId11"/>
    <p:sldId id="470" r:id="rId12"/>
    <p:sldId id="464" r:id="rId13"/>
    <p:sldId id="465" r:id="rId14"/>
    <p:sldId id="466" r:id="rId15"/>
    <p:sldId id="468" r:id="rId16"/>
    <p:sldId id="467" r:id="rId17"/>
    <p:sldId id="459" r:id="rId18"/>
    <p:sldId id="455" r:id="rId19"/>
    <p:sldId id="456" r:id="rId20"/>
    <p:sldId id="474" r:id="rId21"/>
    <p:sldId id="441" r:id="rId22"/>
    <p:sldId id="439" r:id="rId23"/>
    <p:sldId id="440" r:id="rId24"/>
    <p:sldId id="319" r:id="rId25"/>
    <p:sldId id="311" r:id="rId26"/>
    <p:sldId id="395" r:id="rId27"/>
    <p:sldId id="430" r:id="rId28"/>
    <p:sldId id="431" r:id="rId29"/>
    <p:sldId id="432" r:id="rId30"/>
    <p:sldId id="433" r:id="rId31"/>
    <p:sldId id="351" r:id="rId32"/>
    <p:sldId id="360" r:id="rId33"/>
    <p:sldId id="320" r:id="rId34"/>
    <p:sldId id="392" r:id="rId35"/>
    <p:sldId id="389" r:id="rId36"/>
    <p:sldId id="312" r:id="rId37"/>
    <p:sldId id="437" r:id="rId38"/>
    <p:sldId id="475" r:id="rId39"/>
    <p:sldId id="436" r:id="rId40"/>
    <p:sldId id="390" r:id="rId41"/>
    <p:sldId id="321" r:id="rId42"/>
    <p:sldId id="322" r:id="rId43"/>
    <p:sldId id="318" r:id="rId44"/>
    <p:sldId id="358" r:id="rId45"/>
    <p:sldId id="324" r:id="rId46"/>
    <p:sldId id="323" r:id="rId47"/>
    <p:sldId id="354" r:id="rId48"/>
    <p:sldId id="355" r:id="rId49"/>
    <p:sldId id="326" r:id="rId50"/>
    <p:sldId id="325" r:id="rId51"/>
    <p:sldId id="438" r:id="rId52"/>
    <p:sldId id="335" r:id="rId53"/>
    <p:sldId id="334" r:id="rId54"/>
    <p:sldId id="434" r:id="rId55"/>
    <p:sldId id="336" r:id="rId56"/>
    <p:sldId id="388" r:id="rId57"/>
    <p:sldId id="379" r:id="rId58"/>
    <p:sldId id="380" r:id="rId59"/>
    <p:sldId id="361" r:id="rId60"/>
    <p:sldId id="384" r:id="rId61"/>
    <p:sldId id="382" r:id="rId62"/>
    <p:sldId id="383" r:id="rId63"/>
    <p:sldId id="359" r:id="rId64"/>
    <p:sldId id="337" r:id="rId65"/>
    <p:sldId id="350" r:id="rId66"/>
    <p:sldId id="338" r:id="rId67"/>
    <p:sldId id="372" r:id="rId68"/>
    <p:sldId id="374" r:id="rId69"/>
    <p:sldId id="373" r:id="rId70"/>
    <p:sldId id="342" r:id="rId71"/>
    <p:sldId id="343" r:id="rId72"/>
    <p:sldId id="344" r:id="rId73"/>
    <p:sldId id="345" r:id="rId74"/>
    <p:sldId id="346" r:id="rId75"/>
    <p:sldId id="394" r:id="rId76"/>
    <p:sldId id="385" r:id="rId77"/>
  </p:sldIdLst>
  <p:sldSz cx="9144000" cy="6858000" type="screen4x3"/>
  <p:notesSz cx="6858000" cy="9144000"/>
  <p:custShowLst>
    <p:custShow name="fcdc" id="0">
      <p:sldLst>
        <p:sld r:id="rId36"/>
        <p:sld r:id="rId37"/>
        <p:sld r:id="rId41"/>
      </p:sldLst>
    </p:custShow>
    <p:custShow name="chest" id="1">
      <p:sldLst/>
    </p:custShow>
    <p:custShow name="دوقلو" id="2">
      <p:sldLst>
        <p:sld r:id="rId66"/>
      </p:sldLst>
    </p:custShow>
    <p:custShow name="clostrum" id="3">
      <p:sldLst/>
    </p:custShow>
    <p:custShow name="موانع" id="4">
      <p:sldLst>
        <p:sld r:id="rId34"/>
      </p:sldLst>
    </p:custShow>
    <p:custShow name="age" id="5">
      <p:sldLst>
        <p:sld r:id="rId54"/>
      </p:sldLst>
    </p:custShow>
    <p:custShow name="plan" id="6">
      <p:sldLst>
        <p:sld r:id="rId33"/>
      </p:sldLst>
    </p:custShow>
    <p:custShow name="گود لچ" id="7">
      <p:sldLst>
        <p:sld r:id="rId72"/>
      </p:sldLst>
    </p:custShow>
    <p:custShow name="kmc" id="8">
      <p:sldLst>
        <p:sld r:id="rId73"/>
      </p:sldLst>
    </p:custShow>
    <p:custShow name="kenare takht" id="9">
      <p:sldLst>
        <p:sld r:id="rId74"/>
        <p:sld r:id="rId75"/>
      </p:sldLst>
    </p:custShow>
    <p:custShow name="Custom Show 1" id="10">
      <p:sldLst/>
    </p:custShow>
    <p:custShow name="hop" id="11">
      <p:sldLst/>
    </p:custShow>
    <p:custShow name="nnspic" id="12">
      <p:sldLst/>
    </p:custShow>
    <p:custShow name="مکیدن غیر تغذ" id="13">
      <p:sldLst>
        <p:sld r:id="rId57"/>
        <p:sld r:id="rId58"/>
        <p:sld r:id="rId59"/>
        <p:sld r:id="rId60"/>
      </p:sldLst>
    </p:custShow>
    <p:custShow name="پستانک" id="14">
      <p:sldLst>
        <p:sld r:id="rId62"/>
        <p:sld r:id="rId63"/>
      </p:sldLst>
    </p:custShow>
    <p:custShow name="bottle" id="15">
      <p:sldLst>
        <p:sld r:id="rId61"/>
      </p:sldLst>
    </p:custShow>
    <p:custShow name="paci" id="16">
      <p:sldLst>
        <p:sld r:id="rId62"/>
        <p:sld r:id="rId63"/>
      </p:sldLst>
    </p:custShow>
    <p:custShow name="1" id="17">
      <p:sldLst/>
    </p:custShow>
    <p:custShow name="2" id="18">
      <p:sldLst/>
    </p:custShow>
    <p:custShow name="3" id="19">
      <p:sldLst/>
    </p:custShow>
    <p:custShow name="readiness" id="20">
      <p:sldLst/>
    </p:custShow>
    <p:custShow name="4" id="21">
      <p:sldLst/>
    </p:custShow>
    <p:custShow name="hide 4" id="22">
      <p:sldLst/>
    </p:custShow>
    <p:custShow name="ئ1" id="23">
      <p:sldLst>
        <p:sld r:id="rId35"/>
      </p:sldLst>
    </p:custShow>
    <p:custShow name="nasalc  tub" id="24">
      <p:sldLst>
        <p:sld r:id="rId76"/>
      </p:sldLst>
    </p:custShow>
    <p:custShow name="fsc" id="25">
      <p:sldLst>
        <p:sld r:id="rId36"/>
        <p:sld r:id="rId37"/>
        <p:sld r:id="rId41"/>
      </p:sldLst>
    </p:custShow>
    <p:custShow name="fccare" id="26">
      <p:sldLst>
        <p:sld r:id="rId36"/>
        <p:sld r:id="rId37"/>
        <p:sld r:id="rId41"/>
      </p:sldLst>
    </p:custShow>
    <p:custShow name="دمای پدر" id="27">
      <p:sldLst>
        <p:sld r:id="rId38"/>
        <p:sld r:id="rId40"/>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154797"/>
    <a:srgbClr val="297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3" autoAdjust="0"/>
    <p:restoredTop sz="91745" autoAdjust="0"/>
  </p:normalViewPr>
  <p:slideViewPr>
    <p:cSldViewPr>
      <p:cViewPr varScale="1">
        <p:scale>
          <a:sx n="61" d="100"/>
          <a:sy n="61" d="100"/>
        </p:scale>
        <p:origin x="1348" y="44"/>
      </p:cViewPr>
      <p:guideLst>
        <p:guide orient="horz" pos="2160"/>
        <p:guide pos="2880"/>
      </p:guideLst>
    </p:cSldViewPr>
  </p:slideViewPr>
  <p:outlineViewPr>
    <p:cViewPr>
      <p:scale>
        <a:sx n="33" d="100"/>
        <a:sy n="33" d="100"/>
      </p:scale>
      <p:origin x="0" y="28410"/>
    </p:cViewPr>
  </p:outlineViewPr>
  <p:notesTextViewPr>
    <p:cViewPr>
      <p:scale>
        <a:sx n="100" d="100"/>
        <a:sy n="100" d="100"/>
      </p:scale>
      <p:origin x="0" y="0"/>
    </p:cViewPr>
  </p:notesTextViewPr>
  <p:sorterViewPr>
    <p:cViewPr>
      <p:scale>
        <a:sx n="100" d="100"/>
        <a:sy n="100" d="100"/>
      </p:scale>
      <p:origin x="0" y="54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6B664B-9E35-465C-B5FF-0DB3126959F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941C87C-4454-4CE6-A27C-20D921D1E70A}">
      <dgm:prSet custT="1"/>
      <dgm:spPr/>
      <dgm:t>
        <a:bodyPr/>
        <a:lstStyle/>
        <a:p>
          <a:pPr algn="ctr" rtl="1"/>
          <a:r>
            <a:rPr lang="fa-IR" sz="4800" b="1" dirty="0" smtClean="0">
              <a:cs typeface="B Nazanin" panose="00000400000000000000" pitchFamily="2" charset="-78"/>
            </a:rPr>
            <a:t>پیش آگهی</a:t>
          </a:r>
          <a:endParaRPr lang="en-US" sz="4800" dirty="0">
            <a:cs typeface="B Nazanin" panose="00000400000000000000" pitchFamily="2" charset="-78"/>
          </a:endParaRPr>
        </a:p>
      </dgm:t>
    </dgm:pt>
    <dgm:pt modelId="{A845C976-DF88-4500-A563-5F82745C5654}" type="parTrans" cxnId="{C9B99598-9B68-4E0A-95FB-3DF10C71135A}">
      <dgm:prSet/>
      <dgm:spPr/>
      <dgm:t>
        <a:bodyPr/>
        <a:lstStyle/>
        <a:p>
          <a:endParaRPr lang="en-US"/>
        </a:p>
      </dgm:t>
    </dgm:pt>
    <dgm:pt modelId="{B49CC910-FE82-4871-A7F2-BDD124B25041}" type="sibTrans" cxnId="{C9B99598-9B68-4E0A-95FB-3DF10C71135A}">
      <dgm:prSet/>
      <dgm:spPr/>
      <dgm:t>
        <a:bodyPr/>
        <a:lstStyle/>
        <a:p>
          <a:endParaRPr lang="en-US"/>
        </a:p>
      </dgm:t>
    </dgm:pt>
    <dgm:pt modelId="{DF5485DC-F1E3-4F73-A6F3-C2ACEE553101}" type="pres">
      <dgm:prSet presAssocID="{9B6B664B-9E35-465C-B5FF-0DB3126959F7}" presName="linear" presStyleCnt="0">
        <dgm:presLayoutVars>
          <dgm:animLvl val="lvl"/>
          <dgm:resizeHandles val="exact"/>
        </dgm:presLayoutVars>
      </dgm:prSet>
      <dgm:spPr/>
      <dgm:t>
        <a:bodyPr/>
        <a:lstStyle/>
        <a:p>
          <a:endParaRPr lang="en-US"/>
        </a:p>
      </dgm:t>
    </dgm:pt>
    <dgm:pt modelId="{37E9072A-D43E-43BF-973E-0CEAC40E0858}" type="pres">
      <dgm:prSet presAssocID="{9941C87C-4454-4CE6-A27C-20D921D1E70A}" presName="parentText" presStyleLbl="node1" presStyleIdx="0" presStyleCnt="1">
        <dgm:presLayoutVars>
          <dgm:chMax val="0"/>
          <dgm:bulletEnabled val="1"/>
        </dgm:presLayoutVars>
      </dgm:prSet>
      <dgm:spPr/>
      <dgm:t>
        <a:bodyPr/>
        <a:lstStyle/>
        <a:p>
          <a:endParaRPr lang="en-US"/>
        </a:p>
      </dgm:t>
    </dgm:pt>
  </dgm:ptLst>
  <dgm:cxnLst>
    <dgm:cxn modelId="{6B184DFD-0E18-44ED-8CB3-948C2BC93C07}" type="presOf" srcId="{9941C87C-4454-4CE6-A27C-20D921D1E70A}" destId="{37E9072A-D43E-43BF-973E-0CEAC40E0858}" srcOrd="0" destOrd="0" presId="urn:microsoft.com/office/officeart/2005/8/layout/vList2"/>
    <dgm:cxn modelId="{AE27C567-5117-47EE-B95A-42DAFAE16A5D}" type="presOf" srcId="{9B6B664B-9E35-465C-B5FF-0DB3126959F7}" destId="{DF5485DC-F1E3-4F73-A6F3-C2ACEE553101}" srcOrd="0" destOrd="0" presId="urn:microsoft.com/office/officeart/2005/8/layout/vList2"/>
    <dgm:cxn modelId="{C9B99598-9B68-4E0A-95FB-3DF10C71135A}" srcId="{9B6B664B-9E35-465C-B5FF-0DB3126959F7}" destId="{9941C87C-4454-4CE6-A27C-20D921D1E70A}" srcOrd="0" destOrd="0" parTransId="{A845C976-DF88-4500-A563-5F82745C5654}" sibTransId="{B49CC910-FE82-4871-A7F2-BDD124B25041}"/>
    <dgm:cxn modelId="{C2CBDE20-3B5A-428A-BDC7-E14F3B4833E5}" type="presParOf" srcId="{DF5485DC-F1E3-4F73-A6F3-C2ACEE553101}" destId="{37E9072A-D43E-43BF-973E-0CEAC40E085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E68BAD7-9278-4C87-BBAB-310D0862850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F6424E-65E9-496A-AED4-57C58C3F6EF6}">
      <dgm:prSet/>
      <dgm:spPr/>
      <dgm:t>
        <a:bodyPr/>
        <a:lstStyle/>
        <a:p>
          <a:pPr rtl="1"/>
          <a:r>
            <a:rPr lang="fa-IR" b="1" dirty="0" smtClean="0">
              <a:effectLst>
                <a:outerShdw blurRad="38100" dist="38100" dir="2700000" algn="tl">
                  <a:srgbClr val="000000">
                    <a:alpha val="43137"/>
                  </a:srgbClr>
                </a:outerShdw>
              </a:effectLst>
              <a:cs typeface="B Nazanin" panose="00000400000000000000" pitchFamily="2" charset="-78"/>
            </a:rPr>
            <a:t>موانع بیمارستانی </a:t>
          </a:r>
          <a:r>
            <a:rPr lang="fa-IR" b="1" dirty="0" err="1" smtClean="0">
              <a:effectLst>
                <a:outerShdw blurRad="38100" dist="38100" dir="2700000" algn="tl">
                  <a:srgbClr val="000000">
                    <a:alpha val="43137"/>
                  </a:srgbClr>
                </a:outerShdw>
              </a:effectLst>
              <a:cs typeface="B Nazanin" panose="00000400000000000000" pitchFamily="2" charset="-78"/>
            </a:rPr>
            <a:t>تغذيه</a:t>
          </a:r>
          <a:r>
            <a:rPr lang="fa-IR" b="1" dirty="0" smtClean="0">
              <a:effectLst>
                <a:outerShdw blurRad="38100" dist="38100" dir="2700000" algn="tl">
                  <a:srgbClr val="000000">
                    <a:alpha val="43137"/>
                  </a:srgbClr>
                </a:outerShdw>
              </a:effectLst>
              <a:cs typeface="B Nazanin" panose="00000400000000000000" pitchFamily="2" charset="-78"/>
            </a:rPr>
            <a:t> با </a:t>
          </a:r>
          <a:r>
            <a:rPr lang="fa-IR" b="1" dirty="0" err="1" smtClean="0">
              <a:effectLst>
                <a:outerShdw blurRad="38100" dist="38100" dir="2700000" algn="tl">
                  <a:srgbClr val="000000">
                    <a:alpha val="43137"/>
                  </a:srgbClr>
                </a:outerShdw>
              </a:effectLst>
              <a:cs typeface="B Nazanin" panose="00000400000000000000" pitchFamily="2" charset="-78"/>
            </a:rPr>
            <a:t>شيرمادر</a:t>
          </a:r>
          <a:r>
            <a:rPr lang="fa-IR" b="1" dirty="0" smtClean="0">
              <a:effectLst>
                <a:outerShdw blurRad="38100" dist="38100" dir="2700000" algn="tl">
                  <a:srgbClr val="000000">
                    <a:alpha val="43137"/>
                  </a:srgbClr>
                </a:outerShdw>
              </a:effectLst>
              <a:cs typeface="B Nazanin" panose="00000400000000000000" pitchFamily="2" charset="-78"/>
            </a:rPr>
            <a:t> در نوزاد نارس  </a:t>
          </a:r>
          <a:endParaRPr lang="en-US" dirty="0">
            <a:effectLst>
              <a:outerShdw blurRad="38100" dist="38100" dir="2700000" algn="tl">
                <a:srgbClr val="000000">
                  <a:alpha val="43137"/>
                </a:srgbClr>
              </a:outerShdw>
            </a:effectLst>
            <a:cs typeface="B Nazanin" panose="00000400000000000000" pitchFamily="2" charset="-78"/>
          </a:endParaRPr>
        </a:p>
      </dgm:t>
    </dgm:pt>
    <dgm:pt modelId="{99C70700-B63B-43EB-8ABF-5020B95E582E}" type="parTrans" cxnId="{6F6C7C5D-B74E-4524-85C7-0314ECC4A5C2}">
      <dgm:prSet/>
      <dgm:spPr/>
      <dgm:t>
        <a:bodyPr/>
        <a:lstStyle/>
        <a:p>
          <a:endParaRPr lang="en-US"/>
        </a:p>
      </dgm:t>
    </dgm:pt>
    <dgm:pt modelId="{B9F8A48D-BA1F-4EEE-912A-5A930C215D2D}" type="sibTrans" cxnId="{6F6C7C5D-B74E-4524-85C7-0314ECC4A5C2}">
      <dgm:prSet/>
      <dgm:spPr/>
      <dgm:t>
        <a:bodyPr/>
        <a:lstStyle/>
        <a:p>
          <a:endParaRPr lang="en-US"/>
        </a:p>
      </dgm:t>
    </dgm:pt>
    <dgm:pt modelId="{AA5DDF68-0FF4-4F1F-964B-A9715F2584A3}" type="pres">
      <dgm:prSet presAssocID="{8E68BAD7-9278-4C87-BBAB-310D08628509}" presName="linear" presStyleCnt="0">
        <dgm:presLayoutVars>
          <dgm:animLvl val="lvl"/>
          <dgm:resizeHandles val="exact"/>
        </dgm:presLayoutVars>
      </dgm:prSet>
      <dgm:spPr/>
      <dgm:t>
        <a:bodyPr/>
        <a:lstStyle/>
        <a:p>
          <a:endParaRPr lang="en-US"/>
        </a:p>
      </dgm:t>
    </dgm:pt>
    <dgm:pt modelId="{CE57CB93-B2E6-4FC9-997F-9DDEA02E94A5}" type="pres">
      <dgm:prSet presAssocID="{44F6424E-65E9-496A-AED4-57C58C3F6EF6}" presName="parentText" presStyleLbl="node1" presStyleIdx="0" presStyleCnt="1" custLinFactNeighborX="926" custLinFactNeighborY="-12845">
        <dgm:presLayoutVars>
          <dgm:chMax val="0"/>
          <dgm:bulletEnabled val="1"/>
        </dgm:presLayoutVars>
      </dgm:prSet>
      <dgm:spPr/>
      <dgm:t>
        <a:bodyPr/>
        <a:lstStyle/>
        <a:p>
          <a:endParaRPr lang="en-US"/>
        </a:p>
      </dgm:t>
    </dgm:pt>
  </dgm:ptLst>
  <dgm:cxnLst>
    <dgm:cxn modelId="{E0C66251-83DD-4526-BE9E-6CF80F5CFD62}" type="presOf" srcId="{44F6424E-65E9-496A-AED4-57C58C3F6EF6}" destId="{CE57CB93-B2E6-4FC9-997F-9DDEA02E94A5}" srcOrd="0" destOrd="0" presId="urn:microsoft.com/office/officeart/2005/8/layout/vList2"/>
    <dgm:cxn modelId="{C53959C7-B058-4EBA-9BA8-F24EBAB4FA0C}" type="presOf" srcId="{8E68BAD7-9278-4C87-BBAB-310D08628509}" destId="{AA5DDF68-0FF4-4F1F-964B-A9715F2584A3}" srcOrd="0" destOrd="0" presId="urn:microsoft.com/office/officeart/2005/8/layout/vList2"/>
    <dgm:cxn modelId="{6F6C7C5D-B74E-4524-85C7-0314ECC4A5C2}" srcId="{8E68BAD7-9278-4C87-BBAB-310D08628509}" destId="{44F6424E-65E9-496A-AED4-57C58C3F6EF6}" srcOrd="0" destOrd="0" parTransId="{99C70700-B63B-43EB-8ABF-5020B95E582E}" sibTransId="{B9F8A48D-BA1F-4EEE-912A-5A930C215D2D}"/>
    <dgm:cxn modelId="{6BF817D7-B21F-477D-8732-5FD2E2A62954}" type="presParOf" srcId="{AA5DDF68-0FF4-4F1F-964B-A9715F2584A3}" destId="{CE57CB93-B2E6-4FC9-997F-9DDEA02E94A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612A752-DB21-43CD-9738-1A0D1D1F0D7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0FE9634-73CD-407E-9B92-F779BE360B1F}">
      <dgm:prSet/>
      <dgm:spPr/>
      <dgm:t>
        <a:bodyPr/>
        <a:lstStyle/>
        <a:p>
          <a:pPr algn="ctr" rtl="1"/>
          <a:r>
            <a:rPr lang="en-ZA" b="1" smtClean="0"/>
            <a:t>Effects of Kangaroo Father Care on Newborn Temperature</a:t>
          </a:r>
          <a:endParaRPr lang="en-US"/>
        </a:p>
      </dgm:t>
    </dgm:pt>
    <dgm:pt modelId="{92861B4C-F4C8-457C-9B0C-199E95F334F4}" type="parTrans" cxnId="{EF45A725-A811-4861-8889-3AC758C594BC}">
      <dgm:prSet/>
      <dgm:spPr/>
      <dgm:t>
        <a:bodyPr/>
        <a:lstStyle/>
        <a:p>
          <a:endParaRPr lang="en-US"/>
        </a:p>
      </dgm:t>
    </dgm:pt>
    <dgm:pt modelId="{96D60013-3794-47F5-9AEB-8778FA268400}" type="sibTrans" cxnId="{EF45A725-A811-4861-8889-3AC758C594BC}">
      <dgm:prSet/>
      <dgm:spPr/>
      <dgm:t>
        <a:bodyPr/>
        <a:lstStyle/>
        <a:p>
          <a:endParaRPr lang="en-US"/>
        </a:p>
      </dgm:t>
    </dgm:pt>
    <dgm:pt modelId="{461B1F95-4591-462E-BC92-A041399ACBB6}" type="pres">
      <dgm:prSet presAssocID="{7612A752-DB21-43CD-9738-1A0D1D1F0D7E}" presName="linear" presStyleCnt="0">
        <dgm:presLayoutVars>
          <dgm:animLvl val="lvl"/>
          <dgm:resizeHandles val="exact"/>
        </dgm:presLayoutVars>
      </dgm:prSet>
      <dgm:spPr/>
      <dgm:t>
        <a:bodyPr/>
        <a:lstStyle/>
        <a:p>
          <a:endParaRPr lang="en-US"/>
        </a:p>
      </dgm:t>
    </dgm:pt>
    <dgm:pt modelId="{4B0214C4-4096-4670-98B0-C0B8DCD48B9B}" type="pres">
      <dgm:prSet presAssocID="{C0FE9634-73CD-407E-9B92-F779BE360B1F}" presName="parentText" presStyleLbl="node1" presStyleIdx="0" presStyleCnt="1">
        <dgm:presLayoutVars>
          <dgm:chMax val="0"/>
          <dgm:bulletEnabled val="1"/>
        </dgm:presLayoutVars>
      </dgm:prSet>
      <dgm:spPr/>
      <dgm:t>
        <a:bodyPr/>
        <a:lstStyle/>
        <a:p>
          <a:endParaRPr lang="en-US"/>
        </a:p>
      </dgm:t>
    </dgm:pt>
  </dgm:ptLst>
  <dgm:cxnLst>
    <dgm:cxn modelId="{4B035C22-164B-48BE-8F33-7345497AB08C}" type="presOf" srcId="{C0FE9634-73CD-407E-9B92-F779BE360B1F}" destId="{4B0214C4-4096-4670-98B0-C0B8DCD48B9B}" srcOrd="0" destOrd="0" presId="urn:microsoft.com/office/officeart/2005/8/layout/vList2"/>
    <dgm:cxn modelId="{FE8ED0FF-1BFF-4AA9-8712-CC65284E52F3}" type="presOf" srcId="{7612A752-DB21-43CD-9738-1A0D1D1F0D7E}" destId="{461B1F95-4591-462E-BC92-A041399ACBB6}" srcOrd="0" destOrd="0" presId="urn:microsoft.com/office/officeart/2005/8/layout/vList2"/>
    <dgm:cxn modelId="{EF45A725-A811-4861-8889-3AC758C594BC}" srcId="{7612A752-DB21-43CD-9738-1A0D1D1F0D7E}" destId="{C0FE9634-73CD-407E-9B92-F779BE360B1F}" srcOrd="0" destOrd="0" parTransId="{92861B4C-F4C8-457C-9B0C-199E95F334F4}" sibTransId="{96D60013-3794-47F5-9AEB-8778FA268400}"/>
    <dgm:cxn modelId="{E50A88BA-C648-4D4D-B8A2-7B5473F5A8B2}" type="presParOf" srcId="{461B1F95-4591-462E-BC92-A041399ACBB6}" destId="{4B0214C4-4096-4670-98B0-C0B8DCD48B9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56D72D0-8BBF-4786-AB3B-47B8881528F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9B6FC8F0-75D4-491E-B9AF-F5591AFB40F5}">
      <dgm:prSet custT="1"/>
      <dgm:spPr/>
      <dgm:t>
        <a:bodyPr/>
        <a:lstStyle/>
        <a:p>
          <a:pPr algn="ctr" rtl="1"/>
          <a:r>
            <a:rPr lang="fa-IR" sz="2800" b="1" dirty="0" smtClean="0">
              <a:cs typeface="B Nazanin" panose="00000400000000000000" pitchFamily="2" charset="-78"/>
            </a:rPr>
            <a:t>پستانی که شیر </a:t>
          </a:r>
          <a:r>
            <a:rPr lang="fa-IR" sz="2800" b="1" dirty="0" err="1" smtClean="0">
              <a:cs typeface="B Nazanin" panose="00000400000000000000" pitchFamily="2" charset="-78"/>
            </a:rPr>
            <a:t>نمی</a:t>
          </a:r>
          <a:r>
            <a:rPr lang="fa-IR" sz="2800" b="1" dirty="0" smtClean="0">
              <a:cs typeface="B Nazanin" panose="00000400000000000000" pitchFamily="2" charset="-78"/>
            </a:rPr>
            <a:t> دهد</a:t>
          </a:r>
          <a:endParaRPr lang="en-US" sz="2800" dirty="0">
            <a:cs typeface="B Nazanin" panose="00000400000000000000" pitchFamily="2" charset="-78"/>
          </a:endParaRPr>
        </a:p>
      </dgm:t>
    </dgm:pt>
    <dgm:pt modelId="{DDAD9B72-85B0-4748-9BC0-8D29A8F2EFD7}" type="parTrans" cxnId="{ACCA6960-9F0E-439A-B7CD-456B101B44DC}">
      <dgm:prSet/>
      <dgm:spPr/>
      <dgm:t>
        <a:bodyPr/>
        <a:lstStyle/>
        <a:p>
          <a:pPr algn="ctr"/>
          <a:endParaRPr lang="en-US">
            <a:cs typeface="B Nazanin" panose="00000400000000000000" pitchFamily="2" charset="-78"/>
          </a:endParaRPr>
        </a:p>
      </dgm:t>
    </dgm:pt>
    <dgm:pt modelId="{9B487C95-0411-4BF9-9E0D-305A8EE23582}" type="sibTrans" cxnId="{ACCA6960-9F0E-439A-B7CD-456B101B44DC}">
      <dgm:prSet/>
      <dgm:spPr/>
      <dgm:t>
        <a:bodyPr/>
        <a:lstStyle/>
        <a:p>
          <a:pPr algn="ctr"/>
          <a:endParaRPr lang="en-US">
            <a:cs typeface="B Nazanin" panose="00000400000000000000" pitchFamily="2" charset="-78"/>
          </a:endParaRPr>
        </a:p>
      </dgm:t>
    </dgm:pt>
    <dgm:pt modelId="{D421E8E5-0BD2-4847-8E3E-64C6508E0214}" type="pres">
      <dgm:prSet presAssocID="{856D72D0-8BBF-4786-AB3B-47B8881528F1}" presName="linear" presStyleCnt="0">
        <dgm:presLayoutVars>
          <dgm:animLvl val="lvl"/>
          <dgm:resizeHandles val="exact"/>
        </dgm:presLayoutVars>
      </dgm:prSet>
      <dgm:spPr/>
      <dgm:t>
        <a:bodyPr/>
        <a:lstStyle/>
        <a:p>
          <a:endParaRPr lang="en-US"/>
        </a:p>
      </dgm:t>
    </dgm:pt>
    <dgm:pt modelId="{45BC0187-A5D8-4CEE-A68C-93A5B7A5FC61}" type="pres">
      <dgm:prSet presAssocID="{9B6FC8F0-75D4-491E-B9AF-F5591AFB40F5}" presName="parentText" presStyleLbl="node1" presStyleIdx="0" presStyleCnt="1" custLinFactNeighborX="2041" custLinFactNeighborY="-47">
        <dgm:presLayoutVars>
          <dgm:chMax val="0"/>
          <dgm:bulletEnabled val="1"/>
        </dgm:presLayoutVars>
      </dgm:prSet>
      <dgm:spPr/>
      <dgm:t>
        <a:bodyPr/>
        <a:lstStyle/>
        <a:p>
          <a:endParaRPr lang="en-US"/>
        </a:p>
      </dgm:t>
    </dgm:pt>
  </dgm:ptLst>
  <dgm:cxnLst>
    <dgm:cxn modelId="{ACCA6960-9F0E-439A-B7CD-456B101B44DC}" srcId="{856D72D0-8BBF-4786-AB3B-47B8881528F1}" destId="{9B6FC8F0-75D4-491E-B9AF-F5591AFB40F5}" srcOrd="0" destOrd="0" parTransId="{DDAD9B72-85B0-4748-9BC0-8D29A8F2EFD7}" sibTransId="{9B487C95-0411-4BF9-9E0D-305A8EE23582}"/>
    <dgm:cxn modelId="{61A031E4-F0EC-404D-8C3F-CBD0F6F6D245}" type="presOf" srcId="{856D72D0-8BBF-4786-AB3B-47B8881528F1}" destId="{D421E8E5-0BD2-4847-8E3E-64C6508E0214}" srcOrd="0" destOrd="0" presId="urn:microsoft.com/office/officeart/2005/8/layout/vList2"/>
    <dgm:cxn modelId="{B8D91360-2984-4D8F-8F8F-020A5572DEB4}" type="presOf" srcId="{9B6FC8F0-75D4-491E-B9AF-F5591AFB40F5}" destId="{45BC0187-A5D8-4CEE-A68C-93A5B7A5FC61}" srcOrd="0" destOrd="0" presId="urn:microsoft.com/office/officeart/2005/8/layout/vList2"/>
    <dgm:cxn modelId="{5AE2E308-A942-485C-8917-C096B197A1B5}" type="presParOf" srcId="{D421E8E5-0BD2-4847-8E3E-64C6508E0214}" destId="{45BC0187-A5D8-4CEE-A68C-93A5B7A5FC61}"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F4AB5C7-FAAA-4977-9C34-A895C7C51F8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DEA0601-B80A-49B0-B21F-0AA78996BC40}">
      <dgm:prSet custT="1"/>
      <dgm:spPr/>
      <dgm:t>
        <a:bodyPr/>
        <a:lstStyle/>
        <a:p>
          <a:pPr algn="ctr" rtl="1"/>
          <a:r>
            <a:rPr lang="fa-IR" sz="2800" b="1" dirty="0" smtClean="0">
              <a:cs typeface="B Nazanin" panose="00000400000000000000" pitchFamily="2" charset="-78"/>
            </a:rPr>
            <a:t>پستانی که شیر می دهد</a:t>
          </a:r>
          <a:endParaRPr lang="en-US" sz="2800" dirty="0">
            <a:cs typeface="B Nazanin" panose="00000400000000000000" pitchFamily="2" charset="-78"/>
          </a:endParaRPr>
        </a:p>
      </dgm:t>
    </dgm:pt>
    <dgm:pt modelId="{5B93C6BB-86B2-4B5F-885C-D4E2EFBCC489}" type="parTrans" cxnId="{5AF83CE8-AD84-4BFC-8839-5EBFDF0A55BD}">
      <dgm:prSet/>
      <dgm:spPr/>
      <dgm:t>
        <a:bodyPr/>
        <a:lstStyle/>
        <a:p>
          <a:endParaRPr lang="en-US" sz="2000">
            <a:cs typeface="B Nazanin" panose="00000400000000000000" pitchFamily="2" charset="-78"/>
          </a:endParaRPr>
        </a:p>
      </dgm:t>
    </dgm:pt>
    <dgm:pt modelId="{930E31A7-5C2C-47E6-8E62-538BFF48F3F2}" type="sibTrans" cxnId="{5AF83CE8-AD84-4BFC-8839-5EBFDF0A55BD}">
      <dgm:prSet/>
      <dgm:spPr/>
      <dgm:t>
        <a:bodyPr/>
        <a:lstStyle/>
        <a:p>
          <a:endParaRPr lang="en-US" sz="2000">
            <a:cs typeface="B Nazanin" panose="00000400000000000000" pitchFamily="2" charset="-78"/>
          </a:endParaRPr>
        </a:p>
      </dgm:t>
    </dgm:pt>
    <dgm:pt modelId="{3DEB61EF-A0EC-471F-B013-36A670602229}" type="pres">
      <dgm:prSet presAssocID="{8F4AB5C7-FAAA-4977-9C34-A895C7C51F82}" presName="linear" presStyleCnt="0">
        <dgm:presLayoutVars>
          <dgm:animLvl val="lvl"/>
          <dgm:resizeHandles val="exact"/>
        </dgm:presLayoutVars>
      </dgm:prSet>
      <dgm:spPr/>
      <dgm:t>
        <a:bodyPr/>
        <a:lstStyle/>
        <a:p>
          <a:endParaRPr lang="en-US"/>
        </a:p>
      </dgm:t>
    </dgm:pt>
    <dgm:pt modelId="{FA3DE685-3C43-4EC3-9DCA-C61C6DEC4CEC}" type="pres">
      <dgm:prSet presAssocID="{8DEA0601-B80A-49B0-B21F-0AA78996BC40}" presName="parentText" presStyleLbl="node1" presStyleIdx="0" presStyleCnt="1" custScaleY="100037" custLinFactNeighborX="-2214" custLinFactNeighborY="-76309">
        <dgm:presLayoutVars>
          <dgm:chMax val="0"/>
          <dgm:bulletEnabled val="1"/>
        </dgm:presLayoutVars>
      </dgm:prSet>
      <dgm:spPr/>
      <dgm:t>
        <a:bodyPr/>
        <a:lstStyle/>
        <a:p>
          <a:endParaRPr lang="en-US"/>
        </a:p>
      </dgm:t>
    </dgm:pt>
  </dgm:ptLst>
  <dgm:cxnLst>
    <dgm:cxn modelId="{5AF83CE8-AD84-4BFC-8839-5EBFDF0A55BD}" srcId="{8F4AB5C7-FAAA-4977-9C34-A895C7C51F82}" destId="{8DEA0601-B80A-49B0-B21F-0AA78996BC40}" srcOrd="0" destOrd="0" parTransId="{5B93C6BB-86B2-4B5F-885C-D4E2EFBCC489}" sibTransId="{930E31A7-5C2C-47E6-8E62-538BFF48F3F2}"/>
    <dgm:cxn modelId="{A1C78192-4AE5-4BF5-AC91-CFAE3AFE9E78}" type="presOf" srcId="{8DEA0601-B80A-49B0-B21F-0AA78996BC40}" destId="{FA3DE685-3C43-4EC3-9DCA-C61C6DEC4CEC}" srcOrd="0" destOrd="0" presId="urn:microsoft.com/office/officeart/2005/8/layout/vList2"/>
    <dgm:cxn modelId="{79DBB74F-E68C-47B2-9107-437FBA6213CD}" type="presOf" srcId="{8F4AB5C7-FAAA-4977-9C34-A895C7C51F82}" destId="{3DEB61EF-A0EC-471F-B013-36A670602229}" srcOrd="0" destOrd="0" presId="urn:microsoft.com/office/officeart/2005/8/layout/vList2"/>
    <dgm:cxn modelId="{BF576AA4-4102-4086-9163-7BE8B9138A3C}" type="presParOf" srcId="{3DEB61EF-A0EC-471F-B013-36A670602229}" destId="{FA3DE685-3C43-4EC3-9DCA-C61C6DEC4CEC}"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28F0988-72E1-4A54-A979-DE77E1E2DED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EDB6505-E0CF-4BED-8304-1FFDAF1D97A1}">
      <dgm:prSet/>
      <dgm:spPr/>
      <dgm:t>
        <a:bodyPr/>
        <a:lstStyle/>
        <a:p>
          <a:pPr rtl="1"/>
          <a:r>
            <a:rPr lang="en-US" b="1" smtClean="0"/>
            <a:t>Role of Oxytocin in Temperature Regulation</a:t>
          </a:r>
          <a:endParaRPr lang="en-US"/>
        </a:p>
      </dgm:t>
    </dgm:pt>
    <dgm:pt modelId="{12EE534F-7079-4EC4-9473-1BE415F84AB6}" type="parTrans" cxnId="{6A401F9D-BEC0-4AD8-9E1C-93CCA4242055}">
      <dgm:prSet/>
      <dgm:spPr/>
      <dgm:t>
        <a:bodyPr/>
        <a:lstStyle/>
        <a:p>
          <a:endParaRPr lang="en-US"/>
        </a:p>
      </dgm:t>
    </dgm:pt>
    <dgm:pt modelId="{011D5FFF-946F-494B-8C28-074070D88793}" type="sibTrans" cxnId="{6A401F9D-BEC0-4AD8-9E1C-93CCA4242055}">
      <dgm:prSet/>
      <dgm:spPr/>
      <dgm:t>
        <a:bodyPr/>
        <a:lstStyle/>
        <a:p>
          <a:endParaRPr lang="en-US"/>
        </a:p>
      </dgm:t>
    </dgm:pt>
    <dgm:pt modelId="{85E9B0E1-ADDD-4891-8987-217AB7DA9AAE}" type="pres">
      <dgm:prSet presAssocID="{F28F0988-72E1-4A54-A979-DE77E1E2DED6}" presName="linear" presStyleCnt="0">
        <dgm:presLayoutVars>
          <dgm:animLvl val="lvl"/>
          <dgm:resizeHandles val="exact"/>
        </dgm:presLayoutVars>
      </dgm:prSet>
      <dgm:spPr/>
      <dgm:t>
        <a:bodyPr/>
        <a:lstStyle/>
        <a:p>
          <a:endParaRPr lang="en-US"/>
        </a:p>
      </dgm:t>
    </dgm:pt>
    <dgm:pt modelId="{3B63E87C-120B-42D8-BC0D-FFC2C62A37C2}" type="pres">
      <dgm:prSet presAssocID="{FEDB6505-E0CF-4BED-8304-1FFDAF1D97A1}" presName="parentText" presStyleLbl="node1" presStyleIdx="0" presStyleCnt="1">
        <dgm:presLayoutVars>
          <dgm:chMax val="0"/>
          <dgm:bulletEnabled val="1"/>
        </dgm:presLayoutVars>
      </dgm:prSet>
      <dgm:spPr/>
      <dgm:t>
        <a:bodyPr/>
        <a:lstStyle/>
        <a:p>
          <a:endParaRPr lang="en-US"/>
        </a:p>
      </dgm:t>
    </dgm:pt>
  </dgm:ptLst>
  <dgm:cxnLst>
    <dgm:cxn modelId="{469A58C4-1DEA-4CE5-A547-8175E29AFD76}" type="presOf" srcId="{FEDB6505-E0CF-4BED-8304-1FFDAF1D97A1}" destId="{3B63E87C-120B-42D8-BC0D-FFC2C62A37C2}" srcOrd="0" destOrd="0" presId="urn:microsoft.com/office/officeart/2005/8/layout/vList2"/>
    <dgm:cxn modelId="{F9C2B6B9-DBD4-4DA9-B1DE-E990350FA5E2}" type="presOf" srcId="{F28F0988-72E1-4A54-A979-DE77E1E2DED6}" destId="{85E9B0E1-ADDD-4891-8987-217AB7DA9AAE}" srcOrd="0" destOrd="0" presId="urn:microsoft.com/office/officeart/2005/8/layout/vList2"/>
    <dgm:cxn modelId="{6A401F9D-BEC0-4AD8-9E1C-93CCA4242055}" srcId="{F28F0988-72E1-4A54-A979-DE77E1E2DED6}" destId="{FEDB6505-E0CF-4BED-8304-1FFDAF1D97A1}" srcOrd="0" destOrd="0" parTransId="{12EE534F-7079-4EC4-9473-1BE415F84AB6}" sibTransId="{011D5FFF-946F-494B-8C28-074070D88793}"/>
    <dgm:cxn modelId="{7C3F47D5-626F-41E2-9BF5-838FD4C407BA}" type="presParOf" srcId="{85E9B0E1-ADDD-4891-8987-217AB7DA9AAE}" destId="{3B63E87C-120B-42D8-BC0D-FFC2C62A37C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38F0885-8286-4074-975E-6BD1A96884F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C5C8AA4-CFDB-4986-8EF8-1AC6A00E48BB}">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اجزاء اصلی مراقبت آغوشی</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076EF61B-4B48-40D9-A29C-A986AA36C052}" type="parTrans" cxnId="{7F794E26-817C-4F45-A533-578CC58FE913}">
      <dgm:prSet/>
      <dgm:spPr/>
      <dgm:t>
        <a:bodyPr/>
        <a:lstStyle/>
        <a:p>
          <a:endParaRPr lang="en-US"/>
        </a:p>
      </dgm:t>
    </dgm:pt>
    <dgm:pt modelId="{88C51B2D-78A1-464D-90BA-FC5728129240}" type="sibTrans" cxnId="{7F794E26-817C-4F45-A533-578CC58FE913}">
      <dgm:prSet/>
      <dgm:spPr/>
      <dgm:t>
        <a:bodyPr/>
        <a:lstStyle/>
        <a:p>
          <a:endParaRPr lang="en-US"/>
        </a:p>
      </dgm:t>
    </dgm:pt>
    <dgm:pt modelId="{DB5C6CF0-DE64-4BF1-924F-F8445D657793}" type="pres">
      <dgm:prSet presAssocID="{838F0885-8286-4074-975E-6BD1A96884F6}" presName="linear" presStyleCnt="0">
        <dgm:presLayoutVars>
          <dgm:animLvl val="lvl"/>
          <dgm:resizeHandles val="exact"/>
        </dgm:presLayoutVars>
      </dgm:prSet>
      <dgm:spPr/>
      <dgm:t>
        <a:bodyPr/>
        <a:lstStyle/>
        <a:p>
          <a:endParaRPr lang="en-US"/>
        </a:p>
      </dgm:t>
    </dgm:pt>
    <dgm:pt modelId="{46986DB7-4ADA-46FC-931E-8AD5309FE66B}" type="pres">
      <dgm:prSet presAssocID="{CC5C8AA4-CFDB-4986-8EF8-1AC6A00E48BB}" presName="parentText" presStyleLbl="node1" presStyleIdx="0" presStyleCnt="1">
        <dgm:presLayoutVars>
          <dgm:chMax val="0"/>
          <dgm:bulletEnabled val="1"/>
        </dgm:presLayoutVars>
      </dgm:prSet>
      <dgm:spPr/>
      <dgm:t>
        <a:bodyPr/>
        <a:lstStyle/>
        <a:p>
          <a:endParaRPr lang="en-US"/>
        </a:p>
      </dgm:t>
    </dgm:pt>
  </dgm:ptLst>
  <dgm:cxnLst>
    <dgm:cxn modelId="{8B1D42EF-DCED-47B4-BB0B-3695FAAA0492}" type="presOf" srcId="{CC5C8AA4-CFDB-4986-8EF8-1AC6A00E48BB}" destId="{46986DB7-4ADA-46FC-931E-8AD5309FE66B}" srcOrd="0" destOrd="0" presId="urn:microsoft.com/office/officeart/2005/8/layout/vList2"/>
    <dgm:cxn modelId="{DBD759AF-5467-48B9-9D90-B47C05B7BF28}" type="presOf" srcId="{838F0885-8286-4074-975E-6BD1A96884F6}" destId="{DB5C6CF0-DE64-4BF1-924F-F8445D657793}" srcOrd="0" destOrd="0" presId="urn:microsoft.com/office/officeart/2005/8/layout/vList2"/>
    <dgm:cxn modelId="{7F794E26-817C-4F45-A533-578CC58FE913}" srcId="{838F0885-8286-4074-975E-6BD1A96884F6}" destId="{CC5C8AA4-CFDB-4986-8EF8-1AC6A00E48BB}" srcOrd="0" destOrd="0" parTransId="{076EF61B-4B48-40D9-A29C-A986AA36C052}" sibTransId="{88C51B2D-78A1-464D-90BA-FC5728129240}"/>
    <dgm:cxn modelId="{2AB17D00-DEC8-4BE3-AC8B-E9A01B7CA7BC}" type="presParOf" srcId="{DB5C6CF0-DE64-4BF1-924F-F8445D657793}" destId="{46986DB7-4ADA-46FC-931E-8AD5309FE66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1E040D-748B-4D0A-AA46-0CFE0D80E5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4E6E190-8EDF-4C35-8F70-6E2882D59048}">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تغذیه با شیرمادر جزء اصلی مراقبت آغوشی </a:t>
          </a:r>
          <a:endParaRPr lang="en-US" b="1" dirty="0" smtClean="0">
            <a:effectLst>
              <a:outerShdw blurRad="38100" dist="38100" dir="2700000" algn="tl">
                <a:srgbClr val="000000">
                  <a:alpha val="43137"/>
                </a:srgbClr>
              </a:outerShdw>
            </a:effectLst>
            <a:cs typeface="B Nazanin" panose="00000400000000000000" pitchFamily="2" charset="-78"/>
          </a:endParaRPr>
        </a:p>
      </dgm:t>
    </dgm:pt>
    <dgm:pt modelId="{2176FCCE-098D-44DF-AE2C-95B26AD89E0E}" type="parTrans" cxnId="{DA4ED298-3DCD-4EB4-B389-55D835619026}">
      <dgm:prSet/>
      <dgm:spPr/>
      <dgm:t>
        <a:bodyPr/>
        <a:lstStyle/>
        <a:p>
          <a:pPr algn="ctr"/>
          <a:endParaRPr lang="en-US"/>
        </a:p>
      </dgm:t>
    </dgm:pt>
    <dgm:pt modelId="{056EAB46-6A4A-4E7B-8EDB-F8B521D0FAC2}" type="sibTrans" cxnId="{DA4ED298-3DCD-4EB4-B389-55D835619026}">
      <dgm:prSet/>
      <dgm:spPr/>
      <dgm:t>
        <a:bodyPr/>
        <a:lstStyle/>
        <a:p>
          <a:pPr algn="ctr"/>
          <a:endParaRPr lang="en-US"/>
        </a:p>
      </dgm:t>
    </dgm:pt>
    <dgm:pt modelId="{B0790A3E-6F28-4F8C-AA1E-296ADAA6874B}" type="pres">
      <dgm:prSet presAssocID="{B31E040D-748B-4D0A-AA46-0CFE0D80E540}" presName="linear" presStyleCnt="0">
        <dgm:presLayoutVars>
          <dgm:animLvl val="lvl"/>
          <dgm:resizeHandles val="exact"/>
        </dgm:presLayoutVars>
      </dgm:prSet>
      <dgm:spPr/>
      <dgm:t>
        <a:bodyPr/>
        <a:lstStyle/>
        <a:p>
          <a:endParaRPr lang="en-US"/>
        </a:p>
      </dgm:t>
    </dgm:pt>
    <dgm:pt modelId="{77E79F99-415F-4B79-8050-BB957DCE9663}" type="pres">
      <dgm:prSet presAssocID="{24E6E190-8EDF-4C35-8F70-6E2882D59048}" presName="parentText" presStyleLbl="node1" presStyleIdx="0" presStyleCnt="1">
        <dgm:presLayoutVars>
          <dgm:chMax val="0"/>
          <dgm:bulletEnabled val="1"/>
        </dgm:presLayoutVars>
      </dgm:prSet>
      <dgm:spPr/>
      <dgm:t>
        <a:bodyPr/>
        <a:lstStyle/>
        <a:p>
          <a:endParaRPr lang="en-US"/>
        </a:p>
      </dgm:t>
    </dgm:pt>
  </dgm:ptLst>
  <dgm:cxnLst>
    <dgm:cxn modelId="{DA4ED298-3DCD-4EB4-B389-55D835619026}" srcId="{B31E040D-748B-4D0A-AA46-0CFE0D80E540}" destId="{24E6E190-8EDF-4C35-8F70-6E2882D59048}" srcOrd="0" destOrd="0" parTransId="{2176FCCE-098D-44DF-AE2C-95B26AD89E0E}" sibTransId="{056EAB46-6A4A-4E7B-8EDB-F8B521D0FAC2}"/>
    <dgm:cxn modelId="{DFBB50FB-976D-4A94-8DED-C1F6CCFF7F4A}" type="presOf" srcId="{24E6E190-8EDF-4C35-8F70-6E2882D59048}" destId="{77E79F99-415F-4B79-8050-BB957DCE9663}" srcOrd="0" destOrd="0" presId="urn:microsoft.com/office/officeart/2005/8/layout/vList2"/>
    <dgm:cxn modelId="{4EA288FA-C505-4F84-8E69-A6EBF457E031}" type="presOf" srcId="{B31E040D-748B-4D0A-AA46-0CFE0D80E540}" destId="{B0790A3E-6F28-4F8C-AA1E-296ADAA6874B}" srcOrd="0" destOrd="0" presId="urn:microsoft.com/office/officeart/2005/8/layout/vList2"/>
    <dgm:cxn modelId="{DFED8ABC-D30C-43E3-BA8F-44904B0B9948}" type="presParOf" srcId="{B0790A3E-6F28-4F8C-AA1E-296ADAA6874B}" destId="{77E79F99-415F-4B79-8050-BB957DCE966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2A9AB7C-CC08-4663-8AF3-EBD1F9FCF60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119505F-112E-4FA0-97F8-33C8A218CE08}">
      <dgm:prSet custT="1"/>
      <dgm:spPr/>
      <dgm: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4400" b="1" dirty="0" smtClean="0">
              <a:effectLst>
                <a:outerShdw blurRad="38100" dist="38100" dir="2700000" algn="tl">
                  <a:srgbClr val="000000">
                    <a:alpha val="43137"/>
                  </a:srgbClr>
                </a:outerShdw>
              </a:effectLst>
              <a:cs typeface="B Nazanin" panose="00000400000000000000" pitchFamily="2" charset="-78"/>
            </a:rPr>
            <a:t>بهبود وزن گیری یا </a:t>
          </a:r>
          <a:r>
            <a:rPr lang="fa-IR" altLang="en-US" sz="4400" b="1" dirty="0" smtClean="0">
              <a:cs typeface="B Nazanin" panose="00000400000000000000" pitchFamily="2" charset="-78"/>
            </a:rPr>
            <a:t>افزایش رشد زیرا:</a:t>
          </a:r>
        </a:p>
      </dgm:t>
    </dgm:pt>
    <dgm:pt modelId="{8B26E3F5-C99E-422C-8510-475BC2395551}" type="parTrans" cxnId="{664351EC-37FD-4E42-A8F4-4412AACAC745}">
      <dgm:prSet/>
      <dgm:spPr/>
      <dgm:t>
        <a:bodyPr/>
        <a:lstStyle/>
        <a:p>
          <a:endParaRPr lang="en-US"/>
        </a:p>
      </dgm:t>
    </dgm:pt>
    <dgm:pt modelId="{B3159A25-9F51-4BAC-B445-F8ACAF0CF751}" type="sibTrans" cxnId="{664351EC-37FD-4E42-A8F4-4412AACAC745}">
      <dgm:prSet/>
      <dgm:spPr/>
      <dgm:t>
        <a:bodyPr/>
        <a:lstStyle/>
        <a:p>
          <a:endParaRPr lang="en-US"/>
        </a:p>
      </dgm:t>
    </dgm:pt>
    <dgm:pt modelId="{E951EA7F-F360-4220-8A5F-AA5BE08175D5}" type="pres">
      <dgm:prSet presAssocID="{32A9AB7C-CC08-4663-8AF3-EBD1F9FCF600}" presName="linear" presStyleCnt="0">
        <dgm:presLayoutVars>
          <dgm:animLvl val="lvl"/>
          <dgm:resizeHandles val="exact"/>
        </dgm:presLayoutVars>
      </dgm:prSet>
      <dgm:spPr/>
      <dgm:t>
        <a:bodyPr/>
        <a:lstStyle/>
        <a:p>
          <a:endParaRPr lang="en-US"/>
        </a:p>
      </dgm:t>
    </dgm:pt>
    <dgm:pt modelId="{01DE6910-A4E8-4C0B-B803-0E30258238CF}" type="pres">
      <dgm:prSet presAssocID="{3119505F-112E-4FA0-97F8-33C8A218CE08}" presName="parentText" presStyleLbl="node1" presStyleIdx="0" presStyleCnt="1">
        <dgm:presLayoutVars>
          <dgm:chMax val="0"/>
          <dgm:bulletEnabled val="1"/>
        </dgm:presLayoutVars>
      </dgm:prSet>
      <dgm:spPr/>
      <dgm:t>
        <a:bodyPr/>
        <a:lstStyle/>
        <a:p>
          <a:endParaRPr lang="en-US"/>
        </a:p>
      </dgm:t>
    </dgm:pt>
  </dgm:ptLst>
  <dgm:cxnLst>
    <dgm:cxn modelId="{E2395239-81D5-4983-8C33-D6B63631A0DA}" type="presOf" srcId="{32A9AB7C-CC08-4663-8AF3-EBD1F9FCF600}" destId="{E951EA7F-F360-4220-8A5F-AA5BE08175D5}" srcOrd="0" destOrd="0" presId="urn:microsoft.com/office/officeart/2005/8/layout/vList2"/>
    <dgm:cxn modelId="{AD8E878D-2F9D-406A-998F-0DE2C6DCD02D}" type="presOf" srcId="{3119505F-112E-4FA0-97F8-33C8A218CE08}" destId="{01DE6910-A4E8-4C0B-B803-0E30258238CF}" srcOrd="0" destOrd="0" presId="urn:microsoft.com/office/officeart/2005/8/layout/vList2"/>
    <dgm:cxn modelId="{664351EC-37FD-4E42-A8F4-4412AACAC745}" srcId="{32A9AB7C-CC08-4663-8AF3-EBD1F9FCF600}" destId="{3119505F-112E-4FA0-97F8-33C8A218CE08}" srcOrd="0" destOrd="0" parTransId="{8B26E3F5-C99E-422C-8510-475BC2395551}" sibTransId="{B3159A25-9F51-4BAC-B445-F8ACAF0CF751}"/>
    <dgm:cxn modelId="{03B3CCA4-D761-43D7-B798-68720EBE16D9}" type="presParOf" srcId="{E951EA7F-F360-4220-8A5F-AA5BE08175D5}" destId="{01DE6910-A4E8-4C0B-B803-0E30258238C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CEB816E-B6F3-41B3-9692-6D7B5D2B727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1A2A875-7125-47F9-ABD6-F3B946DF7B3D}">
      <dgm:prSet custT="1"/>
      <dgm:spPr/>
      <dgm:t>
        <a:bodyPr/>
        <a:lstStyle/>
        <a:p>
          <a:pPr algn="ctr" rtl="1"/>
          <a:r>
            <a:rPr lang="en-US" sz="4000" b="1" dirty="0" smtClean="0">
              <a:effectLst>
                <a:outerShdw blurRad="38100" dist="38100" dir="2700000" algn="tl">
                  <a:srgbClr val="000000">
                    <a:alpha val="43137"/>
                  </a:srgbClr>
                </a:outerShdw>
              </a:effectLst>
            </a:rPr>
            <a:t>Tub </a:t>
          </a:r>
          <a:r>
            <a:rPr lang="en-US" sz="4000" b="1" smtClean="0">
              <a:effectLst>
                <a:outerShdw blurRad="38100" dist="38100" dir="2700000" algn="tl">
                  <a:srgbClr val="000000">
                    <a:alpha val="43137"/>
                  </a:srgbClr>
                </a:outerShdw>
              </a:effectLst>
            </a:rPr>
            <a:t>Feeding while  </a:t>
          </a:r>
          <a:r>
            <a:rPr lang="en-US" sz="4000" b="1" dirty="0" smtClean="0">
              <a:effectLst>
                <a:outerShdw blurRad="38100" dist="38100" dir="2700000" algn="tl">
                  <a:srgbClr val="000000">
                    <a:alpha val="43137"/>
                  </a:srgbClr>
                </a:outerShdw>
              </a:effectLst>
            </a:rPr>
            <a:t>in KMC</a:t>
          </a:r>
          <a:endParaRPr lang="en-US" sz="4000" dirty="0">
            <a:effectLst>
              <a:outerShdw blurRad="38100" dist="38100" dir="2700000" algn="tl">
                <a:srgbClr val="000000">
                  <a:alpha val="43137"/>
                </a:srgbClr>
              </a:outerShdw>
            </a:effectLst>
          </a:endParaRPr>
        </a:p>
      </dgm:t>
    </dgm:pt>
    <dgm:pt modelId="{744848E2-B85F-4B4E-AF2F-48A22DDE097A}" type="parTrans" cxnId="{825CC0F9-343F-4E93-9909-7C03828D5F55}">
      <dgm:prSet/>
      <dgm:spPr/>
      <dgm:t>
        <a:bodyPr/>
        <a:lstStyle/>
        <a:p>
          <a:endParaRPr lang="en-US"/>
        </a:p>
      </dgm:t>
    </dgm:pt>
    <dgm:pt modelId="{2254BEC5-21FB-463D-A643-9BC5B8CD14EC}" type="sibTrans" cxnId="{825CC0F9-343F-4E93-9909-7C03828D5F55}">
      <dgm:prSet/>
      <dgm:spPr/>
      <dgm:t>
        <a:bodyPr/>
        <a:lstStyle/>
        <a:p>
          <a:endParaRPr lang="en-US"/>
        </a:p>
      </dgm:t>
    </dgm:pt>
    <dgm:pt modelId="{5296BDB0-BBC3-4196-94DE-37D0F8DAA772}" type="pres">
      <dgm:prSet presAssocID="{7CEB816E-B6F3-41B3-9692-6D7B5D2B727C}" presName="linear" presStyleCnt="0">
        <dgm:presLayoutVars>
          <dgm:animLvl val="lvl"/>
          <dgm:resizeHandles val="exact"/>
        </dgm:presLayoutVars>
      </dgm:prSet>
      <dgm:spPr/>
      <dgm:t>
        <a:bodyPr/>
        <a:lstStyle/>
        <a:p>
          <a:endParaRPr lang="en-US"/>
        </a:p>
      </dgm:t>
    </dgm:pt>
    <dgm:pt modelId="{F382AD16-4B8E-49AE-A664-CE6310D571DC}" type="pres">
      <dgm:prSet presAssocID="{B1A2A875-7125-47F9-ABD6-F3B946DF7B3D}" presName="parentText" presStyleLbl="node1" presStyleIdx="0" presStyleCnt="1" custScaleX="92593" custScaleY="66429">
        <dgm:presLayoutVars>
          <dgm:chMax val="0"/>
          <dgm:bulletEnabled val="1"/>
        </dgm:presLayoutVars>
      </dgm:prSet>
      <dgm:spPr/>
      <dgm:t>
        <a:bodyPr/>
        <a:lstStyle/>
        <a:p>
          <a:endParaRPr lang="en-US"/>
        </a:p>
      </dgm:t>
    </dgm:pt>
  </dgm:ptLst>
  <dgm:cxnLst>
    <dgm:cxn modelId="{825CC0F9-343F-4E93-9909-7C03828D5F55}" srcId="{7CEB816E-B6F3-41B3-9692-6D7B5D2B727C}" destId="{B1A2A875-7125-47F9-ABD6-F3B946DF7B3D}" srcOrd="0" destOrd="0" parTransId="{744848E2-B85F-4B4E-AF2F-48A22DDE097A}" sibTransId="{2254BEC5-21FB-463D-A643-9BC5B8CD14EC}"/>
    <dgm:cxn modelId="{C388CCA3-50F4-4B5D-A465-1E1A31BF9E11}" type="presOf" srcId="{7CEB816E-B6F3-41B3-9692-6D7B5D2B727C}" destId="{5296BDB0-BBC3-4196-94DE-37D0F8DAA772}" srcOrd="0" destOrd="0" presId="urn:microsoft.com/office/officeart/2005/8/layout/vList2"/>
    <dgm:cxn modelId="{6F12151A-7881-4BE2-BCD1-69A47586BBE6}" type="presOf" srcId="{B1A2A875-7125-47F9-ABD6-F3B946DF7B3D}" destId="{F382AD16-4B8E-49AE-A664-CE6310D571DC}" srcOrd="0" destOrd="0" presId="urn:microsoft.com/office/officeart/2005/8/layout/vList2"/>
    <dgm:cxn modelId="{223A2092-AC22-42E3-9882-D0FD31150B4F}" type="presParOf" srcId="{5296BDB0-BBC3-4196-94DE-37D0F8DAA772}" destId="{F382AD16-4B8E-49AE-A664-CE6310D571D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568A5C3-DCEE-41F9-BAE3-668990BA78D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6AB3F77-E47F-4FE7-BEE7-C68CBC2057F2}">
      <dgm:prSet custT="1"/>
      <dgm:spPr/>
      <dgm:t>
        <a:bodyPr/>
        <a:lstStyle/>
        <a:p>
          <a:pPr algn="ctr" rtl="1"/>
          <a:r>
            <a:rPr lang="fa-IR" sz="4000" b="1" dirty="0" smtClean="0">
              <a:effectLst>
                <a:outerShdw blurRad="38100" dist="38100" dir="2700000" algn="tl">
                  <a:srgbClr val="000000">
                    <a:alpha val="43137"/>
                  </a:srgbClr>
                </a:outerShdw>
              </a:effectLst>
              <a:cs typeface="B Nazanin" pitchFamily="2" charset="-78"/>
            </a:rPr>
            <a:t>ایجاد فرصت هائی برای تغذیه با شیرمادر</a:t>
          </a:r>
          <a:endParaRPr lang="en-US" sz="4000" b="1" dirty="0">
            <a:effectLst>
              <a:outerShdw blurRad="38100" dist="38100" dir="2700000" algn="tl">
                <a:srgbClr val="000000">
                  <a:alpha val="43137"/>
                </a:srgbClr>
              </a:outerShdw>
            </a:effectLst>
            <a:cs typeface="B Nazanin" pitchFamily="2" charset="-78"/>
          </a:endParaRPr>
        </a:p>
      </dgm:t>
    </dgm:pt>
    <dgm:pt modelId="{9BB9B849-0FC3-44EC-8864-68086C22F4A2}" type="parTrans" cxnId="{FF789396-DEF7-49EF-98DC-668E59D0BE44}">
      <dgm:prSet/>
      <dgm:spPr/>
      <dgm:t>
        <a:bodyPr/>
        <a:lstStyle/>
        <a:p>
          <a:pPr algn="ctr"/>
          <a:endParaRPr lang="en-US">
            <a:cs typeface="B Nazanin" pitchFamily="2" charset="-78"/>
          </a:endParaRPr>
        </a:p>
      </dgm:t>
    </dgm:pt>
    <dgm:pt modelId="{D6C6D43F-F85F-46E5-A6A7-049BA96D8D4E}" type="sibTrans" cxnId="{FF789396-DEF7-49EF-98DC-668E59D0BE44}">
      <dgm:prSet/>
      <dgm:spPr/>
      <dgm:t>
        <a:bodyPr/>
        <a:lstStyle/>
        <a:p>
          <a:pPr algn="ctr"/>
          <a:endParaRPr lang="en-US">
            <a:cs typeface="B Nazanin" pitchFamily="2" charset="-78"/>
          </a:endParaRPr>
        </a:p>
      </dgm:t>
    </dgm:pt>
    <dgm:pt modelId="{E00383B9-31B7-4C61-91C3-774E01C45D78}" type="pres">
      <dgm:prSet presAssocID="{7568A5C3-DCEE-41F9-BAE3-668990BA78D4}" presName="linear" presStyleCnt="0">
        <dgm:presLayoutVars>
          <dgm:animLvl val="lvl"/>
          <dgm:resizeHandles val="exact"/>
        </dgm:presLayoutVars>
      </dgm:prSet>
      <dgm:spPr/>
      <dgm:t>
        <a:bodyPr/>
        <a:lstStyle/>
        <a:p>
          <a:endParaRPr lang="en-US"/>
        </a:p>
      </dgm:t>
    </dgm:pt>
    <dgm:pt modelId="{9B1DC385-42F9-4A30-9A63-073695AF0349}" type="pres">
      <dgm:prSet presAssocID="{76AB3F77-E47F-4FE7-BEE7-C68CBC2057F2}" presName="parentText" presStyleLbl="node1" presStyleIdx="0" presStyleCnt="1">
        <dgm:presLayoutVars>
          <dgm:chMax val="0"/>
          <dgm:bulletEnabled val="1"/>
        </dgm:presLayoutVars>
      </dgm:prSet>
      <dgm:spPr/>
      <dgm:t>
        <a:bodyPr/>
        <a:lstStyle/>
        <a:p>
          <a:endParaRPr lang="en-US"/>
        </a:p>
      </dgm:t>
    </dgm:pt>
  </dgm:ptLst>
  <dgm:cxnLst>
    <dgm:cxn modelId="{FF789396-DEF7-49EF-98DC-668E59D0BE44}" srcId="{7568A5C3-DCEE-41F9-BAE3-668990BA78D4}" destId="{76AB3F77-E47F-4FE7-BEE7-C68CBC2057F2}" srcOrd="0" destOrd="0" parTransId="{9BB9B849-0FC3-44EC-8864-68086C22F4A2}" sibTransId="{D6C6D43F-F85F-46E5-A6A7-049BA96D8D4E}"/>
    <dgm:cxn modelId="{CF679D0B-BFD7-4953-9AC5-C5A813A77FB0}" type="presOf" srcId="{76AB3F77-E47F-4FE7-BEE7-C68CBC2057F2}" destId="{9B1DC385-42F9-4A30-9A63-073695AF0349}" srcOrd="0" destOrd="0" presId="urn:microsoft.com/office/officeart/2005/8/layout/vList2"/>
    <dgm:cxn modelId="{8B8EF881-11FE-4CA4-BA4A-012758920588}" type="presOf" srcId="{7568A5C3-DCEE-41F9-BAE3-668990BA78D4}" destId="{E00383B9-31B7-4C61-91C3-774E01C45D78}" srcOrd="0" destOrd="0" presId="urn:microsoft.com/office/officeart/2005/8/layout/vList2"/>
    <dgm:cxn modelId="{04E1CB3C-226C-463F-A5A1-898599F478B6}" type="presParOf" srcId="{E00383B9-31B7-4C61-91C3-774E01C45D78}" destId="{9B1DC385-42F9-4A30-9A63-073695AF034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FECFE7-9B99-4B11-BA5C-E9CC3D5795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6C2174-6610-4517-A1AD-F9C760FCB382}">
      <dgm:prSet custT="1"/>
      <dgm:spPr/>
      <dgm:t>
        <a:bodyPr/>
        <a:lstStyle/>
        <a:p>
          <a:pPr algn="ctr" rtl="1"/>
          <a:r>
            <a:rPr lang="fa-IR" sz="4400" b="1" dirty="0" smtClean="0">
              <a:cs typeface="B Nazanin" panose="00000400000000000000" pitchFamily="2" charset="-78"/>
            </a:rPr>
            <a:t>میزان تغذیه نوزاد نارس با شیر مادر </a:t>
          </a:r>
          <a:endParaRPr lang="en-US" sz="2000" dirty="0"/>
        </a:p>
      </dgm:t>
    </dgm:pt>
    <dgm:pt modelId="{A9F614EB-3B16-4BFE-8304-EEE930CE8452}" type="parTrans" cxnId="{2EEB61D0-C233-47F4-904F-236B85FFF6C5}">
      <dgm:prSet/>
      <dgm:spPr/>
      <dgm:t>
        <a:bodyPr/>
        <a:lstStyle/>
        <a:p>
          <a:pPr algn="ctr"/>
          <a:endParaRPr lang="en-US"/>
        </a:p>
      </dgm:t>
    </dgm:pt>
    <dgm:pt modelId="{1FDE726D-D342-4D61-92FB-4B4F0FF63874}" type="sibTrans" cxnId="{2EEB61D0-C233-47F4-904F-236B85FFF6C5}">
      <dgm:prSet/>
      <dgm:spPr/>
      <dgm:t>
        <a:bodyPr/>
        <a:lstStyle/>
        <a:p>
          <a:pPr algn="ctr"/>
          <a:endParaRPr lang="en-US"/>
        </a:p>
      </dgm:t>
    </dgm:pt>
    <dgm:pt modelId="{0FA4720B-629A-4A45-B347-FAFE8EA0F04A}" type="pres">
      <dgm:prSet presAssocID="{63FECFE7-9B99-4B11-BA5C-E9CC3D5795E9}" presName="linear" presStyleCnt="0">
        <dgm:presLayoutVars>
          <dgm:animLvl val="lvl"/>
          <dgm:resizeHandles val="exact"/>
        </dgm:presLayoutVars>
      </dgm:prSet>
      <dgm:spPr/>
      <dgm:t>
        <a:bodyPr/>
        <a:lstStyle/>
        <a:p>
          <a:endParaRPr lang="en-US"/>
        </a:p>
      </dgm:t>
    </dgm:pt>
    <dgm:pt modelId="{20E643EA-7793-4C24-8C04-8FC3E1A8CEC4}" type="pres">
      <dgm:prSet presAssocID="{066C2174-6610-4517-A1AD-F9C760FCB382}" presName="parentText" presStyleLbl="node1" presStyleIdx="0" presStyleCnt="1">
        <dgm:presLayoutVars>
          <dgm:chMax val="0"/>
          <dgm:bulletEnabled val="1"/>
        </dgm:presLayoutVars>
      </dgm:prSet>
      <dgm:spPr/>
      <dgm:t>
        <a:bodyPr/>
        <a:lstStyle/>
        <a:p>
          <a:endParaRPr lang="en-US"/>
        </a:p>
      </dgm:t>
    </dgm:pt>
  </dgm:ptLst>
  <dgm:cxnLst>
    <dgm:cxn modelId="{AC8E758F-DB33-4395-BA11-DA6FCCCA402B}" type="presOf" srcId="{066C2174-6610-4517-A1AD-F9C760FCB382}" destId="{20E643EA-7793-4C24-8C04-8FC3E1A8CEC4}" srcOrd="0" destOrd="0" presId="urn:microsoft.com/office/officeart/2005/8/layout/vList2"/>
    <dgm:cxn modelId="{12C79762-2C53-4A67-93EA-7D33F5A3D8D7}" type="presOf" srcId="{63FECFE7-9B99-4B11-BA5C-E9CC3D5795E9}" destId="{0FA4720B-629A-4A45-B347-FAFE8EA0F04A}" srcOrd="0" destOrd="0" presId="urn:microsoft.com/office/officeart/2005/8/layout/vList2"/>
    <dgm:cxn modelId="{2EEB61D0-C233-47F4-904F-236B85FFF6C5}" srcId="{63FECFE7-9B99-4B11-BA5C-E9CC3D5795E9}" destId="{066C2174-6610-4517-A1AD-F9C760FCB382}" srcOrd="0" destOrd="0" parTransId="{A9F614EB-3B16-4BFE-8304-EEE930CE8452}" sibTransId="{1FDE726D-D342-4D61-92FB-4B4F0FF63874}"/>
    <dgm:cxn modelId="{A756071D-756B-43C2-91C1-75A98D95A348}" type="presParOf" srcId="{0FA4720B-629A-4A45-B347-FAFE8EA0F04A}" destId="{20E643EA-7793-4C24-8C04-8FC3E1A8CEC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5938A29A-5FBF-495F-A2F1-A705E9453C5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40AB4A-E2A2-42D6-8A71-FEB0BCDA8E32}">
      <dgm:prSet custT="1"/>
      <dgm:spPr/>
      <dgm:t>
        <a:bodyPr/>
        <a:lstStyle/>
        <a:p>
          <a:pPr algn="ctr" rtl="1"/>
          <a:r>
            <a:rPr lang="fa-IR" sz="4000" b="1" dirty="0" smtClean="0">
              <a:effectLst>
                <a:outerShdw blurRad="38100" dist="38100" dir="2700000" algn="tl">
                  <a:srgbClr val="000000">
                    <a:alpha val="43137"/>
                  </a:srgbClr>
                </a:outerShdw>
              </a:effectLst>
              <a:cs typeface="B Nazanin" pitchFamily="2" charset="-78"/>
            </a:rPr>
            <a:t>تاثیر مراقبت آغوشی درتغذيه با شيرمادر  </a:t>
          </a:r>
          <a:endParaRPr lang="en-US" sz="4000" b="1" dirty="0">
            <a:effectLst>
              <a:outerShdw blurRad="38100" dist="38100" dir="2700000" algn="tl">
                <a:srgbClr val="000000">
                  <a:alpha val="43137"/>
                </a:srgbClr>
              </a:outerShdw>
            </a:effectLst>
            <a:cs typeface="B Nazanin" pitchFamily="2" charset="-78"/>
          </a:endParaRPr>
        </a:p>
      </dgm:t>
    </dgm:pt>
    <dgm:pt modelId="{15924068-ADAB-4480-A800-9DD5131B7586}" type="parTrans" cxnId="{A88B7D8C-982D-4786-94EF-45700A4CB531}">
      <dgm:prSet/>
      <dgm:spPr/>
      <dgm:t>
        <a:bodyPr/>
        <a:lstStyle/>
        <a:p>
          <a:endParaRPr lang="en-US" sz="4000" b="1">
            <a:effectLst>
              <a:outerShdw blurRad="38100" dist="38100" dir="2700000" algn="tl">
                <a:srgbClr val="000000">
                  <a:alpha val="43137"/>
                </a:srgbClr>
              </a:outerShdw>
            </a:effectLst>
            <a:cs typeface="B Nazanin" pitchFamily="2" charset="-78"/>
          </a:endParaRPr>
        </a:p>
      </dgm:t>
    </dgm:pt>
    <dgm:pt modelId="{CBFBBA79-CF55-4697-B015-5F8F7234F7F5}" type="sibTrans" cxnId="{A88B7D8C-982D-4786-94EF-45700A4CB531}">
      <dgm:prSet/>
      <dgm:spPr/>
      <dgm:t>
        <a:bodyPr/>
        <a:lstStyle/>
        <a:p>
          <a:endParaRPr lang="en-US" sz="4000" b="1">
            <a:effectLst>
              <a:outerShdw blurRad="38100" dist="38100" dir="2700000" algn="tl">
                <a:srgbClr val="000000">
                  <a:alpha val="43137"/>
                </a:srgbClr>
              </a:outerShdw>
            </a:effectLst>
            <a:cs typeface="B Nazanin" pitchFamily="2" charset="-78"/>
          </a:endParaRPr>
        </a:p>
      </dgm:t>
    </dgm:pt>
    <dgm:pt modelId="{C2BE3B0D-3E92-46DB-98CA-067C64960EBD}" type="pres">
      <dgm:prSet presAssocID="{5938A29A-5FBF-495F-A2F1-A705E9453C56}" presName="linear" presStyleCnt="0">
        <dgm:presLayoutVars>
          <dgm:animLvl val="lvl"/>
          <dgm:resizeHandles val="exact"/>
        </dgm:presLayoutVars>
      </dgm:prSet>
      <dgm:spPr/>
      <dgm:t>
        <a:bodyPr/>
        <a:lstStyle/>
        <a:p>
          <a:endParaRPr lang="en-US"/>
        </a:p>
      </dgm:t>
    </dgm:pt>
    <dgm:pt modelId="{4DB1785A-FADF-47CA-BF22-18789EED88AA}" type="pres">
      <dgm:prSet presAssocID="{4D40AB4A-E2A2-42D6-8A71-FEB0BCDA8E32}" presName="parentText" presStyleLbl="node1" presStyleIdx="0" presStyleCnt="1">
        <dgm:presLayoutVars>
          <dgm:chMax val="0"/>
          <dgm:bulletEnabled val="1"/>
        </dgm:presLayoutVars>
      </dgm:prSet>
      <dgm:spPr/>
      <dgm:t>
        <a:bodyPr/>
        <a:lstStyle/>
        <a:p>
          <a:endParaRPr lang="en-US"/>
        </a:p>
      </dgm:t>
    </dgm:pt>
  </dgm:ptLst>
  <dgm:cxnLst>
    <dgm:cxn modelId="{A88B7D8C-982D-4786-94EF-45700A4CB531}" srcId="{5938A29A-5FBF-495F-A2F1-A705E9453C56}" destId="{4D40AB4A-E2A2-42D6-8A71-FEB0BCDA8E32}" srcOrd="0" destOrd="0" parTransId="{15924068-ADAB-4480-A800-9DD5131B7586}" sibTransId="{CBFBBA79-CF55-4697-B015-5F8F7234F7F5}"/>
    <dgm:cxn modelId="{4C2D0419-5363-4836-9778-4AE46715F2BF}" type="presOf" srcId="{5938A29A-5FBF-495F-A2F1-A705E9453C56}" destId="{C2BE3B0D-3E92-46DB-98CA-067C64960EBD}" srcOrd="0" destOrd="0" presId="urn:microsoft.com/office/officeart/2005/8/layout/vList2"/>
    <dgm:cxn modelId="{87BF2FA8-DB90-43D1-B5ED-FF3EAB316FBD}" type="presOf" srcId="{4D40AB4A-E2A2-42D6-8A71-FEB0BCDA8E32}" destId="{4DB1785A-FADF-47CA-BF22-18789EED88AA}" srcOrd="0" destOrd="0" presId="urn:microsoft.com/office/officeart/2005/8/layout/vList2"/>
    <dgm:cxn modelId="{DFBA050D-3649-424D-9B76-60FF24962D3E}" type="presParOf" srcId="{C2BE3B0D-3E92-46DB-98CA-067C64960EBD}" destId="{4DB1785A-FADF-47CA-BF22-18789EED88A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5D24CE3-3BDD-43AF-9695-42BB603102D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8216E2-0FB7-4799-8F94-010A9D0B3D47}">
      <dgm:prSet custT="1"/>
      <dgm:spPr/>
      <dgm:t>
        <a:bodyPr/>
        <a:lstStyle/>
        <a:p>
          <a:pPr algn="ctr" rtl="1"/>
          <a:r>
            <a:rPr lang="fa-IR" sz="4000" b="1" dirty="0" smtClean="0">
              <a:effectLst>
                <a:outerShdw blurRad="38100" dist="38100" dir="2700000" algn="tl">
                  <a:srgbClr val="000000">
                    <a:alpha val="43137"/>
                  </a:srgbClr>
                </a:outerShdw>
              </a:effectLst>
              <a:cs typeface="B Nazanin" pitchFamily="2" charset="-78"/>
            </a:rPr>
            <a:t>تغذيه با شیرمادر در حین مراقبت آغوشی</a:t>
          </a:r>
          <a:endParaRPr lang="en-US" sz="4000" dirty="0">
            <a:effectLst>
              <a:outerShdw blurRad="38100" dist="38100" dir="2700000" algn="tl">
                <a:srgbClr val="000000">
                  <a:alpha val="43137"/>
                </a:srgbClr>
              </a:outerShdw>
            </a:effectLst>
            <a:cs typeface="B Nazanin" pitchFamily="2" charset="-78"/>
          </a:endParaRPr>
        </a:p>
      </dgm:t>
    </dgm:pt>
    <dgm:pt modelId="{B0A63B66-7751-4E39-A5DD-51AA54CA6518}" type="parTrans" cxnId="{4ADFD986-C857-4604-9420-8C0845CBE004}">
      <dgm:prSet/>
      <dgm:spPr/>
      <dgm:t>
        <a:bodyPr/>
        <a:lstStyle/>
        <a:p>
          <a:pPr algn="ctr"/>
          <a:endParaRPr lang="en-US" sz="1800">
            <a:cs typeface="B Nazanin" pitchFamily="2" charset="-78"/>
          </a:endParaRPr>
        </a:p>
      </dgm:t>
    </dgm:pt>
    <dgm:pt modelId="{EF761739-5C23-4721-BF6E-469AAD07F554}" type="sibTrans" cxnId="{4ADFD986-C857-4604-9420-8C0845CBE004}">
      <dgm:prSet/>
      <dgm:spPr/>
      <dgm:t>
        <a:bodyPr/>
        <a:lstStyle/>
        <a:p>
          <a:pPr algn="ctr"/>
          <a:endParaRPr lang="en-US" sz="1800">
            <a:cs typeface="B Nazanin" pitchFamily="2" charset="-78"/>
          </a:endParaRPr>
        </a:p>
      </dgm:t>
    </dgm:pt>
    <dgm:pt modelId="{23C799B8-376B-4B53-9B97-4F8806C9EB13}" type="pres">
      <dgm:prSet presAssocID="{95D24CE3-3BDD-43AF-9695-42BB603102D6}" presName="linear" presStyleCnt="0">
        <dgm:presLayoutVars>
          <dgm:animLvl val="lvl"/>
          <dgm:resizeHandles val="exact"/>
        </dgm:presLayoutVars>
      </dgm:prSet>
      <dgm:spPr/>
      <dgm:t>
        <a:bodyPr/>
        <a:lstStyle/>
        <a:p>
          <a:endParaRPr lang="en-US"/>
        </a:p>
      </dgm:t>
    </dgm:pt>
    <dgm:pt modelId="{27747B8A-FA94-4B35-A964-659C2319284C}" type="pres">
      <dgm:prSet presAssocID="{058216E2-0FB7-4799-8F94-010A9D0B3D47}" presName="parentText" presStyleLbl="node1" presStyleIdx="0" presStyleCnt="1" custLinFactNeighborX="980">
        <dgm:presLayoutVars>
          <dgm:chMax val="0"/>
          <dgm:bulletEnabled val="1"/>
        </dgm:presLayoutVars>
      </dgm:prSet>
      <dgm:spPr/>
      <dgm:t>
        <a:bodyPr/>
        <a:lstStyle/>
        <a:p>
          <a:endParaRPr lang="en-US"/>
        </a:p>
      </dgm:t>
    </dgm:pt>
  </dgm:ptLst>
  <dgm:cxnLst>
    <dgm:cxn modelId="{4ADFD986-C857-4604-9420-8C0845CBE004}" srcId="{95D24CE3-3BDD-43AF-9695-42BB603102D6}" destId="{058216E2-0FB7-4799-8F94-010A9D0B3D47}" srcOrd="0" destOrd="0" parTransId="{B0A63B66-7751-4E39-A5DD-51AA54CA6518}" sibTransId="{EF761739-5C23-4721-BF6E-469AAD07F554}"/>
    <dgm:cxn modelId="{A464A292-8971-44A7-A158-8C62282DC4C7}" type="presOf" srcId="{058216E2-0FB7-4799-8F94-010A9D0B3D47}" destId="{27747B8A-FA94-4B35-A964-659C2319284C}" srcOrd="0" destOrd="0" presId="urn:microsoft.com/office/officeart/2005/8/layout/vList2"/>
    <dgm:cxn modelId="{C5988B73-3113-4B22-A9DB-24D6F65BF308}" type="presOf" srcId="{95D24CE3-3BDD-43AF-9695-42BB603102D6}" destId="{23C799B8-376B-4B53-9B97-4F8806C9EB13}" srcOrd="0" destOrd="0" presId="urn:microsoft.com/office/officeart/2005/8/layout/vList2"/>
    <dgm:cxn modelId="{0245DBBA-0E8C-49C3-9311-8DADA11FC136}" type="presParOf" srcId="{23C799B8-376B-4B53-9B97-4F8806C9EB13}" destId="{27747B8A-FA94-4B35-A964-659C2319284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95D24CE3-3BDD-43AF-9695-42BB603102D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8216E2-0FB7-4799-8F94-010A9D0B3D47}">
      <dgm:prSet custT="1"/>
      <dgm:spPr/>
      <dgm:t>
        <a:bodyPr/>
        <a:lstStyle/>
        <a:p>
          <a:pPr algn="ctr" rtl="1"/>
          <a:r>
            <a:rPr lang="fa-IR" sz="4000" b="1" dirty="0" smtClean="0">
              <a:effectLst>
                <a:outerShdw blurRad="38100" dist="38100" dir="2700000" algn="tl">
                  <a:srgbClr val="000000">
                    <a:alpha val="43137"/>
                  </a:srgbClr>
                </a:outerShdw>
              </a:effectLst>
              <a:cs typeface="B Nazanin" pitchFamily="2" charset="-78"/>
            </a:rPr>
            <a:t>تغذيه با شیرمادر</a:t>
          </a:r>
          <a:endParaRPr lang="en-US" sz="4000" dirty="0">
            <a:effectLst>
              <a:outerShdw blurRad="38100" dist="38100" dir="2700000" algn="tl">
                <a:srgbClr val="000000">
                  <a:alpha val="43137"/>
                </a:srgbClr>
              </a:outerShdw>
            </a:effectLst>
            <a:cs typeface="B Nazanin" pitchFamily="2" charset="-78"/>
          </a:endParaRPr>
        </a:p>
      </dgm:t>
    </dgm:pt>
    <dgm:pt modelId="{B0A63B66-7751-4E39-A5DD-51AA54CA6518}" type="parTrans" cxnId="{4ADFD986-C857-4604-9420-8C0845CBE004}">
      <dgm:prSet/>
      <dgm:spPr/>
      <dgm:t>
        <a:bodyPr/>
        <a:lstStyle/>
        <a:p>
          <a:pPr algn="ctr"/>
          <a:endParaRPr lang="en-US" sz="1800">
            <a:cs typeface="B Nazanin" pitchFamily="2" charset="-78"/>
          </a:endParaRPr>
        </a:p>
      </dgm:t>
    </dgm:pt>
    <dgm:pt modelId="{EF761739-5C23-4721-BF6E-469AAD07F554}" type="sibTrans" cxnId="{4ADFD986-C857-4604-9420-8C0845CBE004}">
      <dgm:prSet/>
      <dgm:spPr/>
      <dgm:t>
        <a:bodyPr/>
        <a:lstStyle/>
        <a:p>
          <a:pPr algn="ctr"/>
          <a:endParaRPr lang="en-US" sz="1800">
            <a:cs typeface="B Nazanin" pitchFamily="2" charset="-78"/>
          </a:endParaRPr>
        </a:p>
      </dgm:t>
    </dgm:pt>
    <dgm:pt modelId="{23C799B8-376B-4B53-9B97-4F8806C9EB13}" type="pres">
      <dgm:prSet presAssocID="{95D24CE3-3BDD-43AF-9695-42BB603102D6}" presName="linear" presStyleCnt="0">
        <dgm:presLayoutVars>
          <dgm:animLvl val="lvl"/>
          <dgm:resizeHandles val="exact"/>
        </dgm:presLayoutVars>
      </dgm:prSet>
      <dgm:spPr/>
      <dgm:t>
        <a:bodyPr/>
        <a:lstStyle/>
        <a:p>
          <a:endParaRPr lang="en-US"/>
        </a:p>
      </dgm:t>
    </dgm:pt>
    <dgm:pt modelId="{27747B8A-FA94-4B35-A964-659C2319284C}" type="pres">
      <dgm:prSet presAssocID="{058216E2-0FB7-4799-8F94-010A9D0B3D47}" presName="parentText" presStyleLbl="node1" presStyleIdx="0" presStyleCnt="1" custLinFactNeighborX="980">
        <dgm:presLayoutVars>
          <dgm:chMax val="0"/>
          <dgm:bulletEnabled val="1"/>
        </dgm:presLayoutVars>
      </dgm:prSet>
      <dgm:spPr/>
      <dgm:t>
        <a:bodyPr/>
        <a:lstStyle/>
        <a:p>
          <a:endParaRPr lang="en-US"/>
        </a:p>
      </dgm:t>
    </dgm:pt>
  </dgm:ptLst>
  <dgm:cxnLst>
    <dgm:cxn modelId="{32359A53-124B-4F44-B0E5-4577FA3EF879}" type="presOf" srcId="{058216E2-0FB7-4799-8F94-010A9D0B3D47}" destId="{27747B8A-FA94-4B35-A964-659C2319284C}" srcOrd="0" destOrd="0" presId="urn:microsoft.com/office/officeart/2005/8/layout/vList2"/>
    <dgm:cxn modelId="{4ADFD986-C857-4604-9420-8C0845CBE004}" srcId="{95D24CE3-3BDD-43AF-9695-42BB603102D6}" destId="{058216E2-0FB7-4799-8F94-010A9D0B3D47}" srcOrd="0" destOrd="0" parTransId="{B0A63B66-7751-4E39-A5DD-51AA54CA6518}" sibTransId="{EF761739-5C23-4721-BF6E-469AAD07F554}"/>
    <dgm:cxn modelId="{561C42EA-4522-4C6B-9E4B-BD6D1052F85A}" type="presOf" srcId="{95D24CE3-3BDD-43AF-9695-42BB603102D6}" destId="{23C799B8-376B-4B53-9B97-4F8806C9EB13}" srcOrd="0" destOrd="0" presId="urn:microsoft.com/office/officeart/2005/8/layout/vList2"/>
    <dgm:cxn modelId="{3E672107-CC2D-46B4-8DC9-32F050D57019}" type="presParOf" srcId="{23C799B8-376B-4B53-9B97-4F8806C9EB13}" destId="{27747B8A-FA94-4B35-A964-659C2319284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199BC6AC-99F7-48DD-8349-4D706EAB4E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25F1157-8424-405D-970A-DE093BF20A96}">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مراحل </a:t>
          </a:r>
          <a:r>
            <a:rPr lang="fa-IR" sz="4000" b="1" dirty="0" err="1" smtClean="0">
              <a:effectLst>
                <a:outerShdw blurRad="38100" dist="38100" dir="2700000" algn="tl">
                  <a:srgbClr val="000000">
                    <a:alpha val="43137"/>
                  </a:srgbClr>
                </a:outerShdw>
              </a:effectLst>
              <a:cs typeface="B Nazanin" panose="00000400000000000000" pitchFamily="2" charset="-78"/>
            </a:rPr>
            <a:t>تغذيه</a:t>
          </a:r>
          <a:r>
            <a:rPr lang="fa-IR" sz="4000" b="1" dirty="0" smtClean="0">
              <a:effectLst>
                <a:outerShdw blurRad="38100" dist="38100" dir="2700000" algn="tl">
                  <a:srgbClr val="000000">
                    <a:alpha val="43137"/>
                  </a:srgbClr>
                </a:outerShdw>
              </a:effectLst>
              <a:cs typeface="B Nazanin" panose="00000400000000000000" pitchFamily="2" charset="-78"/>
            </a:rPr>
            <a:t> برای نوزاد نارس</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DFF453A5-7B6C-4A59-A236-38405FA74361}" type="parTrans" cxnId="{F6B168F4-3C97-4BFD-89BE-C4B42B69C9BF}">
      <dgm:prSet/>
      <dgm:spPr/>
      <dgm:t>
        <a:bodyPr/>
        <a:lstStyle/>
        <a:p>
          <a:pPr algn="ctr"/>
          <a:endParaRPr lang="en-US" sz="1400"/>
        </a:p>
      </dgm:t>
    </dgm:pt>
    <dgm:pt modelId="{71882149-782C-472B-9B47-90891C200A3B}" type="sibTrans" cxnId="{F6B168F4-3C97-4BFD-89BE-C4B42B69C9BF}">
      <dgm:prSet/>
      <dgm:spPr/>
      <dgm:t>
        <a:bodyPr/>
        <a:lstStyle/>
        <a:p>
          <a:pPr algn="ctr"/>
          <a:endParaRPr lang="en-US" sz="1400"/>
        </a:p>
      </dgm:t>
    </dgm:pt>
    <dgm:pt modelId="{F84CB4B9-661A-4D72-A6D0-BEEFACC89257}" type="pres">
      <dgm:prSet presAssocID="{199BC6AC-99F7-48DD-8349-4D706EAB4EFA}" presName="linear" presStyleCnt="0">
        <dgm:presLayoutVars>
          <dgm:animLvl val="lvl"/>
          <dgm:resizeHandles val="exact"/>
        </dgm:presLayoutVars>
      </dgm:prSet>
      <dgm:spPr/>
      <dgm:t>
        <a:bodyPr/>
        <a:lstStyle/>
        <a:p>
          <a:endParaRPr lang="en-US"/>
        </a:p>
      </dgm:t>
    </dgm:pt>
    <dgm:pt modelId="{2609717F-E1D9-4DFF-A077-F17C50EE583B}" type="pres">
      <dgm:prSet presAssocID="{525F1157-8424-405D-970A-DE093BF20A96}" presName="parentText" presStyleLbl="node1" presStyleIdx="0" presStyleCnt="1" custLinFactNeighborX="3787" custLinFactNeighborY="-881">
        <dgm:presLayoutVars>
          <dgm:chMax val="0"/>
          <dgm:bulletEnabled val="1"/>
        </dgm:presLayoutVars>
      </dgm:prSet>
      <dgm:spPr/>
      <dgm:t>
        <a:bodyPr/>
        <a:lstStyle/>
        <a:p>
          <a:endParaRPr lang="en-US"/>
        </a:p>
      </dgm:t>
    </dgm:pt>
  </dgm:ptLst>
  <dgm:cxnLst>
    <dgm:cxn modelId="{F6B168F4-3C97-4BFD-89BE-C4B42B69C9BF}" srcId="{199BC6AC-99F7-48DD-8349-4D706EAB4EFA}" destId="{525F1157-8424-405D-970A-DE093BF20A96}" srcOrd="0" destOrd="0" parTransId="{DFF453A5-7B6C-4A59-A236-38405FA74361}" sibTransId="{71882149-782C-472B-9B47-90891C200A3B}"/>
    <dgm:cxn modelId="{7C6D4FFC-C509-4F5E-8634-23A8848A2EE7}" type="presOf" srcId="{199BC6AC-99F7-48DD-8349-4D706EAB4EFA}" destId="{F84CB4B9-661A-4D72-A6D0-BEEFACC89257}" srcOrd="0" destOrd="0" presId="urn:microsoft.com/office/officeart/2005/8/layout/vList2"/>
    <dgm:cxn modelId="{3C2F8160-B5F4-4EBC-B78D-4660DA400E9F}" type="presOf" srcId="{525F1157-8424-405D-970A-DE093BF20A96}" destId="{2609717F-E1D9-4DFF-A077-F17C50EE583B}" srcOrd="0" destOrd="0" presId="urn:microsoft.com/office/officeart/2005/8/layout/vList2"/>
    <dgm:cxn modelId="{A4F385BC-A54B-43DD-A897-EA7DB215229F}" type="presParOf" srcId="{F84CB4B9-661A-4D72-A6D0-BEEFACC89257}" destId="{2609717F-E1D9-4DFF-A077-F17C50EE583B}"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874E4C0-3C98-486C-9D31-FF9D63D8DA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9C6B6AF-7817-44E9-ABA0-B3E162205601}">
      <dgm:prSet custT="1"/>
      <dgm:spPr/>
      <dgm:t>
        <a:bodyPr/>
        <a:lstStyle/>
        <a:p>
          <a:pPr algn="ctr" rtl="1"/>
          <a:r>
            <a:rPr lang="en-US" sz="3200" b="1" dirty="0" smtClean="0">
              <a:effectLst>
                <a:outerShdw blurRad="38100" dist="38100" dir="2700000" algn="tl">
                  <a:srgbClr val="000000">
                    <a:alpha val="43137"/>
                  </a:srgbClr>
                </a:outerShdw>
              </a:effectLst>
            </a:rPr>
            <a:t>Transitioning Premature Infants from Gavage to Breast</a:t>
          </a:r>
          <a:endParaRPr lang="en-US" sz="3200" dirty="0">
            <a:effectLst>
              <a:outerShdw blurRad="38100" dist="38100" dir="2700000" algn="tl">
                <a:srgbClr val="000000">
                  <a:alpha val="43137"/>
                </a:srgbClr>
              </a:outerShdw>
            </a:effectLst>
          </a:endParaRPr>
        </a:p>
      </dgm:t>
    </dgm:pt>
    <dgm:pt modelId="{D73347D7-0940-4E7C-B612-5820040FF4A2}" type="parTrans" cxnId="{DAB0FD74-F03A-4437-99C2-391DB7E86C62}">
      <dgm:prSet/>
      <dgm:spPr/>
      <dgm:t>
        <a:bodyPr/>
        <a:lstStyle/>
        <a:p>
          <a:pPr algn="ctr"/>
          <a:endParaRPr lang="en-US" sz="2000"/>
        </a:p>
      </dgm:t>
    </dgm:pt>
    <dgm:pt modelId="{5F5750B5-85A9-441B-8F66-02A8E338E1D2}" type="sibTrans" cxnId="{DAB0FD74-F03A-4437-99C2-391DB7E86C62}">
      <dgm:prSet/>
      <dgm:spPr/>
      <dgm:t>
        <a:bodyPr/>
        <a:lstStyle/>
        <a:p>
          <a:pPr algn="ctr"/>
          <a:endParaRPr lang="en-US" sz="2000"/>
        </a:p>
      </dgm:t>
    </dgm:pt>
    <dgm:pt modelId="{8A1C3DFA-7E84-442E-99F1-48669AC97E48}" type="pres">
      <dgm:prSet presAssocID="{0874E4C0-3C98-486C-9D31-FF9D63D8DA03}" presName="linear" presStyleCnt="0">
        <dgm:presLayoutVars>
          <dgm:animLvl val="lvl"/>
          <dgm:resizeHandles val="exact"/>
        </dgm:presLayoutVars>
      </dgm:prSet>
      <dgm:spPr/>
      <dgm:t>
        <a:bodyPr/>
        <a:lstStyle/>
        <a:p>
          <a:endParaRPr lang="en-US"/>
        </a:p>
      </dgm:t>
    </dgm:pt>
    <dgm:pt modelId="{7E739113-C797-42C5-9041-99576FBA1DBC}" type="pres">
      <dgm:prSet presAssocID="{69C6B6AF-7817-44E9-ABA0-B3E162205601}" presName="parentText" presStyleLbl="node1" presStyleIdx="0" presStyleCnt="1">
        <dgm:presLayoutVars>
          <dgm:chMax val="0"/>
          <dgm:bulletEnabled val="1"/>
        </dgm:presLayoutVars>
      </dgm:prSet>
      <dgm:spPr/>
      <dgm:t>
        <a:bodyPr/>
        <a:lstStyle/>
        <a:p>
          <a:endParaRPr lang="en-US"/>
        </a:p>
      </dgm:t>
    </dgm:pt>
  </dgm:ptLst>
  <dgm:cxnLst>
    <dgm:cxn modelId="{DAB0FD74-F03A-4437-99C2-391DB7E86C62}" srcId="{0874E4C0-3C98-486C-9D31-FF9D63D8DA03}" destId="{69C6B6AF-7817-44E9-ABA0-B3E162205601}" srcOrd="0" destOrd="0" parTransId="{D73347D7-0940-4E7C-B612-5820040FF4A2}" sibTransId="{5F5750B5-85A9-441B-8F66-02A8E338E1D2}"/>
    <dgm:cxn modelId="{6F350A07-DC07-48BC-9ECC-E77037AB013D}" type="presOf" srcId="{69C6B6AF-7817-44E9-ABA0-B3E162205601}" destId="{7E739113-C797-42C5-9041-99576FBA1DBC}" srcOrd="0" destOrd="0" presId="urn:microsoft.com/office/officeart/2005/8/layout/vList2"/>
    <dgm:cxn modelId="{F54FFBF4-ED24-4E14-A54A-91811DD97486}" type="presOf" srcId="{0874E4C0-3C98-486C-9D31-FF9D63D8DA03}" destId="{8A1C3DFA-7E84-442E-99F1-48669AC97E48}" srcOrd="0" destOrd="0" presId="urn:microsoft.com/office/officeart/2005/8/layout/vList2"/>
    <dgm:cxn modelId="{AB591DDD-5040-46E1-80BA-61DA2055C37E}" type="presParOf" srcId="{8A1C3DFA-7E84-442E-99F1-48669AC97E48}" destId="{7E739113-C797-42C5-9041-99576FBA1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CFB14A0B-0AD4-41F8-9062-0E1C2301ECA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7EE32D9-9A22-4AA4-9617-20845C97B619}">
      <dgm:prSet custT="1"/>
      <dgm:spPr/>
      <dgm:t>
        <a:bodyPr/>
        <a:lstStyle/>
        <a:p>
          <a:pPr algn="ctr" rtl="1"/>
          <a:r>
            <a:rPr lang="fa-IR" sz="4000" b="1" dirty="0" smtClean="0">
              <a:effectLst>
                <a:outerShdw blurRad="38100" dist="38100" dir="2700000" algn="tl">
                  <a:srgbClr val="000000">
                    <a:alpha val="43137"/>
                  </a:srgbClr>
                </a:outerShdw>
              </a:effectLst>
              <a:cs typeface="B Nazanin" panose="00000400000000000000" pitchFamily="2" charset="-78"/>
            </a:rPr>
            <a:t>اصول شروع تغذیه نوزاد نارس </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D7A41D5E-A470-45FA-9957-B4028A5EAE16}" type="parTrans" cxnId="{DDF105DF-9E45-486F-BC7F-7B7A5A1E28F0}">
      <dgm:prSet/>
      <dgm:spPr/>
      <dgm:t>
        <a:bodyPr/>
        <a:lstStyle/>
        <a:p>
          <a:endParaRPr lang="en-US"/>
        </a:p>
      </dgm:t>
    </dgm:pt>
    <dgm:pt modelId="{1E6C74BB-0B07-4931-A222-D90AF700C023}" type="sibTrans" cxnId="{DDF105DF-9E45-486F-BC7F-7B7A5A1E28F0}">
      <dgm:prSet/>
      <dgm:spPr/>
      <dgm:t>
        <a:bodyPr/>
        <a:lstStyle/>
        <a:p>
          <a:endParaRPr lang="en-US"/>
        </a:p>
      </dgm:t>
    </dgm:pt>
    <dgm:pt modelId="{E12EAB44-6144-464D-B6BF-028F73856F88}" type="pres">
      <dgm:prSet presAssocID="{CFB14A0B-0AD4-41F8-9062-0E1C2301ECAE}" presName="linear" presStyleCnt="0">
        <dgm:presLayoutVars>
          <dgm:animLvl val="lvl"/>
          <dgm:resizeHandles val="exact"/>
        </dgm:presLayoutVars>
      </dgm:prSet>
      <dgm:spPr/>
      <dgm:t>
        <a:bodyPr/>
        <a:lstStyle/>
        <a:p>
          <a:endParaRPr lang="en-US"/>
        </a:p>
      </dgm:t>
    </dgm:pt>
    <dgm:pt modelId="{54722B84-ABC2-4C9B-8B69-5CE70C327347}" type="pres">
      <dgm:prSet presAssocID="{E7EE32D9-9A22-4AA4-9617-20845C97B619}" presName="parentText" presStyleLbl="node1" presStyleIdx="0" presStyleCnt="1">
        <dgm:presLayoutVars>
          <dgm:chMax val="0"/>
          <dgm:bulletEnabled val="1"/>
        </dgm:presLayoutVars>
      </dgm:prSet>
      <dgm:spPr/>
      <dgm:t>
        <a:bodyPr/>
        <a:lstStyle/>
        <a:p>
          <a:endParaRPr lang="en-US"/>
        </a:p>
      </dgm:t>
    </dgm:pt>
  </dgm:ptLst>
  <dgm:cxnLst>
    <dgm:cxn modelId="{DDF105DF-9E45-486F-BC7F-7B7A5A1E28F0}" srcId="{CFB14A0B-0AD4-41F8-9062-0E1C2301ECAE}" destId="{E7EE32D9-9A22-4AA4-9617-20845C97B619}" srcOrd="0" destOrd="0" parTransId="{D7A41D5E-A470-45FA-9957-B4028A5EAE16}" sibTransId="{1E6C74BB-0B07-4931-A222-D90AF700C023}"/>
    <dgm:cxn modelId="{99691D6F-1571-43BF-9AB6-9622F2EC57CB}" type="presOf" srcId="{CFB14A0B-0AD4-41F8-9062-0E1C2301ECAE}" destId="{E12EAB44-6144-464D-B6BF-028F73856F88}" srcOrd="0" destOrd="0" presId="urn:microsoft.com/office/officeart/2005/8/layout/vList2"/>
    <dgm:cxn modelId="{92C6FFFF-E1FB-49F3-A3AB-A992AE649A21}" type="presOf" srcId="{E7EE32D9-9A22-4AA4-9617-20845C97B619}" destId="{54722B84-ABC2-4C9B-8B69-5CE70C327347}" srcOrd="0" destOrd="0" presId="urn:microsoft.com/office/officeart/2005/8/layout/vList2"/>
    <dgm:cxn modelId="{28205649-9A60-458B-A10A-6C6F94B5F2CA}" type="presParOf" srcId="{E12EAB44-6144-464D-B6BF-028F73856F88}" destId="{54722B84-ABC2-4C9B-8B69-5CE70C32734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784A380-1C49-46EC-BAC3-92F83084401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226532E-BDF7-422E-82D4-E0BE9F1E1C2F}">
      <dgm:prSet custT="1"/>
      <dgm:spPr/>
      <dgm:t>
        <a:bodyPr/>
        <a:lstStyle/>
        <a:p>
          <a:pPr algn="ctr" rtl="1"/>
          <a:r>
            <a:rPr lang="fa-IR" sz="4400" b="1" dirty="0" err="1" smtClean="0">
              <a:effectLst>
                <a:outerShdw blurRad="38100" dist="38100" dir="2700000" algn="tl">
                  <a:srgbClr val="000000">
                    <a:alpha val="43137"/>
                  </a:srgbClr>
                </a:outerShdw>
              </a:effectLst>
              <a:cs typeface="B Nazanin" panose="00000400000000000000" pitchFamily="2" charset="-78"/>
            </a:rPr>
            <a:t>تغذيه</a:t>
          </a:r>
          <a:r>
            <a:rPr lang="fa-IR" sz="4400" b="1" dirty="0" smtClean="0">
              <a:effectLst>
                <a:outerShdw blurRad="38100" dist="38100" dir="2700000" algn="tl">
                  <a:srgbClr val="000000">
                    <a:alpha val="43137"/>
                  </a:srgbClr>
                </a:outerShdw>
              </a:effectLst>
              <a:cs typeface="B Nazanin" panose="00000400000000000000" pitchFamily="2" charset="-78"/>
            </a:rPr>
            <a:t> در نوزادان نارس</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39153871-B09B-4A68-B0B8-BCCE5CCAC8F5}" type="parTrans" cxnId="{0A6C5E08-7E7C-4B38-BEC3-3EA0FDA0275A}">
      <dgm:prSet/>
      <dgm:spPr/>
      <dgm:t>
        <a:bodyPr/>
        <a:lstStyle/>
        <a:p>
          <a:endParaRPr lang="en-US"/>
        </a:p>
      </dgm:t>
    </dgm:pt>
    <dgm:pt modelId="{0A4DC7E9-0AF5-49D6-B702-CBDD298174FE}" type="sibTrans" cxnId="{0A6C5E08-7E7C-4B38-BEC3-3EA0FDA0275A}">
      <dgm:prSet/>
      <dgm:spPr/>
      <dgm:t>
        <a:bodyPr/>
        <a:lstStyle/>
        <a:p>
          <a:endParaRPr lang="en-US"/>
        </a:p>
      </dgm:t>
    </dgm:pt>
    <dgm:pt modelId="{D2D8A4B6-4625-4C13-916C-85098D37A09F}" type="pres">
      <dgm:prSet presAssocID="{D784A380-1C49-46EC-BAC3-92F830844018}" presName="linear" presStyleCnt="0">
        <dgm:presLayoutVars>
          <dgm:animLvl val="lvl"/>
          <dgm:resizeHandles val="exact"/>
        </dgm:presLayoutVars>
      </dgm:prSet>
      <dgm:spPr/>
      <dgm:t>
        <a:bodyPr/>
        <a:lstStyle/>
        <a:p>
          <a:endParaRPr lang="en-US"/>
        </a:p>
      </dgm:t>
    </dgm:pt>
    <dgm:pt modelId="{DCBFFBB3-D62D-4D41-B8D4-AE3EFDE8885F}" type="pres">
      <dgm:prSet presAssocID="{1226532E-BDF7-422E-82D4-E0BE9F1E1C2F}" presName="parentText" presStyleLbl="node1" presStyleIdx="0" presStyleCnt="1">
        <dgm:presLayoutVars>
          <dgm:chMax val="0"/>
          <dgm:bulletEnabled val="1"/>
        </dgm:presLayoutVars>
      </dgm:prSet>
      <dgm:spPr/>
      <dgm:t>
        <a:bodyPr/>
        <a:lstStyle/>
        <a:p>
          <a:endParaRPr lang="en-US"/>
        </a:p>
      </dgm:t>
    </dgm:pt>
  </dgm:ptLst>
  <dgm:cxnLst>
    <dgm:cxn modelId="{0A6C5E08-7E7C-4B38-BEC3-3EA0FDA0275A}" srcId="{D784A380-1C49-46EC-BAC3-92F830844018}" destId="{1226532E-BDF7-422E-82D4-E0BE9F1E1C2F}" srcOrd="0" destOrd="0" parTransId="{39153871-B09B-4A68-B0B8-BCCE5CCAC8F5}" sibTransId="{0A4DC7E9-0AF5-49D6-B702-CBDD298174FE}"/>
    <dgm:cxn modelId="{FF2A928E-E7F4-4827-AED1-14553B1467AE}" type="presOf" srcId="{D784A380-1C49-46EC-BAC3-92F830844018}" destId="{D2D8A4B6-4625-4C13-916C-85098D37A09F}" srcOrd="0" destOrd="0" presId="urn:microsoft.com/office/officeart/2005/8/layout/vList2"/>
    <dgm:cxn modelId="{ADB437EE-66C0-4D46-959D-BE41AE911671}" type="presOf" srcId="{1226532E-BDF7-422E-82D4-E0BE9F1E1C2F}" destId="{DCBFFBB3-D62D-4D41-B8D4-AE3EFDE8885F}" srcOrd="0" destOrd="0" presId="urn:microsoft.com/office/officeart/2005/8/layout/vList2"/>
    <dgm:cxn modelId="{C7DC694B-E6F6-40E3-AC8F-B4F8945ECAD9}" type="presParOf" srcId="{D2D8A4B6-4625-4C13-916C-85098D37A09F}" destId="{DCBFFBB3-D62D-4D41-B8D4-AE3EFDE8885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FC42B0D-F485-4673-BADE-DA7BA1B4BF3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A43E03D-7673-4C1D-9BBF-F7A16C6F7A9A}">
      <dgm:prSet custT="1"/>
      <dgm:spPr/>
      <dgm:t>
        <a:bodyPr/>
        <a:lstStyle/>
        <a:p>
          <a:pPr rtl="0"/>
          <a:r>
            <a:rPr lang="en-US" sz="2000" dirty="0" smtClean="0"/>
            <a:t>At 28 t0 30 weeks some oral feeding might be possible at breast</a:t>
          </a:r>
          <a:endParaRPr lang="en-US" sz="2000" dirty="0"/>
        </a:p>
      </dgm:t>
    </dgm:pt>
    <dgm:pt modelId="{260ABF40-226E-4425-90BF-2C9FA19FEAF4}" type="parTrans" cxnId="{A94CE617-17DA-4675-A8BD-39D794684901}">
      <dgm:prSet/>
      <dgm:spPr/>
      <dgm:t>
        <a:bodyPr/>
        <a:lstStyle/>
        <a:p>
          <a:endParaRPr lang="en-US"/>
        </a:p>
      </dgm:t>
    </dgm:pt>
    <dgm:pt modelId="{626E3901-2A6D-439A-9027-23C2819CC2AD}" type="sibTrans" cxnId="{A94CE617-17DA-4675-A8BD-39D794684901}">
      <dgm:prSet/>
      <dgm:spPr/>
      <dgm:t>
        <a:bodyPr/>
        <a:lstStyle/>
        <a:p>
          <a:endParaRPr lang="en-US"/>
        </a:p>
      </dgm:t>
    </dgm:pt>
    <dgm:pt modelId="{BC33BEB2-DA96-411B-8DEE-FF6F604F643A}">
      <dgm:prSet custT="1"/>
      <dgm:spPr/>
      <dgm:t>
        <a:bodyPr/>
        <a:lstStyle/>
        <a:p>
          <a:pPr algn="l" rtl="0"/>
          <a:r>
            <a:rPr lang="en-US" sz="2000" dirty="0" smtClean="0"/>
            <a:t>From 32 to 34 weeks, some infant might be able to complete breastfeed </a:t>
          </a:r>
          <a:r>
            <a:rPr lang="en-US" sz="2000" b="1" u="sng" dirty="0" smtClean="0"/>
            <a:t>once or twice</a:t>
          </a:r>
          <a:r>
            <a:rPr lang="en-US" sz="2000" dirty="0" smtClean="0"/>
            <a:t> a day </a:t>
          </a:r>
          <a:endParaRPr lang="en-US" sz="2000" dirty="0"/>
        </a:p>
      </dgm:t>
    </dgm:pt>
    <dgm:pt modelId="{04AB2215-D98D-4D42-89A2-50EA5E3EC808}" type="parTrans" cxnId="{0D2AF7E5-5568-475A-8820-2CBE75BDDC80}">
      <dgm:prSet/>
      <dgm:spPr/>
      <dgm:t>
        <a:bodyPr/>
        <a:lstStyle/>
        <a:p>
          <a:endParaRPr lang="en-US"/>
        </a:p>
      </dgm:t>
    </dgm:pt>
    <dgm:pt modelId="{F01908B6-6374-43D2-9CAB-54F4F8F0A3FE}" type="sibTrans" cxnId="{0D2AF7E5-5568-475A-8820-2CBE75BDDC80}">
      <dgm:prSet/>
      <dgm:spPr/>
      <dgm:t>
        <a:bodyPr/>
        <a:lstStyle/>
        <a:p>
          <a:endParaRPr lang="en-US"/>
        </a:p>
      </dgm:t>
    </dgm:pt>
    <dgm:pt modelId="{0C66345C-D106-42BB-B913-72F49D821F7F}" type="pres">
      <dgm:prSet presAssocID="{3FC42B0D-F485-4673-BADE-DA7BA1B4BF34}" presName="linear" presStyleCnt="0">
        <dgm:presLayoutVars>
          <dgm:animLvl val="lvl"/>
          <dgm:resizeHandles val="exact"/>
        </dgm:presLayoutVars>
      </dgm:prSet>
      <dgm:spPr/>
      <dgm:t>
        <a:bodyPr/>
        <a:lstStyle/>
        <a:p>
          <a:pPr rtl="1"/>
          <a:endParaRPr lang="fa-IR"/>
        </a:p>
      </dgm:t>
    </dgm:pt>
    <dgm:pt modelId="{98B409E0-1DE2-44CC-A07B-DAC763088CDD}" type="pres">
      <dgm:prSet presAssocID="{9A43E03D-7673-4C1D-9BBF-F7A16C6F7A9A}" presName="parentText" presStyleLbl="node1" presStyleIdx="0" presStyleCnt="2" custScaleY="75853" custLinFactNeighborX="990" custLinFactNeighborY="-6676">
        <dgm:presLayoutVars>
          <dgm:chMax val="0"/>
          <dgm:bulletEnabled val="1"/>
        </dgm:presLayoutVars>
      </dgm:prSet>
      <dgm:spPr/>
      <dgm:t>
        <a:bodyPr/>
        <a:lstStyle/>
        <a:p>
          <a:pPr rtl="1"/>
          <a:endParaRPr lang="fa-IR"/>
        </a:p>
      </dgm:t>
    </dgm:pt>
    <dgm:pt modelId="{B1D2EBDD-593D-4BFA-9394-366E13791F90}" type="pres">
      <dgm:prSet presAssocID="{626E3901-2A6D-439A-9027-23C2819CC2AD}" presName="spacer" presStyleCnt="0"/>
      <dgm:spPr/>
    </dgm:pt>
    <dgm:pt modelId="{4750BAA1-5938-4967-996C-A15897C4508B}" type="pres">
      <dgm:prSet presAssocID="{BC33BEB2-DA96-411B-8DEE-FF6F604F643A}" presName="parentText" presStyleLbl="node1" presStyleIdx="1" presStyleCnt="2" custScaleY="86750" custLinFactNeighborX="-990" custLinFactNeighborY="-79653">
        <dgm:presLayoutVars>
          <dgm:chMax val="0"/>
          <dgm:bulletEnabled val="1"/>
        </dgm:presLayoutVars>
      </dgm:prSet>
      <dgm:spPr/>
      <dgm:t>
        <a:bodyPr/>
        <a:lstStyle/>
        <a:p>
          <a:pPr rtl="1"/>
          <a:endParaRPr lang="fa-IR"/>
        </a:p>
      </dgm:t>
    </dgm:pt>
  </dgm:ptLst>
  <dgm:cxnLst>
    <dgm:cxn modelId="{CDB96B61-A47D-4327-A064-FBAE2B635DE8}" type="presOf" srcId="{3FC42B0D-F485-4673-BADE-DA7BA1B4BF34}" destId="{0C66345C-D106-42BB-B913-72F49D821F7F}" srcOrd="0" destOrd="0" presId="urn:microsoft.com/office/officeart/2005/8/layout/vList2"/>
    <dgm:cxn modelId="{E11E9130-66B5-487D-8BE5-35F39A4BCCA0}" type="presOf" srcId="{BC33BEB2-DA96-411B-8DEE-FF6F604F643A}" destId="{4750BAA1-5938-4967-996C-A15897C4508B}" srcOrd="0" destOrd="0" presId="urn:microsoft.com/office/officeart/2005/8/layout/vList2"/>
    <dgm:cxn modelId="{A94CE617-17DA-4675-A8BD-39D794684901}" srcId="{3FC42B0D-F485-4673-BADE-DA7BA1B4BF34}" destId="{9A43E03D-7673-4C1D-9BBF-F7A16C6F7A9A}" srcOrd="0" destOrd="0" parTransId="{260ABF40-226E-4425-90BF-2C9FA19FEAF4}" sibTransId="{626E3901-2A6D-439A-9027-23C2819CC2AD}"/>
    <dgm:cxn modelId="{0D2AF7E5-5568-475A-8820-2CBE75BDDC80}" srcId="{3FC42B0D-F485-4673-BADE-DA7BA1B4BF34}" destId="{BC33BEB2-DA96-411B-8DEE-FF6F604F643A}" srcOrd="1" destOrd="0" parTransId="{04AB2215-D98D-4D42-89A2-50EA5E3EC808}" sibTransId="{F01908B6-6374-43D2-9CAB-54F4F8F0A3FE}"/>
    <dgm:cxn modelId="{0454D27F-9B0F-4CAA-BAE7-A143EF6841A9}" type="presOf" srcId="{9A43E03D-7673-4C1D-9BBF-F7A16C6F7A9A}" destId="{98B409E0-1DE2-44CC-A07B-DAC763088CDD}" srcOrd="0" destOrd="0" presId="urn:microsoft.com/office/officeart/2005/8/layout/vList2"/>
    <dgm:cxn modelId="{277FAE8D-FDC9-43E1-9B7E-499A18CA68BF}" type="presParOf" srcId="{0C66345C-D106-42BB-B913-72F49D821F7F}" destId="{98B409E0-1DE2-44CC-A07B-DAC763088CDD}" srcOrd="0" destOrd="0" presId="urn:microsoft.com/office/officeart/2005/8/layout/vList2"/>
    <dgm:cxn modelId="{0037DB57-C314-439A-8311-12CED71EBEBE}" type="presParOf" srcId="{0C66345C-D106-42BB-B913-72F49D821F7F}" destId="{B1D2EBDD-593D-4BFA-9394-366E13791F90}" srcOrd="1" destOrd="0" presId="urn:microsoft.com/office/officeart/2005/8/layout/vList2"/>
    <dgm:cxn modelId="{C5B74198-A4FB-4F48-A6A1-17BA1800D9C8}" type="presParOf" srcId="{0C66345C-D106-42BB-B913-72F49D821F7F}" destId="{4750BAA1-5938-4967-996C-A15897C4508B}" srcOrd="2"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5234ECA5-9725-4D2A-9865-1056CB600A2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79CA223-556E-4993-BCB5-812E12618EE2}">
      <dgm:prSet custT="1"/>
      <dgm:spPr/>
      <dgm:t>
        <a:bodyPr/>
        <a:lstStyle/>
        <a:p>
          <a:pPr algn="ctr" rtl="1"/>
          <a:r>
            <a:rPr lang="fa-IR" sz="4000" b="1" dirty="0" err="1" smtClean="0">
              <a:effectLst>
                <a:outerShdw blurRad="38100" dist="38100" dir="2700000" algn="tl">
                  <a:srgbClr val="000000">
                    <a:alpha val="43137"/>
                  </a:srgbClr>
                </a:outerShdw>
              </a:effectLst>
              <a:cs typeface="B Nazanin" panose="00000400000000000000" pitchFamily="2" charset="-78"/>
            </a:rPr>
            <a:t>اهميت</a:t>
          </a:r>
          <a:r>
            <a:rPr lang="fa-IR" sz="4000" b="1" dirty="0" smtClean="0">
              <a:effectLst>
                <a:outerShdw blurRad="38100" dist="38100" dir="2700000" algn="tl">
                  <a:srgbClr val="000000">
                    <a:alpha val="43137"/>
                  </a:srgbClr>
                </a:outerShdw>
              </a:effectLst>
              <a:cs typeface="B Nazanin" panose="00000400000000000000" pitchFamily="2" charset="-78"/>
            </a:rPr>
            <a:t> آموزش </a:t>
          </a:r>
          <a:r>
            <a:rPr lang="fa-IR" sz="4000" b="1" dirty="0" err="1" smtClean="0">
              <a:effectLst>
                <a:outerShdw blurRad="38100" dist="38100" dir="2700000" algn="tl">
                  <a:srgbClr val="000000">
                    <a:alpha val="43137"/>
                  </a:srgbClr>
                </a:outerShdw>
              </a:effectLst>
              <a:cs typeface="B Nazanin" panose="00000400000000000000" pitchFamily="2" charset="-78"/>
            </a:rPr>
            <a:t>مادربراي</a:t>
          </a:r>
          <a:r>
            <a:rPr lang="fa-IR" sz="4000" b="1" dirty="0" smtClean="0">
              <a:effectLst>
                <a:outerShdw blurRad="38100" dist="38100" dir="2700000" algn="tl">
                  <a:srgbClr val="000000">
                    <a:alpha val="43137"/>
                  </a:srgbClr>
                </a:outerShdw>
              </a:effectLst>
              <a:cs typeface="B Nazanin" panose="00000400000000000000" pitchFamily="2" charset="-78"/>
            </a:rPr>
            <a:t> </a:t>
          </a:r>
          <a:r>
            <a:rPr lang="fa-IR" sz="4000" b="1" dirty="0" err="1" smtClean="0">
              <a:effectLst>
                <a:outerShdw blurRad="38100" dist="38100" dir="2700000" algn="tl">
                  <a:srgbClr val="000000">
                    <a:alpha val="43137"/>
                  </a:srgbClr>
                </a:outerShdw>
              </a:effectLst>
              <a:cs typeface="B Nazanin" panose="00000400000000000000" pitchFamily="2" charset="-78"/>
            </a:rPr>
            <a:t>دوشيدن</a:t>
          </a:r>
          <a:r>
            <a:rPr lang="fa-IR" sz="4000" b="1" dirty="0" smtClean="0">
              <a:effectLst>
                <a:outerShdw blurRad="38100" dist="38100" dir="2700000" algn="tl">
                  <a:srgbClr val="000000">
                    <a:alpha val="43137"/>
                  </a:srgbClr>
                </a:outerShdw>
              </a:effectLst>
              <a:cs typeface="B Nazanin" panose="00000400000000000000" pitchFamily="2" charset="-78"/>
            </a:rPr>
            <a:t> </a:t>
          </a:r>
          <a:r>
            <a:rPr lang="fa-IR" sz="4000" b="1" dirty="0" err="1" smtClean="0">
              <a:effectLst>
                <a:outerShdw blurRad="38100" dist="38100" dir="2700000" algn="tl">
                  <a:srgbClr val="000000">
                    <a:alpha val="43137"/>
                  </a:srgbClr>
                </a:outerShdw>
              </a:effectLst>
              <a:cs typeface="B Nazanin" panose="00000400000000000000" pitchFamily="2" charset="-78"/>
            </a:rPr>
            <a:t>شير</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60247A4B-DE12-4737-BF1E-6A78F470ADBE}" type="parTrans" cxnId="{BA27F13E-6057-4569-A29F-C68ADE3427C7}">
      <dgm:prSet/>
      <dgm:spPr/>
      <dgm:t>
        <a:bodyPr/>
        <a:lstStyle/>
        <a:p>
          <a:endParaRPr lang="en-US"/>
        </a:p>
      </dgm:t>
    </dgm:pt>
    <dgm:pt modelId="{67DF6C0A-69D4-4A18-B3F2-9ACE57D7085F}" type="sibTrans" cxnId="{BA27F13E-6057-4569-A29F-C68ADE3427C7}">
      <dgm:prSet/>
      <dgm:spPr/>
      <dgm:t>
        <a:bodyPr/>
        <a:lstStyle/>
        <a:p>
          <a:endParaRPr lang="en-US"/>
        </a:p>
      </dgm:t>
    </dgm:pt>
    <dgm:pt modelId="{BB8B8521-BA5F-4458-B5BA-CFCD07DBEF59}" type="pres">
      <dgm:prSet presAssocID="{5234ECA5-9725-4D2A-9865-1056CB600A25}" presName="linear" presStyleCnt="0">
        <dgm:presLayoutVars>
          <dgm:animLvl val="lvl"/>
          <dgm:resizeHandles val="exact"/>
        </dgm:presLayoutVars>
      </dgm:prSet>
      <dgm:spPr/>
      <dgm:t>
        <a:bodyPr/>
        <a:lstStyle/>
        <a:p>
          <a:endParaRPr lang="en-US"/>
        </a:p>
      </dgm:t>
    </dgm:pt>
    <dgm:pt modelId="{79E76693-11EE-4B89-B1D3-90FC7C98DAE0}" type="pres">
      <dgm:prSet presAssocID="{B79CA223-556E-4993-BCB5-812E12618EE2}" presName="parentText" presStyleLbl="node1" presStyleIdx="0" presStyleCnt="1">
        <dgm:presLayoutVars>
          <dgm:chMax val="0"/>
          <dgm:bulletEnabled val="1"/>
        </dgm:presLayoutVars>
      </dgm:prSet>
      <dgm:spPr/>
      <dgm:t>
        <a:bodyPr/>
        <a:lstStyle/>
        <a:p>
          <a:endParaRPr lang="en-US"/>
        </a:p>
      </dgm:t>
    </dgm:pt>
  </dgm:ptLst>
  <dgm:cxnLst>
    <dgm:cxn modelId="{FF5D57EA-36C8-417E-B1B8-95524F6A9B11}" type="presOf" srcId="{B79CA223-556E-4993-BCB5-812E12618EE2}" destId="{79E76693-11EE-4B89-B1D3-90FC7C98DAE0}" srcOrd="0" destOrd="0" presId="urn:microsoft.com/office/officeart/2005/8/layout/vList2"/>
    <dgm:cxn modelId="{BA27F13E-6057-4569-A29F-C68ADE3427C7}" srcId="{5234ECA5-9725-4D2A-9865-1056CB600A25}" destId="{B79CA223-556E-4993-BCB5-812E12618EE2}" srcOrd="0" destOrd="0" parTransId="{60247A4B-DE12-4737-BF1E-6A78F470ADBE}" sibTransId="{67DF6C0A-69D4-4A18-B3F2-9ACE57D7085F}"/>
    <dgm:cxn modelId="{B492DDD8-3C02-4E2E-A5BE-AF98D7D2952D}" type="presOf" srcId="{5234ECA5-9725-4D2A-9865-1056CB600A25}" destId="{BB8B8521-BA5F-4458-B5BA-CFCD07DBEF59}" srcOrd="0" destOrd="0" presId="urn:microsoft.com/office/officeart/2005/8/layout/vList2"/>
    <dgm:cxn modelId="{4894CE1D-12EC-4726-BF9E-D94277936FA6}" type="presParOf" srcId="{BB8B8521-BA5F-4458-B5BA-CFCD07DBEF59}" destId="{79E76693-11EE-4B89-B1D3-90FC7C98DAE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6C4F6AA-9784-4FFD-8297-169D68A13CD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105FF64A-1126-4C7E-813E-719670940F9A}">
      <dgm:prSet/>
      <dgm:spPr/>
      <dgm:t>
        <a:bodyPr/>
        <a:lstStyle/>
        <a:p>
          <a:pPr algn="ctr" rtl="1"/>
          <a:r>
            <a:rPr lang="fa-IR" b="1" dirty="0" smtClean="0">
              <a:effectLst>
                <a:outerShdw blurRad="38100" dist="38100" dir="2700000" algn="tl">
                  <a:srgbClr val="000000">
                    <a:alpha val="43137"/>
                  </a:srgbClr>
                </a:outerShdw>
              </a:effectLst>
              <a:cs typeface="B Nazanin" panose="00000400000000000000" pitchFamily="2" charset="-78"/>
            </a:rPr>
            <a:t>نوزاد نارس هنوز </a:t>
          </a:r>
          <a:r>
            <a:rPr lang="fa-IR" b="1" dirty="0" err="1" smtClean="0">
              <a:solidFill>
                <a:srgbClr val="FFFF00"/>
              </a:solidFill>
              <a:effectLst>
                <a:outerShdw blurRad="38100" dist="38100" dir="2700000" algn="tl">
                  <a:srgbClr val="000000">
                    <a:alpha val="43137"/>
                  </a:srgbClr>
                </a:outerShdw>
              </a:effectLst>
              <a:cs typeface="B Nazanin" panose="00000400000000000000" pitchFamily="2" charset="-78"/>
            </a:rPr>
            <a:t>مکيدن</a:t>
          </a:r>
          <a:r>
            <a:rPr lang="fa-IR" b="1" dirty="0" smtClean="0">
              <a:solidFill>
                <a:srgbClr val="FFFF00"/>
              </a:solidFill>
              <a:effectLst>
                <a:outerShdw blurRad="38100" dist="38100" dir="2700000" algn="tl">
                  <a:srgbClr val="000000">
                    <a:alpha val="43137"/>
                  </a:srgbClr>
                </a:outerShdw>
              </a:effectLst>
              <a:cs typeface="B Nazanin" panose="00000400000000000000" pitchFamily="2" charset="-78"/>
            </a:rPr>
            <a:t> موثر </a:t>
          </a:r>
          <a:r>
            <a:rPr lang="fa-IR" b="1" dirty="0" err="1" smtClean="0">
              <a:effectLst>
                <a:outerShdw blurRad="38100" dist="38100" dir="2700000" algn="tl">
                  <a:srgbClr val="000000">
                    <a:alpha val="43137"/>
                  </a:srgbClr>
                </a:outerShdw>
              </a:effectLst>
              <a:cs typeface="B Nazanin" panose="00000400000000000000" pitchFamily="2" charset="-78"/>
            </a:rPr>
            <a:t>براي</a:t>
          </a:r>
          <a:r>
            <a:rPr lang="fa-IR" b="1" dirty="0" smtClean="0">
              <a:effectLst>
                <a:outerShdw blurRad="38100" dist="38100" dir="2700000" algn="tl">
                  <a:srgbClr val="000000">
                    <a:alpha val="43137"/>
                  </a:srgbClr>
                </a:outerShdw>
              </a:effectLst>
              <a:cs typeface="B Nazanin" panose="00000400000000000000" pitchFamily="2" charset="-78"/>
            </a:rPr>
            <a:t> </a:t>
          </a:r>
          <a:r>
            <a:rPr lang="fa-IR" b="1" dirty="0" err="1" smtClean="0">
              <a:effectLst>
                <a:outerShdw blurRad="38100" dist="38100" dir="2700000" algn="tl">
                  <a:srgbClr val="000000">
                    <a:alpha val="43137"/>
                  </a:srgbClr>
                </a:outerShdw>
              </a:effectLst>
              <a:cs typeface="B Nazanin" panose="00000400000000000000" pitchFamily="2" charset="-78"/>
            </a:rPr>
            <a:t>تخليه</a:t>
          </a:r>
          <a:r>
            <a:rPr lang="fa-IR" b="1" dirty="0" smtClean="0">
              <a:effectLst>
                <a:outerShdw blurRad="38100" dist="38100" dir="2700000" algn="tl">
                  <a:srgbClr val="000000">
                    <a:alpha val="43137"/>
                  </a:srgbClr>
                </a:outerShdw>
              </a:effectLst>
              <a:cs typeface="B Nazanin" panose="00000400000000000000" pitchFamily="2" charset="-78"/>
            </a:rPr>
            <a:t> پستان ندارد</a:t>
          </a:r>
          <a:endParaRPr lang="en-US" dirty="0">
            <a:effectLst>
              <a:outerShdw blurRad="38100" dist="38100" dir="2700000" algn="tl">
                <a:srgbClr val="000000">
                  <a:alpha val="43137"/>
                </a:srgbClr>
              </a:outerShdw>
            </a:effectLst>
            <a:cs typeface="B Nazanin" panose="00000400000000000000" pitchFamily="2" charset="-78"/>
          </a:endParaRPr>
        </a:p>
      </dgm:t>
    </dgm:pt>
    <dgm:pt modelId="{545DB1ED-D7CD-4586-AA86-7C5DCC478545}" type="parTrans" cxnId="{CED1F637-F4B7-4231-9267-D8A0EBA80577}">
      <dgm:prSet/>
      <dgm:spPr/>
      <dgm:t>
        <a:bodyPr/>
        <a:lstStyle/>
        <a:p>
          <a:endParaRPr lang="en-US"/>
        </a:p>
      </dgm:t>
    </dgm:pt>
    <dgm:pt modelId="{25C54D44-14CC-40E3-B064-A09809C06668}" type="sibTrans" cxnId="{CED1F637-F4B7-4231-9267-D8A0EBA80577}">
      <dgm:prSet/>
      <dgm:spPr/>
      <dgm:t>
        <a:bodyPr/>
        <a:lstStyle/>
        <a:p>
          <a:endParaRPr lang="en-US"/>
        </a:p>
      </dgm:t>
    </dgm:pt>
    <dgm:pt modelId="{B0493562-FC17-41A2-9994-9CED1BAC241D}">
      <dgm:prSet/>
      <dgm:spPr/>
      <dgm:t>
        <a:bodyPr/>
        <a:lstStyle/>
        <a:p>
          <a:pPr algn="ctr" rtl="1"/>
          <a:r>
            <a:rPr lang="fa-IR" b="1" u="sng" dirty="0" smtClean="0">
              <a:effectLst>
                <a:outerShdw blurRad="38100" dist="38100" dir="2700000" algn="tl">
                  <a:srgbClr val="000000">
                    <a:alpha val="43137"/>
                  </a:srgbClr>
                </a:outerShdw>
              </a:effectLst>
              <a:cs typeface="B Nazanin" panose="00000400000000000000" pitchFamily="2" charset="-78"/>
            </a:rPr>
            <a:t>به منظور کفایت دریافت شیر باید مادر</a:t>
          </a:r>
          <a:r>
            <a:rPr lang="fa-IR" b="1" u="sng" dirty="0" smtClean="0">
              <a:solidFill>
                <a:srgbClr val="FFFF00"/>
              </a:solidFill>
              <a:effectLst>
                <a:outerShdw blurRad="38100" dist="38100" dir="2700000" algn="tl">
                  <a:srgbClr val="000000">
                    <a:alpha val="43137"/>
                  </a:srgbClr>
                </a:outerShdw>
              </a:effectLst>
              <a:cs typeface="B Nazanin" panose="00000400000000000000" pitchFamily="2" charset="-78"/>
            </a:rPr>
            <a:t> </a:t>
          </a:r>
          <a:r>
            <a:rPr lang="fa-IR" b="1" u="sng" dirty="0" err="1" smtClean="0">
              <a:solidFill>
                <a:srgbClr val="FFFF00"/>
              </a:solidFill>
              <a:effectLst>
                <a:outerShdw blurRad="38100" dist="38100" dir="2700000" algn="tl">
                  <a:srgbClr val="000000">
                    <a:alpha val="43137"/>
                  </a:srgbClr>
                </a:outerShdw>
              </a:effectLst>
              <a:cs typeface="B Nazanin" panose="00000400000000000000" pitchFamily="2" charset="-78"/>
            </a:rPr>
            <a:t>شیردوشی</a:t>
          </a:r>
          <a:r>
            <a:rPr lang="fa-IR" b="1" u="sng" dirty="0" smtClean="0">
              <a:solidFill>
                <a:srgbClr val="FFFF00"/>
              </a:solidFill>
              <a:effectLst>
                <a:outerShdw blurRad="38100" dist="38100" dir="2700000" algn="tl">
                  <a:srgbClr val="000000">
                    <a:alpha val="43137"/>
                  </a:srgbClr>
                </a:outerShdw>
              </a:effectLst>
              <a:cs typeface="B Nazanin" panose="00000400000000000000" pitchFamily="2" charset="-78"/>
            </a:rPr>
            <a:t> </a:t>
          </a:r>
          <a:r>
            <a:rPr lang="fa-IR" b="1" u="sng" dirty="0" smtClean="0">
              <a:effectLst>
                <a:outerShdw blurRad="38100" dist="38100" dir="2700000" algn="tl">
                  <a:srgbClr val="000000">
                    <a:alpha val="43137"/>
                  </a:srgbClr>
                </a:outerShdw>
              </a:effectLst>
              <a:cs typeface="B Nazanin" panose="00000400000000000000" pitchFamily="2" charset="-78"/>
            </a:rPr>
            <a:t>کند</a:t>
          </a:r>
          <a:endParaRPr lang="en-US" dirty="0">
            <a:effectLst>
              <a:outerShdw blurRad="38100" dist="38100" dir="2700000" algn="tl">
                <a:srgbClr val="000000">
                  <a:alpha val="43137"/>
                </a:srgbClr>
              </a:outerShdw>
            </a:effectLst>
            <a:cs typeface="B Nazanin" panose="00000400000000000000" pitchFamily="2" charset="-78"/>
          </a:endParaRPr>
        </a:p>
      </dgm:t>
    </dgm:pt>
    <dgm:pt modelId="{1C706832-1694-467D-9665-05E2D31C95A6}" type="parTrans" cxnId="{6F1EB4DF-4A43-4365-A48A-C207B151084B}">
      <dgm:prSet/>
      <dgm:spPr/>
      <dgm:t>
        <a:bodyPr/>
        <a:lstStyle/>
        <a:p>
          <a:endParaRPr lang="en-US"/>
        </a:p>
      </dgm:t>
    </dgm:pt>
    <dgm:pt modelId="{5E39EF12-47D5-4BC3-9D09-E3C3FA02717D}" type="sibTrans" cxnId="{6F1EB4DF-4A43-4365-A48A-C207B151084B}">
      <dgm:prSet/>
      <dgm:spPr/>
      <dgm:t>
        <a:bodyPr/>
        <a:lstStyle/>
        <a:p>
          <a:endParaRPr lang="en-US"/>
        </a:p>
      </dgm:t>
    </dgm:pt>
    <dgm:pt modelId="{CB40E069-0BCC-4E02-B821-364901A1CE8B}" type="pres">
      <dgm:prSet presAssocID="{D6C4F6AA-9784-4FFD-8297-169D68A13CDD}" presName="linear" presStyleCnt="0">
        <dgm:presLayoutVars>
          <dgm:animLvl val="lvl"/>
          <dgm:resizeHandles val="exact"/>
        </dgm:presLayoutVars>
      </dgm:prSet>
      <dgm:spPr/>
      <dgm:t>
        <a:bodyPr/>
        <a:lstStyle/>
        <a:p>
          <a:endParaRPr lang="en-US"/>
        </a:p>
      </dgm:t>
    </dgm:pt>
    <dgm:pt modelId="{F019E940-F2F5-46D7-B95E-121F26B60A11}" type="pres">
      <dgm:prSet presAssocID="{105FF64A-1126-4C7E-813E-719670940F9A}" presName="parentText" presStyleLbl="node1" presStyleIdx="0" presStyleCnt="2" custLinFactNeighborX="-1538">
        <dgm:presLayoutVars>
          <dgm:chMax val="0"/>
          <dgm:bulletEnabled val="1"/>
        </dgm:presLayoutVars>
      </dgm:prSet>
      <dgm:spPr/>
      <dgm:t>
        <a:bodyPr/>
        <a:lstStyle/>
        <a:p>
          <a:endParaRPr lang="en-US"/>
        </a:p>
      </dgm:t>
    </dgm:pt>
    <dgm:pt modelId="{732A13D0-707A-440C-A286-3A2431F217DD}" type="pres">
      <dgm:prSet presAssocID="{25C54D44-14CC-40E3-B064-A09809C06668}" presName="spacer" presStyleCnt="0"/>
      <dgm:spPr/>
    </dgm:pt>
    <dgm:pt modelId="{34A5499F-FA6E-460D-A7DD-BD753ADDEEF7}" type="pres">
      <dgm:prSet presAssocID="{B0493562-FC17-41A2-9994-9CED1BAC241D}" presName="parentText" presStyleLbl="node1" presStyleIdx="1" presStyleCnt="2">
        <dgm:presLayoutVars>
          <dgm:chMax val="0"/>
          <dgm:bulletEnabled val="1"/>
        </dgm:presLayoutVars>
      </dgm:prSet>
      <dgm:spPr/>
      <dgm:t>
        <a:bodyPr/>
        <a:lstStyle/>
        <a:p>
          <a:endParaRPr lang="en-US"/>
        </a:p>
      </dgm:t>
    </dgm:pt>
  </dgm:ptLst>
  <dgm:cxnLst>
    <dgm:cxn modelId="{99C2A6A7-D9DC-4B7C-8277-B87A224E8F90}" type="presOf" srcId="{D6C4F6AA-9784-4FFD-8297-169D68A13CDD}" destId="{CB40E069-0BCC-4E02-B821-364901A1CE8B}" srcOrd="0" destOrd="0" presId="urn:microsoft.com/office/officeart/2005/8/layout/vList2"/>
    <dgm:cxn modelId="{6F1EB4DF-4A43-4365-A48A-C207B151084B}" srcId="{D6C4F6AA-9784-4FFD-8297-169D68A13CDD}" destId="{B0493562-FC17-41A2-9994-9CED1BAC241D}" srcOrd="1" destOrd="0" parTransId="{1C706832-1694-467D-9665-05E2D31C95A6}" sibTransId="{5E39EF12-47D5-4BC3-9D09-E3C3FA02717D}"/>
    <dgm:cxn modelId="{CED1F637-F4B7-4231-9267-D8A0EBA80577}" srcId="{D6C4F6AA-9784-4FFD-8297-169D68A13CDD}" destId="{105FF64A-1126-4C7E-813E-719670940F9A}" srcOrd="0" destOrd="0" parTransId="{545DB1ED-D7CD-4586-AA86-7C5DCC478545}" sibTransId="{25C54D44-14CC-40E3-B064-A09809C06668}"/>
    <dgm:cxn modelId="{6C7AE71E-ECCF-4031-94AA-4C14FD76E42C}" type="presOf" srcId="{105FF64A-1126-4C7E-813E-719670940F9A}" destId="{F019E940-F2F5-46D7-B95E-121F26B60A11}" srcOrd="0" destOrd="0" presId="urn:microsoft.com/office/officeart/2005/8/layout/vList2"/>
    <dgm:cxn modelId="{F1D1F281-F346-4017-ADBE-E5EA760D1F40}" type="presOf" srcId="{B0493562-FC17-41A2-9994-9CED1BAC241D}" destId="{34A5499F-FA6E-460D-A7DD-BD753ADDEEF7}" srcOrd="0" destOrd="0" presId="urn:microsoft.com/office/officeart/2005/8/layout/vList2"/>
    <dgm:cxn modelId="{FCA18A8C-F467-4A1E-89BB-99DAA72DF1F3}" type="presParOf" srcId="{CB40E069-0BCC-4E02-B821-364901A1CE8B}" destId="{F019E940-F2F5-46D7-B95E-121F26B60A11}" srcOrd="0" destOrd="0" presId="urn:microsoft.com/office/officeart/2005/8/layout/vList2"/>
    <dgm:cxn modelId="{51CDA06E-76F5-419B-8741-9BBA728003D9}" type="presParOf" srcId="{CB40E069-0BCC-4E02-B821-364901A1CE8B}" destId="{732A13D0-707A-440C-A286-3A2431F217DD}" srcOrd="1" destOrd="0" presId="urn:microsoft.com/office/officeart/2005/8/layout/vList2"/>
    <dgm:cxn modelId="{D7F48E3B-805A-4EA9-A3A2-EC8214E32428}" type="presParOf" srcId="{CB40E069-0BCC-4E02-B821-364901A1CE8B}" destId="{34A5499F-FA6E-460D-A7DD-BD753ADDEEF7}" srcOrd="2"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FECFE7-9B99-4B11-BA5C-E9CC3D5795E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66C2174-6610-4517-A1AD-F9C760FCB382}">
      <dgm:prSet custT="1"/>
      <dgm:spPr/>
      <dgm:t>
        <a:bodyPr/>
        <a:lstStyle/>
        <a:p>
          <a:pPr algn="ctr" rtl="1"/>
          <a:r>
            <a:rPr lang="fa-IR" sz="4000" b="1" dirty="0" smtClean="0">
              <a:cs typeface="B Nazanin" panose="00000400000000000000" pitchFamily="2" charset="-78"/>
            </a:rPr>
            <a:t>میزان تغذیه نوزاد نارس با شیر مادر (ادامه) </a:t>
          </a:r>
          <a:endParaRPr lang="en-US" sz="4000" dirty="0"/>
        </a:p>
      </dgm:t>
    </dgm:pt>
    <dgm:pt modelId="{A9F614EB-3B16-4BFE-8304-EEE930CE8452}" type="parTrans" cxnId="{2EEB61D0-C233-47F4-904F-236B85FFF6C5}">
      <dgm:prSet/>
      <dgm:spPr/>
      <dgm:t>
        <a:bodyPr/>
        <a:lstStyle/>
        <a:p>
          <a:pPr algn="ctr"/>
          <a:endParaRPr lang="en-US" sz="4000"/>
        </a:p>
      </dgm:t>
    </dgm:pt>
    <dgm:pt modelId="{1FDE726D-D342-4D61-92FB-4B4F0FF63874}" type="sibTrans" cxnId="{2EEB61D0-C233-47F4-904F-236B85FFF6C5}">
      <dgm:prSet/>
      <dgm:spPr/>
      <dgm:t>
        <a:bodyPr/>
        <a:lstStyle/>
        <a:p>
          <a:pPr algn="ctr"/>
          <a:endParaRPr lang="en-US" sz="4000"/>
        </a:p>
      </dgm:t>
    </dgm:pt>
    <dgm:pt modelId="{0FA4720B-629A-4A45-B347-FAFE8EA0F04A}" type="pres">
      <dgm:prSet presAssocID="{63FECFE7-9B99-4B11-BA5C-E9CC3D5795E9}" presName="linear" presStyleCnt="0">
        <dgm:presLayoutVars>
          <dgm:animLvl val="lvl"/>
          <dgm:resizeHandles val="exact"/>
        </dgm:presLayoutVars>
      </dgm:prSet>
      <dgm:spPr/>
      <dgm:t>
        <a:bodyPr/>
        <a:lstStyle/>
        <a:p>
          <a:endParaRPr lang="en-US"/>
        </a:p>
      </dgm:t>
    </dgm:pt>
    <dgm:pt modelId="{20E643EA-7793-4C24-8C04-8FC3E1A8CEC4}" type="pres">
      <dgm:prSet presAssocID="{066C2174-6610-4517-A1AD-F9C760FCB382}" presName="parentText" presStyleLbl="node1" presStyleIdx="0" presStyleCnt="1">
        <dgm:presLayoutVars>
          <dgm:chMax val="0"/>
          <dgm:bulletEnabled val="1"/>
        </dgm:presLayoutVars>
      </dgm:prSet>
      <dgm:spPr/>
      <dgm:t>
        <a:bodyPr/>
        <a:lstStyle/>
        <a:p>
          <a:endParaRPr lang="en-US"/>
        </a:p>
      </dgm:t>
    </dgm:pt>
  </dgm:ptLst>
  <dgm:cxnLst>
    <dgm:cxn modelId="{98302961-7F4C-4BB2-8B68-28314F99E26C}" type="presOf" srcId="{066C2174-6610-4517-A1AD-F9C760FCB382}" destId="{20E643EA-7793-4C24-8C04-8FC3E1A8CEC4}" srcOrd="0" destOrd="0" presId="urn:microsoft.com/office/officeart/2005/8/layout/vList2"/>
    <dgm:cxn modelId="{2EEB61D0-C233-47F4-904F-236B85FFF6C5}" srcId="{63FECFE7-9B99-4B11-BA5C-E9CC3D5795E9}" destId="{066C2174-6610-4517-A1AD-F9C760FCB382}" srcOrd="0" destOrd="0" parTransId="{A9F614EB-3B16-4BFE-8304-EEE930CE8452}" sibTransId="{1FDE726D-D342-4D61-92FB-4B4F0FF63874}"/>
    <dgm:cxn modelId="{F519BF3C-D460-4FD6-817D-6F42355F3315}" type="presOf" srcId="{63FECFE7-9B99-4B11-BA5C-E9CC3D5795E9}" destId="{0FA4720B-629A-4A45-B347-FAFE8EA0F04A}" srcOrd="0" destOrd="0" presId="urn:microsoft.com/office/officeart/2005/8/layout/vList2"/>
    <dgm:cxn modelId="{604F07A1-4BBD-460B-8E1C-C37497A6C36F}" type="presParOf" srcId="{0FA4720B-629A-4A45-B347-FAFE8EA0F04A}" destId="{20E643EA-7793-4C24-8C04-8FC3E1A8CEC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0874E4C0-3C98-486C-9D31-FF9D63D8DA0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9C6B6AF-7817-44E9-ABA0-B3E162205601}">
      <dgm:prSet/>
      <dgm:spPr/>
      <dgm:t>
        <a:bodyPr/>
        <a:lstStyle/>
        <a:p>
          <a:pPr rtl="1"/>
          <a:r>
            <a:rPr lang="en-US" b="1" dirty="0" smtClean="0">
              <a:effectLst>
                <a:outerShdw blurRad="38100" dist="38100" dir="2700000" algn="tl">
                  <a:srgbClr val="000000">
                    <a:alpha val="43137"/>
                  </a:srgbClr>
                </a:outerShdw>
              </a:effectLst>
            </a:rPr>
            <a:t>Non-nutritious suction (NNS) </a:t>
          </a:r>
          <a:endParaRPr lang="en-US" dirty="0">
            <a:effectLst>
              <a:outerShdw blurRad="38100" dist="38100" dir="2700000" algn="tl">
                <a:srgbClr val="000000">
                  <a:alpha val="43137"/>
                </a:srgbClr>
              </a:outerShdw>
            </a:effectLst>
          </a:endParaRPr>
        </a:p>
      </dgm:t>
    </dgm:pt>
    <dgm:pt modelId="{D73347D7-0940-4E7C-B612-5820040FF4A2}" type="parTrans" cxnId="{DAB0FD74-F03A-4437-99C2-391DB7E86C62}">
      <dgm:prSet/>
      <dgm:spPr/>
      <dgm:t>
        <a:bodyPr/>
        <a:lstStyle/>
        <a:p>
          <a:endParaRPr lang="en-US"/>
        </a:p>
      </dgm:t>
    </dgm:pt>
    <dgm:pt modelId="{5F5750B5-85A9-441B-8F66-02A8E338E1D2}" type="sibTrans" cxnId="{DAB0FD74-F03A-4437-99C2-391DB7E86C62}">
      <dgm:prSet/>
      <dgm:spPr/>
      <dgm:t>
        <a:bodyPr/>
        <a:lstStyle/>
        <a:p>
          <a:endParaRPr lang="en-US"/>
        </a:p>
      </dgm:t>
    </dgm:pt>
    <dgm:pt modelId="{8A1C3DFA-7E84-442E-99F1-48669AC97E48}" type="pres">
      <dgm:prSet presAssocID="{0874E4C0-3C98-486C-9D31-FF9D63D8DA03}" presName="linear" presStyleCnt="0">
        <dgm:presLayoutVars>
          <dgm:animLvl val="lvl"/>
          <dgm:resizeHandles val="exact"/>
        </dgm:presLayoutVars>
      </dgm:prSet>
      <dgm:spPr/>
      <dgm:t>
        <a:bodyPr/>
        <a:lstStyle/>
        <a:p>
          <a:endParaRPr lang="en-US"/>
        </a:p>
      </dgm:t>
    </dgm:pt>
    <dgm:pt modelId="{7E739113-C797-42C5-9041-99576FBA1DBC}" type="pres">
      <dgm:prSet presAssocID="{69C6B6AF-7817-44E9-ABA0-B3E162205601}" presName="parentText" presStyleLbl="node1" presStyleIdx="0" presStyleCnt="1">
        <dgm:presLayoutVars>
          <dgm:chMax val="0"/>
          <dgm:bulletEnabled val="1"/>
        </dgm:presLayoutVars>
      </dgm:prSet>
      <dgm:spPr/>
      <dgm:t>
        <a:bodyPr/>
        <a:lstStyle/>
        <a:p>
          <a:endParaRPr lang="en-US"/>
        </a:p>
      </dgm:t>
    </dgm:pt>
  </dgm:ptLst>
  <dgm:cxnLst>
    <dgm:cxn modelId="{220A853D-70C8-470A-B32A-10C19EF813B2}" type="presOf" srcId="{69C6B6AF-7817-44E9-ABA0-B3E162205601}" destId="{7E739113-C797-42C5-9041-99576FBA1DBC}" srcOrd="0" destOrd="0" presId="urn:microsoft.com/office/officeart/2005/8/layout/vList2"/>
    <dgm:cxn modelId="{DAB0FD74-F03A-4437-99C2-391DB7E86C62}" srcId="{0874E4C0-3C98-486C-9D31-FF9D63D8DA03}" destId="{69C6B6AF-7817-44E9-ABA0-B3E162205601}" srcOrd="0" destOrd="0" parTransId="{D73347D7-0940-4E7C-B612-5820040FF4A2}" sibTransId="{5F5750B5-85A9-441B-8F66-02A8E338E1D2}"/>
    <dgm:cxn modelId="{CB22D444-84D4-48D7-8B9B-6614AF3EBAD4}" type="presOf" srcId="{0874E4C0-3C98-486C-9D31-FF9D63D8DA03}" destId="{8A1C3DFA-7E84-442E-99F1-48669AC97E48}" srcOrd="0" destOrd="0" presId="urn:microsoft.com/office/officeart/2005/8/layout/vList2"/>
    <dgm:cxn modelId="{B6A8D7E8-3AD0-4448-BD11-5E5E0588BB3E}" type="presParOf" srcId="{8A1C3DFA-7E84-442E-99F1-48669AC97E48}" destId="{7E739113-C797-42C5-9041-99576FBA1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0874E4C0-3C98-486C-9D31-FF9D63D8DA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9C6B6AF-7817-44E9-ABA0-B3E162205601}">
      <dgm:prSet/>
      <dgm:spPr/>
      <dgm:t>
        <a:bodyPr/>
        <a:lstStyle/>
        <a:p>
          <a:pPr algn="ctr" rtl="1"/>
          <a:r>
            <a:rPr lang="en-US" b="1" dirty="0" smtClean="0">
              <a:effectLst>
                <a:outerShdw blurRad="38100" dist="38100" dir="2700000" algn="tl">
                  <a:srgbClr val="000000">
                    <a:alpha val="43137"/>
                  </a:srgbClr>
                </a:outerShdw>
              </a:effectLst>
            </a:rPr>
            <a:t>NNS</a:t>
          </a:r>
          <a:endParaRPr lang="en-US" dirty="0">
            <a:effectLst>
              <a:outerShdw blurRad="38100" dist="38100" dir="2700000" algn="tl">
                <a:srgbClr val="000000">
                  <a:alpha val="43137"/>
                </a:srgbClr>
              </a:outerShdw>
            </a:effectLst>
          </a:endParaRPr>
        </a:p>
      </dgm:t>
    </dgm:pt>
    <dgm:pt modelId="{D73347D7-0940-4E7C-B612-5820040FF4A2}" type="parTrans" cxnId="{DAB0FD74-F03A-4437-99C2-391DB7E86C62}">
      <dgm:prSet/>
      <dgm:spPr/>
      <dgm:t>
        <a:bodyPr/>
        <a:lstStyle/>
        <a:p>
          <a:pPr algn="ctr"/>
          <a:endParaRPr lang="en-US"/>
        </a:p>
      </dgm:t>
    </dgm:pt>
    <dgm:pt modelId="{5F5750B5-85A9-441B-8F66-02A8E338E1D2}" type="sibTrans" cxnId="{DAB0FD74-F03A-4437-99C2-391DB7E86C62}">
      <dgm:prSet/>
      <dgm:spPr/>
      <dgm:t>
        <a:bodyPr/>
        <a:lstStyle/>
        <a:p>
          <a:pPr algn="ctr"/>
          <a:endParaRPr lang="en-US"/>
        </a:p>
      </dgm:t>
    </dgm:pt>
    <dgm:pt modelId="{8A1C3DFA-7E84-442E-99F1-48669AC97E48}" type="pres">
      <dgm:prSet presAssocID="{0874E4C0-3C98-486C-9D31-FF9D63D8DA03}" presName="linear" presStyleCnt="0">
        <dgm:presLayoutVars>
          <dgm:animLvl val="lvl"/>
          <dgm:resizeHandles val="exact"/>
        </dgm:presLayoutVars>
      </dgm:prSet>
      <dgm:spPr/>
      <dgm:t>
        <a:bodyPr/>
        <a:lstStyle/>
        <a:p>
          <a:endParaRPr lang="en-US"/>
        </a:p>
      </dgm:t>
    </dgm:pt>
    <dgm:pt modelId="{7E739113-C797-42C5-9041-99576FBA1DBC}" type="pres">
      <dgm:prSet presAssocID="{69C6B6AF-7817-44E9-ABA0-B3E162205601}" presName="parentText" presStyleLbl="node1" presStyleIdx="0" presStyleCnt="1">
        <dgm:presLayoutVars>
          <dgm:chMax val="0"/>
          <dgm:bulletEnabled val="1"/>
        </dgm:presLayoutVars>
      </dgm:prSet>
      <dgm:spPr/>
      <dgm:t>
        <a:bodyPr/>
        <a:lstStyle/>
        <a:p>
          <a:endParaRPr lang="en-US"/>
        </a:p>
      </dgm:t>
    </dgm:pt>
  </dgm:ptLst>
  <dgm:cxnLst>
    <dgm:cxn modelId="{DAB0FD74-F03A-4437-99C2-391DB7E86C62}" srcId="{0874E4C0-3C98-486C-9D31-FF9D63D8DA03}" destId="{69C6B6AF-7817-44E9-ABA0-B3E162205601}" srcOrd="0" destOrd="0" parTransId="{D73347D7-0940-4E7C-B612-5820040FF4A2}" sibTransId="{5F5750B5-85A9-441B-8F66-02A8E338E1D2}"/>
    <dgm:cxn modelId="{54E4B476-0586-425C-BC14-1071C34F72DF}" type="presOf" srcId="{69C6B6AF-7817-44E9-ABA0-B3E162205601}" destId="{7E739113-C797-42C5-9041-99576FBA1DBC}" srcOrd="0" destOrd="0" presId="urn:microsoft.com/office/officeart/2005/8/layout/vList2"/>
    <dgm:cxn modelId="{43FE858A-2B40-417A-B41B-1968A026AB51}" type="presOf" srcId="{0874E4C0-3C98-486C-9D31-FF9D63D8DA03}" destId="{8A1C3DFA-7E84-442E-99F1-48669AC97E48}" srcOrd="0" destOrd="0" presId="urn:microsoft.com/office/officeart/2005/8/layout/vList2"/>
    <dgm:cxn modelId="{ECFF101C-9206-410E-8B25-5658138B57CB}" type="presParOf" srcId="{8A1C3DFA-7E84-442E-99F1-48669AC97E48}" destId="{7E739113-C797-42C5-9041-99576FBA1DB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EE19F877-1DA6-47F3-80B8-3D6F586846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0BC221F-BBC8-41C7-952A-94363E159747}">
      <dgm:prSet/>
      <dgm:spPr/>
      <dgm:t>
        <a:bodyPr/>
        <a:lstStyle/>
        <a:p>
          <a:pPr algn="ctr" rtl="1"/>
          <a:r>
            <a:rPr lang="en-US" b="1" dirty="0" smtClean="0">
              <a:effectLst>
                <a:outerShdw blurRad="38100" dist="38100" dir="2700000" algn="tl">
                  <a:srgbClr val="000000">
                    <a:alpha val="43137"/>
                  </a:srgbClr>
                </a:outerShdw>
              </a:effectLst>
            </a:rPr>
            <a:t>Scientific Basis for Breastfeeding a Preterm Infant</a:t>
          </a:r>
          <a:endParaRPr lang="en-US" b="1" dirty="0">
            <a:effectLst>
              <a:outerShdw blurRad="38100" dist="38100" dir="2700000" algn="tl">
                <a:srgbClr val="000000">
                  <a:alpha val="43137"/>
                </a:srgbClr>
              </a:outerShdw>
            </a:effectLst>
          </a:endParaRPr>
        </a:p>
      </dgm:t>
    </dgm:pt>
    <dgm:pt modelId="{4A6F981F-CE69-4936-A1ED-FB4130E82D46}" type="parTrans" cxnId="{E824FE39-9475-41DA-A086-6CC580A91E52}">
      <dgm:prSet/>
      <dgm:spPr/>
      <dgm:t>
        <a:bodyPr/>
        <a:lstStyle/>
        <a:p>
          <a:endParaRPr lang="en-US"/>
        </a:p>
      </dgm:t>
    </dgm:pt>
    <dgm:pt modelId="{D12D879D-ECF9-4C8E-8F4B-44AF9FDB6FA4}" type="sibTrans" cxnId="{E824FE39-9475-41DA-A086-6CC580A91E52}">
      <dgm:prSet/>
      <dgm:spPr/>
      <dgm:t>
        <a:bodyPr/>
        <a:lstStyle/>
        <a:p>
          <a:endParaRPr lang="en-US"/>
        </a:p>
      </dgm:t>
    </dgm:pt>
    <dgm:pt modelId="{60093C13-1AE1-47E7-A6B5-E54319F0CBC2}" type="pres">
      <dgm:prSet presAssocID="{EE19F877-1DA6-47F3-80B8-3D6F5868469F}" presName="linear" presStyleCnt="0">
        <dgm:presLayoutVars>
          <dgm:animLvl val="lvl"/>
          <dgm:resizeHandles val="exact"/>
        </dgm:presLayoutVars>
      </dgm:prSet>
      <dgm:spPr/>
      <dgm:t>
        <a:bodyPr/>
        <a:lstStyle/>
        <a:p>
          <a:endParaRPr lang="en-US"/>
        </a:p>
      </dgm:t>
    </dgm:pt>
    <dgm:pt modelId="{B02652F2-A253-486D-82F6-9AC9E72FBD75}" type="pres">
      <dgm:prSet presAssocID="{A0BC221F-BBC8-41C7-952A-94363E159747}" presName="parentText" presStyleLbl="node1" presStyleIdx="0" presStyleCnt="1" custScaleY="135684" custLinFactNeighborX="926">
        <dgm:presLayoutVars>
          <dgm:chMax val="0"/>
          <dgm:bulletEnabled val="1"/>
        </dgm:presLayoutVars>
      </dgm:prSet>
      <dgm:spPr/>
      <dgm:t>
        <a:bodyPr/>
        <a:lstStyle/>
        <a:p>
          <a:endParaRPr lang="en-US"/>
        </a:p>
      </dgm:t>
    </dgm:pt>
  </dgm:ptLst>
  <dgm:cxnLst>
    <dgm:cxn modelId="{FCA2998A-DE39-4AAE-B35A-24400B2ECDBB}" type="presOf" srcId="{EE19F877-1DA6-47F3-80B8-3D6F5868469F}" destId="{60093C13-1AE1-47E7-A6B5-E54319F0CBC2}" srcOrd="0" destOrd="0" presId="urn:microsoft.com/office/officeart/2005/8/layout/vList2"/>
    <dgm:cxn modelId="{6EAD7E03-0330-4978-B098-FEE54256ED48}" type="presOf" srcId="{A0BC221F-BBC8-41C7-952A-94363E159747}" destId="{B02652F2-A253-486D-82F6-9AC9E72FBD75}" srcOrd="0" destOrd="0" presId="urn:microsoft.com/office/officeart/2005/8/layout/vList2"/>
    <dgm:cxn modelId="{E824FE39-9475-41DA-A086-6CC580A91E52}" srcId="{EE19F877-1DA6-47F3-80B8-3D6F5868469F}" destId="{A0BC221F-BBC8-41C7-952A-94363E159747}" srcOrd="0" destOrd="0" parTransId="{4A6F981F-CE69-4936-A1ED-FB4130E82D46}" sibTransId="{D12D879D-ECF9-4C8E-8F4B-44AF9FDB6FA4}"/>
    <dgm:cxn modelId="{F4F48EE6-7A9A-46A0-89CA-D145FE13B07F}" type="presParOf" srcId="{60093C13-1AE1-47E7-A6B5-E54319F0CBC2}" destId="{B02652F2-A253-486D-82F6-9AC9E72FBD7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E19F877-1DA6-47F3-80B8-3D6F586846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0BC221F-BBC8-41C7-952A-94363E159747}">
      <dgm:prSet/>
      <dgm:spPr/>
      <dgm:t>
        <a:bodyPr/>
        <a:lstStyle/>
        <a:p>
          <a:pPr algn="ctr" rtl="1"/>
          <a:r>
            <a:rPr lang="en-US" b="0" dirty="0" smtClean="0">
              <a:effectLst>
                <a:outerShdw blurRad="38100" dist="38100" dir="2700000" algn="tl">
                  <a:srgbClr val="000000">
                    <a:alpha val="43137"/>
                  </a:srgbClr>
                </a:outerShdw>
              </a:effectLst>
            </a:rPr>
            <a:t>NOT USE ‘Dummy’ or ‘Pacifier’</a:t>
          </a:r>
          <a:endParaRPr lang="en-US" b="0" dirty="0">
            <a:effectLst>
              <a:outerShdw blurRad="38100" dist="38100" dir="2700000" algn="tl">
                <a:srgbClr val="000000">
                  <a:alpha val="43137"/>
                </a:srgbClr>
              </a:outerShdw>
            </a:effectLst>
          </a:endParaRPr>
        </a:p>
      </dgm:t>
    </dgm:pt>
    <dgm:pt modelId="{4A6F981F-CE69-4936-A1ED-FB4130E82D46}" type="parTrans" cxnId="{E824FE39-9475-41DA-A086-6CC580A91E52}">
      <dgm:prSet/>
      <dgm:spPr/>
      <dgm:t>
        <a:bodyPr/>
        <a:lstStyle/>
        <a:p>
          <a:endParaRPr lang="en-US"/>
        </a:p>
      </dgm:t>
    </dgm:pt>
    <dgm:pt modelId="{D12D879D-ECF9-4C8E-8F4B-44AF9FDB6FA4}" type="sibTrans" cxnId="{E824FE39-9475-41DA-A086-6CC580A91E52}">
      <dgm:prSet/>
      <dgm:spPr/>
      <dgm:t>
        <a:bodyPr/>
        <a:lstStyle/>
        <a:p>
          <a:endParaRPr lang="en-US"/>
        </a:p>
      </dgm:t>
    </dgm:pt>
    <dgm:pt modelId="{60093C13-1AE1-47E7-A6B5-E54319F0CBC2}" type="pres">
      <dgm:prSet presAssocID="{EE19F877-1DA6-47F3-80B8-3D6F5868469F}" presName="linear" presStyleCnt="0">
        <dgm:presLayoutVars>
          <dgm:animLvl val="lvl"/>
          <dgm:resizeHandles val="exact"/>
        </dgm:presLayoutVars>
      </dgm:prSet>
      <dgm:spPr/>
      <dgm:t>
        <a:bodyPr/>
        <a:lstStyle/>
        <a:p>
          <a:endParaRPr lang="en-US"/>
        </a:p>
      </dgm:t>
    </dgm:pt>
    <dgm:pt modelId="{B02652F2-A253-486D-82F6-9AC9E72FBD75}" type="pres">
      <dgm:prSet presAssocID="{A0BC221F-BBC8-41C7-952A-94363E159747}" presName="parentText" presStyleLbl="node1" presStyleIdx="0" presStyleCnt="1" custLinFactNeighborX="926">
        <dgm:presLayoutVars>
          <dgm:chMax val="0"/>
          <dgm:bulletEnabled val="1"/>
        </dgm:presLayoutVars>
      </dgm:prSet>
      <dgm:spPr/>
      <dgm:t>
        <a:bodyPr/>
        <a:lstStyle/>
        <a:p>
          <a:endParaRPr lang="en-US"/>
        </a:p>
      </dgm:t>
    </dgm:pt>
  </dgm:ptLst>
  <dgm:cxnLst>
    <dgm:cxn modelId="{FC047C94-C5E2-4769-B3D9-DF8DF0E3A7B3}" type="presOf" srcId="{EE19F877-1DA6-47F3-80B8-3D6F5868469F}" destId="{60093C13-1AE1-47E7-A6B5-E54319F0CBC2}" srcOrd="0" destOrd="0" presId="urn:microsoft.com/office/officeart/2005/8/layout/vList2"/>
    <dgm:cxn modelId="{E824FE39-9475-41DA-A086-6CC580A91E52}" srcId="{EE19F877-1DA6-47F3-80B8-3D6F5868469F}" destId="{A0BC221F-BBC8-41C7-952A-94363E159747}" srcOrd="0" destOrd="0" parTransId="{4A6F981F-CE69-4936-A1ED-FB4130E82D46}" sibTransId="{D12D879D-ECF9-4C8E-8F4B-44AF9FDB6FA4}"/>
    <dgm:cxn modelId="{BE879D9C-E82F-49D9-829A-A3F309FB0177}" type="presOf" srcId="{A0BC221F-BBC8-41C7-952A-94363E159747}" destId="{B02652F2-A253-486D-82F6-9AC9E72FBD75}" srcOrd="0" destOrd="0" presId="urn:microsoft.com/office/officeart/2005/8/layout/vList2"/>
    <dgm:cxn modelId="{0D8342B1-2A74-461D-A7E0-75F480822B1C}" type="presParOf" srcId="{60093C13-1AE1-47E7-A6B5-E54319F0CBC2}" destId="{B02652F2-A253-486D-82F6-9AC9E72FBD7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EE19F877-1DA6-47F3-80B8-3D6F5868469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0BC221F-BBC8-41C7-952A-94363E159747}">
      <dgm:prSet/>
      <dgm:spPr/>
      <dgm:t>
        <a:bodyPr/>
        <a:lstStyle/>
        <a:p>
          <a:pPr algn="ctr" rtl="1"/>
          <a:r>
            <a:rPr lang="en-US" b="0" dirty="0" smtClean="0">
              <a:effectLst>
                <a:outerShdw blurRad="38100" dist="38100" dir="2700000" algn="tl">
                  <a:srgbClr val="000000">
                    <a:alpha val="43137"/>
                  </a:srgbClr>
                </a:outerShdw>
              </a:effectLst>
            </a:rPr>
            <a:t>NOT USE ‘Dummy’ or ‘Pacifier’</a:t>
          </a:r>
          <a:endParaRPr lang="en-US" b="0" dirty="0">
            <a:effectLst>
              <a:outerShdw blurRad="38100" dist="38100" dir="2700000" algn="tl">
                <a:srgbClr val="000000">
                  <a:alpha val="43137"/>
                </a:srgbClr>
              </a:outerShdw>
            </a:effectLst>
          </a:endParaRPr>
        </a:p>
      </dgm:t>
    </dgm:pt>
    <dgm:pt modelId="{4A6F981F-CE69-4936-A1ED-FB4130E82D46}" type="parTrans" cxnId="{E824FE39-9475-41DA-A086-6CC580A91E52}">
      <dgm:prSet/>
      <dgm:spPr/>
      <dgm:t>
        <a:bodyPr/>
        <a:lstStyle/>
        <a:p>
          <a:endParaRPr lang="en-US"/>
        </a:p>
      </dgm:t>
    </dgm:pt>
    <dgm:pt modelId="{D12D879D-ECF9-4C8E-8F4B-44AF9FDB6FA4}" type="sibTrans" cxnId="{E824FE39-9475-41DA-A086-6CC580A91E52}">
      <dgm:prSet/>
      <dgm:spPr/>
      <dgm:t>
        <a:bodyPr/>
        <a:lstStyle/>
        <a:p>
          <a:endParaRPr lang="en-US"/>
        </a:p>
      </dgm:t>
    </dgm:pt>
    <dgm:pt modelId="{60093C13-1AE1-47E7-A6B5-E54319F0CBC2}" type="pres">
      <dgm:prSet presAssocID="{EE19F877-1DA6-47F3-80B8-3D6F5868469F}" presName="linear" presStyleCnt="0">
        <dgm:presLayoutVars>
          <dgm:animLvl val="lvl"/>
          <dgm:resizeHandles val="exact"/>
        </dgm:presLayoutVars>
      </dgm:prSet>
      <dgm:spPr/>
      <dgm:t>
        <a:bodyPr/>
        <a:lstStyle/>
        <a:p>
          <a:endParaRPr lang="en-US"/>
        </a:p>
      </dgm:t>
    </dgm:pt>
    <dgm:pt modelId="{B02652F2-A253-486D-82F6-9AC9E72FBD75}" type="pres">
      <dgm:prSet presAssocID="{A0BC221F-BBC8-41C7-952A-94363E159747}" presName="parentText" presStyleLbl="node1" presStyleIdx="0" presStyleCnt="1" custLinFactNeighborX="926">
        <dgm:presLayoutVars>
          <dgm:chMax val="0"/>
          <dgm:bulletEnabled val="1"/>
        </dgm:presLayoutVars>
      </dgm:prSet>
      <dgm:spPr/>
      <dgm:t>
        <a:bodyPr/>
        <a:lstStyle/>
        <a:p>
          <a:endParaRPr lang="en-US"/>
        </a:p>
      </dgm:t>
    </dgm:pt>
  </dgm:ptLst>
  <dgm:cxnLst>
    <dgm:cxn modelId="{47A9FAD9-6EFF-40B5-9D9C-076BD76EFAB5}" type="presOf" srcId="{EE19F877-1DA6-47F3-80B8-3D6F5868469F}" destId="{60093C13-1AE1-47E7-A6B5-E54319F0CBC2}" srcOrd="0" destOrd="0" presId="urn:microsoft.com/office/officeart/2005/8/layout/vList2"/>
    <dgm:cxn modelId="{B62A1A2E-5E91-4539-A824-2FFE800193AC}" type="presOf" srcId="{A0BC221F-BBC8-41C7-952A-94363E159747}" destId="{B02652F2-A253-486D-82F6-9AC9E72FBD75}" srcOrd="0" destOrd="0" presId="urn:microsoft.com/office/officeart/2005/8/layout/vList2"/>
    <dgm:cxn modelId="{E824FE39-9475-41DA-A086-6CC580A91E52}" srcId="{EE19F877-1DA6-47F3-80B8-3D6F5868469F}" destId="{A0BC221F-BBC8-41C7-952A-94363E159747}" srcOrd="0" destOrd="0" parTransId="{4A6F981F-CE69-4936-A1ED-FB4130E82D46}" sibTransId="{D12D879D-ECF9-4C8E-8F4B-44AF9FDB6FA4}"/>
    <dgm:cxn modelId="{75AA05ED-281B-42DC-A7CF-86B44A7C4A53}" type="presParOf" srcId="{60093C13-1AE1-47E7-A6B5-E54319F0CBC2}" destId="{B02652F2-A253-486D-82F6-9AC9E72FBD75}"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C68DC635-4DAB-4403-B390-92436D7AF95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7BE3A3B0-8D62-4CC3-89A8-7D296398C2DF}">
      <dgm:prSet custT="1"/>
      <dgm:spPr/>
      <dgm:t>
        <a:bodyPr/>
        <a:lstStyle/>
        <a:p>
          <a:pPr algn="ctr" rtl="1"/>
          <a:r>
            <a:rPr lang="en-US" sz="4400" b="1" dirty="0" smtClean="0">
              <a:effectLst>
                <a:outerShdw blurRad="38100" dist="38100" dir="2700000" algn="tl">
                  <a:srgbClr val="000000">
                    <a:alpha val="43137"/>
                  </a:srgbClr>
                </a:outerShdw>
              </a:effectLst>
            </a:rPr>
            <a:t>Hind milk</a:t>
          </a:r>
          <a:endParaRPr lang="en-US" sz="4400" dirty="0">
            <a:effectLst>
              <a:outerShdw blurRad="38100" dist="38100" dir="2700000" algn="tl">
                <a:srgbClr val="000000">
                  <a:alpha val="43137"/>
                </a:srgbClr>
              </a:outerShdw>
            </a:effectLst>
          </a:endParaRPr>
        </a:p>
      </dgm:t>
    </dgm:pt>
    <dgm:pt modelId="{3760F2F3-E7B1-4429-A68C-17128DCD1162}" type="parTrans" cxnId="{D20E7879-BC69-4A9E-9F25-AF83D1B7FE19}">
      <dgm:prSet/>
      <dgm:spPr/>
      <dgm:t>
        <a:bodyPr/>
        <a:lstStyle/>
        <a:p>
          <a:endParaRPr lang="en-US"/>
        </a:p>
      </dgm:t>
    </dgm:pt>
    <dgm:pt modelId="{F0EC761D-5390-42F6-8ABD-D73E4C950659}" type="sibTrans" cxnId="{D20E7879-BC69-4A9E-9F25-AF83D1B7FE19}">
      <dgm:prSet/>
      <dgm:spPr/>
      <dgm:t>
        <a:bodyPr/>
        <a:lstStyle/>
        <a:p>
          <a:endParaRPr lang="en-US"/>
        </a:p>
      </dgm:t>
    </dgm:pt>
    <dgm:pt modelId="{737E4B9D-45B1-4FE1-A72E-035DAFC96C97}" type="pres">
      <dgm:prSet presAssocID="{C68DC635-4DAB-4403-B390-92436D7AF953}" presName="linear" presStyleCnt="0">
        <dgm:presLayoutVars>
          <dgm:animLvl val="lvl"/>
          <dgm:resizeHandles val="exact"/>
        </dgm:presLayoutVars>
      </dgm:prSet>
      <dgm:spPr/>
      <dgm:t>
        <a:bodyPr/>
        <a:lstStyle/>
        <a:p>
          <a:endParaRPr lang="en-US"/>
        </a:p>
      </dgm:t>
    </dgm:pt>
    <dgm:pt modelId="{E696E637-8E66-4993-84C1-4077B401532D}" type="pres">
      <dgm:prSet presAssocID="{7BE3A3B0-8D62-4CC3-89A8-7D296398C2DF}" presName="parentText" presStyleLbl="node1" presStyleIdx="0" presStyleCnt="1">
        <dgm:presLayoutVars>
          <dgm:chMax val="0"/>
          <dgm:bulletEnabled val="1"/>
        </dgm:presLayoutVars>
      </dgm:prSet>
      <dgm:spPr/>
      <dgm:t>
        <a:bodyPr/>
        <a:lstStyle/>
        <a:p>
          <a:endParaRPr lang="en-US"/>
        </a:p>
      </dgm:t>
    </dgm:pt>
  </dgm:ptLst>
  <dgm:cxnLst>
    <dgm:cxn modelId="{8B8808FA-DAB1-4CCD-A880-B41E4D33A7B9}" type="presOf" srcId="{C68DC635-4DAB-4403-B390-92436D7AF953}" destId="{737E4B9D-45B1-4FE1-A72E-035DAFC96C97}" srcOrd="0" destOrd="0" presId="urn:microsoft.com/office/officeart/2005/8/layout/vList2"/>
    <dgm:cxn modelId="{651AEEDC-A729-4D46-985F-7E961CBAA5C8}" type="presOf" srcId="{7BE3A3B0-8D62-4CC3-89A8-7D296398C2DF}" destId="{E696E637-8E66-4993-84C1-4077B401532D}" srcOrd="0" destOrd="0" presId="urn:microsoft.com/office/officeart/2005/8/layout/vList2"/>
    <dgm:cxn modelId="{D20E7879-BC69-4A9E-9F25-AF83D1B7FE19}" srcId="{C68DC635-4DAB-4403-B390-92436D7AF953}" destId="{7BE3A3B0-8D62-4CC3-89A8-7D296398C2DF}" srcOrd="0" destOrd="0" parTransId="{3760F2F3-E7B1-4429-A68C-17128DCD1162}" sibTransId="{F0EC761D-5390-42F6-8ABD-D73E4C950659}"/>
    <dgm:cxn modelId="{1B9E6D1F-6621-48E6-8FB5-2376646FC6AB}" type="presParOf" srcId="{737E4B9D-45B1-4FE1-A72E-035DAFC96C97}" destId="{E696E637-8E66-4993-84C1-4077B401532D}"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D64E7AE1-D97D-4A53-AE43-3B7060A16C5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46E5BB8-ACC8-4078-8AF8-E87D449D7881}">
      <dgm:prSet/>
      <dgm:spPr/>
      <dgm:t>
        <a:bodyPr/>
        <a:lstStyle/>
        <a:p>
          <a:pPr rtl="1"/>
          <a:r>
            <a:rPr lang="en-US" b="1" dirty="0" smtClean="0">
              <a:effectLst>
                <a:outerShdw blurRad="38100" dist="38100" dir="2700000" algn="tl">
                  <a:srgbClr val="000000">
                    <a:alpha val="43137"/>
                  </a:srgbClr>
                </a:outerShdw>
              </a:effectLst>
            </a:rPr>
            <a:t>Initiating breastfeeding at an early stage</a:t>
          </a:r>
          <a:endParaRPr lang="en-US" dirty="0">
            <a:effectLst>
              <a:outerShdw blurRad="38100" dist="38100" dir="2700000" algn="tl">
                <a:srgbClr val="000000">
                  <a:alpha val="43137"/>
                </a:srgbClr>
              </a:outerShdw>
            </a:effectLst>
          </a:endParaRPr>
        </a:p>
      </dgm:t>
    </dgm:pt>
    <dgm:pt modelId="{F2064637-9333-463F-A71A-ACC816984187}" type="parTrans" cxnId="{AA4CABF0-6A7B-4C07-B07A-AFCDEE6E872C}">
      <dgm:prSet/>
      <dgm:spPr/>
      <dgm:t>
        <a:bodyPr/>
        <a:lstStyle/>
        <a:p>
          <a:endParaRPr lang="en-US"/>
        </a:p>
      </dgm:t>
    </dgm:pt>
    <dgm:pt modelId="{CD1B1162-C270-4A41-933A-99FCA988ADBD}" type="sibTrans" cxnId="{AA4CABF0-6A7B-4C07-B07A-AFCDEE6E872C}">
      <dgm:prSet/>
      <dgm:spPr/>
      <dgm:t>
        <a:bodyPr/>
        <a:lstStyle/>
        <a:p>
          <a:endParaRPr lang="en-US"/>
        </a:p>
      </dgm:t>
    </dgm:pt>
    <dgm:pt modelId="{01F8DA17-7FCD-4928-A7E2-61393376D162}" type="pres">
      <dgm:prSet presAssocID="{D64E7AE1-D97D-4A53-AE43-3B7060A16C54}" presName="linear" presStyleCnt="0">
        <dgm:presLayoutVars>
          <dgm:animLvl val="lvl"/>
          <dgm:resizeHandles val="exact"/>
        </dgm:presLayoutVars>
      </dgm:prSet>
      <dgm:spPr/>
      <dgm:t>
        <a:bodyPr/>
        <a:lstStyle/>
        <a:p>
          <a:endParaRPr lang="en-US"/>
        </a:p>
      </dgm:t>
    </dgm:pt>
    <dgm:pt modelId="{E22DB3FA-6C4F-43E7-8739-B17F7C0F39F1}" type="pres">
      <dgm:prSet presAssocID="{646E5BB8-ACC8-4078-8AF8-E87D449D7881}" presName="parentText" presStyleLbl="node1" presStyleIdx="0" presStyleCnt="1">
        <dgm:presLayoutVars>
          <dgm:chMax val="0"/>
          <dgm:bulletEnabled val="1"/>
        </dgm:presLayoutVars>
      </dgm:prSet>
      <dgm:spPr/>
      <dgm:t>
        <a:bodyPr/>
        <a:lstStyle/>
        <a:p>
          <a:endParaRPr lang="en-US"/>
        </a:p>
      </dgm:t>
    </dgm:pt>
  </dgm:ptLst>
  <dgm:cxnLst>
    <dgm:cxn modelId="{AA4CABF0-6A7B-4C07-B07A-AFCDEE6E872C}" srcId="{D64E7AE1-D97D-4A53-AE43-3B7060A16C54}" destId="{646E5BB8-ACC8-4078-8AF8-E87D449D7881}" srcOrd="0" destOrd="0" parTransId="{F2064637-9333-463F-A71A-ACC816984187}" sibTransId="{CD1B1162-C270-4A41-933A-99FCA988ADBD}"/>
    <dgm:cxn modelId="{80E09C72-31FE-4E42-A816-F25AD5901C48}" type="presOf" srcId="{646E5BB8-ACC8-4078-8AF8-E87D449D7881}" destId="{E22DB3FA-6C4F-43E7-8739-B17F7C0F39F1}" srcOrd="0" destOrd="0" presId="urn:microsoft.com/office/officeart/2005/8/layout/vList2"/>
    <dgm:cxn modelId="{D1BCB091-F11D-4690-A519-06540523D220}" type="presOf" srcId="{D64E7AE1-D97D-4A53-AE43-3B7060A16C54}" destId="{01F8DA17-7FCD-4928-A7E2-61393376D162}" srcOrd="0" destOrd="0" presId="urn:microsoft.com/office/officeart/2005/8/layout/vList2"/>
    <dgm:cxn modelId="{1057385C-FADC-4244-BB33-362E97419122}" type="presParOf" srcId="{01F8DA17-7FCD-4928-A7E2-61393376D162}" destId="{E22DB3FA-6C4F-43E7-8739-B17F7C0F39F1}"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68451D0C-57E7-42DC-AA78-09FF230C874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7FE40C1-DED3-4FA6-8AEA-FA0318F361BA}">
      <dgm:prSet/>
      <dgm:spPr/>
      <dgm:t>
        <a:bodyPr/>
        <a:lstStyle/>
        <a:p>
          <a:pPr rtl="1"/>
          <a:r>
            <a:rPr lang="en-US" b="1" dirty="0" smtClean="0"/>
            <a:t>Breastfeeding is not always easy with premature babies</a:t>
          </a:r>
          <a:endParaRPr lang="en-US" dirty="0"/>
        </a:p>
      </dgm:t>
    </dgm:pt>
    <dgm:pt modelId="{025C82F7-426C-4AD1-9DC6-48BF35A00112}" type="parTrans" cxnId="{9E6578A0-E04D-497F-A4C6-E8AEF5962FF9}">
      <dgm:prSet/>
      <dgm:spPr/>
      <dgm:t>
        <a:bodyPr/>
        <a:lstStyle/>
        <a:p>
          <a:endParaRPr lang="en-US"/>
        </a:p>
      </dgm:t>
    </dgm:pt>
    <dgm:pt modelId="{3E17ACBE-0EB4-44DA-B8C7-4E14519FF047}" type="sibTrans" cxnId="{9E6578A0-E04D-497F-A4C6-E8AEF5962FF9}">
      <dgm:prSet/>
      <dgm:spPr/>
      <dgm:t>
        <a:bodyPr/>
        <a:lstStyle/>
        <a:p>
          <a:endParaRPr lang="en-US"/>
        </a:p>
      </dgm:t>
    </dgm:pt>
    <dgm:pt modelId="{05EEC130-C22D-485E-BE30-981EAC1275D9}" type="pres">
      <dgm:prSet presAssocID="{68451D0C-57E7-42DC-AA78-09FF230C8746}" presName="linear" presStyleCnt="0">
        <dgm:presLayoutVars>
          <dgm:animLvl val="lvl"/>
          <dgm:resizeHandles val="exact"/>
        </dgm:presLayoutVars>
      </dgm:prSet>
      <dgm:spPr/>
      <dgm:t>
        <a:bodyPr/>
        <a:lstStyle/>
        <a:p>
          <a:endParaRPr lang="en-US"/>
        </a:p>
      </dgm:t>
    </dgm:pt>
    <dgm:pt modelId="{64132A6E-7280-49EA-9334-595FF683157C}" type="pres">
      <dgm:prSet presAssocID="{E7FE40C1-DED3-4FA6-8AEA-FA0318F361BA}" presName="parentText" presStyleLbl="node1" presStyleIdx="0" presStyleCnt="1">
        <dgm:presLayoutVars>
          <dgm:chMax val="0"/>
          <dgm:bulletEnabled val="1"/>
        </dgm:presLayoutVars>
      </dgm:prSet>
      <dgm:spPr/>
      <dgm:t>
        <a:bodyPr/>
        <a:lstStyle/>
        <a:p>
          <a:endParaRPr lang="en-US"/>
        </a:p>
      </dgm:t>
    </dgm:pt>
  </dgm:ptLst>
  <dgm:cxnLst>
    <dgm:cxn modelId="{9E6578A0-E04D-497F-A4C6-E8AEF5962FF9}" srcId="{68451D0C-57E7-42DC-AA78-09FF230C8746}" destId="{E7FE40C1-DED3-4FA6-8AEA-FA0318F361BA}" srcOrd="0" destOrd="0" parTransId="{025C82F7-426C-4AD1-9DC6-48BF35A00112}" sibTransId="{3E17ACBE-0EB4-44DA-B8C7-4E14519FF047}"/>
    <dgm:cxn modelId="{F8B2F2A3-2AE7-445F-831A-0E7AA0466A6E}" type="presOf" srcId="{68451D0C-57E7-42DC-AA78-09FF230C8746}" destId="{05EEC130-C22D-485E-BE30-981EAC1275D9}" srcOrd="0" destOrd="0" presId="urn:microsoft.com/office/officeart/2005/8/layout/vList2"/>
    <dgm:cxn modelId="{53575B47-7F12-46D8-8C10-6945A566734D}" type="presOf" srcId="{E7FE40C1-DED3-4FA6-8AEA-FA0318F361BA}" destId="{64132A6E-7280-49EA-9334-595FF683157C}" srcOrd="0" destOrd="0" presId="urn:microsoft.com/office/officeart/2005/8/layout/vList2"/>
    <dgm:cxn modelId="{CE577445-0031-40AE-826D-EC3B99F38C48}" type="presParOf" srcId="{05EEC130-C22D-485E-BE30-981EAC1275D9}" destId="{64132A6E-7280-49EA-9334-595FF683157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68451D0C-57E7-42DC-AA78-09FF230C874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7FE40C1-DED3-4FA6-8AEA-FA0318F361BA}">
      <dgm:prSet/>
      <dgm:spPr/>
      <dgm:t>
        <a:bodyPr/>
        <a:lstStyle/>
        <a:p>
          <a:pPr rtl="1"/>
          <a:r>
            <a:rPr lang="en-US" b="1" dirty="0" smtClean="0"/>
            <a:t>Breastfeeding is not always easy with premature babies</a:t>
          </a:r>
          <a:endParaRPr lang="en-US" dirty="0"/>
        </a:p>
      </dgm:t>
    </dgm:pt>
    <dgm:pt modelId="{025C82F7-426C-4AD1-9DC6-48BF35A00112}" type="parTrans" cxnId="{9E6578A0-E04D-497F-A4C6-E8AEF5962FF9}">
      <dgm:prSet/>
      <dgm:spPr/>
      <dgm:t>
        <a:bodyPr/>
        <a:lstStyle/>
        <a:p>
          <a:endParaRPr lang="en-US"/>
        </a:p>
      </dgm:t>
    </dgm:pt>
    <dgm:pt modelId="{3E17ACBE-0EB4-44DA-B8C7-4E14519FF047}" type="sibTrans" cxnId="{9E6578A0-E04D-497F-A4C6-E8AEF5962FF9}">
      <dgm:prSet/>
      <dgm:spPr/>
      <dgm:t>
        <a:bodyPr/>
        <a:lstStyle/>
        <a:p>
          <a:endParaRPr lang="en-US"/>
        </a:p>
      </dgm:t>
    </dgm:pt>
    <dgm:pt modelId="{05EEC130-C22D-485E-BE30-981EAC1275D9}" type="pres">
      <dgm:prSet presAssocID="{68451D0C-57E7-42DC-AA78-09FF230C8746}" presName="linear" presStyleCnt="0">
        <dgm:presLayoutVars>
          <dgm:animLvl val="lvl"/>
          <dgm:resizeHandles val="exact"/>
        </dgm:presLayoutVars>
      </dgm:prSet>
      <dgm:spPr/>
      <dgm:t>
        <a:bodyPr/>
        <a:lstStyle/>
        <a:p>
          <a:endParaRPr lang="en-US"/>
        </a:p>
      </dgm:t>
    </dgm:pt>
    <dgm:pt modelId="{64132A6E-7280-49EA-9334-595FF683157C}" type="pres">
      <dgm:prSet presAssocID="{E7FE40C1-DED3-4FA6-8AEA-FA0318F361BA}" presName="parentText" presStyleLbl="node1" presStyleIdx="0" presStyleCnt="1">
        <dgm:presLayoutVars>
          <dgm:chMax val="0"/>
          <dgm:bulletEnabled val="1"/>
        </dgm:presLayoutVars>
      </dgm:prSet>
      <dgm:spPr/>
      <dgm:t>
        <a:bodyPr/>
        <a:lstStyle/>
        <a:p>
          <a:endParaRPr lang="en-US"/>
        </a:p>
      </dgm:t>
    </dgm:pt>
  </dgm:ptLst>
  <dgm:cxnLst>
    <dgm:cxn modelId="{A8DB114B-3EFC-46A2-8B13-0006E290AFCC}" type="presOf" srcId="{E7FE40C1-DED3-4FA6-8AEA-FA0318F361BA}" destId="{64132A6E-7280-49EA-9334-595FF683157C}" srcOrd="0" destOrd="0" presId="urn:microsoft.com/office/officeart/2005/8/layout/vList2"/>
    <dgm:cxn modelId="{CCC94532-3774-4E87-AF13-F710A86CA189}" type="presOf" srcId="{68451D0C-57E7-42DC-AA78-09FF230C8746}" destId="{05EEC130-C22D-485E-BE30-981EAC1275D9}" srcOrd="0" destOrd="0" presId="urn:microsoft.com/office/officeart/2005/8/layout/vList2"/>
    <dgm:cxn modelId="{9E6578A0-E04D-497F-A4C6-E8AEF5962FF9}" srcId="{68451D0C-57E7-42DC-AA78-09FF230C8746}" destId="{E7FE40C1-DED3-4FA6-8AEA-FA0318F361BA}" srcOrd="0" destOrd="0" parTransId="{025C82F7-426C-4AD1-9DC6-48BF35A00112}" sibTransId="{3E17ACBE-0EB4-44DA-B8C7-4E14519FF047}"/>
    <dgm:cxn modelId="{19458B1B-5D62-4136-AAF5-E562A9C54600}" type="presParOf" srcId="{05EEC130-C22D-485E-BE30-981EAC1275D9}" destId="{64132A6E-7280-49EA-9334-595FF683157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C2035183-1024-4DB0-90E2-7CE77541F64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45B58F5-B2FB-4C61-A266-1B1B262A0B8C}">
      <dgm:prSet custT="1"/>
      <dgm:spPr/>
      <dgm:t>
        <a:bodyPr/>
        <a:lstStyle/>
        <a:p>
          <a:pPr algn="ctr" rtl="1"/>
          <a:r>
            <a:rPr lang="fa-IR" sz="3200" b="1" dirty="0" smtClean="0">
              <a:effectLst>
                <a:outerShdw blurRad="38100" dist="38100" dir="2700000" algn="tl">
                  <a:srgbClr val="000000">
                    <a:alpha val="43137"/>
                  </a:srgbClr>
                </a:outerShdw>
              </a:effectLst>
              <a:cs typeface="B Nazanin" panose="00000400000000000000" pitchFamily="2" charset="-78"/>
            </a:rPr>
            <a:t>نکات عملي در افزايش توليد شير برای نوزاد نارس   </a:t>
          </a:r>
          <a:endParaRPr lang="en-US" sz="3200" dirty="0">
            <a:effectLst>
              <a:outerShdw blurRad="38100" dist="38100" dir="2700000" algn="tl">
                <a:srgbClr val="000000">
                  <a:alpha val="43137"/>
                </a:srgbClr>
              </a:outerShdw>
            </a:effectLst>
            <a:cs typeface="B Nazanin" panose="00000400000000000000" pitchFamily="2" charset="-78"/>
          </a:endParaRPr>
        </a:p>
      </dgm:t>
    </dgm:pt>
    <dgm:pt modelId="{29D425BD-3FD4-480B-85AB-0DBEF098A086}" type="parTrans" cxnId="{31B89718-6386-4E10-8176-496F87913EE0}">
      <dgm:prSet/>
      <dgm:spPr/>
      <dgm:t>
        <a:bodyPr/>
        <a:lstStyle/>
        <a:p>
          <a:pPr algn="ctr"/>
          <a:endParaRPr lang="en-US" sz="3600"/>
        </a:p>
      </dgm:t>
    </dgm:pt>
    <dgm:pt modelId="{79E1C2E4-322B-49F3-BEDF-67DD3D7D9B72}" type="sibTrans" cxnId="{31B89718-6386-4E10-8176-496F87913EE0}">
      <dgm:prSet/>
      <dgm:spPr/>
      <dgm:t>
        <a:bodyPr/>
        <a:lstStyle/>
        <a:p>
          <a:pPr algn="ctr"/>
          <a:endParaRPr lang="en-US" sz="3600"/>
        </a:p>
      </dgm:t>
    </dgm:pt>
    <dgm:pt modelId="{FA062962-D944-4A2E-97DC-401EB4DB7014}" type="pres">
      <dgm:prSet presAssocID="{C2035183-1024-4DB0-90E2-7CE77541F647}" presName="linear" presStyleCnt="0">
        <dgm:presLayoutVars>
          <dgm:animLvl val="lvl"/>
          <dgm:resizeHandles val="exact"/>
        </dgm:presLayoutVars>
      </dgm:prSet>
      <dgm:spPr/>
      <dgm:t>
        <a:bodyPr/>
        <a:lstStyle/>
        <a:p>
          <a:endParaRPr lang="en-US"/>
        </a:p>
      </dgm:t>
    </dgm:pt>
    <dgm:pt modelId="{F8AEE47E-90DD-4A7C-BDCF-EB41B6AD2F96}" type="pres">
      <dgm:prSet presAssocID="{C45B58F5-B2FB-4C61-A266-1B1B262A0B8C}" presName="parentText" presStyleLbl="node1" presStyleIdx="0" presStyleCnt="1" custLinFactNeighborY="15358">
        <dgm:presLayoutVars>
          <dgm:chMax val="0"/>
          <dgm:bulletEnabled val="1"/>
        </dgm:presLayoutVars>
      </dgm:prSet>
      <dgm:spPr/>
      <dgm:t>
        <a:bodyPr/>
        <a:lstStyle/>
        <a:p>
          <a:endParaRPr lang="en-US"/>
        </a:p>
      </dgm:t>
    </dgm:pt>
  </dgm:ptLst>
  <dgm:cxnLst>
    <dgm:cxn modelId="{A3D8956F-99FE-433A-9D40-280627674B68}" type="presOf" srcId="{C45B58F5-B2FB-4C61-A266-1B1B262A0B8C}" destId="{F8AEE47E-90DD-4A7C-BDCF-EB41B6AD2F96}" srcOrd="0" destOrd="0" presId="urn:microsoft.com/office/officeart/2005/8/layout/vList2"/>
    <dgm:cxn modelId="{ADEE9652-EB30-41F6-A0BE-EBA4930D23B1}" type="presOf" srcId="{C2035183-1024-4DB0-90E2-7CE77541F647}" destId="{FA062962-D944-4A2E-97DC-401EB4DB7014}" srcOrd="0" destOrd="0" presId="urn:microsoft.com/office/officeart/2005/8/layout/vList2"/>
    <dgm:cxn modelId="{31B89718-6386-4E10-8176-496F87913EE0}" srcId="{C2035183-1024-4DB0-90E2-7CE77541F647}" destId="{C45B58F5-B2FB-4C61-A266-1B1B262A0B8C}" srcOrd="0" destOrd="0" parTransId="{29D425BD-3FD4-480B-85AB-0DBEF098A086}" sibTransId="{79E1C2E4-322B-49F3-BEDF-67DD3D7D9B72}"/>
    <dgm:cxn modelId="{6A154FA0-1E98-4D8E-893B-3F793C140A9E}" type="presParOf" srcId="{FA062962-D944-4A2E-97DC-401EB4DB7014}" destId="{F8AEE47E-90DD-4A7C-BDCF-EB41B6AD2F9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9BA38DE-8370-440E-BFB6-D1894747030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A142D8D-07CC-4DBC-AE3B-8E02D33B70DF}">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تغذیه با شیرمادر برای نوزاد نارس</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62AD850F-17AB-4B90-A3F0-692617F25547}" type="parTrans" cxnId="{16111FB6-79FD-44CA-BD02-08B0121C4EC7}">
      <dgm:prSet/>
      <dgm:spPr/>
      <dgm:t>
        <a:bodyPr/>
        <a:lstStyle/>
        <a:p>
          <a:pPr algn="ctr"/>
          <a:endParaRPr lang="en-US" sz="4400">
            <a:effectLst>
              <a:outerShdw blurRad="38100" dist="38100" dir="2700000" algn="tl">
                <a:srgbClr val="000000">
                  <a:alpha val="43137"/>
                </a:srgbClr>
              </a:outerShdw>
            </a:effectLst>
            <a:cs typeface="B Nazanin" panose="00000400000000000000" pitchFamily="2" charset="-78"/>
          </a:endParaRPr>
        </a:p>
      </dgm:t>
    </dgm:pt>
    <dgm:pt modelId="{3FD49498-2137-4DBF-935D-2E4EF02CAD4A}" type="sibTrans" cxnId="{16111FB6-79FD-44CA-BD02-08B0121C4EC7}">
      <dgm:prSet/>
      <dgm:spPr/>
      <dgm:t>
        <a:bodyPr/>
        <a:lstStyle/>
        <a:p>
          <a:pPr algn="ctr"/>
          <a:endParaRPr lang="en-US" sz="4400">
            <a:effectLst>
              <a:outerShdw blurRad="38100" dist="38100" dir="2700000" algn="tl">
                <a:srgbClr val="000000">
                  <a:alpha val="43137"/>
                </a:srgbClr>
              </a:outerShdw>
            </a:effectLst>
            <a:cs typeface="B Nazanin" panose="00000400000000000000" pitchFamily="2" charset="-78"/>
          </a:endParaRPr>
        </a:p>
      </dgm:t>
    </dgm:pt>
    <dgm:pt modelId="{9A3F0928-38FD-4BE8-8BBA-0185535EED72}" type="pres">
      <dgm:prSet presAssocID="{E9BA38DE-8370-440E-BFB6-D18947470309}" presName="linear" presStyleCnt="0">
        <dgm:presLayoutVars>
          <dgm:animLvl val="lvl"/>
          <dgm:resizeHandles val="exact"/>
        </dgm:presLayoutVars>
      </dgm:prSet>
      <dgm:spPr/>
      <dgm:t>
        <a:bodyPr/>
        <a:lstStyle/>
        <a:p>
          <a:endParaRPr lang="en-US"/>
        </a:p>
      </dgm:t>
    </dgm:pt>
    <dgm:pt modelId="{F33C5564-ECFF-4113-BAFF-29F79CC464F6}" type="pres">
      <dgm:prSet presAssocID="{0A142D8D-07CC-4DBC-AE3B-8E02D33B70DF}" presName="parentText" presStyleLbl="node1" presStyleIdx="0" presStyleCnt="1" custLinFactNeighborY="-4556">
        <dgm:presLayoutVars>
          <dgm:chMax val="0"/>
          <dgm:bulletEnabled val="1"/>
        </dgm:presLayoutVars>
      </dgm:prSet>
      <dgm:spPr/>
      <dgm:t>
        <a:bodyPr/>
        <a:lstStyle/>
        <a:p>
          <a:endParaRPr lang="en-US"/>
        </a:p>
      </dgm:t>
    </dgm:pt>
  </dgm:ptLst>
  <dgm:cxnLst>
    <dgm:cxn modelId="{D7A266D3-A154-4825-82C5-4028D6E3C606}" type="presOf" srcId="{0A142D8D-07CC-4DBC-AE3B-8E02D33B70DF}" destId="{F33C5564-ECFF-4113-BAFF-29F79CC464F6}" srcOrd="0" destOrd="0" presId="urn:microsoft.com/office/officeart/2005/8/layout/vList2"/>
    <dgm:cxn modelId="{16111FB6-79FD-44CA-BD02-08B0121C4EC7}" srcId="{E9BA38DE-8370-440E-BFB6-D18947470309}" destId="{0A142D8D-07CC-4DBC-AE3B-8E02D33B70DF}" srcOrd="0" destOrd="0" parTransId="{62AD850F-17AB-4B90-A3F0-692617F25547}" sibTransId="{3FD49498-2137-4DBF-935D-2E4EF02CAD4A}"/>
    <dgm:cxn modelId="{84FAD671-89C8-4014-A579-ABE04C7DB2B7}" type="presOf" srcId="{E9BA38DE-8370-440E-BFB6-D18947470309}" destId="{9A3F0928-38FD-4BE8-8BBA-0185535EED72}" srcOrd="0" destOrd="0" presId="urn:microsoft.com/office/officeart/2005/8/layout/vList2"/>
    <dgm:cxn modelId="{91502870-FEC5-43B1-B112-871111C939AF}" type="presParOf" srcId="{9A3F0928-38FD-4BE8-8BBA-0185535EED72}" destId="{F33C5564-ECFF-4113-BAFF-29F79CC464F6}"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74F27DC4-F35C-4A0B-903C-922EF91CB10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5D63170-A8B2-490C-A05E-DC453F40376F}">
      <dgm:prSet custT="1"/>
      <dgm:spPr/>
      <dgm:t>
        <a:bodyPr/>
        <a:lstStyle/>
        <a:p>
          <a:pPr algn="ctr" rtl="1"/>
          <a:r>
            <a:rPr lang="fa-IR" sz="2400" b="1" dirty="0" smtClean="0">
              <a:effectLst>
                <a:outerShdw blurRad="38100" dist="38100" dir="2700000" algn="tl">
                  <a:srgbClr val="000000">
                    <a:alpha val="43137"/>
                  </a:srgbClr>
                </a:outerShdw>
              </a:effectLst>
              <a:cs typeface="B Nazanin" pitchFamily="2" charset="-78"/>
            </a:rPr>
            <a:t>مراحل رسیدن به شیرخوردن کامل از پستان مادر در نوزاد نارس</a:t>
          </a:r>
          <a:endParaRPr lang="en-US" sz="2400" dirty="0">
            <a:effectLst>
              <a:outerShdw blurRad="38100" dist="38100" dir="2700000" algn="tl">
                <a:srgbClr val="000000">
                  <a:alpha val="43137"/>
                </a:srgbClr>
              </a:outerShdw>
            </a:effectLst>
            <a:cs typeface="B Nazanin" pitchFamily="2" charset="-78"/>
          </a:endParaRPr>
        </a:p>
      </dgm:t>
    </dgm:pt>
    <dgm:pt modelId="{9F00B744-295E-487A-B206-FE7A4DACB7F5}" type="parTrans" cxnId="{B68C4D88-0B40-46F2-8B78-3B4C7C66D8CF}">
      <dgm:prSet/>
      <dgm:spPr/>
      <dgm:t>
        <a:bodyPr/>
        <a:lstStyle/>
        <a:p>
          <a:endParaRPr lang="en-US"/>
        </a:p>
      </dgm:t>
    </dgm:pt>
    <dgm:pt modelId="{8EFD110D-3A57-44A8-BF57-D7CFCBFB7D95}" type="sibTrans" cxnId="{B68C4D88-0B40-46F2-8B78-3B4C7C66D8CF}">
      <dgm:prSet/>
      <dgm:spPr/>
      <dgm:t>
        <a:bodyPr/>
        <a:lstStyle/>
        <a:p>
          <a:endParaRPr lang="en-US"/>
        </a:p>
      </dgm:t>
    </dgm:pt>
    <dgm:pt modelId="{AF41CFB4-06AD-4254-9F45-EF6708FAABF9}" type="pres">
      <dgm:prSet presAssocID="{74F27DC4-F35C-4A0B-903C-922EF91CB10E}" presName="linear" presStyleCnt="0">
        <dgm:presLayoutVars>
          <dgm:animLvl val="lvl"/>
          <dgm:resizeHandles val="exact"/>
        </dgm:presLayoutVars>
      </dgm:prSet>
      <dgm:spPr/>
      <dgm:t>
        <a:bodyPr/>
        <a:lstStyle/>
        <a:p>
          <a:endParaRPr lang="en-US"/>
        </a:p>
      </dgm:t>
    </dgm:pt>
    <dgm:pt modelId="{EF4708C0-848A-44FD-A16F-58D4987B7476}" type="pres">
      <dgm:prSet presAssocID="{C5D63170-A8B2-490C-A05E-DC453F40376F}" presName="parentText" presStyleLbl="node1" presStyleIdx="0" presStyleCnt="1" custScaleY="65503" custLinFactNeighborX="-274" custLinFactNeighborY="1440">
        <dgm:presLayoutVars>
          <dgm:chMax val="0"/>
          <dgm:bulletEnabled val="1"/>
        </dgm:presLayoutVars>
      </dgm:prSet>
      <dgm:spPr/>
      <dgm:t>
        <a:bodyPr/>
        <a:lstStyle/>
        <a:p>
          <a:endParaRPr lang="en-US"/>
        </a:p>
      </dgm:t>
    </dgm:pt>
  </dgm:ptLst>
  <dgm:cxnLst>
    <dgm:cxn modelId="{B68C4D88-0B40-46F2-8B78-3B4C7C66D8CF}" srcId="{74F27DC4-F35C-4A0B-903C-922EF91CB10E}" destId="{C5D63170-A8B2-490C-A05E-DC453F40376F}" srcOrd="0" destOrd="0" parTransId="{9F00B744-295E-487A-B206-FE7A4DACB7F5}" sibTransId="{8EFD110D-3A57-44A8-BF57-D7CFCBFB7D95}"/>
    <dgm:cxn modelId="{16001F3C-F35F-4995-AEBC-479DBF66B388}" type="presOf" srcId="{74F27DC4-F35C-4A0B-903C-922EF91CB10E}" destId="{AF41CFB4-06AD-4254-9F45-EF6708FAABF9}" srcOrd="0" destOrd="0" presId="urn:microsoft.com/office/officeart/2005/8/layout/vList2"/>
    <dgm:cxn modelId="{55DC34BD-3606-47DB-BDF5-1D39A0CA029B}" type="presOf" srcId="{C5D63170-A8B2-490C-A05E-DC453F40376F}" destId="{EF4708C0-848A-44FD-A16F-58D4987B7476}" srcOrd="0" destOrd="0" presId="urn:microsoft.com/office/officeart/2005/8/layout/vList2"/>
    <dgm:cxn modelId="{8A46FD2F-F1E1-429E-8370-A7A73A2E2BE7}" type="presParOf" srcId="{AF41CFB4-06AD-4254-9F45-EF6708FAABF9}" destId="{EF4708C0-848A-44FD-A16F-58D4987B747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7015DBD-EC14-4F49-8FB9-5C02465FABA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C9F9A32-E109-40C1-9A5D-84958BC3383B}">
      <dgm:prSet custT="1"/>
      <dgm:spPr/>
      <dgm:t>
        <a:bodyPr/>
        <a:lstStyle/>
        <a:p>
          <a:pPr algn="ctr" rtl="1"/>
          <a:r>
            <a:rPr lang="fa-IR" sz="3200" b="1" dirty="0" smtClean="0">
              <a:effectLst>
                <a:outerShdw blurRad="38100" dist="38100" dir="2700000" algn="tl">
                  <a:srgbClr val="000000">
                    <a:alpha val="43137"/>
                  </a:srgbClr>
                </a:outerShdw>
              </a:effectLst>
              <a:cs typeface="B Nazanin" panose="00000400000000000000" pitchFamily="2" charset="-78"/>
            </a:rPr>
            <a:t>استفاده از </a:t>
          </a:r>
          <a:r>
            <a:rPr lang="fa-IR" sz="3200" b="1" dirty="0" err="1" smtClean="0">
              <a:effectLst>
                <a:outerShdw blurRad="38100" dist="38100" dir="2700000" algn="tl">
                  <a:srgbClr val="000000">
                    <a:alpha val="43137"/>
                  </a:srgbClr>
                </a:outerShdw>
              </a:effectLst>
              <a:cs typeface="B Nazanin" panose="00000400000000000000" pitchFamily="2" charset="-78"/>
            </a:rPr>
            <a:t>شيرمادر</a:t>
          </a:r>
          <a:r>
            <a:rPr lang="fa-IR" sz="3200" b="1" dirty="0" smtClean="0">
              <a:effectLst>
                <a:outerShdw blurRad="38100" dist="38100" dir="2700000" algn="tl">
                  <a:srgbClr val="000000">
                    <a:alpha val="43137"/>
                  </a:srgbClr>
                </a:outerShdw>
              </a:effectLst>
              <a:cs typeface="B Nazanin" panose="00000400000000000000" pitchFamily="2" charset="-78"/>
            </a:rPr>
            <a:t> </a:t>
          </a:r>
          <a:r>
            <a:rPr lang="fa-IR" sz="3200" b="1" dirty="0" err="1" smtClean="0">
              <a:effectLst>
                <a:outerShdw blurRad="38100" dist="38100" dir="2700000" algn="tl">
                  <a:srgbClr val="000000">
                    <a:alpha val="43137"/>
                  </a:srgbClr>
                </a:outerShdw>
              </a:effectLst>
              <a:cs typeface="B Nazanin" panose="00000400000000000000" pitchFamily="2" charset="-78"/>
            </a:rPr>
            <a:t>براي</a:t>
          </a:r>
          <a:r>
            <a:rPr lang="fa-IR" sz="3200" b="1" dirty="0" smtClean="0">
              <a:effectLst>
                <a:outerShdw blurRad="38100" dist="38100" dir="2700000" algn="tl">
                  <a:srgbClr val="000000">
                    <a:alpha val="43137"/>
                  </a:srgbClr>
                </a:outerShdw>
              </a:effectLst>
              <a:cs typeface="B Nazanin" panose="00000400000000000000" pitchFamily="2" charset="-78"/>
            </a:rPr>
            <a:t> نوزادان نارس </a:t>
          </a:r>
          <a:r>
            <a:rPr lang="fa-IR" sz="3200" b="1" dirty="0" err="1" smtClean="0">
              <a:effectLst>
                <a:outerShdw blurRad="38100" dist="38100" dir="2700000" algn="tl">
                  <a:srgbClr val="000000">
                    <a:alpha val="43137"/>
                  </a:srgbClr>
                </a:outerShdw>
              </a:effectLst>
              <a:cs typeface="B Nazanin" panose="00000400000000000000" pitchFamily="2" charset="-78"/>
            </a:rPr>
            <a:t>يک</a:t>
          </a:r>
          <a:r>
            <a:rPr lang="fa-IR" sz="3200" b="1" dirty="0" smtClean="0">
              <a:effectLst>
                <a:outerShdw blurRad="38100" dist="38100" dir="2700000" algn="tl">
                  <a:srgbClr val="000000">
                    <a:alpha val="43137"/>
                  </a:srgbClr>
                </a:outerShdw>
              </a:effectLst>
              <a:cs typeface="B Nazanin" panose="00000400000000000000" pitchFamily="2" charset="-78"/>
            </a:rPr>
            <a:t> امر </a:t>
          </a:r>
          <a:r>
            <a:rPr lang="fa-IR" sz="3200" b="1" dirty="0" err="1" smtClean="0">
              <a:effectLst>
                <a:outerShdw blurRad="38100" dist="38100" dir="2700000" algn="tl">
                  <a:srgbClr val="000000">
                    <a:alpha val="43137"/>
                  </a:srgbClr>
                </a:outerShdw>
              </a:effectLst>
              <a:cs typeface="B Nazanin" panose="00000400000000000000" pitchFamily="2" charset="-78"/>
            </a:rPr>
            <a:t>حياتي</a:t>
          </a:r>
          <a:r>
            <a:rPr lang="fa-IR" sz="3200" b="1" dirty="0" smtClean="0">
              <a:effectLst>
                <a:outerShdw blurRad="38100" dist="38100" dir="2700000" algn="tl">
                  <a:srgbClr val="000000">
                    <a:alpha val="43137"/>
                  </a:srgbClr>
                </a:outerShdw>
              </a:effectLst>
              <a:cs typeface="B Nazanin" panose="00000400000000000000" pitchFamily="2" charset="-78"/>
            </a:rPr>
            <a:t> است</a:t>
          </a:r>
          <a:endParaRPr lang="en-US" sz="3200" dirty="0">
            <a:effectLst>
              <a:outerShdw blurRad="38100" dist="38100" dir="2700000" algn="tl">
                <a:srgbClr val="000000">
                  <a:alpha val="43137"/>
                </a:srgbClr>
              </a:outerShdw>
            </a:effectLst>
            <a:cs typeface="B Nazanin" panose="00000400000000000000" pitchFamily="2" charset="-78"/>
          </a:endParaRPr>
        </a:p>
      </dgm:t>
    </dgm:pt>
    <dgm:pt modelId="{072EE0B5-34C5-4FEF-B3F6-AEF23F972A0C}" type="parTrans" cxnId="{0829EB77-3E0E-4460-B961-0602E894E849}">
      <dgm:prSet/>
      <dgm:spPr/>
      <dgm:t>
        <a:bodyPr/>
        <a:lstStyle/>
        <a:p>
          <a:pPr algn="ctr"/>
          <a:endParaRPr lang="en-US" sz="2000"/>
        </a:p>
      </dgm:t>
    </dgm:pt>
    <dgm:pt modelId="{27864B1E-6867-4F99-A7C8-DCF04C4F8062}" type="sibTrans" cxnId="{0829EB77-3E0E-4460-B961-0602E894E849}">
      <dgm:prSet/>
      <dgm:spPr/>
      <dgm:t>
        <a:bodyPr/>
        <a:lstStyle/>
        <a:p>
          <a:pPr algn="ctr"/>
          <a:endParaRPr lang="en-US" sz="2000"/>
        </a:p>
      </dgm:t>
    </dgm:pt>
    <dgm:pt modelId="{2424A706-99C0-45B1-803C-73F2582E5673}" type="pres">
      <dgm:prSet presAssocID="{47015DBD-EC14-4F49-8FB9-5C02465FABA4}" presName="linear" presStyleCnt="0">
        <dgm:presLayoutVars>
          <dgm:animLvl val="lvl"/>
          <dgm:resizeHandles val="exact"/>
        </dgm:presLayoutVars>
      </dgm:prSet>
      <dgm:spPr/>
      <dgm:t>
        <a:bodyPr/>
        <a:lstStyle/>
        <a:p>
          <a:endParaRPr lang="en-US"/>
        </a:p>
      </dgm:t>
    </dgm:pt>
    <dgm:pt modelId="{8CD93401-3033-4D5C-926B-923951ABAEC6}" type="pres">
      <dgm:prSet presAssocID="{8C9F9A32-E109-40C1-9A5D-84958BC3383B}" presName="parentText" presStyleLbl="node1" presStyleIdx="0" presStyleCnt="1">
        <dgm:presLayoutVars>
          <dgm:chMax val="0"/>
          <dgm:bulletEnabled val="1"/>
        </dgm:presLayoutVars>
      </dgm:prSet>
      <dgm:spPr/>
      <dgm:t>
        <a:bodyPr/>
        <a:lstStyle/>
        <a:p>
          <a:endParaRPr lang="en-US"/>
        </a:p>
      </dgm:t>
    </dgm:pt>
  </dgm:ptLst>
  <dgm:cxnLst>
    <dgm:cxn modelId="{0829EB77-3E0E-4460-B961-0602E894E849}" srcId="{47015DBD-EC14-4F49-8FB9-5C02465FABA4}" destId="{8C9F9A32-E109-40C1-9A5D-84958BC3383B}" srcOrd="0" destOrd="0" parTransId="{072EE0B5-34C5-4FEF-B3F6-AEF23F972A0C}" sibTransId="{27864B1E-6867-4F99-A7C8-DCF04C4F8062}"/>
    <dgm:cxn modelId="{37211D6D-B97D-43F2-83D7-96F1DF80107A}" type="presOf" srcId="{47015DBD-EC14-4F49-8FB9-5C02465FABA4}" destId="{2424A706-99C0-45B1-803C-73F2582E5673}" srcOrd="0" destOrd="0" presId="urn:microsoft.com/office/officeart/2005/8/layout/vList2"/>
    <dgm:cxn modelId="{BF9C2F06-870D-4556-B258-DBD30DF05477}" type="presOf" srcId="{8C9F9A32-E109-40C1-9A5D-84958BC3383B}" destId="{8CD93401-3033-4D5C-926B-923951ABAEC6}" srcOrd="0" destOrd="0" presId="urn:microsoft.com/office/officeart/2005/8/layout/vList2"/>
    <dgm:cxn modelId="{7794248C-E425-47BA-BE62-6E957ADD46AA}" type="presParOf" srcId="{2424A706-99C0-45B1-803C-73F2582E5673}" destId="{8CD93401-3033-4D5C-926B-923951ABAEC6}"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20B330-6AE3-4845-8EF9-21A76E74DA3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F7B0D73-CB87-4ACB-AF41-F8B94C3DD438}">
      <dgm:prSet custT="1"/>
      <dgm:spPr/>
      <dgm:t>
        <a:bodyPr/>
        <a:lstStyle/>
        <a:p>
          <a:pPr rtl="0"/>
          <a:r>
            <a:rPr lang="en-US" sz="3600" b="1" dirty="0" smtClean="0">
              <a:effectLst>
                <a:outerShdw blurRad="38100" dist="38100" dir="2700000" algn="tl">
                  <a:srgbClr val="000000">
                    <a:alpha val="43137"/>
                  </a:srgbClr>
                </a:outerShdw>
              </a:effectLst>
            </a:rPr>
            <a:t>Benefits of human milk in preterm</a:t>
          </a:r>
          <a:br>
            <a:rPr lang="en-US" sz="3600" b="1" dirty="0" smtClean="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infant feeding</a:t>
          </a:r>
          <a:endParaRPr lang="en-US" sz="3600" dirty="0">
            <a:effectLst>
              <a:outerShdw blurRad="38100" dist="38100" dir="2700000" algn="tl">
                <a:srgbClr val="000000">
                  <a:alpha val="43137"/>
                </a:srgbClr>
              </a:outerShdw>
            </a:effectLst>
          </a:endParaRPr>
        </a:p>
      </dgm:t>
    </dgm:pt>
    <dgm:pt modelId="{6636D32F-FA2F-437A-ADB0-7D7CF4005C01}" type="parTrans" cxnId="{8C5A9714-52D8-4E79-A335-5A91F450E042}">
      <dgm:prSet/>
      <dgm:spPr/>
      <dgm:t>
        <a:bodyPr/>
        <a:lstStyle/>
        <a:p>
          <a:endParaRPr lang="en-US">
            <a:effectLst>
              <a:outerShdw blurRad="38100" dist="38100" dir="2700000" algn="tl">
                <a:srgbClr val="000000">
                  <a:alpha val="43137"/>
                </a:srgbClr>
              </a:outerShdw>
            </a:effectLst>
          </a:endParaRPr>
        </a:p>
      </dgm:t>
    </dgm:pt>
    <dgm:pt modelId="{932CC688-FD94-4EE7-86F6-382515082BAE}" type="sibTrans" cxnId="{8C5A9714-52D8-4E79-A335-5A91F450E042}">
      <dgm:prSet/>
      <dgm:spPr/>
      <dgm:t>
        <a:bodyPr/>
        <a:lstStyle/>
        <a:p>
          <a:endParaRPr lang="en-US">
            <a:effectLst>
              <a:outerShdw blurRad="38100" dist="38100" dir="2700000" algn="tl">
                <a:srgbClr val="000000">
                  <a:alpha val="43137"/>
                </a:srgbClr>
              </a:outerShdw>
            </a:effectLst>
          </a:endParaRPr>
        </a:p>
      </dgm:t>
    </dgm:pt>
    <dgm:pt modelId="{DF0B22FC-3C6C-4615-9221-BCEFE89EBE68}" type="pres">
      <dgm:prSet presAssocID="{6920B330-6AE3-4845-8EF9-21A76E74DA39}" presName="linear" presStyleCnt="0">
        <dgm:presLayoutVars>
          <dgm:animLvl val="lvl"/>
          <dgm:resizeHandles val="exact"/>
        </dgm:presLayoutVars>
      </dgm:prSet>
      <dgm:spPr/>
      <dgm:t>
        <a:bodyPr/>
        <a:lstStyle/>
        <a:p>
          <a:endParaRPr lang="en-US"/>
        </a:p>
      </dgm:t>
    </dgm:pt>
    <dgm:pt modelId="{DCFB252B-09E2-4C3E-8046-39C878489D28}" type="pres">
      <dgm:prSet presAssocID="{BF7B0D73-CB87-4ACB-AF41-F8B94C3DD438}" presName="parentText" presStyleLbl="node1" presStyleIdx="0" presStyleCnt="1">
        <dgm:presLayoutVars>
          <dgm:chMax val="0"/>
          <dgm:bulletEnabled val="1"/>
        </dgm:presLayoutVars>
      </dgm:prSet>
      <dgm:spPr/>
      <dgm:t>
        <a:bodyPr/>
        <a:lstStyle/>
        <a:p>
          <a:endParaRPr lang="en-US"/>
        </a:p>
      </dgm:t>
    </dgm:pt>
  </dgm:ptLst>
  <dgm:cxnLst>
    <dgm:cxn modelId="{CF7CFEE2-E43B-4E77-B8D3-7C65D386AACD}" type="presOf" srcId="{BF7B0D73-CB87-4ACB-AF41-F8B94C3DD438}" destId="{DCFB252B-09E2-4C3E-8046-39C878489D28}" srcOrd="0" destOrd="0" presId="urn:microsoft.com/office/officeart/2005/8/layout/vList2"/>
    <dgm:cxn modelId="{8C5A9714-52D8-4E79-A335-5A91F450E042}" srcId="{6920B330-6AE3-4845-8EF9-21A76E74DA39}" destId="{BF7B0D73-CB87-4ACB-AF41-F8B94C3DD438}" srcOrd="0" destOrd="0" parTransId="{6636D32F-FA2F-437A-ADB0-7D7CF4005C01}" sibTransId="{932CC688-FD94-4EE7-86F6-382515082BAE}"/>
    <dgm:cxn modelId="{A6AB5CF3-7CA3-4357-86BC-B72EEBB5B438}" type="presOf" srcId="{6920B330-6AE3-4845-8EF9-21A76E74DA39}" destId="{DF0B22FC-3C6C-4615-9221-BCEFE89EBE68}" srcOrd="0" destOrd="0" presId="urn:microsoft.com/office/officeart/2005/8/layout/vList2"/>
    <dgm:cxn modelId="{68BC0835-EF66-43AB-A8ED-E9E951C64A75}" type="presParOf" srcId="{DF0B22FC-3C6C-4615-9221-BCEFE89EBE68}" destId="{DCFB252B-09E2-4C3E-8046-39C878489D2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9BA38DE-8370-440E-BFB6-D1894747030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A142D8D-07CC-4DBC-AE3B-8E02D33B70DF}">
      <dgm:prSet custT="1"/>
      <dgm:spPr/>
      <dgm:t>
        <a:bodyPr/>
        <a:lstStyle/>
        <a:p>
          <a:pPr rtl="1"/>
          <a:r>
            <a:rPr lang="fa-IR" sz="4000" b="1" dirty="0" smtClean="0">
              <a:effectLst>
                <a:outerShdw blurRad="38100" dist="38100" dir="2700000" algn="tl">
                  <a:srgbClr val="000000">
                    <a:alpha val="43137"/>
                  </a:srgbClr>
                </a:outerShdw>
              </a:effectLst>
              <a:cs typeface="B Nazanin" panose="00000400000000000000" pitchFamily="2" charset="-78"/>
            </a:rPr>
            <a:t>فواید عمده تغذیه با شیرمادر برای نوزاد نارس</a:t>
          </a:r>
          <a:endParaRPr lang="en-US" sz="4000" dirty="0">
            <a:effectLst>
              <a:outerShdw blurRad="38100" dist="38100" dir="2700000" algn="tl">
                <a:srgbClr val="000000">
                  <a:alpha val="43137"/>
                </a:srgbClr>
              </a:outerShdw>
            </a:effectLst>
            <a:cs typeface="B Nazanin" panose="00000400000000000000" pitchFamily="2" charset="-78"/>
          </a:endParaRPr>
        </a:p>
      </dgm:t>
    </dgm:pt>
    <dgm:pt modelId="{62AD850F-17AB-4B90-A3F0-692617F25547}" type="parTrans" cxnId="{16111FB6-79FD-44CA-BD02-08B0121C4EC7}">
      <dgm:prSet/>
      <dgm:spPr/>
      <dgm:t>
        <a:bodyPr/>
        <a:lstStyle/>
        <a:p>
          <a:endParaRPr lang="en-US">
            <a:effectLst>
              <a:outerShdw blurRad="38100" dist="38100" dir="2700000" algn="tl">
                <a:srgbClr val="000000">
                  <a:alpha val="43137"/>
                </a:srgbClr>
              </a:outerShdw>
            </a:effectLst>
            <a:cs typeface="B Nazanin" panose="00000400000000000000" pitchFamily="2" charset="-78"/>
          </a:endParaRPr>
        </a:p>
      </dgm:t>
    </dgm:pt>
    <dgm:pt modelId="{3FD49498-2137-4DBF-935D-2E4EF02CAD4A}" type="sibTrans" cxnId="{16111FB6-79FD-44CA-BD02-08B0121C4EC7}">
      <dgm:prSet/>
      <dgm:spPr/>
      <dgm:t>
        <a:bodyPr/>
        <a:lstStyle/>
        <a:p>
          <a:endParaRPr lang="en-US">
            <a:effectLst>
              <a:outerShdw blurRad="38100" dist="38100" dir="2700000" algn="tl">
                <a:srgbClr val="000000">
                  <a:alpha val="43137"/>
                </a:srgbClr>
              </a:outerShdw>
            </a:effectLst>
            <a:cs typeface="B Nazanin" panose="00000400000000000000" pitchFamily="2" charset="-78"/>
          </a:endParaRPr>
        </a:p>
      </dgm:t>
    </dgm:pt>
    <dgm:pt modelId="{9A3F0928-38FD-4BE8-8BBA-0185535EED72}" type="pres">
      <dgm:prSet presAssocID="{E9BA38DE-8370-440E-BFB6-D18947470309}" presName="linear" presStyleCnt="0">
        <dgm:presLayoutVars>
          <dgm:animLvl val="lvl"/>
          <dgm:resizeHandles val="exact"/>
        </dgm:presLayoutVars>
      </dgm:prSet>
      <dgm:spPr/>
      <dgm:t>
        <a:bodyPr/>
        <a:lstStyle/>
        <a:p>
          <a:endParaRPr lang="en-US"/>
        </a:p>
      </dgm:t>
    </dgm:pt>
    <dgm:pt modelId="{F33C5564-ECFF-4113-BAFF-29F79CC464F6}" type="pres">
      <dgm:prSet presAssocID="{0A142D8D-07CC-4DBC-AE3B-8E02D33B70DF}" presName="parentText" presStyleLbl="node1" presStyleIdx="0" presStyleCnt="1">
        <dgm:presLayoutVars>
          <dgm:chMax val="0"/>
          <dgm:bulletEnabled val="1"/>
        </dgm:presLayoutVars>
      </dgm:prSet>
      <dgm:spPr/>
      <dgm:t>
        <a:bodyPr/>
        <a:lstStyle/>
        <a:p>
          <a:endParaRPr lang="en-US"/>
        </a:p>
      </dgm:t>
    </dgm:pt>
  </dgm:ptLst>
  <dgm:cxnLst>
    <dgm:cxn modelId="{B2134D3A-569C-435F-A24D-52FE2159A271}" type="presOf" srcId="{0A142D8D-07CC-4DBC-AE3B-8E02D33B70DF}" destId="{F33C5564-ECFF-4113-BAFF-29F79CC464F6}" srcOrd="0" destOrd="0" presId="urn:microsoft.com/office/officeart/2005/8/layout/vList2"/>
    <dgm:cxn modelId="{16111FB6-79FD-44CA-BD02-08B0121C4EC7}" srcId="{E9BA38DE-8370-440E-BFB6-D18947470309}" destId="{0A142D8D-07CC-4DBC-AE3B-8E02D33B70DF}" srcOrd="0" destOrd="0" parTransId="{62AD850F-17AB-4B90-A3F0-692617F25547}" sibTransId="{3FD49498-2137-4DBF-935D-2E4EF02CAD4A}"/>
    <dgm:cxn modelId="{E4773A94-7168-4CD8-B294-3D635F3BEDF5}" type="presOf" srcId="{E9BA38DE-8370-440E-BFB6-D18947470309}" destId="{9A3F0928-38FD-4BE8-8BBA-0185535EED72}" srcOrd="0" destOrd="0" presId="urn:microsoft.com/office/officeart/2005/8/layout/vList2"/>
    <dgm:cxn modelId="{94C6F77B-F934-45A2-B83B-567FD2C34E3B}" type="presParOf" srcId="{9A3F0928-38FD-4BE8-8BBA-0185535EED72}" destId="{F33C5564-ECFF-4113-BAFF-29F79CC464F6}"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D978503-313D-4FBF-9332-9D86692BC48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F555B04-0A7C-4252-8A94-D029E6F6A4E7}">
      <dgm:prSet custT="1"/>
      <dgm:spPr/>
      <dgm:t>
        <a:bodyPr/>
        <a:lstStyle/>
        <a:p>
          <a:pPr algn="ctr" rtl="1"/>
          <a:r>
            <a:rPr lang="fa-IR" sz="4400" b="1" dirty="0" smtClean="0">
              <a:effectLst>
                <a:outerShdw blurRad="38100" dist="38100" dir="2700000" algn="tl">
                  <a:srgbClr val="000000">
                    <a:alpha val="43137"/>
                  </a:srgbClr>
                </a:outerShdw>
              </a:effectLst>
              <a:cs typeface="B Nazanin" panose="00000400000000000000" pitchFamily="2" charset="-78"/>
            </a:rPr>
            <a:t> خصوصیات شیرمادر نوزاد نارس</a:t>
          </a:r>
          <a:endParaRPr lang="en-US" sz="4400" dirty="0">
            <a:effectLst>
              <a:outerShdw blurRad="38100" dist="38100" dir="2700000" algn="tl">
                <a:srgbClr val="000000">
                  <a:alpha val="43137"/>
                </a:srgbClr>
              </a:outerShdw>
            </a:effectLst>
            <a:cs typeface="B Nazanin" panose="00000400000000000000" pitchFamily="2" charset="-78"/>
          </a:endParaRPr>
        </a:p>
      </dgm:t>
    </dgm:pt>
    <dgm:pt modelId="{6FAFFEF5-DC47-4640-8A10-0D5352C2E498}" type="parTrans" cxnId="{285F4473-4E69-4EB0-B480-16AC74C67407}">
      <dgm:prSet/>
      <dgm:spPr/>
      <dgm:t>
        <a:bodyPr/>
        <a:lstStyle/>
        <a:p>
          <a:endParaRPr lang="en-US"/>
        </a:p>
      </dgm:t>
    </dgm:pt>
    <dgm:pt modelId="{BE1B2DA4-0B5B-41CA-9638-AF3959ABC5B6}" type="sibTrans" cxnId="{285F4473-4E69-4EB0-B480-16AC74C67407}">
      <dgm:prSet/>
      <dgm:spPr/>
      <dgm:t>
        <a:bodyPr/>
        <a:lstStyle/>
        <a:p>
          <a:endParaRPr lang="en-US"/>
        </a:p>
      </dgm:t>
    </dgm:pt>
    <dgm:pt modelId="{2870AA30-0C53-45F0-8407-1025ACB5178C}" type="pres">
      <dgm:prSet presAssocID="{FD978503-313D-4FBF-9332-9D86692BC487}" presName="linear" presStyleCnt="0">
        <dgm:presLayoutVars>
          <dgm:animLvl val="lvl"/>
          <dgm:resizeHandles val="exact"/>
        </dgm:presLayoutVars>
      </dgm:prSet>
      <dgm:spPr/>
      <dgm:t>
        <a:bodyPr/>
        <a:lstStyle/>
        <a:p>
          <a:endParaRPr lang="en-US"/>
        </a:p>
      </dgm:t>
    </dgm:pt>
    <dgm:pt modelId="{7FEC7B29-44CA-4312-A14C-EE6DBC7897BA}" type="pres">
      <dgm:prSet presAssocID="{0F555B04-0A7C-4252-8A94-D029E6F6A4E7}" presName="parentText" presStyleLbl="node1" presStyleIdx="0" presStyleCnt="1">
        <dgm:presLayoutVars>
          <dgm:chMax val="0"/>
          <dgm:bulletEnabled val="1"/>
        </dgm:presLayoutVars>
      </dgm:prSet>
      <dgm:spPr/>
      <dgm:t>
        <a:bodyPr/>
        <a:lstStyle/>
        <a:p>
          <a:endParaRPr lang="en-US"/>
        </a:p>
      </dgm:t>
    </dgm:pt>
  </dgm:ptLst>
  <dgm:cxnLst>
    <dgm:cxn modelId="{285F4473-4E69-4EB0-B480-16AC74C67407}" srcId="{FD978503-313D-4FBF-9332-9D86692BC487}" destId="{0F555B04-0A7C-4252-8A94-D029E6F6A4E7}" srcOrd="0" destOrd="0" parTransId="{6FAFFEF5-DC47-4640-8A10-0D5352C2E498}" sibTransId="{BE1B2DA4-0B5B-41CA-9638-AF3959ABC5B6}"/>
    <dgm:cxn modelId="{4C6F6D9F-DB56-4FF8-BD2B-B9FFA91B95E0}" type="presOf" srcId="{FD978503-313D-4FBF-9332-9D86692BC487}" destId="{2870AA30-0C53-45F0-8407-1025ACB5178C}" srcOrd="0" destOrd="0" presId="urn:microsoft.com/office/officeart/2005/8/layout/vList2"/>
    <dgm:cxn modelId="{B7ED5C02-4765-472F-95FE-9AC3C36EEC96}" type="presOf" srcId="{0F555B04-0A7C-4252-8A94-D029E6F6A4E7}" destId="{7FEC7B29-44CA-4312-A14C-EE6DBC7897BA}" srcOrd="0" destOrd="0" presId="urn:microsoft.com/office/officeart/2005/8/layout/vList2"/>
    <dgm:cxn modelId="{F98CB244-9E26-4569-B8E8-8A7FAE5C19C7}" type="presParOf" srcId="{2870AA30-0C53-45F0-8407-1025ACB5178C}" destId="{7FEC7B29-44CA-4312-A14C-EE6DBC7897B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8A407B0-FB13-485D-9D5F-E95CB7FFDEB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A7114C1-73C5-4D16-B422-93B09D4ACA50}">
      <dgm:prSet custT="1"/>
      <dgm:spPr/>
      <dgm:t>
        <a:bodyPr/>
        <a:lstStyle/>
        <a:p>
          <a:pPr algn="ctr" rtl="1"/>
          <a:r>
            <a:rPr lang="fa-IR" sz="3600" b="1" dirty="0" smtClean="0">
              <a:effectLst>
                <a:outerShdw blurRad="38100" dist="38100" dir="2700000" algn="tl">
                  <a:srgbClr val="000000">
                    <a:alpha val="43137"/>
                  </a:srgbClr>
                </a:outerShdw>
              </a:effectLst>
              <a:cs typeface="B Nazanin" panose="00000400000000000000" pitchFamily="2" charset="-78"/>
            </a:rPr>
            <a:t>برای موفقیت </a:t>
          </a:r>
          <a:r>
            <a:rPr lang="fa-IR" sz="3600" b="1" dirty="0" err="1" smtClean="0">
              <a:effectLst>
                <a:outerShdw blurRad="38100" dist="38100" dir="2700000" algn="tl">
                  <a:srgbClr val="000000">
                    <a:alpha val="43137"/>
                  </a:srgbClr>
                </a:outerShdw>
              </a:effectLst>
              <a:cs typeface="B Nazanin" panose="00000400000000000000" pitchFamily="2" charset="-78"/>
            </a:rPr>
            <a:t>درتغذیه</a:t>
          </a:r>
          <a:r>
            <a:rPr lang="fa-IR" sz="3600" b="1" dirty="0" smtClean="0">
              <a:effectLst>
                <a:outerShdw blurRad="38100" dist="38100" dir="2700000" algn="tl">
                  <a:srgbClr val="000000">
                    <a:alpha val="43137"/>
                  </a:srgbClr>
                </a:outerShdw>
              </a:effectLst>
              <a:cs typeface="B Nazanin" panose="00000400000000000000" pitchFamily="2" charset="-78"/>
            </a:rPr>
            <a:t> با شیرمادر در </a:t>
          </a:r>
          <a:r>
            <a:rPr lang="fa-IR" sz="3600" b="1" dirty="0" err="1" smtClean="0">
              <a:effectLst>
                <a:outerShdw blurRad="38100" dist="38100" dir="2700000" algn="tl">
                  <a:srgbClr val="000000">
                    <a:alpha val="43137"/>
                  </a:srgbClr>
                </a:outerShdw>
              </a:effectLst>
              <a:cs typeface="B Nazanin" panose="00000400000000000000" pitchFamily="2" charset="-78"/>
            </a:rPr>
            <a:t>نوزدان</a:t>
          </a:r>
          <a:r>
            <a:rPr lang="fa-IR" sz="3600" b="1" dirty="0" smtClean="0">
              <a:effectLst>
                <a:outerShdw blurRad="38100" dist="38100" dir="2700000" algn="tl">
                  <a:srgbClr val="000000">
                    <a:alpha val="43137"/>
                  </a:srgbClr>
                </a:outerShdw>
              </a:effectLst>
              <a:cs typeface="B Nazanin" panose="00000400000000000000" pitchFamily="2" charset="-78"/>
            </a:rPr>
            <a:t> نارس </a:t>
          </a:r>
          <a:endParaRPr lang="en-US" sz="3600" dirty="0">
            <a:effectLst>
              <a:outerShdw blurRad="38100" dist="38100" dir="2700000" algn="tl">
                <a:srgbClr val="000000">
                  <a:alpha val="43137"/>
                </a:srgbClr>
              </a:outerShdw>
            </a:effectLst>
            <a:cs typeface="B Nazanin" panose="00000400000000000000" pitchFamily="2" charset="-78"/>
          </a:endParaRPr>
        </a:p>
      </dgm:t>
    </dgm:pt>
    <dgm:pt modelId="{EFF05110-19E3-4134-AD6C-D4AAB7367558}" type="parTrans" cxnId="{03D08DC7-EF8A-4845-B0AF-3EA9CBD678B3}">
      <dgm:prSet/>
      <dgm:spPr/>
      <dgm:t>
        <a:bodyPr/>
        <a:lstStyle/>
        <a:p>
          <a:pPr algn="ctr"/>
          <a:endParaRPr lang="en-US" sz="1600">
            <a:effectLst>
              <a:outerShdw blurRad="38100" dist="38100" dir="2700000" algn="tl">
                <a:srgbClr val="000000">
                  <a:alpha val="43137"/>
                </a:srgbClr>
              </a:outerShdw>
            </a:effectLst>
          </a:endParaRPr>
        </a:p>
      </dgm:t>
    </dgm:pt>
    <dgm:pt modelId="{2E530892-D081-4B9F-9EF8-9EC89836235C}" type="sibTrans" cxnId="{03D08DC7-EF8A-4845-B0AF-3EA9CBD678B3}">
      <dgm:prSet/>
      <dgm:spPr/>
      <dgm:t>
        <a:bodyPr/>
        <a:lstStyle/>
        <a:p>
          <a:pPr algn="ctr"/>
          <a:endParaRPr lang="en-US" sz="1600">
            <a:effectLst>
              <a:outerShdw blurRad="38100" dist="38100" dir="2700000" algn="tl">
                <a:srgbClr val="000000">
                  <a:alpha val="43137"/>
                </a:srgbClr>
              </a:outerShdw>
            </a:effectLst>
          </a:endParaRPr>
        </a:p>
      </dgm:t>
    </dgm:pt>
    <dgm:pt modelId="{12E42403-7CB4-4485-8E57-4F71601D1552}" type="pres">
      <dgm:prSet presAssocID="{C8A407B0-FB13-485D-9D5F-E95CB7FFDEB2}" presName="linear" presStyleCnt="0">
        <dgm:presLayoutVars>
          <dgm:animLvl val="lvl"/>
          <dgm:resizeHandles val="exact"/>
        </dgm:presLayoutVars>
      </dgm:prSet>
      <dgm:spPr/>
      <dgm:t>
        <a:bodyPr/>
        <a:lstStyle/>
        <a:p>
          <a:endParaRPr lang="en-US"/>
        </a:p>
      </dgm:t>
    </dgm:pt>
    <dgm:pt modelId="{E8F24A17-46BA-4431-917B-84973251B01C}" type="pres">
      <dgm:prSet presAssocID="{0A7114C1-73C5-4D16-B422-93B09D4ACA50}" presName="parentText" presStyleLbl="node1" presStyleIdx="0" presStyleCnt="1">
        <dgm:presLayoutVars>
          <dgm:chMax val="0"/>
          <dgm:bulletEnabled val="1"/>
        </dgm:presLayoutVars>
      </dgm:prSet>
      <dgm:spPr/>
      <dgm:t>
        <a:bodyPr/>
        <a:lstStyle/>
        <a:p>
          <a:endParaRPr lang="en-US"/>
        </a:p>
      </dgm:t>
    </dgm:pt>
  </dgm:ptLst>
  <dgm:cxnLst>
    <dgm:cxn modelId="{04811B49-9F2B-4643-9303-5997664A69DC}" type="presOf" srcId="{0A7114C1-73C5-4D16-B422-93B09D4ACA50}" destId="{E8F24A17-46BA-4431-917B-84973251B01C}" srcOrd="0" destOrd="0" presId="urn:microsoft.com/office/officeart/2005/8/layout/vList2"/>
    <dgm:cxn modelId="{FBCF467B-853F-460E-98A1-B538BC9383BF}" type="presOf" srcId="{C8A407B0-FB13-485D-9D5F-E95CB7FFDEB2}" destId="{12E42403-7CB4-4485-8E57-4F71601D1552}" srcOrd="0" destOrd="0" presId="urn:microsoft.com/office/officeart/2005/8/layout/vList2"/>
    <dgm:cxn modelId="{03D08DC7-EF8A-4845-B0AF-3EA9CBD678B3}" srcId="{C8A407B0-FB13-485D-9D5F-E95CB7FFDEB2}" destId="{0A7114C1-73C5-4D16-B422-93B09D4ACA50}" srcOrd="0" destOrd="0" parTransId="{EFF05110-19E3-4134-AD6C-D4AAB7367558}" sibTransId="{2E530892-D081-4B9F-9EF8-9EC89836235C}"/>
    <dgm:cxn modelId="{34893855-7707-41A2-8793-F03BC8632AD4}" type="presParOf" srcId="{12E42403-7CB4-4485-8E57-4F71601D1552}" destId="{E8F24A17-46BA-4431-917B-84973251B01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E9072A-D43E-43BF-973E-0CEAC40E0858}">
      <dsp:nvSpPr>
        <dsp:cNvPr id="0" name=""/>
        <dsp:cNvSpPr/>
      </dsp:nvSpPr>
      <dsp:spPr>
        <a:xfrm>
          <a:off x="0" y="683"/>
          <a:ext cx="6172199" cy="85588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fa-IR" sz="4800" b="1" kern="1200" dirty="0" smtClean="0">
              <a:cs typeface="B Nazanin" panose="00000400000000000000" pitchFamily="2" charset="-78"/>
            </a:rPr>
            <a:t>پیش آگهی</a:t>
          </a:r>
          <a:endParaRPr lang="en-US" sz="4800" kern="1200" dirty="0">
            <a:cs typeface="B Nazanin" panose="00000400000000000000" pitchFamily="2" charset="-78"/>
          </a:endParaRPr>
        </a:p>
      </dsp:txBody>
      <dsp:txXfrm>
        <a:off x="41781" y="42464"/>
        <a:ext cx="6088637" cy="77232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214C4-4096-4670-98B0-C0B8DCD48B9B}">
      <dsp:nvSpPr>
        <dsp:cNvPr id="0" name=""/>
        <dsp:cNvSpPr/>
      </dsp:nvSpPr>
      <dsp:spPr>
        <a:xfrm>
          <a:off x="0" y="108914"/>
          <a:ext cx="6206370" cy="143909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rtl="1">
            <a:lnSpc>
              <a:spcPct val="90000"/>
            </a:lnSpc>
            <a:spcBef>
              <a:spcPct val="0"/>
            </a:spcBef>
            <a:spcAft>
              <a:spcPct val="35000"/>
            </a:spcAft>
          </a:pPr>
          <a:r>
            <a:rPr lang="en-ZA" sz="3000" b="1" kern="1200" smtClean="0"/>
            <a:t>Effects of Kangaroo Father Care on Newborn Temperature</a:t>
          </a:r>
          <a:endParaRPr lang="en-US" sz="3000" kern="1200"/>
        </a:p>
      </dsp:txBody>
      <dsp:txXfrm>
        <a:off x="70251" y="179165"/>
        <a:ext cx="6065868" cy="129859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BC0187-A5D8-4CEE-A68C-93A5B7A5FC61}">
      <dsp:nvSpPr>
        <dsp:cNvPr id="0" name=""/>
        <dsp:cNvSpPr/>
      </dsp:nvSpPr>
      <dsp:spPr>
        <a:xfrm>
          <a:off x="0" y="0"/>
          <a:ext cx="2800349" cy="39990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پستانی که شیر </a:t>
          </a:r>
          <a:r>
            <a:rPr lang="fa-IR" sz="2800" b="1" kern="1200" dirty="0" err="1" smtClean="0">
              <a:cs typeface="B Nazanin" panose="00000400000000000000" pitchFamily="2" charset="-78"/>
            </a:rPr>
            <a:t>نمی</a:t>
          </a:r>
          <a:r>
            <a:rPr lang="fa-IR" sz="2800" b="1" kern="1200" dirty="0" smtClean="0">
              <a:cs typeface="B Nazanin" panose="00000400000000000000" pitchFamily="2" charset="-78"/>
            </a:rPr>
            <a:t> دهد</a:t>
          </a:r>
          <a:endParaRPr lang="en-US" sz="2800" kern="1200" dirty="0">
            <a:cs typeface="B Nazanin" panose="00000400000000000000" pitchFamily="2" charset="-78"/>
          </a:endParaRPr>
        </a:p>
      </dsp:txBody>
      <dsp:txXfrm>
        <a:off x="19522" y="19522"/>
        <a:ext cx="2761305" cy="36085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3DE685-3C43-4EC3-9DCA-C61C6DEC4CEC}">
      <dsp:nvSpPr>
        <dsp:cNvPr id="0" name=""/>
        <dsp:cNvSpPr/>
      </dsp:nvSpPr>
      <dsp:spPr>
        <a:xfrm>
          <a:off x="0" y="0"/>
          <a:ext cx="2631282" cy="45629"/>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cs typeface="B Nazanin" panose="00000400000000000000" pitchFamily="2" charset="-78"/>
            </a:rPr>
            <a:t>پستانی که شیر می دهد</a:t>
          </a:r>
          <a:endParaRPr lang="en-US" sz="2800" kern="1200" dirty="0">
            <a:cs typeface="B Nazanin" panose="00000400000000000000" pitchFamily="2" charset="-78"/>
          </a:endParaRPr>
        </a:p>
      </dsp:txBody>
      <dsp:txXfrm>
        <a:off x="2227" y="2227"/>
        <a:ext cx="2626828" cy="4117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63E87C-120B-42D8-BC0D-FFC2C62A37C2}">
      <dsp:nvSpPr>
        <dsp:cNvPr id="0" name=""/>
        <dsp:cNvSpPr/>
      </dsp:nvSpPr>
      <dsp:spPr>
        <a:xfrm>
          <a:off x="0" y="164339"/>
          <a:ext cx="8229600" cy="81432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r" defTabSz="1289050" rtl="1">
            <a:lnSpc>
              <a:spcPct val="90000"/>
            </a:lnSpc>
            <a:spcBef>
              <a:spcPct val="0"/>
            </a:spcBef>
            <a:spcAft>
              <a:spcPct val="35000"/>
            </a:spcAft>
          </a:pPr>
          <a:r>
            <a:rPr lang="en-US" sz="2900" b="1" kern="1200" smtClean="0"/>
            <a:t>Role of Oxytocin in Temperature Regulation</a:t>
          </a:r>
          <a:endParaRPr lang="en-US" sz="2900" kern="1200"/>
        </a:p>
      </dsp:txBody>
      <dsp:txXfrm>
        <a:off x="39752" y="204091"/>
        <a:ext cx="8150096" cy="73481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86DB7-4ADA-46FC-931E-8AD5309FE66B}">
      <dsp:nvSpPr>
        <dsp:cNvPr id="0" name=""/>
        <dsp:cNvSpPr/>
      </dsp:nvSpPr>
      <dsp:spPr>
        <a:xfrm>
          <a:off x="0" y="178"/>
          <a:ext cx="8001000" cy="1136293"/>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اجزاء اصلی مراقبت آغوشی</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55469" y="55647"/>
        <a:ext cx="7890062" cy="102535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E79F99-415F-4B79-8050-BB957DCE9663}">
      <dsp:nvSpPr>
        <dsp:cNvPr id="0" name=""/>
        <dsp:cNvSpPr/>
      </dsp:nvSpPr>
      <dsp:spPr>
        <a:xfrm>
          <a:off x="0" y="1460"/>
          <a:ext cx="7772400" cy="113373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ctr" defTabSz="1689100" rtl="1">
            <a:lnSpc>
              <a:spcPct val="90000"/>
            </a:lnSpc>
            <a:spcBef>
              <a:spcPct val="0"/>
            </a:spcBef>
            <a:spcAft>
              <a:spcPct val="35000"/>
            </a:spcAft>
          </a:pPr>
          <a:r>
            <a:rPr lang="fa-IR" sz="3800" b="1" kern="1200" dirty="0" smtClean="0">
              <a:effectLst>
                <a:outerShdw blurRad="38100" dist="38100" dir="2700000" algn="tl">
                  <a:srgbClr val="000000">
                    <a:alpha val="43137"/>
                  </a:srgbClr>
                </a:outerShdw>
              </a:effectLst>
              <a:cs typeface="B Nazanin" panose="00000400000000000000" pitchFamily="2" charset="-78"/>
            </a:rPr>
            <a:t>تغذیه با شیرمادر جزء اصلی مراقبت آغوشی </a:t>
          </a:r>
          <a:endParaRPr lang="en-US" sz="3800" b="1" kern="1200" dirty="0" smtClean="0">
            <a:effectLst>
              <a:outerShdw blurRad="38100" dist="38100" dir="2700000" algn="tl">
                <a:srgbClr val="000000">
                  <a:alpha val="43137"/>
                </a:srgbClr>
              </a:outerShdw>
            </a:effectLst>
            <a:cs typeface="B Nazanin" panose="00000400000000000000" pitchFamily="2" charset="-78"/>
          </a:endParaRPr>
        </a:p>
      </dsp:txBody>
      <dsp:txXfrm>
        <a:off x="55344" y="56804"/>
        <a:ext cx="7661712" cy="102304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E6910-A4E8-4C0B-B803-0E30258238CF}">
      <dsp:nvSpPr>
        <dsp:cNvPr id="0" name=""/>
        <dsp:cNvSpPr/>
      </dsp:nvSpPr>
      <dsp:spPr>
        <a:xfrm>
          <a:off x="0" y="256"/>
          <a:ext cx="8229600" cy="1142486"/>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4400" b="1" kern="1200" dirty="0" smtClean="0">
              <a:effectLst>
                <a:outerShdw blurRad="38100" dist="38100" dir="2700000" algn="tl">
                  <a:srgbClr val="000000">
                    <a:alpha val="43137"/>
                  </a:srgbClr>
                </a:outerShdw>
              </a:effectLst>
              <a:cs typeface="B Nazanin" panose="00000400000000000000" pitchFamily="2" charset="-78"/>
            </a:rPr>
            <a:t>بهبود وزن گیری یا </a:t>
          </a:r>
          <a:r>
            <a:rPr lang="fa-IR" altLang="en-US" sz="4400" b="1" kern="1200" dirty="0" smtClean="0">
              <a:cs typeface="B Nazanin" panose="00000400000000000000" pitchFamily="2" charset="-78"/>
            </a:rPr>
            <a:t>افزایش رشد زیرا:</a:t>
          </a:r>
        </a:p>
      </dsp:txBody>
      <dsp:txXfrm>
        <a:off x="55772" y="56028"/>
        <a:ext cx="8118056" cy="103094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82AD16-4B8E-49AE-A664-CE6310D571DC}">
      <dsp:nvSpPr>
        <dsp:cNvPr id="0" name=""/>
        <dsp:cNvSpPr/>
      </dsp:nvSpPr>
      <dsp:spPr>
        <a:xfrm>
          <a:off x="304783" y="173563"/>
          <a:ext cx="7620033" cy="795872"/>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en-US" sz="4000" b="1" kern="1200" dirty="0" smtClean="0">
              <a:effectLst>
                <a:outerShdw blurRad="38100" dist="38100" dir="2700000" algn="tl">
                  <a:srgbClr val="000000">
                    <a:alpha val="43137"/>
                  </a:srgbClr>
                </a:outerShdw>
              </a:effectLst>
            </a:rPr>
            <a:t>Tub </a:t>
          </a:r>
          <a:r>
            <a:rPr lang="en-US" sz="4000" b="1" kern="1200" smtClean="0">
              <a:effectLst>
                <a:outerShdw blurRad="38100" dist="38100" dir="2700000" algn="tl">
                  <a:srgbClr val="000000">
                    <a:alpha val="43137"/>
                  </a:srgbClr>
                </a:outerShdw>
              </a:effectLst>
            </a:rPr>
            <a:t>Feeding while  </a:t>
          </a:r>
          <a:r>
            <a:rPr lang="en-US" sz="4000" b="1" kern="1200" dirty="0" smtClean="0">
              <a:effectLst>
                <a:outerShdw blurRad="38100" dist="38100" dir="2700000" algn="tl">
                  <a:srgbClr val="000000">
                    <a:alpha val="43137"/>
                  </a:srgbClr>
                </a:outerShdw>
              </a:effectLst>
            </a:rPr>
            <a:t>in KMC</a:t>
          </a:r>
          <a:endParaRPr lang="en-US" sz="4000" kern="1200" dirty="0">
            <a:effectLst>
              <a:outerShdw blurRad="38100" dist="38100" dir="2700000" algn="tl">
                <a:srgbClr val="000000">
                  <a:alpha val="43137"/>
                </a:srgbClr>
              </a:outerShdw>
            </a:effectLst>
          </a:endParaRPr>
        </a:p>
      </dsp:txBody>
      <dsp:txXfrm>
        <a:off x="343634" y="212414"/>
        <a:ext cx="7542331" cy="71817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DC385-42F9-4A30-9A63-073695AF0349}">
      <dsp:nvSpPr>
        <dsp:cNvPr id="0" name=""/>
        <dsp:cNvSpPr/>
      </dsp:nvSpPr>
      <dsp:spPr>
        <a:xfrm>
          <a:off x="0" y="505"/>
          <a:ext cx="8229600" cy="101975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itchFamily="2" charset="-78"/>
            </a:rPr>
            <a:t>ایجاد فرصت هائی برای تغذیه با شیرمادر</a:t>
          </a:r>
          <a:endParaRPr lang="en-US" sz="4000" b="1" kern="1200" dirty="0">
            <a:effectLst>
              <a:outerShdw blurRad="38100" dist="38100" dir="2700000" algn="tl">
                <a:srgbClr val="000000">
                  <a:alpha val="43137"/>
                </a:srgbClr>
              </a:outerShdw>
            </a:effectLst>
            <a:cs typeface="B Nazanin" pitchFamily="2" charset="-78"/>
          </a:endParaRPr>
        </a:p>
      </dsp:txBody>
      <dsp:txXfrm>
        <a:off x="49780" y="50285"/>
        <a:ext cx="8130040" cy="9201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643EA-7793-4C24-8C04-8FC3E1A8CEC4}">
      <dsp:nvSpPr>
        <dsp:cNvPr id="0" name=""/>
        <dsp:cNvSpPr/>
      </dsp:nvSpPr>
      <dsp:spPr>
        <a:xfrm>
          <a:off x="0" y="569"/>
          <a:ext cx="7778264" cy="85611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cs typeface="B Nazanin" panose="00000400000000000000" pitchFamily="2" charset="-78"/>
            </a:rPr>
            <a:t>میزان تغذیه نوزاد نارس با شیر مادر </a:t>
          </a:r>
          <a:endParaRPr lang="en-US" sz="2000" kern="1200" dirty="0"/>
        </a:p>
      </dsp:txBody>
      <dsp:txXfrm>
        <a:off x="41792" y="42361"/>
        <a:ext cx="7694680" cy="77252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643EA-7793-4C24-8C04-8FC3E1A8CEC4}">
      <dsp:nvSpPr>
        <dsp:cNvPr id="0" name=""/>
        <dsp:cNvSpPr/>
      </dsp:nvSpPr>
      <dsp:spPr>
        <a:xfrm>
          <a:off x="0" y="329"/>
          <a:ext cx="7875896" cy="85659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cs typeface="B Nazanin" panose="00000400000000000000" pitchFamily="2" charset="-78"/>
            </a:rPr>
            <a:t>میزان تغذیه نوزاد نارس با شیر مادر (ادامه) </a:t>
          </a:r>
          <a:endParaRPr lang="en-US" sz="4000" kern="1200" dirty="0"/>
        </a:p>
      </dsp:txBody>
      <dsp:txXfrm>
        <a:off x="41815" y="42144"/>
        <a:ext cx="7792266" cy="772960"/>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3C5564-ECFF-4113-BAFF-29F79CC464F6}">
      <dsp:nvSpPr>
        <dsp:cNvPr id="0" name=""/>
        <dsp:cNvSpPr/>
      </dsp:nvSpPr>
      <dsp:spPr>
        <a:xfrm>
          <a:off x="0" y="0"/>
          <a:ext cx="8229600" cy="101991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b="1" kern="1200" dirty="0" smtClean="0">
              <a:effectLst>
                <a:outerShdw blurRad="38100" dist="38100" dir="2700000" algn="tl">
                  <a:srgbClr val="000000">
                    <a:alpha val="43137"/>
                  </a:srgbClr>
                </a:outerShdw>
              </a:effectLst>
              <a:cs typeface="B Nazanin" panose="00000400000000000000" pitchFamily="2" charset="-78"/>
            </a:rPr>
            <a:t>تغذیه با شیرمادر برای نوزاد نارس</a:t>
          </a:r>
          <a:endParaRPr lang="en-US" sz="4400" kern="1200" dirty="0">
            <a:effectLst>
              <a:outerShdw blurRad="38100" dist="38100" dir="2700000" algn="tl">
                <a:srgbClr val="000000">
                  <a:alpha val="43137"/>
                </a:srgbClr>
              </a:outerShdw>
            </a:effectLst>
            <a:cs typeface="B Nazanin" panose="00000400000000000000" pitchFamily="2" charset="-78"/>
          </a:endParaRPr>
        </a:p>
      </dsp:txBody>
      <dsp:txXfrm>
        <a:off x="49788" y="49788"/>
        <a:ext cx="8130024" cy="920334"/>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FB252B-09E2-4C3E-8046-39C878489D28}">
      <dsp:nvSpPr>
        <dsp:cNvPr id="0" name=""/>
        <dsp:cNvSpPr/>
      </dsp:nvSpPr>
      <dsp:spPr>
        <a:xfrm>
          <a:off x="0" y="782"/>
          <a:ext cx="8229600" cy="1141435"/>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smtClean="0">
              <a:effectLst>
                <a:outerShdw blurRad="38100" dist="38100" dir="2700000" algn="tl">
                  <a:srgbClr val="000000">
                    <a:alpha val="43137"/>
                  </a:srgbClr>
                </a:outerShdw>
              </a:effectLst>
            </a:rPr>
            <a:t>Benefits of human milk in preterm</a:t>
          </a:r>
          <a:br>
            <a:rPr lang="en-US" sz="3600" b="1" kern="1200" dirty="0" smtClean="0">
              <a:effectLst>
                <a:outerShdw blurRad="38100" dist="38100" dir="2700000" algn="tl">
                  <a:srgbClr val="000000">
                    <a:alpha val="43137"/>
                  </a:srgbClr>
                </a:outerShdw>
              </a:effectLst>
            </a:rPr>
          </a:br>
          <a:r>
            <a:rPr lang="en-US" sz="3600" b="1" kern="1200" dirty="0" smtClean="0">
              <a:effectLst>
                <a:outerShdw blurRad="38100" dist="38100" dir="2700000" algn="tl">
                  <a:srgbClr val="000000">
                    <a:alpha val="43137"/>
                  </a:srgbClr>
                </a:outerShdw>
              </a:effectLst>
            </a:rPr>
            <a:t>infant feeding</a:t>
          </a:r>
          <a:endParaRPr lang="en-US" sz="3600" kern="1200" dirty="0">
            <a:effectLst>
              <a:outerShdw blurRad="38100" dist="38100" dir="2700000" algn="tl">
                <a:srgbClr val="000000">
                  <a:alpha val="43137"/>
                </a:srgbClr>
              </a:outerShdw>
            </a:effectLst>
          </a:endParaRPr>
        </a:p>
      </dsp:txBody>
      <dsp:txXfrm>
        <a:off x="55720" y="56502"/>
        <a:ext cx="8118160" cy="102999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3C5564-ECFF-4113-BAFF-29F79CC464F6}">
      <dsp:nvSpPr>
        <dsp:cNvPr id="0" name=""/>
        <dsp:cNvSpPr/>
      </dsp:nvSpPr>
      <dsp:spPr>
        <a:xfrm>
          <a:off x="0" y="505"/>
          <a:ext cx="8229600" cy="1019750"/>
        </a:xfrm>
        <a:prstGeom prst="round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cs typeface="B Nazanin" panose="00000400000000000000" pitchFamily="2" charset="-78"/>
            </a:rPr>
            <a:t>فواید عمده تغذیه با شیرمادر برای نوزاد نارس</a:t>
          </a:r>
          <a:endParaRPr lang="en-US" sz="4000" kern="1200" dirty="0">
            <a:effectLst>
              <a:outerShdw blurRad="38100" dist="38100" dir="2700000" algn="tl">
                <a:srgbClr val="000000">
                  <a:alpha val="43137"/>
                </a:srgbClr>
              </a:outerShdw>
            </a:effectLst>
            <a:cs typeface="B Nazanin" panose="00000400000000000000" pitchFamily="2" charset="-78"/>
          </a:endParaRPr>
        </a:p>
      </dsp:txBody>
      <dsp:txXfrm>
        <a:off x="49780" y="50285"/>
        <a:ext cx="8130040" cy="92019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509222-A6F4-4479-825C-C4B40EE22322}" type="datetimeFigureOut">
              <a:rPr lang="en-US" smtClean="0"/>
              <a:pPr/>
              <a:t>7/17/2019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B67C76-28F8-42F8-96D7-CD73A1E65B38}" type="slidenum">
              <a:rPr lang="en-US" smtClean="0"/>
              <a:pPr/>
              <a:t>‹#›</a:t>
            </a:fld>
            <a:endParaRPr lang="en-US"/>
          </a:p>
        </p:txBody>
      </p:sp>
    </p:spTree>
    <p:extLst>
      <p:ext uri="{BB962C8B-B14F-4D97-AF65-F5344CB8AC3E}">
        <p14:creationId xmlns:p14="http://schemas.microsoft.com/office/powerpoint/2010/main" val="2795547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Until recently, we have classified infants by GA in : Preterm, Term and post-term, however due to difference in their physiology, development, morbidity, mortality and long term outcome, we are using a new terminology to describe the GA: preterm, LPT, ET and  term.</a:t>
            </a: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119814A-CF89-4F6E-A6F1-1D924A8ECC7B}" type="slidenum">
              <a:rPr lang="en-US" altLang="en-US"/>
              <a:pPr eaLnBrk="1" hangingPunct="1"/>
              <a:t>4</a:t>
            </a:fld>
            <a:endParaRPr lang="en-US" altLang="en-US"/>
          </a:p>
        </p:txBody>
      </p:sp>
    </p:spTree>
    <p:extLst>
      <p:ext uri="{BB962C8B-B14F-4D97-AF65-F5344CB8AC3E}">
        <p14:creationId xmlns:p14="http://schemas.microsoft.com/office/powerpoint/2010/main" val="2042460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F9E8F2-E783-49C4-AF7E-F91D20F28399}" type="slidenum">
              <a:rPr lang="en-US" smtClean="0"/>
              <a:pPr/>
              <a:t>35</a:t>
            </a:fld>
            <a:endParaRPr lang="en-US"/>
          </a:p>
        </p:txBody>
      </p:sp>
    </p:spTree>
    <p:extLst>
      <p:ext uri="{BB962C8B-B14F-4D97-AF65-F5344CB8AC3E}">
        <p14:creationId xmlns:p14="http://schemas.microsoft.com/office/powerpoint/2010/main" val="3700705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p:txBody>
          <a:bodyPr/>
          <a:lstStyle/>
          <a:p>
            <a:pPr>
              <a:defRPr/>
            </a:pPr>
            <a:fld id="{B8B7A563-9619-4C47-A066-A6146A3BA46C}" type="slidenum">
              <a:rPr lang="ar-SA" smtClean="0">
                <a:latin typeface="Arial" pitchFamily="34" charset="0"/>
              </a:rPr>
              <a:pPr>
                <a:defRPr/>
              </a:pPr>
              <a:t>39</a:t>
            </a:fld>
            <a:endParaRPr lang="en-GB" smtClean="0">
              <a:latin typeface="Arial" pitchFamily="34" charset="0"/>
            </a:endParaRPr>
          </a:p>
        </p:txBody>
      </p:sp>
      <p:sp>
        <p:nvSpPr>
          <p:cNvPr id="206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pPr>
            <a:r>
              <a:rPr lang="en-US" altLang="en-US" sz="800" b="1" u="sng" smtClean="0">
                <a:latin typeface="Arial" pitchFamily="34" charset="0"/>
                <a:cs typeface="Arial" pitchFamily="34" charset="0"/>
              </a:rPr>
              <a:t>Lactogenesis 2 is associated with definitive changes in milk composition and occurs 30–40 hours after birth in term breastfeeding mothers.</a:t>
            </a:r>
          </a:p>
          <a:p>
            <a:pPr eaLnBrk="1" hangingPunct="1">
              <a:lnSpc>
                <a:spcPct val="80000"/>
              </a:lnSpc>
            </a:pPr>
            <a:endParaRPr lang="en-US" altLang="en-US" sz="800" b="1" u="sng" dirty="0" smtClean="0">
              <a:latin typeface="Arial" pitchFamily="34" charset="0"/>
              <a:cs typeface="Arial" pitchFamily="34" charset="0"/>
            </a:endParaRPr>
          </a:p>
          <a:p>
            <a:pPr eaLnBrk="1" hangingPunct="1">
              <a:lnSpc>
                <a:spcPct val="80000"/>
              </a:lnSpc>
            </a:pPr>
            <a:r>
              <a:rPr lang="en-US" altLang="en-US" sz="800" b="1" u="sng" dirty="0" smtClean="0">
                <a:latin typeface="Arial" pitchFamily="34" charset="0"/>
                <a:cs typeface="Arial" pitchFamily="34" charset="0"/>
              </a:rPr>
              <a:t>So what are the benefits of Kangaroo Mother Care?</a:t>
            </a:r>
          </a:p>
          <a:p>
            <a:pPr eaLnBrk="1" hangingPunct="1">
              <a:lnSpc>
                <a:spcPct val="80000"/>
              </a:lnSpc>
            </a:pPr>
            <a:r>
              <a:rPr lang="en-US" altLang="en-US" sz="800" b="1" u="sng" dirty="0" smtClean="0">
                <a:latin typeface="Arial" pitchFamily="34" charset="0"/>
                <a:cs typeface="Arial" pitchFamily="34" charset="0"/>
              </a:rPr>
              <a:t>The benefits for all babies</a:t>
            </a:r>
            <a:r>
              <a:rPr lang="en-US" altLang="en-US" sz="800" dirty="0" smtClean="0">
                <a:latin typeface="Arial" pitchFamily="34" charset="0"/>
                <a:cs typeface="Arial" pitchFamily="34" charset="0"/>
              </a:rPr>
              <a:t> on KMC are that they </a:t>
            </a:r>
            <a:r>
              <a:rPr lang="en-US" altLang="en-US" sz="800" b="1" u="sng" dirty="0" smtClean="0">
                <a:latin typeface="Arial" pitchFamily="34" charset="0"/>
                <a:cs typeface="Arial" pitchFamily="34" charset="0"/>
              </a:rPr>
              <a:t>stabilize</a:t>
            </a:r>
            <a:r>
              <a:rPr lang="en-US" altLang="en-US" sz="800" dirty="0" smtClean="0">
                <a:latin typeface="Arial" pitchFamily="34" charset="0"/>
                <a:cs typeface="Arial" pitchFamily="34" charset="0"/>
              </a:rPr>
              <a:t> faster on skin to skin care than in the incubator (they do not stabilize in the incubator in the first six hours of life)Then KMC babies have stable oxygen rates and breathing. The heart rate is stable. The temperature is most stable on the mother ( in skin to skin care the mothers chest automatically warms to warm a cold baby, and the mothers core temperature can drop if her baby has a temperature.)</a:t>
            </a:r>
          </a:p>
          <a:p>
            <a:pPr eaLnBrk="1" hangingPunct="1">
              <a:lnSpc>
                <a:spcPct val="80000"/>
              </a:lnSpc>
            </a:pPr>
            <a:r>
              <a:rPr lang="en-US" altLang="en-US" sz="800" dirty="0" smtClean="0">
                <a:latin typeface="Arial" pitchFamily="34" charset="0"/>
                <a:cs typeface="Arial" pitchFamily="34" charset="0"/>
              </a:rPr>
              <a:t> Another of the essential factors of KMC is </a:t>
            </a:r>
            <a:r>
              <a:rPr lang="en-US" altLang="en-US" sz="800" b="1" u="sng" dirty="0" smtClean="0">
                <a:latin typeface="Arial" pitchFamily="34" charset="0"/>
                <a:cs typeface="Arial" pitchFamily="34" charset="0"/>
              </a:rPr>
              <a:t>breastfeeding</a:t>
            </a:r>
            <a:r>
              <a:rPr lang="en-US" altLang="en-US" sz="800" dirty="0" smtClean="0">
                <a:latin typeface="Arial" pitchFamily="34" charset="0"/>
                <a:cs typeface="Arial" pitchFamily="34" charset="0"/>
              </a:rPr>
              <a:t>: breastmilk production is stimulated by skin to skin care so baby gets all the benefits of breastmilk  including the correct milk for humans. (Formula is made with cows milk which is designed for baby calves.  The main protein in cows milk, casein, is actually toxic for the human baby’s gut so they get milk allergies on formula.)</a:t>
            </a:r>
          </a:p>
          <a:p>
            <a:pPr eaLnBrk="1" hangingPunct="1">
              <a:lnSpc>
                <a:spcPct val="80000"/>
              </a:lnSpc>
            </a:pPr>
            <a:r>
              <a:rPr lang="en-US" altLang="en-US" sz="800" dirty="0" smtClean="0">
                <a:latin typeface="Arial" pitchFamily="34" charset="0"/>
                <a:cs typeface="Arial" pitchFamily="34" charset="0"/>
              </a:rPr>
              <a:t>The babies can breastfeed more often in KMC. This is necessary for growth as the baby’s stomach capacity at birth is only 5ml. After one week it is 30ml which only lasts for 90 minutes. Babies need to be feeding every one and a half to two hours.</a:t>
            </a:r>
          </a:p>
          <a:p>
            <a:pPr eaLnBrk="1" hangingPunct="1">
              <a:lnSpc>
                <a:spcPct val="80000"/>
              </a:lnSpc>
            </a:pPr>
            <a:r>
              <a:rPr lang="en-US" altLang="en-US" sz="800" dirty="0" smtClean="0">
                <a:latin typeface="Arial" pitchFamily="34" charset="0"/>
                <a:cs typeface="Arial" pitchFamily="34" charset="0"/>
              </a:rPr>
              <a:t>The baby smells the breastmilk directly so the rooting instinct clicks in quickly and there are less subsequent problems with breastfeeding</a:t>
            </a:r>
          </a:p>
          <a:p>
            <a:pPr eaLnBrk="1" hangingPunct="1">
              <a:lnSpc>
                <a:spcPct val="80000"/>
              </a:lnSpc>
            </a:pPr>
            <a:r>
              <a:rPr lang="en-US" altLang="en-US" sz="800" dirty="0" smtClean="0">
                <a:latin typeface="Arial" pitchFamily="34" charset="0"/>
                <a:cs typeface="Arial" pitchFamily="34" charset="0"/>
              </a:rPr>
              <a:t>On the mothers chest the baby also gets gestation- specific breastmilk, if the baby is a premature, the milk content is different. Breasts can even produce different milk specific to the needs of each twin. The breastmilk contains all of the nucleotides necessary for brain growth. The mother’s </a:t>
            </a:r>
            <a:r>
              <a:rPr lang="en-US" altLang="en-US" sz="800" dirty="0" err="1" smtClean="0">
                <a:latin typeface="Arial" pitchFamily="34" charset="0"/>
                <a:cs typeface="Arial" pitchFamily="34" charset="0"/>
              </a:rPr>
              <a:t>colostrum</a:t>
            </a:r>
            <a:r>
              <a:rPr lang="en-US" altLang="en-US" sz="800" dirty="0" smtClean="0">
                <a:latin typeface="Arial" pitchFamily="34" charset="0"/>
                <a:cs typeface="Arial" pitchFamily="34" charset="0"/>
              </a:rPr>
              <a:t> carries the antibodies needed to protect the newborn with immunity.</a:t>
            </a:r>
          </a:p>
          <a:p>
            <a:pPr eaLnBrk="1" hangingPunct="1">
              <a:lnSpc>
                <a:spcPct val="80000"/>
              </a:lnSpc>
            </a:pPr>
            <a:r>
              <a:rPr lang="en-US" altLang="en-US" sz="800" dirty="0" smtClean="0">
                <a:latin typeface="Arial" pitchFamily="34" charset="0"/>
                <a:cs typeface="Arial" pitchFamily="34" charset="0"/>
              </a:rPr>
              <a:t>In terms of </a:t>
            </a:r>
            <a:r>
              <a:rPr lang="en-US" altLang="en-US" sz="800" b="1" u="sng" dirty="0" smtClean="0">
                <a:latin typeface="Arial" pitchFamily="34" charset="0"/>
                <a:cs typeface="Arial" pitchFamily="34" charset="0"/>
              </a:rPr>
              <a:t>protection, </a:t>
            </a:r>
            <a:r>
              <a:rPr lang="en-US" altLang="en-US" sz="800" dirty="0" smtClean="0">
                <a:latin typeface="Arial" pitchFamily="34" charset="0"/>
                <a:cs typeface="Arial" pitchFamily="34" charset="0"/>
              </a:rPr>
              <a:t>the baby will get antibodies and about a thousand other protective factors from the mother’s milk. There are less long term health problems for babies that have breastfed and had skin to skin contact. In skin to skin care the baby is in a relaxed mode so all of the hormones prepare the gut to absorb food maximally. The babies on KMC can grow at 30g per day which is three times that of an incubator baby. This will mean less time in hospital.</a:t>
            </a:r>
          </a:p>
          <a:p>
            <a:pPr eaLnBrk="1" hangingPunct="1">
              <a:lnSpc>
                <a:spcPct val="80000"/>
              </a:lnSpc>
            </a:pPr>
            <a:r>
              <a:rPr lang="en-US" altLang="en-US" sz="800" dirty="0" smtClean="0">
                <a:latin typeface="Arial" pitchFamily="34" charset="0"/>
                <a:cs typeface="Arial" pitchFamily="34" charset="0"/>
              </a:rPr>
              <a:t>A major difference in skin to skin care is that babies cry less so they have less stress hormones like </a:t>
            </a:r>
            <a:r>
              <a:rPr lang="en-US" altLang="en-US" sz="800" dirty="0" err="1" smtClean="0">
                <a:latin typeface="Arial" pitchFamily="34" charset="0"/>
                <a:cs typeface="Arial" pitchFamily="34" charset="0"/>
              </a:rPr>
              <a:t>somatostatin</a:t>
            </a:r>
            <a:r>
              <a:rPr lang="en-US" altLang="en-US" sz="800" dirty="0" smtClean="0">
                <a:latin typeface="Arial" pitchFamily="34" charset="0"/>
                <a:cs typeface="Arial" pitchFamily="34" charset="0"/>
              </a:rPr>
              <a:t> circulating, so there are less brain bleeds which are very common in premature infants.</a:t>
            </a:r>
          </a:p>
          <a:p>
            <a:pPr eaLnBrk="1" hangingPunct="1">
              <a:lnSpc>
                <a:spcPct val="80000"/>
              </a:lnSpc>
            </a:pPr>
            <a:r>
              <a:rPr lang="en-US" altLang="en-US" sz="800" dirty="0" smtClean="0">
                <a:latin typeface="Arial" pitchFamily="34" charset="0"/>
                <a:cs typeface="Arial" pitchFamily="34" charset="0"/>
              </a:rPr>
              <a:t>In Kangaroo Mother Care the </a:t>
            </a:r>
            <a:r>
              <a:rPr lang="en-US" altLang="en-US" sz="800" b="1" u="sng" dirty="0" smtClean="0">
                <a:latin typeface="Arial" pitchFamily="34" charset="0"/>
                <a:cs typeface="Arial" pitchFamily="34" charset="0"/>
              </a:rPr>
              <a:t>development </a:t>
            </a:r>
            <a:r>
              <a:rPr lang="en-US" altLang="en-US" sz="800" dirty="0" smtClean="0">
                <a:latin typeface="Arial" pitchFamily="34" charset="0"/>
                <a:cs typeface="Arial" pitchFamily="34" charset="0"/>
              </a:rPr>
              <a:t>of the baby is the best. The baby is in the right place and therefore has the right </a:t>
            </a:r>
            <a:r>
              <a:rPr lang="en-US" altLang="en-US" sz="800" dirty="0" err="1" smtClean="0">
                <a:latin typeface="Arial" pitchFamily="34" charset="0"/>
                <a:cs typeface="Arial" pitchFamily="34" charset="0"/>
              </a:rPr>
              <a:t>behaviour</a:t>
            </a:r>
            <a:r>
              <a:rPr lang="en-US" altLang="en-US" sz="800" dirty="0" smtClean="0">
                <a:latin typeface="Arial" pitchFamily="34" charset="0"/>
                <a:cs typeface="Arial" pitchFamily="34" charset="0"/>
              </a:rPr>
              <a:t>. The baby is secure in skin to skin and the mother and infant bond is established early. This will mean that the baby will receive better long term emotional stability. The primary bond of mother and child is the base on which all subsequent relationships are built.</a:t>
            </a:r>
          </a:p>
          <a:p>
            <a:pPr eaLnBrk="1" hangingPunct="1">
              <a:lnSpc>
                <a:spcPct val="80000"/>
              </a:lnSpc>
            </a:pPr>
            <a:r>
              <a:rPr lang="en-US" altLang="en-US" sz="800" dirty="0" smtClean="0">
                <a:latin typeface="Arial" pitchFamily="34" charset="0"/>
                <a:cs typeface="Arial" pitchFamily="34" charset="0"/>
              </a:rPr>
              <a:t>Developmental pathways of the brain grow in appropriate ways not in ways determined by stress.</a:t>
            </a:r>
          </a:p>
          <a:p>
            <a:pPr eaLnBrk="1" hangingPunct="1">
              <a:lnSpc>
                <a:spcPct val="80000"/>
              </a:lnSpc>
            </a:pPr>
            <a:r>
              <a:rPr lang="en-US" altLang="en-US" sz="800" dirty="0" smtClean="0">
                <a:latin typeface="Arial" pitchFamily="34" charset="0"/>
                <a:cs typeface="Arial" pitchFamily="34" charset="0"/>
              </a:rPr>
              <a:t>ALL OF THESE ABOVE FACTORS ARE EVEN MORE IMPORTANT IF THE BABY IS BORN PREMATURE.</a:t>
            </a:r>
          </a:p>
          <a:p>
            <a:pPr eaLnBrk="1" hangingPunct="1">
              <a:lnSpc>
                <a:spcPct val="80000"/>
              </a:lnSpc>
            </a:pPr>
            <a:r>
              <a:rPr lang="en-US" altLang="en-US" sz="800" dirty="0" smtClean="0">
                <a:latin typeface="Arial" pitchFamily="34" charset="0"/>
                <a:cs typeface="Arial" pitchFamily="34" charset="0"/>
              </a:rPr>
              <a:t>Kangaroo Mother Care has many </a:t>
            </a:r>
            <a:r>
              <a:rPr lang="en-US" altLang="en-US" sz="800" b="1" u="sng" dirty="0" smtClean="0">
                <a:latin typeface="Arial" pitchFamily="34" charset="0"/>
                <a:cs typeface="Arial" pitchFamily="34" charset="0"/>
              </a:rPr>
              <a:t>benefits for the mother.</a:t>
            </a:r>
            <a:endParaRPr lang="en-US" altLang="en-US" sz="800" dirty="0" smtClean="0">
              <a:latin typeface="Arial" pitchFamily="34" charset="0"/>
              <a:cs typeface="Arial" pitchFamily="34" charset="0"/>
            </a:endParaRPr>
          </a:p>
          <a:p>
            <a:pPr eaLnBrk="1" hangingPunct="1">
              <a:lnSpc>
                <a:spcPct val="80000"/>
              </a:lnSpc>
            </a:pPr>
            <a:r>
              <a:rPr lang="en-US" altLang="en-US" sz="800" dirty="0" smtClean="0">
                <a:latin typeface="Arial" pitchFamily="34" charset="0"/>
                <a:cs typeface="Arial" pitchFamily="34" charset="0"/>
              </a:rPr>
              <a:t>Skin to skin care at birth helps the mother to bond with her baby immediately and the skin to skin contact releases </a:t>
            </a:r>
            <a:r>
              <a:rPr lang="en-US" altLang="en-US" sz="800" dirty="0" err="1" smtClean="0">
                <a:latin typeface="Arial" pitchFamily="34" charset="0"/>
                <a:cs typeface="Arial" pitchFamily="34" charset="0"/>
              </a:rPr>
              <a:t>oxytocin</a:t>
            </a:r>
            <a:r>
              <a:rPr lang="en-US" altLang="en-US" sz="800" dirty="0" smtClean="0">
                <a:latin typeface="Arial" pitchFamily="34" charset="0"/>
                <a:cs typeface="Arial" pitchFamily="34" charset="0"/>
              </a:rPr>
              <a:t> making the mother calmer and helping the production of breastmilk to start. Breastfeeding releases hormones which help to contract the uterus resulting in less blood loss at delivery. The mothers are empowered when they do skin to skin care. The Mum becomes central to the caring team. The skin to skin contact helps the mum and baby to settle in to a rhythm of sleeping and waking together called “sleep synchrony” so the mother gets more sleep.</a:t>
            </a:r>
          </a:p>
          <a:p>
            <a:pPr eaLnBrk="1" hangingPunct="1">
              <a:lnSpc>
                <a:spcPct val="80000"/>
              </a:lnSpc>
            </a:pPr>
            <a:r>
              <a:rPr lang="en-US" altLang="en-US" sz="800" dirty="0" smtClean="0">
                <a:latin typeface="Arial" pitchFamily="34" charset="0"/>
                <a:cs typeface="Arial" pitchFamily="34" charset="0"/>
              </a:rPr>
              <a:t> For premature deliveries mothers often have a sense of guilt and anxiety and are prone to post-natal depression. Holding her baby on her chest in Kangaroo Mother Care helps her to feel that she is completing her baby’s gestation and that she is giving her child the best possible care.</a:t>
            </a:r>
          </a:p>
          <a:p>
            <a:pPr eaLnBrk="1" hangingPunct="1">
              <a:lnSpc>
                <a:spcPct val="80000"/>
              </a:lnSpc>
            </a:pPr>
            <a:r>
              <a:rPr lang="en-US" altLang="en-US" sz="800" dirty="0" smtClean="0">
                <a:latin typeface="Arial" pitchFamily="34" charset="0"/>
                <a:cs typeface="Arial" pitchFamily="34" charset="0"/>
              </a:rPr>
              <a:t>Carrying babies in </a:t>
            </a:r>
            <a:r>
              <a:rPr lang="en-US" altLang="en-US" sz="800" dirty="0" err="1" smtClean="0">
                <a:latin typeface="Arial" pitchFamily="34" charset="0"/>
                <a:cs typeface="Arial" pitchFamily="34" charset="0"/>
              </a:rPr>
              <a:t>KangaCarriers</a:t>
            </a:r>
            <a:r>
              <a:rPr lang="en-US" altLang="en-US" sz="800" dirty="0" smtClean="0">
                <a:latin typeface="Arial" pitchFamily="34" charset="0"/>
                <a:cs typeface="Arial" pitchFamily="34" charset="0"/>
              </a:rPr>
              <a:t> means that the mother is able to be mobile sooner and can leave the hospital earlier and return to normal daily life sooner.</a:t>
            </a:r>
            <a:endParaRPr lang="en-GB" altLang="en-US" sz="800" dirty="0" smtClean="0">
              <a:latin typeface="Arial" pitchFamily="34" charset="0"/>
              <a:cs typeface="Arial" pitchFamily="34" charset="0"/>
            </a:endParaRPr>
          </a:p>
        </p:txBody>
      </p:sp>
    </p:spTree>
    <p:extLst>
      <p:ext uri="{BB962C8B-B14F-4D97-AF65-F5344CB8AC3E}">
        <p14:creationId xmlns:p14="http://schemas.microsoft.com/office/powerpoint/2010/main" val="3028603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Font typeface="Wingdings" pitchFamily="2" charset="2"/>
              <a:buNone/>
            </a:pPr>
            <a:r>
              <a:rPr lang="fa-IR" altLang="en-US" sz="1200" dirty="0" smtClean="0">
                <a:cs typeface="B Yagut" pitchFamily="2" charset="-78"/>
              </a:rPr>
              <a:t>افزایش وزن نوزادان بزرگتر روزانه به 20-15 گرم می رسد </a:t>
            </a:r>
          </a:p>
          <a:p>
            <a:pPr>
              <a:lnSpc>
                <a:spcPct val="90000"/>
              </a:lnSpc>
              <a:buFont typeface="Wingdings" pitchFamily="2" charset="2"/>
              <a:buNone/>
            </a:pPr>
            <a:r>
              <a:rPr lang="fa-IR" altLang="en-US" sz="1200" dirty="0" smtClean="0">
                <a:cs typeface="B Yagut" pitchFamily="2" charset="-78"/>
              </a:rPr>
              <a:t>وزن گیری مداوم 15- 10 گرم نیز به نظر خوب می رسد </a:t>
            </a:r>
            <a:endParaRPr lang="en-US" altLang="en-US" sz="1200" dirty="0" smtClean="0">
              <a:cs typeface="B Yagut" pitchFamily="2" charset="-78"/>
            </a:endParaRPr>
          </a:p>
          <a:p>
            <a:endParaRPr lang="en-US" dirty="0"/>
          </a:p>
        </p:txBody>
      </p:sp>
      <p:sp>
        <p:nvSpPr>
          <p:cNvPr id="4" name="Slide Number Placeholder 3"/>
          <p:cNvSpPr>
            <a:spLocks noGrp="1"/>
          </p:cNvSpPr>
          <p:nvPr>
            <p:ph type="sldNum" sz="quarter" idx="10"/>
          </p:nvPr>
        </p:nvSpPr>
        <p:spPr/>
        <p:txBody>
          <a:bodyPr/>
          <a:lstStyle/>
          <a:p>
            <a:fld id="{A8F9E8F2-E783-49C4-AF7E-F91D20F28399}" type="slidenum">
              <a:rPr lang="en-US" smtClean="0"/>
              <a:pPr/>
              <a:t>40</a:t>
            </a:fld>
            <a:endParaRPr lang="en-US"/>
          </a:p>
        </p:txBody>
      </p:sp>
    </p:spTree>
    <p:extLst>
      <p:ext uri="{BB962C8B-B14F-4D97-AF65-F5344CB8AC3E}">
        <p14:creationId xmlns:p14="http://schemas.microsoft.com/office/powerpoint/2010/main" val="4201274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Human Milk in the NICU  ,Policy Into Practice, Lois </a:t>
            </a:r>
            <a:r>
              <a:rPr lang="en-US" dirty="0" err="1" smtClean="0"/>
              <a:t>D.W.Arnold</a:t>
            </a:r>
            <a:r>
              <a:rPr lang="en-US" dirty="0" smtClean="0"/>
              <a:t>  2010</a:t>
            </a:r>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41</a:t>
            </a:fld>
            <a:endParaRPr lang="en-US"/>
          </a:p>
        </p:txBody>
      </p:sp>
    </p:spTree>
    <p:extLst>
      <p:ext uri="{BB962C8B-B14F-4D97-AF65-F5344CB8AC3E}">
        <p14:creationId xmlns:p14="http://schemas.microsoft.com/office/powerpoint/2010/main" val="1680395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p:txBody>
          <a:bodyPr/>
          <a:lstStyle/>
          <a:p>
            <a:pPr>
              <a:defRPr/>
            </a:pPr>
            <a:fld id="{849C8154-9AA2-445F-B936-3DF3AF70B3FD}" type="slidenum">
              <a:rPr lang="ar-SA" smtClean="0">
                <a:latin typeface="Arial" pitchFamily="34" charset="0"/>
              </a:rPr>
              <a:pPr>
                <a:defRPr/>
              </a:pPr>
              <a:t>44</a:t>
            </a:fld>
            <a:endParaRPr lang="en-GB" smtClean="0">
              <a:latin typeface="Arial" pitchFamily="34" charset="0"/>
            </a:endParaRPr>
          </a:p>
        </p:txBody>
      </p:sp>
      <p:sp>
        <p:nvSpPr>
          <p:cNvPr id="2406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06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lnSpc>
                <a:spcPct val="90000"/>
              </a:lnSpc>
            </a:pPr>
            <a:r>
              <a:rPr lang="en-GB" altLang="en-US" sz="1000" b="1" smtClean="0">
                <a:latin typeface="Arial" pitchFamily="34" charset="0"/>
                <a:cs typeface="Arial" pitchFamily="34" charset="0"/>
              </a:rPr>
              <a:t>Breastfeeding</a:t>
            </a:r>
          </a:p>
          <a:p>
            <a:pPr eaLnBrk="1" hangingPunct="1">
              <a:lnSpc>
                <a:spcPct val="90000"/>
              </a:lnSpc>
            </a:pPr>
            <a:r>
              <a:rPr lang="en-GB" altLang="en-US" sz="1000" smtClean="0">
                <a:latin typeface="Arial" pitchFamily="34" charset="0"/>
                <a:cs typeface="Arial" pitchFamily="34" charset="0"/>
              </a:rPr>
              <a:t>The kangaroo position is ideal for breastfeeding. As soon as the baby shows signs of readiness</a:t>
            </a:r>
          </a:p>
          <a:p>
            <a:pPr eaLnBrk="1" hangingPunct="1">
              <a:lnSpc>
                <a:spcPct val="90000"/>
              </a:lnSpc>
            </a:pPr>
            <a:r>
              <a:rPr lang="en-GB" altLang="en-US" sz="1000" smtClean="0">
                <a:latin typeface="Arial" pitchFamily="34" charset="0"/>
                <a:cs typeface="Arial" pitchFamily="34" charset="0"/>
              </a:rPr>
              <a:t>for breastfeeding, by moving tongue and mouth, and interest in sucking (e.g. fingers or</a:t>
            </a:r>
          </a:p>
          <a:p>
            <a:pPr eaLnBrk="1" hangingPunct="1">
              <a:lnSpc>
                <a:spcPct val="90000"/>
              </a:lnSpc>
            </a:pPr>
            <a:r>
              <a:rPr lang="en-GB" altLang="en-US" sz="1000" smtClean="0">
                <a:latin typeface="Arial" pitchFamily="34" charset="0"/>
                <a:cs typeface="Arial" pitchFamily="34" charset="0"/>
              </a:rPr>
              <a:t>mother’s skin), help the mother to get into a breastfeeding position that ensures good</a:t>
            </a:r>
          </a:p>
          <a:p>
            <a:pPr eaLnBrk="1" hangingPunct="1">
              <a:lnSpc>
                <a:spcPct val="90000"/>
              </a:lnSpc>
            </a:pPr>
            <a:r>
              <a:rPr lang="en-GB" altLang="en-US" sz="1000" smtClean="0">
                <a:latin typeface="Arial" pitchFamily="34" charset="0"/>
                <a:cs typeface="Arial" pitchFamily="34" charset="0"/>
              </a:rPr>
              <a:t>attachment.</a:t>
            </a:r>
          </a:p>
          <a:p>
            <a:pPr eaLnBrk="1" hangingPunct="1">
              <a:lnSpc>
                <a:spcPct val="90000"/>
              </a:lnSpc>
            </a:pPr>
            <a:r>
              <a:rPr lang="en-GB" altLang="en-US" sz="1000" smtClean="0">
                <a:latin typeface="Arial" pitchFamily="34" charset="0"/>
                <a:cs typeface="Arial" pitchFamily="34" charset="0"/>
              </a:rPr>
              <a:t>To start breastfeeding choose appropriate time - when the baby is waking from a sleep,</a:t>
            </a:r>
          </a:p>
          <a:p>
            <a:pPr eaLnBrk="1" hangingPunct="1">
              <a:lnSpc>
                <a:spcPct val="90000"/>
              </a:lnSpc>
            </a:pPr>
            <a:r>
              <a:rPr lang="en-GB" altLang="en-US" sz="1000" smtClean="0">
                <a:latin typeface="Arial" pitchFamily="34" charset="0"/>
                <a:cs typeface="Arial" pitchFamily="34" charset="0"/>
              </a:rPr>
              <a:t>or is alert and awake. Help the mother to sit comfortably in an armless chair with the baby in</a:t>
            </a:r>
          </a:p>
          <a:p>
            <a:pPr eaLnBrk="1" hangingPunct="1">
              <a:lnSpc>
                <a:spcPct val="90000"/>
              </a:lnSpc>
            </a:pPr>
            <a:r>
              <a:rPr lang="en-GB" altLang="en-US" sz="1000" smtClean="0">
                <a:latin typeface="Arial" pitchFamily="34" charset="0"/>
                <a:cs typeface="Arial" pitchFamily="34" charset="0"/>
              </a:rPr>
              <a:t>skin-to-skin position. For the first breastfeeds take the baby out of the pouch and wrap or dress</a:t>
            </a:r>
          </a:p>
          <a:p>
            <a:pPr eaLnBrk="1" hangingPunct="1">
              <a:lnSpc>
                <a:spcPct val="90000"/>
              </a:lnSpc>
            </a:pPr>
            <a:r>
              <a:rPr lang="en-GB" altLang="en-US" sz="1000" smtClean="0">
                <a:latin typeface="Arial" pitchFamily="34" charset="0"/>
                <a:cs typeface="Arial" pitchFamily="34" charset="0"/>
              </a:rPr>
              <a:t>him to better demonstrate the technique. Then put the baby into the kangaroo position and ask</a:t>
            </a:r>
          </a:p>
          <a:p>
            <a:pPr eaLnBrk="1" hangingPunct="1">
              <a:lnSpc>
                <a:spcPct val="90000"/>
              </a:lnSpc>
            </a:pPr>
            <a:r>
              <a:rPr lang="en-GB" altLang="en-US" sz="1000" smtClean="0">
                <a:latin typeface="Arial" pitchFamily="34" charset="0"/>
                <a:cs typeface="Arial" pitchFamily="34" charset="0"/>
              </a:rPr>
              <a:t>the mother to ensure good position and attachment.</a:t>
            </a:r>
          </a:p>
          <a:p>
            <a:pPr eaLnBrk="1" hangingPunct="1">
              <a:lnSpc>
                <a:spcPct val="90000"/>
              </a:lnSpc>
            </a:pPr>
            <a:r>
              <a:rPr lang="en-GB" altLang="en-US" sz="1000" smtClean="0">
                <a:latin typeface="Arial" pitchFamily="34" charset="0"/>
                <a:cs typeface="Arial" pitchFamily="34" charset="0"/>
              </a:rPr>
              <a:t>Let the baby suckle on the breast as long as he wants. The baby may feed with long pauses</a:t>
            </a:r>
          </a:p>
          <a:p>
            <a:pPr eaLnBrk="1" hangingPunct="1">
              <a:lnSpc>
                <a:spcPct val="90000"/>
              </a:lnSpc>
            </a:pPr>
            <a:r>
              <a:rPr lang="en-GB" altLang="en-US" sz="1000" smtClean="0">
                <a:latin typeface="Arial" pitchFamily="34" charset="0"/>
                <a:cs typeface="Arial" pitchFamily="34" charset="0"/>
              </a:rPr>
              <a:t>between sucks. Do not interrupt the baby if he is still trying.</a:t>
            </a:r>
          </a:p>
          <a:p>
            <a:pPr eaLnBrk="1" hangingPunct="1">
              <a:lnSpc>
                <a:spcPct val="90000"/>
              </a:lnSpc>
            </a:pPr>
            <a:r>
              <a:rPr lang="en-GB" altLang="en-US" sz="1000" smtClean="0">
                <a:latin typeface="Arial" pitchFamily="34" charset="0"/>
                <a:cs typeface="Arial" pitchFamily="34" charset="0"/>
              </a:rPr>
              <a:t>Small babies need breastfeeding frequently, every 2-3 hours. Initially they may not wake up</a:t>
            </a:r>
          </a:p>
          <a:p>
            <a:pPr eaLnBrk="1" hangingPunct="1">
              <a:lnSpc>
                <a:spcPct val="90000"/>
              </a:lnSpc>
            </a:pPr>
            <a:r>
              <a:rPr lang="en-GB" altLang="en-US" sz="1000" smtClean="0">
                <a:latin typeface="Arial" pitchFamily="34" charset="0"/>
                <a:cs typeface="Arial" pitchFamily="34" charset="0"/>
              </a:rPr>
              <a:t>for feeds and must be wakened. Changing the baby before the feed may make him more alert.</a:t>
            </a:r>
          </a:p>
          <a:p>
            <a:pPr eaLnBrk="1" hangingPunct="1">
              <a:lnSpc>
                <a:spcPct val="90000"/>
              </a:lnSpc>
            </a:pPr>
            <a:r>
              <a:rPr lang="en-GB" altLang="en-US" sz="1000" smtClean="0">
                <a:latin typeface="Arial" pitchFamily="34" charset="0"/>
                <a:cs typeface="Arial" pitchFamily="34" charset="0"/>
              </a:rPr>
              <a:t>Sometimes it helps to express a little milk with each suck. If the breast is engorged, encourage</a:t>
            </a:r>
          </a:p>
          <a:p>
            <a:pPr eaLnBrk="1" hangingPunct="1">
              <a:lnSpc>
                <a:spcPct val="90000"/>
              </a:lnSpc>
            </a:pPr>
            <a:r>
              <a:rPr lang="en-GB" altLang="en-US" sz="1000" smtClean="0">
                <a:latin typeface="Arial" pitchFamily="34" charset="0"/>
                <a:cs typeface="Arial" pitchFamily="34" charset="0"/>
              </a:rPr>
              <a:t>the mother to express a small amount of breast milk before starting breastfeeding; this will</a:t>
            </a:r>
          </a:p>
          <a:p>
            <a:pPr eaLnBrk="1" hangingPunct="1">
              <a:lnSpc>
                <a:spcPct val="90000"/>
              </a:lnSpc>
            </a:pPr>
            <a:r>
              <a:rPr lang="en-GB" altLang="en-US" sz="1000" smtClean="0">
                <a:latin typeface="Arial" pitchFamily="34" charset="0"/>
                <a:cs typeface="Arial" pitchFamily="34" charset="0"/>
              </a:rPr>
              <a:t>soften the nipple area and it will be easier for the baby to attach.</a:t>
            </a:r>
          </a:p>
          <a:p>
            <a:pPr eaLnBrk="1" hangingPunct="1">
              <a:lnSpc>
                <a:spcPct val="90000"/>
              </a:lnSpc>
            </a:pPr>
            <a:r>
              <a:rPr lang="en-GB" altLang="en-US" sz="1000" smtClean="0">
                <a:latin typeface="Arial" pitchFamily="34" charset="0"/>
                <a:cs typeface="Arial" pitchFamily="34" charset="0"/>
              </a:rPr>
              <a:t>Even if the baby is not yet suckling well and long enough (very preterm), offer the breast</a:t>
            </a:r>
          </a:p>
          <a:p>
            <a:pPr eaLnBrk="1" hangingPunct="1">
              <a:lnSpc>
                <a:spcPct val="90000"/>
              </a:lnSpc>
            </a:pPr>
            <a:r>
              <a:rPr lang="en-GB" altLang="en-US" sz="1000" smtClean="0">
                <a:latin typeface="Arial" pitchFamily="34" charset="0"/>
                <a:cs typeface="Arial" pitchFamily="34" charset="0"/>
              </a:rPr>
              <a:t>first, and then use an appropriate alternative feeding method. Do whatever works best in your</a:t>
            </a:r>
          </a:p>
          <a:p>
            <a:pPr eaLnBrk="1" hangingPunct="1">
              <a:lnSpc>
                <a:spcPct val="90000"/>
              </a:lnSpc>
            </a:pPr>
            <a:r>
              <a:rPr lang="en-GB" altLang="en-US" sz="1000" smtClean="0">
                <a:latin typeface="Arial" pitchFamily="34" charset="0"/>
                <a:cs typeface="Arial" pitchFamily="34" charset="0"/>
              </a:rPr>
              <a:t>setting: let the mother express breast milk into baby’s mouth or let her express breast milk and</a:t>
            </a:r>
          </a:p>
          <a:p>
            <a:pPr eaLnBrk="1" hangingPunct="1">
              <a:lnSpc>
                <a:spcPct val="90000"/>
              </a:lnSpc>
            </a:pPr>
            <a:r>
              <a:rPr lang="en-GB" altLang="en-US" sz="1000" smtClean="0">
                <a:latin typeface="Arial" pitchFamily="34" charset="0"/>
                <a:cs typeface="Arial" pitchFamily="34" charset="0"/>
              </a:rPr>
              <a:t>feed it to the baby by cup or tube.</a:t>
            </a:r>
          </a:p>
        </p:txBody>
      </p:sp>
    </p:spTree>
    <p:extLst>
      <p:ext uri="{BB962C8B-B14F-4D97-AF65-F5344CB8AC3E}">
        <p14:creationId xmlns:p14="http://schemas.microsoft.com/office/powerpoint/2010/main" val="3889440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Tub Feeding while  in KMC</a:t>
            </a:r>
          </a:p>
          <a:p>
            <a:r>
              <a:rPr lang="en-US" dirty="0" smtClean="0"/>
              <a:t>Some authors point out an advantage to this because the infant ha elevated levels of cholecystokinin and gastrin during KMC that promote better digestion and absorption of nutrients, promoting better growth.</a:t>
            </a:r>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46</a:t>
            </a:fld>
            <a:endParaRPr lang="en-US"/>
          </a:p>
        </p:txBody>
      </p:sp>
    </p:spTree>
    <p:extLst>
      <p:ext uri="{BB962C8B-B14F-4D97-AF65-F5344CB8AC3E}">
        <p14:creationId xmlns:p14="http://schemas.microsoft.com/office/powerpoint/2010/main" val="3692207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Skilled health professionals knowledgeable about breastfeeding management are an important element of the support of the mother in her goal to breastfeed. </a:t>
            </a:r>
          </a:p>
          <a:p>
            <a:r>
              <a:rPr lang="en-US" dirty="0" smtClean="0"/>
              <a:t>The mother and health care team should establish a breastfeeding plan.</a:t>
            </a:r>
          </a:p>
          <a:p>
            <a:r>
              <a:rPr lang="en-US" dirty="0" smtClean="0"/>
              <a:t>Mother's breastfeeding plan should be regularly reviewed to ensure it reflects the infant's current state of development.</a:t>
            </a:r>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47</a:t>
            </a:fld>
            <a:endParaRPr lang="en-US"/>
          </a:p>
        </p:txBody>
      </p:sp>
    </p:spTree>
    <p:extLst>
      <p:ext uri="{BB962C8B-B14F-4D97-AF65-F5344CB8AC3E}">
        <p14:creationId xmlns:p14="http://schemas.microsoft.com/office/powerpoint/2010/main" val="3108208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bwMode="auto">
          <a:noFill/>
          <a:ln>
            <a:solidFill>
              <a:srgbClr val="000000"/>
            </a:solidFill>
            <a:miter lim="800000"/>
            <a:headEnd/>
            <a:tailEnd/>
          </a:ln>
        </p:spPr>
      </p:sp>
      <p:sp>
        <p:nvSpPr>
          <p:cNvPr id="2375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latin typeface="Arial" pitchFamily="34" charset="0"/>
              <a:cs typeface="Arial" pitchFamily="34" charset="0"/>
            </a:endParaRPr>
          </a:p>
        </p:txBody>
      </p:sp>
      <p:sp>
        <p:nvSpPr>
          <p:cNvPr id="140292" name="Slide Number Placeholder 3"/>
          <p:cNvSpPr>
            <a:spLocks noGrp="1"/>
          </p:cNvSpPr>
          <p:nvPr>
            <p:ph type="sldNum" sz="quarter" idx="5"/>
          </p:nvPr>
        </p:nvSpPr>
        <p:spPr/>
        <p:txBody>
          <a:bodyPr wrap="square" numCol="1" anchorCtr="0" compatLnSpc="1">
            <a:prstTxWarp prst="textNoShape">
              <a:avLst/>
            </a:prstTxWarp>
          </a:bodyPr>
          <a:lstStyle/>
          <a:p>
            <a:pPr fontAlgn="base">
              <a:spcBef>
                <a:spcPct val="0"/>
              </a:spcBef>
              <a:spcAft>
                <a:spcPct val="0"/>
              </a:spcAft>
              <a:defRPr/>
            </a:pPr>
            <a:fld id="{2488C4DC-9BF2-4270-8859-44B823F3D750}" type="slidenum">
              <a:rPr lang="ar-SA" smtClean="0">
                <a:latin typeface="Arial" pitchFamily="34" charset="0"/>
              </a:rPr>
              <a:pPr fontAlgn="base">
                <a:spcBef>
                  <a:spcPct val="0"/>
                </a:spcBef>
                <a:spcAft>
                  <a:spcPct val="0"/>
                </a:spcAft>
                <a:defRPr/>
              </a:pPr>
              <a:t>50</a:t>
            </a:fld>
            <a:endParaRPr lang="en-GB" smtClean="0">
              <a:latin typeface="Arial" pitchFamily="34" charset="0"/>
              <a:cs typeface="Arial" pitchFamily="34" charset="0"/>
            </a:endParaRPr>
          </a:p>
        </p:txBody>
      </p:sp>
    </p:spTree>
    <p:extLst>
      <p:ext uri="{BB962C8B-B14F-4D97-AF65-F5344CB8AC3E}">
        <p14:creationId xmlns:p14="http://schemas.microsoft.com/office/powerpoint/2010/main" val="4237411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Non-nutritious suction (NNS)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u="sng" dirty="0" smtClean="0"/>
              <a:t>While using </a:t>
            </a:r>
            <a:r>
              <a:rPr lang="en-US" altLang="en-US" sz="1200" u="sng" dirty="0" err="1" smtClean="0"/>
              <a:t>gavage</a:t>
            </a:r>
            <a:r>
              <a:rPr lang="en-US" altLang="en-US" sz="1200" u="sng" dirty="0" smtClean="0"/>
              <a:t>, the nipple or a gloved finger is introduced in the kangaroo baby’s mouth</a:t>
            </a:r>
            <a:r>
              <a:rPr lang="en-US" altLang="en-US" sz="1200" dirty="0" smtClean="0"/>
              <a:t>; the </a:t>
            </a:r>
            <a:r>
              <a:rPr lang="en-US" altLang="en-US" sz="1200" b="1" dirty="0" smtClean="0"/>
              <a:t>finger should be moistened in milk</a:t>
            </a:r>
            <a:r>
              <a:rPr lang="en-US" altLang="en-US" sz="1200" dirty="0" smtClean="0"/>
              <a:t>, and every </a:t>
            </a:r>
            <a:r>
              <a:rPr lang="en-US" altLang="en-US" sz="1200" b="1" dirty="0" smtClean="0"/>
              <a:t>three to four suctions </a:t>
            </a:r>
            <a:r>
              <a:rPr lang="en-US" altLang="en-US" sz="1200" dirty="0" smtClean="0"/>
              <a:t>it is removed to enable the breathing pause. At the beginning the number of suctions is minimal to avoid exhausting the baby, resulting gradually in a pattern of </a:t>
            </a:r>
            <a:r>
              <a:rPr lang="en-US" altLang="en-US" sz="1200" b="1" u="sng" dirty="0" smtClean="0"/>
              <a:t>eight to ten suctions</a:t>
            </a:r>
            <a:r>
              <a:rPr lang="en-US" altLang="en-US" sz="1200" dirty="0" smtClean="0"/>
              <a:t> and a spontaneous breathing pause.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effectLst>
                  <a:outerShdw blurRad="38100" dist="38100" dir="2700000" algn="tl">
                    <a:srgbClr val="000000">
                      <a:alpha val="43137"/>
                    </a:srgbClr>
                  </a:outerShdw>
                </a:effectLst>
              </a:rPr>
              <a:t>NOT USE ‘Dummy’ or ‘Pacifier</a:t>
            </a:r>
            <a:endParaRPr lang="en-US" b="1" dirty="0" smtClean="0"/>
          </a:p>
          <a:p>
            <a:pPr algn="l" rtl="0"/>
            <a:r>
              <a:rPr lang="en-US" altLang="en-US" sz="1200" dirty="0" smtClean="0"/>
              <a:t>If mother and baby are kept together, babies should not need to cry</a:t>
            </a:r>
          </a:p>
          <a:p>
            <a:pPr algn="l" rtl="0"/>
            <a:r>
              <a:rPr lang="en-US" altLang="en-US" sz="1200" dirty="0" smtClean="0"/>
              <a:t>Pacifier are discouraged in international BFHI for good reasons</a:t>
            </a:r>
          </a:p>
          <a:p>
            <a:pPr algn="l" rtl="0"/>
            <a:r>
              <a:rPr lang="en-US" altLang="en-US" sz="1200" dirty="0" smtClean="0"/>
              <a:t>Pacifier&gt;stimulate the </a:t>
            </a:r>
            <a:r>
              <a:rPr lang="en-US" altLang="en-US" sz="1200" dirty="0" err="1" smtClean="0"/>
              <a:t>vagus</a:t>
            </a:r>
            <a:r>
              <a:rPr lang="en-US" altLang="en-US" sz="1200" dirty="0" smtClean="0"/>
              <a:t> nerve&gt; stomach empty faster…this is not  helpful as the baby's tummy should not empty too quickly</a:t>
            </a:r>
          </a:p>
          <a:p>
            <a:pPr algn="l" rtl="0"/>
            <a:r>
              <a:rPr lang="en-US" altLang="en-US" sz="1200" dirty="0" smtClean="0"/>
              <a:t>Pacifier &gt;uses cheek muscles instead of jaw muscles (used in breastfeeding)&gt; strengthens the wrong muscles &gt;baby cannot latch on well&gt; sore nipple </a:t>
            </a:r>
          </a:p>
          <a:p>
            <a:pPr algn="l" rtl="0"/>
            <a:r>
              <a:rPr lang="en-US" altLang="en-US" sz="1200" dirty="0" smtClean="0"/>
              <a:t>Pacifier &gt; cheek development is also not good for latter speech development</a:t>
            </a:r>
          </a:p>
          <a:p>
            <a:pPr algn="l" rtl="0"/>
            <a:r>
              <a:rPr lang="en-US" altLang="en-US" sz="1200" dirty="0" smtClean="0"/>
              <a:t>Pacifier &gt;dental deformation</a:t>
            </a:r>
          </a:p>
          <a:p>
            <a:pPr algn="l" rtl="0"/>
            <a:r>
              <a:rPr lang="en-US" altLang="en-US" sz="1200" dirty="0" smtClean="0"/>
              <a:t>Sucking Pacifier or bottle while lying flat &gt;saliva collects in the back of the mouth&gt;run in ET&gt; </a:t>
            </a:r>
            <a:r>
              <a:rPr lang="en-US" altLang="en-US" sz="1200" dirty="0" err="1" smtClean="0"/>
              <a:t>otitis</a:t>
            </a:r>
            <a:r>
              <a:rPr lang="en-US" altLang="en-US" sz="1200" dirty="0" smtClean="0"/>
              <a:t> media.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effectLst>
                  <a:outerShdw blurRad="38100" dist="38100" dir="2700000" algn="tl">
                    <a:srgbClr val="000000">
                      <a:alpha val="43137"/>
                    </a:srgbClr>
                  </a:outerShdw>
                </a:effectLst>
              </a:rPr>
              <a:t>Hind milk</a:t>
            </a:r>
            <a:endParaRPr lang="en-US" sz="1200" dirty="0" smtClean="0">
              <a:effectLst>
                <a:outerShdw blurRad="38100" dist="38100" dir="2700000" algn="tl">
                  <a:srgbClr val="000000">
                    <a:alpha val="43137"/>
                  </a:srgbClr>
                </a:outerShdw>
              </a:effectLst>
            </a:endParaRPr>
          </a:p>
          <a:p>
            <a:pPr algn="l" rtl="0">
              <a:lnSpc>
                <a:spcPct val="90000"/>
              </a:lnSpc>
            </a:pPr>
            <a:r>
              <a:rPr lang="en-US" altLang="en-US" sz="2400" dirty="0" smtClean="0"/>
              <a:t>Hind milk is the portion of the milk which is produced </a:t>
            </a:r>
            <a:r>
              <a:rPr lang="en-US" altLang="en-US" sz="2400" b="1" dirty="0" smtClean="0"/>
              <a:t>2 to 3 minutes after the flow</a:t>
            </a:r>
            <a:r>
              <a:rPr lang="en-US" altLang="en-US" sz="2400" dirty="0" smtClean="0"/>
              <a:t> begins.</a:t>
            </a:r>
          </a:p>
          <a:p>
            <a:pPr algn="l" rtl="0">
              <a:lnSpc>
                <a:spcPct val="90000"/>
              </a:lnSpc>
            </a:pPr>
            <a:r>
              <a:rPr lang="en-US" altLang="en-US" sz="2400" dirty="0" smtClean="0"/>
              <a:t>Hind milk has been described as </a:t>
            </a:r>
            <a:r>
              <a:rPr lang="en-US" altLang="en-US" sz="2400" b="1" dirty="0" smtClean="0"/>
              <a:t>promoting greater weight gain</a:t>
            </a:r>
            <a:r>
              <a:rPr lang="en-US" altLang="en-US" sz="2400" dirty="0" smtClean="0"/>
              <a:t> than fore milk or regular breastmilk</a:t>
            </a:r>
          </a:p>
          <a:p>
            <a:pPr algn="l" rtl="0">
              <a:lnSpc>
                <a:spcPct val="90000"/>
              </a:lnSpc>
            </a:pPr>
            <a:r>
              <a:rPr lang="en-US" altLang="en-US" sz="2400" dirty="0" smtClean="0"/>
              <a:t>Hind milk is </a:t>
            </a:r>
            <a:r>
              <a:rPr lang="en-US" altLang="en-US" sz="2400" b="1" u="sng" dirty="0" smtClean="0">
                <a:solidFill>
                  <a:srgbClr val="FF0000"/>
                </a:solidFill>
              </a:rPr>
              <a:t>higher in fat and energy</a:t>
            </a:r>
            <a:r>
              <a:rPr lang="en-US" altLang="en-US" sz="2400" u="sng" dirty="0" smtClean="0">
                <a:solidFill>
                  <a:srgbClr val="FF0000"/>
                </a:solidFill>
              </a:rPr>
              <a:t> </a:t>
            </a:r>
            <a:r>
              <a:rPr lang="en-US" altLang="en-US" sz="2400" dirty="0" smtClean="0"/>
              <a:t>than foremilk .</a:t>
            </a:r>
          </a:p>
          <a:p>
            <a:pPr algn="l" rtl="0">
              <a:lnSpc>
                <a:spcPct val="90000"/>
              </a:lnSpc>
            </a:pPr>
            <a:r>
              <a:rPr lang="en-US" altLang="en-US" sz="2400" dirty="0" smtClean="0"/>
              <a:t>Preterm Hind milk has higher </a:t>
            </a:r>
          </a:p>
          <a:p>
            <a:pPr lvl="1" algn="l" rtl="0"/>
            <a:r>
              <a:rPr lang="en-US" altLang="en-US" sz="2000" dirty="0" smtClean="0"/>
              <a:t>Energy density (82 cal/100ml), </a:t>
            </a:r>
          </a:p>
          <a:p>
            <a:pPr lvl="1" algn="l" rtl="0"/>
            <a:r>
              <a:rPr lang="en-US" altLang="en-US" sz="2000" dirty="0" smtClean="0"/>
              <a:t>Fat content (4.8g/100 ml), </a:t>
            </a:r>
          </a:p>
          <a:p>
            <a:pPr lvl="1" algn="l" rtl="0"/>
            <a:r>
              <a:rPr lang="en-US" altLang="en-US" sz="2000" dirty="0" smtClean="0"/>
              <a:t>Concentration</a:t>
            </a:r>
            <a:r>
              <a:rPr lang="fa-IR" altLang="en-US" sz="2000" dirty="0" smtClean="0"/>
              <a:t> </a:t>
            </a:r>
            <a:r>
              <a:rPr lang="en-US" altLang="en-US" sz="2000" dirty="0" smtClean="0"/>
              <a:t>of protein up to 2.0g/100 ml, </a:t>
            </a:r>
          </a:p>
          <a:p>
            <a:pPr lvl="1" algn="l" rtl="0"/>
            <a:r>
              <a:rPr lang="en-US" altLang="en-US" sz="2000" dirty="0" smtClean="0"/>
              <a:t>Concentration of sodium and chloride.</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400" b="1" dirty="0" smtClean="0">
                <a:effectLst>
                  <a:outerShdw blurRad="38100" dist="38100" dir="2700000" algn="tl">
                    <a:srgbClr val="000000">
                      <a:alpha val="43137"/>
                    </a:srgbClr>
                  </a:outerShdw>
                </a:effectLst>
              </a:rPr>
              <a:t>Breastfeeding in KMC</a:t>
            </a:r>
            <a:endParaRPr lang="en-US" sz="2400" dirty="0" smtClean="0">
              <a:effectLst>
                <a:outerShdw blurRad="38100" dist="38100" dir="2700000" algn="tl">
                  <a:srgbClr val="000000">
                    <a:alpha val="43137"/>
                  </a:srgbClr>
                </a:outerShdw>
              </a:effectLst>
            </a:endParaRPr>
          </a:p>
          <a:p>
            <a:pPr algn="l" rtl="0"/>
            <a:r>
              <a:rPr lang="en-US" altLang="en-US" sz="2400" dirty="0" smtClean="0"/>
              <a:t>More strength and interest in breastfeeding </a:t>
            </a:r>
          </a:p>
          <a:p>
            <a:pPr lvl="1" algn="l" rtl="0"/>
            <a:r>
              <a:rPr lang="en-US" altLang="en-US" sz="2000" dirty="0" smtClean="0"/>
              <a:t>Gaining soon experience </a:t>
            </a:r>
          </a:p>
          <a:p>
            <a:pPr lvl="1" algn="l" rtl="0"/>
            <a:r>
              <a:rPr lang="en-US" altLang="en-US" sz="2000" dirty="0" smtClean="0"/>
              <a:t>Facilitates the coordination in sucking and swallowing with breathing</a:t>
            </a:r>
          </a:p>
          <a:p>
            <a:pPr lvl="1" algn="l" rtl="0"/>
            <a:r>
              <a:rPr lang="en-US" altLang="en-US" sz="2000" b="1" i="1" u="sng" dirty="0" smtClean="0"/>
              <a:t>Faster transition </a:t>
            </a:r>
            <a:r>
              <a:rPr lang="en-US" altLang="en-US" sz="2000" dirty="0" smtClean="0"/>
              <a:t>from </a:t>
            </a:r>
            <a:r>
              <a:rPr lang="en-US" altLang="en-US" sz="2000" b="1" i="1" u="sng" dirty="0" smtClean="0"/>
              <a:t>gavages to direct breastfeeding</a:t>
            </a:r>
          </a:p>
          <a:p>
            <a:pPr algn="l" rtl="0"/>
            <a:r>
              <a:rPr lang="en-US" altLang="en-US" sz="2400" dirty="0" smtClean="0"/>
              <a:t>On -demand feeding</a:t>
            </a:r>
          </a:p>
          <a:p>
            <a:pPr lvl="1" algn="l" rtl="0"/>
            <a:r>
              <a:rPr lang="en-US" altLang="en-US" sz="2000" dirty="0" smtClean="0"/>
              <a:t>More stable in blood sugar level</a:t>
            </a:r>
          </a:p>
          <a:p>
            <a:pPr lvl="1" algn="l" rtl="0"/>
            <a:r>
              <a:rPr lang="en-US" altLang="en-US" sz="2000" dirty="0" smtClean="0"/>
              <a:t>Self- regulate feeding</a:t>
            </a:r>
          </a:p>
          <a:p>
            <a:pPr lvl="2" algn="l" rtl="0"/>
            <a:r>
              <a:rPr lang="en-US" altLang="en-US" sz="1800" dirty="0" smtClean="0"/>
              <a:t>Short feeding</a:t>
            </a:r>
          </a:p>
          <a:p>
            <a:pPr lvl="2" algn="l" rtl="0"/>
            <a:r>
              <a:rPr lang="en-US" altLang="en-US" sz="1800" dirty="0" smtClean="0"/>
              <a:t>More digestion</a:t>
            </a:r>
          </a:p>
          <a:p>
            <a:pPr lvl="2" algn="l" rtl="0"/>
            <a:r>
              <a:rPr lang="en-US" altLang="en-US" sz="1800" dirty="0" smtClean="0"/>
              <a:t>Less bring up</a:t>
            </a:r>
          </a:p>
          <a:p>
            <a:pPr lvl="2" algn="l" rtl="0"/>
            <a:r>
              <a:rPr lang="en-US" altLang="en-US" sz="1800" dirty="0" smtClean="0"/>
              <a:t>Faster weight gaining</a:t>
            </a:r>
            <a:endParaRPr lang="en-US" altLang="en-US" sz="2400" dirty="0" smtClean="0"/>
          </a:p>
          <a:p>
            <a:endParaRPr lang="fa-IR" dirty="0" smtClean="0"/>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52</a:t>
            </a:fld>
            <a:endParaRPr lang="en-US"/>
          </a:p>
        </p:txBody>
      </p:sp>
    </p:spTree>
    <p:extLst>
      <p:ext uri="{BB962C8B-B14F-4D97-AF65-F5344CB8AC3E}">
        <p14:creationId xmlns:p14="http://schemas.microsoft.com/office/powerpoint/2010/main" val="3557602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Hold your </a:t>
            </a:r>
            <a:r>
              <a:rPr lang="en-US" altLang="en-US" sz="1200" dirty="0" err="1" smtClean="0"/>
              <a:t>prem</a:t>
            </a:r>
            <a:r>
              <a:rPr lang="en-US" altLang="en-US" sz="1200" dirty="0" smtClean="0"/>
              <a:t> </a:t>
            </a:r>
            <a:r>
              <a:rPr lang="en-US" altLang="en-US" sz="1200" dirty="0" err="1" smtClean="0"/>
              <a:t>bergman</a:t>
            </a:r>
            <a:r>
              <a:rPr lang="en-US" altLang="en-US" sz="1200" dirty="0" smtClean="0"/>
              <a:t> 2010</a:t>
            </a:r>
            <a:endParaRPr lang="en-US" altLang="en-US" sz="2800" dirty="0" smtClean="0"/>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57</a:t>
            </a:fld>
            <a:endParaRPr lang="en-US"/>
          </a:p>
        </p:txBody>
      </p:sp>
    </p:spTree>
    <p:extLst>
      <p:ext uri="{BB962C8B-B14F-4D97-AF65-F5344CB8AC3E}">
        <p14:creationId xmlns:p14="http://schemas.microsoft.com/office/powerpoint/2010/main" val="1882912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fa-IR" dirty="0" smtClean="0"/>
              <a:t>نزدیک به ۷۵درصد نوزادان نارس را نوزادان نارس تأخیری شامل می شود </a:t>
            </a:r>
            <a:r>
              <a:rPr lang="fa-IR" dirty="0" err="1" smtClean="0"/>
              <a:t>كه</a:t>
            </a:r>
            <a:r>
              <a:rPr lang="fa-IR" dirty="0" smtClean="0"/>
              <a:t> چند هفته </a:t>
            </a:r>
            <a:r>
              <a:rPr lang="fa-IR" dirty="0" err="1" smtClean="0"/>
              <a:t>اي</a:t>
            </a:r>
            <a:r>
              <a:rPr lang="fa-IR" dirty="0" smtClean="0"/>
              <a:t> قبل از 37 هفته، بطوریکه با سن حاملگی بین 34 و صفر هفتم و 36 و شش هفتم به </a:t>
            </a:r>
            <a:r>
              <a:rPr lang="fa-IR" dirty="0" err="1" smtClean="0"/>
              <a:t>دنيا</a:t>
            </a:r>
            <a:r>
              <a:rPr lang="fa-IR" dirty="0" smtClean="0"/>
              <a:t> می آیند و در معرض خطر بروز </a:t>
            </a:r>
            <a:r>
              <a:rPr lang="fa-IR" dirty="0" err="1" smtClean="0"/>
              <a:t>مشكلات</a:t>
            </a:r>
            <a:r>
              <a:rPr lang="fa-IR" dirty="0" smtClean="0"/>
              <a:t> در </a:t>
            </a:r>
            <a:r>
              <a:rPr lang="fa-IR" dirty="0" err="1" smtClean="0"/>
              <a:t>تغذيه</a:t>
            </a:r>
            <a:r>
              <a:rPr lang="fa-IR" dirty="0" smtClean="0"/>
              <a:t> با شیرمادر قرار دارند.</a:t>
            </a:r>
          </a:p>
          <a:p>
            <a:pPr rtl="1"/>
            <a:r>
              <a:rPr lang="fa-IR" dirty="0" smtClean="0"/>
              <a:t>. </a:t>
            </a:r>
            <a:endParaRPr lang="en-US" dirty="0"/>
          </a:p>
        </p:txBody>
      </p:sp>
      <p:sp>
        <p:nvSpPr>
          <p:cNvPr id="4" name="Slide Number Placeholder 3"/>
          <p:cNvSpPr>
            <a:spLocks noGrp="1"/>
          </p:cNvSpPr>
          <p:nvPr>
            <p:ph type="sldNum" sz="quarter" idx="10"/>
          </p:nvPr>
        </p:nvSpPr>
        <p:spPr/>
        <p:txBody>
          <a:bodyPr/>
          <a:lstStyle/>
          <a:p>
            <a:pPr>
              <a:defRPr/>
            </a:pPr>
            <a:fld id="{C848E416-0867-456D-A132-87D1FBAB503D}" type="slidenum">
              <a:rPr lang="fa-IR" smtClean="0"/>
              <a:pPr>
                <a:defRPr/>
              </a:pPr>
              <a:t>5</a:t>
            </a:fld>
            <a:endParaRPr lang="fa-IR"/>
          </a:p>
        </p:txBody>
      </p:sp>
    </p:spTree>
    <p:extLst>
      <p:ext uri="{BB962C8B-B14F-4D97-AF65-F5344CB8AC3E}">
        <p14:creationId xmlns:p14="http://schemas.microsoft.com/office/powerpoint/2010/main" val="1404194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Hold your </a:t>
            </a:r>
            <a:r>
              <a:rPr lang="en-US" altLang="en-US" sz="1200" dirty="0" err="1" smtClean="0"/>
              <a:t>prem</a:t>
            </a:r>
            <a:r>
              <a:rPr lang="en-US" altLang="en-US" sz="1200" dirty="0" smtClean="0"/>
              <a:t> </a:t>
            </a:r>
            <a:r>
              <a:rPr lang="en-US" altLang="en-US" sz="1200" dirty="0" err="1" smtClean="0"/>
              <a:t>bergman</a:t>
            </a:r>
            <a:r>
              <a:rPr lang="en-US" altLang="en-US" sz="1200" dirty="0" smtClean="0"/>
              <a:t> 2010</a:t>
            </a:r>
            <a:endParaRPr lang="en-US" altLang="en-US" sz="2800" dirty="0" smtClean="0"/>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58</a:t>
            </a:fld>
            <a:endParaRPr lang="en-US"/>
          </a:p>
        </p:txBody>
      </p:sp>
    </p:spTree>
    <p:extLst>
      <p:ext uri="{BB962C8B-B14F-4D97-AF65-F5344CB8AC3E}">
        <p14:creationId xmlns:p14="http://schemas.microsoft.com/office/powerpoint/2010/main" val="1882912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t>Hold your </a:t>
            </a:r>
            <a:r>
              <a:rPr lang="en-US" altLang="en-US" sz="1200" dirty="0" err="1" smtClean="0"/>
              <a:t>prem</a:t>
            </a:r>
            <a:r>
              <a:rPr lang="en-US" altLang="en-US" sz="1200" dirty="0" smtClean="0"/>
              <a:t> </a:t>
            </a:r>
            <a:r>
              <a:rPr lang="en-US" altLang="en-US" sz="1200" dirty="0" err="1" smtClean="0"/>
              <a:t>bergman</a:t>
            </a:r>
            <a:r>
              <a:rPr lang="en-US" altLang="en-US" sz="1200" dirty="0" smtClean="0"/>
              <a:t> 2010</a:t>
            </a:r>
            <a:endParaRPr lang="en-US" altLang="en-US" sz="2800" dirty="0" smtClean="0"/>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59</a:t>
            </a:fld>
            <a:endParaRPr lang="en-US"/>
          </a:p>
        </p:txBody>
      </p:sp>
    </p:spTree>
    <p:extLst>
      <p:ext uri="{BB962C8B-B14F-4D97-AF65-F5344CB8AC3E}">
        <p14:creationId xmlns:p14="http://schemas.microsoft.com/office/powerpoint/2010/main" val="18829129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bwMode="auto">
          <a:noFill/>
          <a:ln>
            <a:solidFill>
              <a:srgbClr val="000000"/>
            </a:solidFill>
            <a:miter lim="800000"/>
            <a:headEnd/>
            <a:tailEnd/>
          </a:ln>
        </p:spPr>
      </p:sp>
      <p:sp>
        <p:nvSpPr>
          <p:cNvPr id="2273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dirty="0" smtClean="0">
              <a:latin typeface="Arial" pitchFamily="34" charset="0"/>
              <a:cs typeface="Arial" pitchFamily="34" charset="0"/>
            </a:endParaRPr>
          </a:p>
        </p:txBody>
      </p:sp>
      <p:sp>
        <p:nvSpPr>
          <p:cNvPr id="195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7EFBB27-5F65-4897-B521-F820CB49BA9E}" type="slidenum">
              <a:rPr lang="ar-SA" smtClean="0">
                <a:latin typeface="Arial" pitchFamily="34" charset="0"/>
              </a:rPr>
              <a:pPr fontAlgn="base">
                <a:spcBef>
                  <a:spcPct val="0"/>
                </a:spcBef>
                <a:spcAft>
                  <a:spcPct val="0"/>
                </a:spcAft>
                <a:defRPr/>
              </a:pPr>
              <a:t>60</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624265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lnSpc>
                <a:spcPct val="80000"/>
              </a:lnSpc>
            </a:pPr>
            <a:r>
              <a:rPr lang="en-GB" altLang="en-US" sz="2000" u="sng" dirty="0" smtClean="0"/>
              <a:t>Reassure her that she can breastfeed her small baby and she has enough milk;</a:t>
            </a:r>
          </a:p>
          <a:p>
            <a:pPr algn="l" rtl="0" eaLnBrk="1" hangingPunct="1">
              <a:lnSpc>
                <a:spcPct val="80000"/>
              </a:lnSpc>
            </a:pPr>
            <a:r>
              <a:rPr lang="en-GB" altLang="en-US" sz="2000" dirty="0" smtClean="0"/>
              <a:t>Explain that </a:t>
            </a:r>
            <a:r>
              <a:rPr lang="en-GB" altLang="en-US" sz="2000" u="sng" dirty="0" smtClean="0"/>
              <a:t>her milk is the best food for such a small baby</a:t>
            </a:r>
            <a:r>
              <a:rPr lang="en-GB" altLang="en-US" sz="2000" dirty="0" smtClean="0"/>
              <a:t>;</a:t>
            </a:r>
          </a:p>
          <a:p>
            <a:pPr algn="l" rtl="0" eaLnBrk="1" hangingPunct="1">
              <a:lnSpc>
                <a:spcPct val="80000"/>
              </a:lnSpc>
            </a:pPr>
            <a:r>
              <a:rPr lang="en-GB" altLang="en-US" sz="2000" dirty="0" smtClean="0"/>
              <a:t>At the beginning a small baby does not feed as well as a big baby; he may</a:t>
            </a:r>
          </a:p>
          <a:p>
            <a:pPr lvl="1" algn="l" rtl="0" eaLnBrk="1" hangingPunct="1">
              <a:lnSpc>
                <a:spcPct val="80000"/>
              </a:lnSpc>
            </a:pPr>
            <a:r>
              <a:rPr lang="en-GB" altLang="en-US" sz="1800" dirty="0" smtClean="0"/>
              <a:t>Tire easily and suck weakly at first</a:t>
            </a:r>
          </a:p>
          <a:p>
            <a:pPr lvl="1" algn="l" rtl="0" eaLnBrk="1" hangingPunct="1">
              <a:lnSpc>
                <a:spcPct val="80000"/>
              </a:lnSpc>
            </a:pPr>
            <a:r>
              <a:rPr lang="en-GB" altLang="en-US" sz="1800" dirty="0" smtClean="0"/>
              <a:t>Suckle for shorter periods before resting</a:t>
            </a:r>
          </a:p>
          <a:p>
            <a:pPr lvl="1" algn="l" rtl="0" eaLnBrk="1" hangingPunct="1">
              <a:lnSpc>
                <a:spcPct val="80000"/>
              </a:lnSpc>
            </a:pPr>
            <a:r>
              <a:rPr lang="en-GB" altLang="en-US" sz="1800" dirty="0" smtClean="0"/>
              <a:t>Fall asleep during feeding</a:t>
            </a:r>
          </a:p>
          <a:p>
            <a:pPr lvl="1" algn="l" rtl="0" eaLnBrk="1" hangingPunct="1">
              <a:lnSpc>
                <a:spcPct val="80000"/>
              </a:lnSpc>
            </a:pPr>
            <a:r>
              <a:rPr lang="en-GB" altLang="en-US" sz="1800" dirty="0" smtClean="0"/>
              <a:t>Have long pauses after suckling, and feed longer</a:t>
            </a:r>
          </a:p>
          <a:p>
            <a:pPr lvl="1" algn="l" rtl="0" eaLnBrk="1" hangingPunct="1">
              <a:lnSpc>
                <a:spcPct val="80000"/>
              </a:lnSpc>
            </a:pPr>
            <a:r>
              <a:rPr lang="en-GB" altLang="en-US" sz="1800" dirty="0" smtClean="0"/>
              <a:t>Not always wake up for feeds;</a:t>
            </a:r>
          </a:p>
          <a:p>
            <a:pPr algn="l" rtl="0" eaLnBrk="1" hangingPunct="1">
              <a:lnSpc>
                <a:spcPct val="80000"/>
              </a:lnSpc>
            </a:pPr>
            <a:r>
              <a:rPr lang="en-GB" altLang="en-US" sz="2000" dirty="0" smtClean="0"/>
              <a:t>Explain that </a:t>
            </a:r>
            <a:r>
              <a:rPr lang="en-GB" altLang="en-US" sz="2000" u="sng" dirty="0" smtClean="0"/>
              <a:t>breastfeeding will become easier as baby becomes older and bigger;</a:t>
            </a:r>
          </a:p>
          <a:p>
            <a:pPr algn="l" rtl="0" eaLnBrk="1" hangingPunct="1">
              <a:lnSpc>
                <a:spcPct val="80000"/>
              </a:lnSpc>
            </a:pPr>
            <a:r>
              <a:rPr lang="en-GB" altLang="en-US" sz="2000" dirty="0" smtClean="0"/>
              <a:t>Help her place and attach the baby in the kangaroo position.</a:t>
            </a:r>
          </a:p>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61</a:t>
            </a:fld>
            <a:endParaRPr lang="en-US"/>
          </a:p>
        </p:txBody>
      </p:sp>
    </p:spTree>
    <p:extLst>
      <p:ext uri="{BB962C8B-B14F-4D97-AF65-F5344CB8AC3E}">
        <p14:creationId xmlns:p14="http://schemas.microsoft.com/office/powerpoint/2010/main" val="7654437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62</a:t>
            </a:fld>
            <a:endParaRPr lang="en-US"/>
          </a:p>
        </p:txBody>
      </p:sp>
    </p:spTree>
    <p:extLst>
      <p:ext uri="{BB962C8B-B14F-4D97-AF65-F5344CB8AC3E}">
        <p14:creationId xmlns:p14="http://schemas.microsoft.com/office/powerpoint/2010/main" val="1585075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bwMode="auto">
          <a:noFill/>
          <a:ln>
            <a:solidFill>
              <a:srgbClr val="000000"/>
            </a:solidFill>
            <a:miter lim="800000"/>
            <a:headEnd/>
            <a:tailEnd/>
          </a:ln>
        </p:spPr>
      </p:sp>
      <p:sp>
        <p:nvSpPr>
          <p:cNvPr id="2304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dirty="0" smtClean="0">
                <a:latin typeface="Arial" pitchFamily="34" charset="0"/>
                <a:cs typeface="Arial" pitchFamily="34" charset="0"/>
              </a:rPr>
              <a:t>He can continue for up to an hour if necessary. </a:t>
            </a:r>
          </a:p>
          <a:p>
            <a:r>
              <a:rPr lang="en-US" altLang="en-US" dirty="0" smtClean="0">
                <a:latin typeface="Arial" pitchFamily="34" charset="0"/>
                <a:cs typeface="Arial" pitchFamily="34" charset="0"/>
              </a:rPr>
              <a:t>It is important not to take him off the breast too quickly.</a:t>
            </a:r>
          </a:p>
          <a:p>
            <a:r>
              <a:rPr lang="en-US" altLang="en-US" dirty="0" smtClean="0">
                <a:latin typeface="Arial" pitchFamily="34" charset="0"/>
                <a:cs typeface="Arial" pitchFamily="34" charset="0"/>
              </a:rPr>
              <a:t>Leave him on the breast so that he can suckle again when he is ready.</a:t>
            </a:r>
          </a:p>
          <a:p>
            <a:r>
              <a:rPr lang="en-US" altLang="en-US" dirty="0" smtClean="0">
                <a:latin typeface="Arial" pitchFamily="34" charset="0"/>
                <a:cs typeface="Arial" pitchFamily="34" charset="0"/>
              </a:rPr>
              <a:t>Offer a cup-feed after the breastfeed.</a:t>
            </a:r>
          </a:p>
          <a:p>
            <a:endParaRPr lang="en-US" altLang="en-US" dirty="0" smtClean="0">
              <a:latin typeface="Arial" pitchFamily="34" charset="0"/>
              <a:cs typeface="Arial" pitchFamily="34" charset="0"/>
            </a:endParaRPr>
          </a:p>
        </p:txBody>
      </p:sp>
      <p:sp>
        <p:nvSpPr>
          <p:cNvPr id="131076" name="Slide Number Placeholder 3"/>
          <p:cNvSpPr>
            <a:spLocks noGrp="1"/>
          </p:cNvSpPr>
          <p:nvPr>
            <p:ph type="sldNum" sz="quarter" idx="5"/>
          </p:nvPr>
        </p:nvSpPr>
        <p:spPr/>
        <p:txBody>
          <a:bodyPr wrap="square" numCol="1" anchorCtr="0" compatLnSpc="1">
            <a:prstTxWarp prst="textNoShape">
              <a:avLst/>
            </a:prstTxWarp>
          </a:bodyPr>
          <a:lstStyle/>
          <a:p>
            <a:pPr fontAlgn="base">
              <a:spcBef>
                <a:spcPct val="0"/>
              </a:spcBef>
              <a:spcAft>
                <a:spcPct val="0"/>
              </a:spcAft>
              <a:defRPr/>
            </a:pPr>
            <a:fld id="{EFFA68B9-AA31-4548-8499-3BE969A98379}" type="slidenum">
              <a:rPr lang="ar-SA" smtClean="0">
                <a:latin typeface="Arial" pitchFamily="34" charset="0"/>
              </a:rPr>
              <a:pPr fontAlgn="base">
                <a:spcBef>
                  <a:spcPct val="0"/>
                </a:spcBef>
                <a:spcAft>
                  <a:spcPct val="0"/>
                </a:spcAft>
                <a:defRPr/>
              </a:pPr>
              <a:t>63</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3759201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bwMode="auto">
          <a:noFill/>
          <a:ln>
            <a:solidFill>
              <a:srgbClr val="000000"/>
            </a:solidFill>
            <a:miter lim="800000"/>
            <a:headEnd/>
            <a:tailEnd/>
          </a:ln>
        </p:spPr>
      </p:sp>
      <p:sp>
        <p:nvSpPr>
          <p:cNvPr id="2355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dirty="0" err="1" smtClean="0"/>
              <a:t>bonye</a:t>
            </a:r>
            <a:endParaRPr lang="en-US" altLang="en-US" dirty="0" smtClean="0"/>
          </a:p>
        </p:txBody>
      </p:sp>
      <p:sp>
        <p:nvSpPr>
          <p:cNvPr id="4" name="Slide Number Placeholder 3"/>
          <p:cNvSpPr>
            <a:spLocks noGrp="1"/>
          </p:cNvSpPr>
          <p:nvPr>
            <p:ph type="sldNum" sz="quarter" idx="5"/>
          </p:nvPr>
        </p:nvSpPr>
        <p:spPr/>
        <p:txBody>
          <a:bodyPr wrap="square" numCol="1" anchorCtr="0" compatLnSpc="1">
            <a:prstTxWarp prst="textNoShape">
              <a:avLst/>
            </a:prstTxWarp>
          </a:bodyPr>
          <a:lstStyle/>
          <a:p>
            <a:pPr fontAlgn="base">
              <a:spcBef>
                <a:spcPct val="0"/>
              </a:spcBef>
              <a:spcAft>
                <a:spcPct val="0"/>
              </a:spcAft>
              <a:defRPr/>
            </a:pPr>
            <a:fld id="{C9ADBB50-5CFF-44E2-9058-BBFB891D38CE}" type="slidenum">
              <a:rPr lang="ar-SA" smtClean="0"/>
              <a:pPr fontAlgn="base">
                <a:spcBef>
                  <a:spcPct val="0"/>
                </a:spcBef>
                <a:spcAft>
                  <a:spcPct val="0"/>
                </a:spcAft>
                <a:defRPr/>
              </a:pPr>
              <a:t>65</a:t>
            </a:fld>
            <a:endParaRPr lang="en-US" smtClean="0">
              <a:cs typeface="Arial" pitchFamily="34" charset="0"/>
            </a:endParaRPr>
          </a:p>
        </p:txBody>
      </p:sp>
    </p:spTree>
    <p:extLst>
      <p:ext uri="{BB962C8B-B14F-4D97-AF65-F5344CB8AC3E}">
        <p14:creationId xmlns:p14="http://schemas.microsoft.com/office/powerpoint/2010/main" val="1565650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bwMode="auto">
          <a:noFill/>
          <a:ln>
            <a:solidFill>
              <a:srgbClr val="000000"/>
            </a:solidFill>
            <a:miter lim="800000"/>
            <a:headEnd/>
            <a:tailEnd/>
          </a:ln>
        </p:spPr>
      </p:sp>
      <p:sp>
        <p:nvSpPr>
          <p:cNvPr id="2355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dirty="0" err="1" smtClean="0"/>
              <a:t>bonye</a:t>
            </a:r>
            <a:endParaRPr lang="en-US" altLang="en-US" dirty="0" smtClean="0"/>
          </a:p>
        </p:txBody>
      </p:sp>
      <p:sp>
        <p:nvSpPr>
          <p:cNvPr id="4" name="Slide Number Placeholder 3"/>
          <p:cNvSpPr>
            <a:spLocks noGrp="1"/>
          </p:cNvSpPr>
          <p:nvPr>
            <p:ph type="sldNum" sz="quarter" idx="5"/>
          </p:nvPr>
        </p:nvSpPr>
        <p:spPr/>
        <p:txBody>
          <a:bodyPr wrap="square" numCol="1" anchorCtr="0" compatLnSpc="1">
            <a:prstTxWarp prst="textNoShape">
              <a:avLst/>
            </a:prstTxWarp>
          </a:bodyPr>
          <a:lstStyle/>
          <a:p>
            <a:pPr fontAlgn="base">
              <a:spcBef>
                <a:spcPct val="0"/>
              </a:spcBef>
              <a:spcAft>
                <a:spcPct val="0"/>
              </a:spcAft>
              <a:defRPr/>
            </a:pPr>
            <a:fld id="{C9ADBB50-5CFF-44E2-9058-BBFB891D38CE}" type="slidenum">
              <a:rPr lang="ar-SA" smtClean="0"/>
              <a:pPr fontAlgn="base">
                <a:spcBef>
                  <a:spcPct val="0"/>
                </a:spcBef>
                <a:spcAft>
                  <a:spcPct val="0"/>
                </a:spcAft>
                <a:defRPr/>
              </a:pPr>
              <a:t>66</a:t>
            </a:fld>
            <a:endParaRPr lang="en-US" smtClean="0">
              <a:cs typeface="Arial" pitchFamily="34" charset="0"/>
            </a:endParaRPr>
          </a:p>
        </p:txBody>
      </p:sp>
    </p:spTree>
    <p:extLst>
      <p:ext uri="{BB962C8B-B14F-4D97-AF65-F5344CB8AC3E}">
        <p14:creationId xmlns:p14="http://schemas.microsoft.com/office/powerpoint/2010/main" val="325706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23925" eaLnBrk="0" hangingPunct="0">
              <a:defRPr>
                <a:solidFill>
                  <a:schemeClr val="tx1"/>
                </a:solidFill>
                <a:latin typeface="Helvetica" panose="020B0604020202020204" pitchFamily="34" charset="0"/>
                <a:cs typeface="Arial" panose="020B0604020202020204" pitchFamily="34" charset="0"/>
              </a:defRPr>
            </a:lvl1pPr>
            <a:lvl2pPr marL="742950" indent="-285750" defTabSz="923925" eaLnBrk="0" hangingPunct="0">
              <a:defRPr>
                <a:solidFill>
                  <a:schemeClr val="tx1"/>
                </a:solidFill>
                <a:latin typeface="Helvetica" panose="020B0604020202020204" pitchFamily="34" charset="0"/>
                <a:cs typeface="Arial" panose="020B0604020202020204" pitchFamily="34" charset="0"/>
              </a:defRPr>
            </a:lvl2pPr>
            <a:lvl3pPr marL="1143000" indent="-228600" defTabSz="923925" eaLnBrk="0" hangingPunct="0">
              <a:defRPr>
                <a:solidFill>
                  <a:schemeClr val="tx1"/>
                </a:solidFill>
                <a:latin typeface="Helvetica" panose="020B0604020202020204" pitchFamily="34" charset="0"/>
                <a:cs typeface="Arial" panose="020B0604020202020204" pitchFamily="34" charset="0"/>
              </a:defRPr>
            </a:lvl3pPr>
            <a:lvl4pPr marL="1600200" indent="-228600" defTabSz="923925" eaLnBrk="0" hangingPunct="0">
              <a:defRPr>
                <a:solidFill>
                  <a:schemeClr val="tx1"/>
                </a:solidFill>
                <a:latin typeface="Helvetica" panose="020B0604020202020204" pitchFamily="34" charset="0"/>
                <a:cs typeface="Arial" panose="020B0604020202020204" pitchFamily="34" charset="0"/>
              </a:defRPr>
            </a:lvl4pPr>
            <a:lvl5pPr marL="2057400" indent="-228600" defTabSz="923925" eaLnBrk="0" hangingPunct="0">
              <a:defRPr>
                <a:solidFill>
                  <a:schemeClr val="tx1"/>
                </a:solidFill>
                <a:latin typeface="Helvetica" panose="020B0604020202020204" pitchFamily="34" charset="0"/>
                <a:cs typeface="Arial" panose="020B0604020202020204" pitchFamily="34" charset="0"/>
              </a:defRPr>
            </a:lvl5pPr>
            <a:lvl6pPr marL="2514600" indent="-228600" defTabSz="923925"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defTabSz="923925"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defTabSz="923925"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defTabSz="923925"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eaLnBrk="1" hangingPunct="1"/>
            <a:fld id="{B940601F-8123-4E8D-988B-D5C84FF5E282}" type="slidenum">
              <a:rPr lang="en-US" altLang="en-US">
                <a:solidFill>
                  <a:srgbClr val="000000"/>
                </a:solidFill>
                <a:latin typeface="Arial" panose="020B0604020202020204" pitchFamily="34" charset="0"/>
              </a:rPr>
              <a:pPr eaLnBrk="1" hangingPunct="1"/>
              <a:t>9</a:t>
            </a:fld>
            <a:endParaRPr lang="en-US" altLang="en-US">
              <a:solidFill>
                <a:srgbClr val="000000"/>
              </a:solidFill>
              <a:latin typeface="Arial" panose="020B0604020202020204" pitchFamily="34"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endParaRPr lang="fa-IR" altLang="en-US" smtClean="0"/>
          </a:p>
        </p:txBody>
      </p:sp>
    </p:spTree>
    <p:extLst>
      <p:ext uri="{BB962C8B-B14F-4D97-AF65-F5344CB8AC3E}">
        <p14:creationId xmlns:p14="http://schemas.microsoft.com/office/powerpoint/2010/main" val="3045376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655576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4665D1-74C1-4D34-A678-639F491A6FFF}" type="slidenum">
              <a:rPr lang="en-US">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929183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bwMode="auto">
          <a:noFill/>
          <a:ln>
            <a:solidFill>
              <a:srgbClr val="000000"/>
            </a:solidFill>
            <a:miter lim="800000"/>
            <a:headEnd/>
            <a:tailEnd/>
          </a:ln>
        </p:spPr>
      </p:sp>
      <p:sp>
        <p:nvSpPr>
          <p:cNvPr id="185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B43DC0-140A-41A3-B824-984B0903D71C}" type="slidenum">
              <a:rPr lang="en-US" smtClean="0">
                <a:cs typeface="Arial" charset="0"/>
              </a:rPr>
              <a:pPr fontAlgn="base">
                <a:spcBef>
                  <a:spcPct val="0"/>
                </a:spcBef>
                <a:spcAft>
                  <a:spcPct val="0"/>
                </a:spcAft>
                <a:defRPr/>
              </a:pPr>
              <a:t>21</a:t>
            </a:fld>
            <a:endParaRPr lang="en-US" dirty="0" smtClean="0">
              <a:cs typeface="Arial" charset="0"/>
            </a:endParaRPr>
          </a:p>
        </p:txBody>
      </p:sp>
    </p:spTree>
    <p:extLst>
      <p:ext uri="{BB962C8B-B14F-4D97-AF65-F5344CB8AC3E}">
        <p14:creationId xmlns:p14="http://schemas.microsoft.com/office/powerpoint/2010/main" val="2072658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r" rtl="1"/>
            <a:r>
              <a:rPr lang="fa-IR" altLang="en-US" dirty="0" smtClean="0"/>
              <a:t>استفاده از </a:t>
            </a:r>
            <a:r>
              <a:rPr lang="fa-IR" altLang="en-US" dirty="0" err="1" smtClean="0"/>
              <a:t>شيرمادر</a:t>
            </a:r>
            <a:r>
              <a:rPr lang="fa-IR" altLang="en-US" dirty="0" smtClean="0"/>
              <a:t> </a:t>
            </a:r>
            <a:r>
              <a:rPr lang="fa-IR" altLang="en-US" dirty="0" err="1" smtClean="0"/>
              <a:t>براي</a:t>
            </a:r>
            <a:r>
              <a:rPr lang="fa-IR" altLang="en-US" dirty="0" smtClean="0"/>
              <a:t> نوزادان نارس </a:t>
            </a:r>
            <a:r>
              <a:rPr lang="fa-IR" altLang="en-US" dirty="0" err="1" smtClean="0"/>
              <a:t>يک</a:t>
            </a:r>
            <a:r>
              <a:rPr lang="fa-IR" altLang="en-US" dirty="0" smtClean="0"/>
              <a:t> امر </a:t>
            </a:r>
            <a:r>
              <a:rPr lang="fa-IR" altLang="en-US" dirty="0" err="1" smtClean="0"/>
              <a:t>حياتي</a:t>
            </a:r>
            <a:r>
              <a:rPr lang="fa-IR" altLang="en-US" dirty="0" smtClean="0"/>
              <a:t> است که باعث </a:t>
            </a:r>
            <a:r>
              <a:rPr lang="fa-IR" altLang="en-US" dirty="0" err="1" smtClean="0"/>
              <a:t>تشويق</a:t>
            </a:r>
            <a:r>
              <a:rPr lang="fa-IR" altLang="en-US" dirty="0" smtClean="0"/>
              <a:t> و </a:t>
            </a:r>
            <a:r>
              <a:rPr lang="fa-IR" altLang="en-US" dirty="0" err="1" smtClean="0"/>
              <a:t>تسريع</a:t>
            </a:r>
            <a:r>
              <a:rPr lang="fa-IR" altLang="en-US" dirty="0" smtClean="0"/>
              <a:t> در </a:t>
            </a:r>
            <a:r>
              <a:rPr lang="fa-IR" altLang="en-US" dirty="0" err="1" smtClean="0"/>
              <a:t>برقراري</a:t>
            </a:r>
            <a:r>
              <a:rPr lang="fa-IR" altLang="en-US" dirty="0" smtClean="0"/>
              <a:t> </a:t>
            </a:r>
            <a:r>
              <a:rPr lang="fa-IR" altLang="en-US" dirty="0" err="1" smtClean="0"/>
              <a:t>تغذيه</a:t>
            </a:r>
            <a:r>
              <a:rPr lang="fa-IR" altLang="en-US" dirty="0" smtClean="0"/>
              <a:t> </a:t>
            </a:r>
            <a:r>
              <a:rPr lang="fa-IR" altLang="en-US" dirty="0" err="1" smtClean="0"/>
              <a:t>دهاني</a:t>
            </a:r>
            <a:r>
              <a:rPr lang="fa-IR" altLang="en-US" dirty="0" smtClean="0"/>
              <a:t> </a:t>
            </a:r>
            <a:r>
              <a:rPr lang="fa-IR" altLang="en-US" dirty="0" err="1" smtClean="0"/>
              <a:t>وتقويت</a:t>
            </a:r>
            <a:r>
              <a:rPr lang="fa-IR" altLang="en-US" dirty="0" smtClean="0"/>
              <a:t> </a:t>
            </a:r>
            <a:r>
              <a:rPr lang="fa-IR" altLang="en-US" dirty="0" err="1" smtClean="0"/>
              <a:t>سيستم</a:t>
            </a:r>
            <a:r>
              <a:rPr lang="fa-IR" altLang="en-US" dirty="0" smtClean="0"/>
              <a:t> </a:t>
            </a:r>
            <a:r>
              <a:rPr lang="fa-IR" altLang="en-US" dirty="0" err="1" smtClean="0"/>
              <a:t>ايمني</a:t>
            </a:r>
            <a:r>
              <a:rPr lang="fa-IR" altLang="en-US" dirty="0" smtClean="0"/>
              <a:t> آنها شده و </a:t>
            </a:r>
            <a:r>
              <a:rPr lang="fa-IR" altLang="en-US" dirty="0" err="1" smtClean="0"/>
              <a:t>همچنين</a:t>
            </a:r>
            <a:r>
              <a:rPr lang="fa-IR" altLang="en-US" dirty="0" smtClean="0"/>
              <a:t> </a:t>
            </a:r>
            <a:r>
              <a:rPr lang="fa-IR" altLang="en-US" dirty="0" err="1" smtClean="0"/>
              <a:t>يک</a:t>
            </a:r>
            <a:r>
              <a:rPr lang="fa-IR" altLang="en-US" dirty="0" smtClean="0"/>
              <a:t> برنامه </a:t>
            </a:r>
            <a:r>
              <a:rPr lang="fa-IR" altLang="en-US" dirty="0" err="1" smtClean="0"/>
              <a:t>کليدي</a:t>
            </a:r>
            <a:r>
              <a:rPr lang="fa-IR" altLang="en-US" dirty="0" smtClean="0"/>
              <a:t> </a:t>
            </a:r>
            <a:r>
              <a:rPr lang="fa-IR" altLang="en-US" dirty="0" err="1" smtClean="0"/>
              <a:t>براي</a:t>
            </a:r>
            <a:r>
              <a:rPr lang="fa-IR" altLang="en-US" dirty="0" smtClean="0"/>
              <a:t> </a:t>
            </a:r>
            <a:r>
              <a:rPr lang="fa-IR" altLang="en-US" dirty="0" err="1" smtClean="0"/>
              <a:t>تسهيل</a:t>
            </a:r>
            <a:r>
              <a:rPr lang="fa-IR" altLang="en-US" dirty="0" smtClean="0"/>
              <a:t> در </a:t>
            </a:r>
            <a:r>
              <a:rPr lang="fa-IR" altLang="en-US" dirty="0" err="1" smtClean="0"/>
              <a:t>ايجاد</a:t>
            </a:r>
            <a:r>
              <a:rPr lang="fa-IR" altLang="en-US" dirty="0" smtClean="0"/>
              <a:t> روابط </a:t>
            </a:r>
            <a:r>
              <a:rPr lang="fa-IR" altLang="en-US" dirty="0" err="1" smtClean="0"/>
              <a:t>عاطفي</a:t>
            </a:r>
            <a:r>
              <a:rPr lang="fa-IR" altLang="en-US" dirty="0" smtClean="0"/>
              <a:t> مادر </a:t>
            </a:r>
            <a:r>
              <a:rPr lang="fa-IR" altLang="en-US" dirty="0" err="1" smtClean="0"/>
              <a:t>ونوزاد</a:t>
            </a:r>
            <a:r>
              <a:rPr lang="fa-IR" altLang="en-US" dirty="0" smtClean="0"/>
              <a:t> </a:t>
            </a:r>
            <a:r>
              <a:rPr lang="fa-IR" altLang="en-US" dirty="0" err="1" smtClean="0"/>
              <a:t>مي</a:t>
            </a:r>
            <a:r>
              <a:rPr lang="fa-IR" altLang="en-US" dirty="0" smtClean="0"/>
              <a:t> باشد.</a:t>
            </a:r>
            <a:endParaRPr lang="en-US" altLang="en-US" dirty="0" smtClean="0"/>
          </a:p>
        </p:txBody>
      </p:sp>
      <p:sp>
        <p:nvSpPr>
          <p:cNvPr id="4" name="Slide Number Placeholder 3"/>
          <p:cNvSpPr>
            <a:spLocks noGrp="1"/>
          </p:cNvSpPr>
          <p:nvPr>
            <p:ph type="sldNum" sz="quarter" idx="5"/>
          </p:nvPr>
        </p:nvSpPr>
        <p:spPr/>
        <p:txBody>
          <a:bodyPr/>
          <a:lstStyle/>
          <a:p>
            <a:pPr>
              <a:defRPr/>
            </a:pPr>
            <a:fld id="{71875415-A37D-42AD-B53C-0980BCABE0B2}" type="slidenum">
              <a:rPr lang="en-US" smtClean="0"/>
              <a:pPr>
                <a:defRPr/>
              </a:pPr>
              <a:t>22</a:t>
            </a:fld>
            <a:endParaRPr lang="en-US"/>
          </a:p>
        </p:txBody>
      </p:sp>
    </p:spTree>
    <p:extLst>
      <p:ext uri="{BB962C8B-B14F-4D97-AF65-F5344CB8AC3E}">
        <p14:creationId xmlns:p14="http://schemas.microsoft.com/office/powerpoint/2010/main" val="3692164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a:ln/>
        </p:spPr>
        <p:txBody>
          <a:bodyPr/>
          <a:lstStyle/>
          <a:p>
            <a:pPr>
              <a:defRPr/>
            </a:pPr>
            <a:r>
              <a:rPr lang="en-US" b="1" dirty="0" smtClean="0"/>
              <a:t>Milk composition in mothers of preterm babies differs from those of term babies. Higher sodium and protein levels in preterm milk are the most consistent differences. Preterm milk is richer in protein, </a:t>
            </a:r>
            <a:r>
              <a:rPr lang="en-US" b="1" u="sng" dirty="0" smtClean="0">
                <a:solidFill>
                  <a:schemeClr val="accent5">
                    <a:lumMod val="90000"/>
                  </a:schemeClr>
                </a:solidFill>
              </a:rPr>
              <a:t>even twice as much than term m</a:t>
            </a:r>
            <a:r>
              <a:rPr lang="en-US" b="1" dirty="0" smtClean="0">
                <a:solidFill>
                  <a:schemeClr val="accent5">
                    <a:lumMod val="90000"/>
                  </a:schemeClr>
                </a:solidFill>
              </a:rPr>
              <a:t>ilk</a:t>
            </a:r>
            <a:r>
              <a:rPr lang="en-US" b="1" dirty="0" smtClean="0"/>
              <a:t>; besides, </a:t>
            </a:r>
            <a:r>
              <a:rPr lang="en-US" b="1" dirty="0" err="1" smtClean="0"/>
              <a:t>lactoserum</a:t>
            </a:r>
            <a:r>
              <a:rPr lang="en-US" b="1" dirty="0" smtClean="0"/>
              <a:t> (milk protein) provides not only the nine amino acids essential for humans but also </a:t>
            </a:r>
            <a:r>
              <a:rPr lang="en-US" b="1" dirty="0" err="1" smtClean="0"/>
              <a:t>taurine</a:t>
            </a:r>
            <a:r>
              <a:rPr lang="en-US" b="1" dirty="0" smtClean="0"/>
              <a:t>, </a:t>
            </a:r>
            <a:r>
              <a:rPr lang="en-US" b="1" dirty="0" err="1" smtClean="0"/>
              <a:t>glycine</a:t>
            </a:r>
            <a:r>
              <a:rPr lang="en-US" b="1" dirty="0" smtClean="0"/>
              <a:t>, </a:t>
            </a:r>
            <a:r>
              <a:rPr lang="en-US" b="1" dirty="0" err="1" smtClean="0"/>
              <a:t>leucine</a:t>
            </a:r>
            <a:r>
              <a:rPr lang="en-US" b="1" dirty="0" smtClean="0"/>
              <a:t> and </a:t>
            </a:r>
            <a:r>
              <a:rPr lang="en-US" b="1" dirty="0" err="1" smtClean="0"/>
              <a:t>cysteine</a:t>
            </a:r>
            <a:r>
              <a:rPr lang="en-US" b="1" dirty="0" smtClean="0"/>
              <a:t>, amino acids that are essential for preterm babies. These protein and nitrogen levels could be sufficient in many cases, but some preterm infants may require more protein than that they can obtain from preterm breast milk to keep up with the growth rates needed, especially for catch up growth.</a:t>
            </a:r>
          </a:p>
          <a:p>
            <a:pPr>
              <a:defRPr/>
            </a:pPr>
            <a:r>
              <a:rPr lang="en-US" b="1" dirty="0" smtClean="0"/>
              <a:t>Fat contents, particularly medium and intermediate chain fatty acids, are higher in preterm milk although their concentration could fail to meet early requirements in many preterm infants. Nevertheless, the levels of long chain polyunsaturated fatty acids (</a:t>
            </a:r>
            <a:r>
              <a:rPr lang="en-US" b="1" dirty="0" err="1" smtClean="0"/>
              <a:t>arachydonic</a:t>
            </a:r>
            <a:r>
              <a:rPr lang="en-US" b="1" dirty="0" smtClean="0"/>
              <a:t> and </a:t>
            </a:r>
            <a:r>
              <a:rPr lang="en-US" b="1" dirty="0" err="1" smtClean="0"/>
              <a:t>docosahexaeonic</a:t>
            </a:r>
            <a:r>
              <a:rPr lang="en-US" b="1" dirty="0" smtClean="0"/>
              <a:t>) in preterm milk remain high for at least six months to more than twice as much in term milk, probably resulting in a better source for these fatty acids in preterm infants. </a:t>
            </a:r>
          </a:p>
          <a:p>
            <a:pPr>
              <a:defRPr/>
            </a:pPr>
            <a:r>
              <a:rPr lang="en-US" b="1" dirty="0" smtClean="0"/>
              <a:t>The amount of calories, calcium and phosphate in preterm milk is generally higher than in term milk. However, the calcium/phosphate ratio could not meet the increased needs of these minerals, especially in extremely low </a:t>
            </a:r>
            <a:r>
              <a:rPr lang="en-US" b="1" dirty="0" err="1" smtClean="0"/>
              <a:t>birthweight</a:t>
            </a:r>
            <a:r>
              <a:rPr lang="en-US" b="1" dirty="0" smtClean="0"/>
              <a:t> preterm infants. </a:t>
            </a:r>
          </a:p>
          <a:p>
            <a:pPr>
              <a:defRPr/>
            </a:pPr>
            <a:r>
              <a:rPr lang="en-US" b="1" dirty="0" smtClean="0"/>
              <a:t>Additionally, the preterm </a:t>
            </a:r>
            <a:r>
              <a:rPr lang="en-US" b="1" dirty="0" err="1" smtClean="0"/>
              <a:t>colostrum</a:t>
            </a:r>
            <a:r>
              <a:rPr lang="en-US" b="1" dirty="0" smtClean="0"/>
              <a:t> contains more </a:t>
            </a:r>
            <a:r>
              <a:rPr lang="en-US" b="1" dirty="0" err="1" smtClean="0"/>
              <a:t>IgA</a:t>
            </a:r>
            <a:r>
              <a:rPr lang="en-US" b="1" dirty="0" smtClean="0"/>
              <a:t>, </a:t>
            </a:r>
            <a:r>
              <a:rPr lang="en-US" b="1" dirty="0" err="1" smtClean="0"/>
              <a:t>lysozyme</a:t>
            </a:r>
            <a:r>
              <a:rPr lang="en-US" b="1" dirty="0" smtClean="0"/>
              <a:t> and </a:t>
            </a:r>
            <a:r>
              <a:rPr lang="en-US" b="1" dirty="0" err="1" smtClean="0"/>
              <a:t>lactoferrin</a:t>
            </a:r>
            <a:r>
              <a:rPr lang="en-US" b="1" dirty="0" smtClean="0"/>
              <a:t>, and higher counts for total cells, macrophages, lymphocytes and </a:t>
            </a:r>
            <a:r>
              <a:rPr lang="en-US" b="1" dirty="0" err="1" smtClean="0"/>
              <a:t>neutrophils</a:t>
            </a:r>
            <a:r>
              <a:rPr lang="en-US" b="1" dirty="0" smtClean="0"/>
              <a:t>.</a:t>
            </a:r>
          </a:p>
          <a:p>
            <a:pPr>
              <a:defRPr/>
            </a:pPr>
            <a:r>
              <a:rPr lang="en-US" b="1" dirty="0" smtClean="0"/>
              <a:t>When babies enter the stable growth period, particularly after they have reached a weight of 1500 g, it is possible to maintain adequate growth rates (15-20 g/Kg/d) with exclusive unmodified breastfeeding by their own mother. In case of failure to reach this growth rate, fortification or supplementation or its continuation, if already established, should be considered.</a:t>
            </a:r>
          </a:p>
          <a:p>
            <a:pPr>
              <a:defRPr/>
            </a:pPr>
            <a:r>
              <a:rPr lang="en-US" b="1" dirty="0" smtClean="0"/>
              <a:t>Appropriate fat-soluble vitamin (A, D and K) supplementation is necessary</a:t>
            </a:r>
            <a:endParaRPr lang="en-US" dirty="0" smtClean="0">
              <a:latin typeface="Arial" pitchFamily="34" charset="0"/>
              <a:cs typeface="Arial" pitchFamily="34" charset="0"/>
            </a:endParaRPr>
          </a:p>
        </p:txBody>
      </p:sp>
      <p:sp>
        <p:nvSpPr>
          <p:cNvPr id="4" name="Slide Number Placeholder 3"/>
          <p:cNvSpPr>
            <a:spLocks noGrp="1"/>
          </p:cNvSpPr>
          <p:nvPr>
            <p:ph type="sldNum" sz="quarter" idx="5"/>
          </p:nvPr>
        </p:nvSpPr>
        <p:spPr/>
        <p:txBody>
          <a:bodyPr wrap="square" numCol="1" anchorCtr="0" compatLnSpc="1">
            <a:prstTxWarp prst="textNoShape">
              <a:avLst/>
            </a:prstTxWarp>
          </a:bodyPr>
          <a:lstStyle/>
          <a:p>
            <a:pPr fontAlgn="base">
              <a:spcBef>
                <a:spcPct val="0"/>
              </a:spcBef>
              <a:spcAft>
                <a:spcPct val="0"/>
              </a:spcAft>
              <a:defRPr/>
            </a:pPr>
            <a:fld id="{5A73BDDA-8A30-4B40-8C72-880AF52BB3DA}" type="slidenum">
              <a:rPr lang="ar-SA" smtClean="0">
                <a:solidFill>
                  <a:prstClr val="black"/>
                </a:solidFill>
              </a:rPr>
              <a:pPr fontAlgn="base">
                <a:spcBef>
                  <a:spcPct val="0"/>
                </a:spcBef>
                <a:spcAft>
                  <a:spcPct val="0"/>
                </a:spcAft>
                <a:defRPr/>
              </a:pPr>
              <a:t>27</a:t>
            </a:fld>
            <a:endParaRPr lang="en-GB" smtClean="0">
              <a:solidFill>
                <a:prstClr val="black"/>
              </a:solidFill>
              <a:cs typeface="Arial" pitchFamily="34" charset="0"/>
            </a:endParaRPr>
          </a:p>
        </p:txBody>
      </p:sp>
    </p:spTree>
    <p:extLst>
      <p:ext uri="{BB962C8B-B14F-4D97-AF65-F5344CB8AC3E}">
        <p14:creationId xmlns:p14="http://schemas.microsoft.com/office/powerpoint/2010/main" val="2939247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B67C76-28F8-42F8-96D7-CD73A1E65B38}" type="slidenum">
              <a:rPr lang="en-US" smtClean="0"/>
              <a:pPr/>
              <a:t>33</a:t>
            </a:fld>
            <a:endParaRPr lang="en-US"/>
          </a:p>
        </p:txBody>
      </p:sp>
    </p:spTree>
    <p:extLst>
      <p:ext uri="{BB962C8B-B14F-4D97-AF65-F5344CB8AC3E}">
        <p14:creationId xmlns:p14="http://schemas.microsoft.com/office/powerpoint/2010/main" val="20110765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3.xml"/><Relationship Id="rId1" Type="http://schemas.openxmlformats.org/officeDocument/2006/relationships/themeOverride" Target="../theme/themeOverride7.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3.xml"/><Relationship Id="rId1" Type="http://schemas.openxmlformats.org/officeDocument/2006/relationships/themeOverride" Target="../theme/themeOverride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9.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4.xml"/><Relationship Id="rId1" Type="http://schemas.openxmlformats.org/officeDocument/2006/relationships/themeOverride" Target="../theme/themeOverride1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dirty="0">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dirty="0">
                <a:solidFill>
                  <a:prstClr val="black"/>
                </a:solidFill>
                <a:cs typeface="Arial" pitchFamily="34" charset="0"/>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dirty="0">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4" descr="logo final moavenat copy.tif"/>
          <p:cNvPicPr>
            <a:picLocks noChangeAspect="1"/>
          </p:cNvPicPr>
          <p:nvPr userDrawn="1"/>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t="14444" b="24445"/>
          <a:stretch>
            <a:fillRect/>
          </a:stretch>
        </p:blipFill>
        <p:spPr bwMode="auto">
          <a:xfrm>
            <a:off x="3714744" y="304800"/>
            <a:ext cx="1636713"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1396434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D4322227-A2C0-497B-978A-3B850B4BB6DA}" type="datetime8">
              <a:rPr lang="fa-IR">
                <a:solidFill>
                  <a:prstClr val="black"/>
                </a:solidFill>
              </a:rPr>
              <a:pPr>
                <a:defRPr/>
              </a:pPr>
              <a:t>17 ژوئيه 19</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841902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8099146C-F68F-4ECB-8711-0F2E60761E41}" type="datetime8">
              <a:rPr lang="fa-IR">
                <a:solidFill>
                  <a:prstClr val="black"/>
                </a:solidFill>
              </a:rPr>
              <a:pPr>
                <a:defRPr/>
              </a:pPr>
              <a:t>17 ژوئيه 19</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538002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234950"/>
            <a:ext cx="7772400" cy="11366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3400" y="1701800"/>
            <a:ext cx="3810000" cy="408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95800" y="1701800"/>
            <a:ext cx="3810000" cy="408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dirty="0"/>
          </a:p>
        </p:txBody>
      </p:sp>
      <p:sp>
        <p:nvSpPr>
          <p:cNvPr id="6" name="Rectangle 8"/>
          <p:cNvSpPr>
            <a:spLocks noGrp="1" noChangeArrowheads="1"/>
          </p:cNvSpPr>
          <p:nvPr>
            <p:ph type="ftr" sz="quarter" idx="11"/>
          </p:nvPr>
        </p:nvSpPr>
        <p:spPr>
          <a:xfrm>
            <a:off x="3276600" y="6400800"/>
            <a:ext cx="2895600" cy="457200"/>
          </a:xfrm>
          <a:prstGeom prst="rect">
            <a:avLst/>
          </a:prstGeom>
        </p:spPr>
        <p:txBody>
          <a:bodyPr/>
          <a:lstStyle>
            <a:lvl1pPr>
              <a:defRPr/>
            </a:lvl1pPr>
          </a:lstStyle>
          <a:p>
            <a:pPr>
              <a:defRPr/>
            </a:pPr>
            <a:r>
              <a:rPr lang="en-US" dirty="0"/>
              <a:t>Dr </a:t>
            </a:r>
            <a:r>
              <a:rPr lang="en-US" dirty="0" err="1"/>
              <a:t>ravari</a:t>
            </a:r>
            <a:endParaRPr lang="en-US" dirty="0"/>
          </a:p>
        </p:txBody>
      </p:sp>
      <p:sp>
        <p:nvSpPr>
          <p:cNvPr id="7" name="Rectangle 9"/>
          <p:cNvSpPr>
            <a:spLocks noGrp="1" noChangeArrowheads="1"/>
          </p:cNvSpPr>
          <p:nvPr>
            <p:ph type="sldNum" sz="quarter" idx="12"/>
          </p:nvPr>
        </p:nvSpPr>
        <p:spPr/>
        <p:txBody>
          <a:bodyPr/>
          <a:lstStyle>
            <a:lvl1pPr>
              <a:defRPr/>
            </a:lvl1pPr>
          </a:lstStyle>
          <a:p>
            <a:pPr>
              <a:defRPr/>
            </a:pPr>
            <a:fld id="{9DB6F023-E505-4174-9563-3A064AEB3526}"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662159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9398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594702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866719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764944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2706542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624888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fld id="{979A681A-1B13-41B5-884C-C5D05421DE29}" type="datetime8">
              <a:rPr lang="fa-IR">
                <a:solidFill>
                  <a:prstClr val="black"/>
                </a:solidFill>
              </a:rPr>
              <a:pPr>
                <a:defRPr/>
              </a:pPr>
              <a:t>17 ژوئيه 19</a:t>
            </a:fld>
            <a:endParaRPr lang="fa-IR" dirty="0">
              <a:solidFill>
                <a:prstClr val="black"/>
              </a:solidFill>
            </a:endParaRPr>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latin typeface="+mn-lt"/>
                <a:cs typeface="B Yagut" pitchFamily="2" charset="-78"/>
              </a:defRPr>
            </a:lvl1pPr>
            <a:extLst/>
          </a:lstStyle>
          <a:p>
            <a:pPr>
              <a:defRPr/>
            </a:pPr>
            <a:r>
              <a:rPr lang="fa-IR">
                <a:solidFill>
                  <a:prstClr val="black"/>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4202882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7739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510435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348977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A7A77CB-CA52-415F-9071-B04400A08805}" type="datetimeFigureOut">
              <a:rPr lang="fa-IR" smtClean="0">
                <a:solidFill>
                  <a:prstClr val="black">
                    <a:tint val="75000"/>
                  </a:prstClr>
                </a:solidFill>
              </a:rPr>
              <a:pPr/>
              <a:t>15/11/1440</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088121AA-EF64-4D58-8701-2FD97B398ECB}"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2605928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grpSp>
        <p:nvGrpSpPr>
          <p:cNvPr id="5" name="Group 18"/>
          <p:cNvGrpSpPr>
            <a:grpSpLocks/>
          </p:cNvGrpSpPr>
          <p:nvPr/>
        </p:nvGrpSpPr>
        <p:grpSpPr bwMode="auto">
          <a:xfrm>
            <a:off x="-75011" y="4987925"/>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Yagut" pitchFamily="2" charset="-78"/>
              </a:defRPr>
            </a:lvl1pPr>
            <a:extLst/>
          </a:lstStyle>
          <a:p>
            <a:r>
              <a:rPr lang="en-US"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12" name="Date Placeholder 9"/>
          <p:cNvSpPr>
            <a:spLocks noGrp="1"/>
          </p:cNvSpPr>
          <p:nvPr>
            <p:ph type="dt" sz="half" idx="2"/>
          </p:nvPr>
        </p:nvSpPr>
        <p:spPr>
          <a:xfrm>
            <a:off x="457200" y="6534150"/>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bg1">
                    <a:lumMod val="85000"/>
                  </a:schemeClr>
                </a:solidFill>
                <a:latin typeface="+mn-lt"/>
                <a:cs typeface="+mn-cs"/>
              </a:defRPr>
            </a:lvl1pPr>
            <a:extLst/>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spTree>
    <p:extLst>
      <p:ext uri="{BB962C8B-B14F-4D97-AF65-F5344CB8AC3E}">
        <p14:creationId xmlns:p14="http://schemas.microsoft.com/office/powerpoint/2010/main" val="378888777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a:xfrm>
            <a:off x="2667000" y="5943600"/>
            <a:ext cx="1919288" cy="365125"/>
          </a:xfrm>
          <a:prstGeom prst="rect">
            <a:avLst/>
          </a:prstGeom>
        </p:spPr>
        <p:txBody>
          <a:bodyPr/>
          <a:lstStyle>
            <a:lvl1pPr>
              <a:defRPr/>
            </a:lvl1pPr>
            <a:extLst/>
          </a:lstStyle>
          <a:p>
            <a:pPr>
              <a:defRPr/>
            </a:pPr>
            <a:fld id="{979A681A-1B13-41B5-884C-C5D05421DE29}" type="datetime8">
              <a:rPr lang="fa-IR">
                <a:solidFill>
                  <a:prstClr val="black"/>
                </a:solidFill>
              </a:rPr>
              <a:pPr>
                <a:defRPr/>
              </a:pPr>
              <a:t>17 ژوئيه 19</a:t>
            </a:fld>
            <a:endParaRPr lang="fa-IR" dirty="0">
              <a:solidFill>
                <a:prstClr val="black"/>
              </a:solidFill>
            </a:endParaRPr>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latin typeface="+mn-lt"/>
                <a:cs typeface="B Yagut" pitchFamily="2" charset="-78"/>
              </a:defRPr>
            </a:lvl1pPr>
            <a:extLst/>
          </a:lstStyle>
          <a:p>
            <a:pPr>
              <a:defRPr/>
            </a:pPr>
            <a:r>
              <a:rPr lang="fa-IR" dirty="0">
                <a:solidFill>
                  <a:prstClr val="black"/>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pic>
        <p:nvPicPr>
          <p:cNvPr id="2050"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4400" y="6619875"/>
            <a:ext cx="19208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030029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D231DFCD-FB77-4DE6-B2CC-6FF203495E49}" type="datetime8">
              <a:rPr lang="fa-IR">
                <a:solidFill>
                  <a:prstClr val="white"/>
                </a:solidFill>
              </a:rPr>
              <a:pPr>
                <a:defRPr/>
              </a:pPr>
              <a:t>17 ژوئيه 19</a:t>
            </a:fld>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7123797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6DE59C7B-E2AB-4541-BAEF-8BAB74F8E652}" type="datetime8">
              <a:rPr lang="fa-IR">
                <a:solidFill>
                  <a:prstClr val="white"/>
                </a:solidFill>
              </a:rPr>
              <a:pPr>
                <a:defRPr/>
              </a:pPr>
              <a:t>17 ژوئيه 19</a:t>
            </a:fld>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5507342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0840D4AA-27D4-41C4-BFB2-16A2F1B8E079}" type="datetime8">
              <a:rPr lang="fa-IR">
                <a:solidFill>
                  <a:prstClr val="black"/>
                </a:solidFill>
              </a:rPr>
              <a:pPr>
                <a:defRPr/>
              </a:pPr>
              <a:t>17 ژوئيه 19</a:t>
            </a:fld>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40686174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a:xfrm>
            <a:off x="3352800" y="6858000"/>
            <a:ext cx="1919288" cy="365125"/>
          </a:xfrm>
          <a:prstGeom prst="rect">
            <a:avLst/>
          </a:prstGeom>
        </p:spPr>
        <p:txBody>
          <a:bodyPr/>
          <a:lstStyle>
            <a:lvl1pPr>
              <a:defRPr/>
            </a:lvl1pPr>
            <a:extLst/>
          </a:lstStyle>
          <a:p>
            <a:pPr>
              <a:defRPr/>
            </a:pPr>
            <a:fld id="{2085E94A-5A99-4FEC-B3DB-79BC6CD116B4}" type="datetime8">
              <a:rPr lang="fa-IR">
                <a:solidFill>
                  <a:prstClr val="white"/>
                </a:solidFill>
              </a:rPr>
              <a:pPr>
                <a:defRPr/>
              </a:pPr>
              <a:t>17 ژوئيه 19</a:t>
            </a:fld>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4400" y="6619875"/>
            <a:ext cx="19208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398283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dirty="0">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dirty="0">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231DFCD-FB77-4DE6-B2CC-6FF203495E49}" type="datetime8">
              <a:rPr lang="fa-IR">
                <a:solidFill>
                  <a:prstClr val="white"/>
                </a:solidFill>
              </a:rPr>
              <a:pPr>
                <a:defRPr/>
              </a:pPr>
              <a:t>17 ژوئيه 19</a:t>
            </a:fld>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585049933"/>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360FB47D-9166-4B36-BCF5-21BF2D92A47E}" type="datetime8">
              <a:rPr lang="fa-IR">
                <a:solidFill>
                  <a:prstClr val="black"/>
                </a:solidFill>
              </a:rPr>
              <a:pPr>
                <a:defRPr/>
              </a:pPr>
              <a:t>17 ژوئيه 19</a:t>
            </a:fld>
            <a:endParaRPr lang="fa-IR">
              <a:solidFill>
                <a:prstClr val="black"/>
              </a:solidFill>
            </a:endParaRP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14400" y="6619875"/>
            <a:ext cx="192087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165112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903E9E74-05A3-4366-A7D0-1E7D00D7C979}" type="datetime8">
              <a:rPr lang="fa-IR">
                <a:solidFill>
                  <a:prstClr val="black"/>
                </a:solidFill>
              </a:rPr>
              <a:pPr>
                <a:defRPr/>
              </a:pPr>
              <a:t>17 ژوئيه 19</a:t>
            </a:fld>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3238217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white"/>
              </a:solidFill>
              <a:latin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a:xfrm>
            <a:off x="977900" y="6629400"/>
            <a:ext cx="1919288" cy="365125"/>
          </a:xfrm>
          <a:prstGeom prst="rect">
            <a:avLst/>
          </a:prstGeom>
        </p:spPr>
        <p:txBody>
          <a:bodyPr/>
          <a:lstStyle>
            <a:lvl1pPr>
              <a:defRPr>
                <a:solidFill>
                  <a:schemeClr val="tx1"/>
                </a:solidFill>
              </a:defRPr>
            </a:lvl1pPr>
            <a:extLst/>
          </a:lstStyle>
          <a:p>
            <a:pPr>
              <a:defRPr/>
            </a:pPr>
            <a:fld id="{9CBFC792-2CB2-4E05-9C4E-006BCEE2C476}" type="datetime8">
              <a:rPr lang="fa-IR">
                <a:solidFill>
                  <a:prstClr val="white"/>
                </a:solidFill>
              </a:rPr>
              <a:pPr>
                <a:defRPr/>
              </a:pPr>
              <a:t>17 ژوئيه 19</a:t>
            </a:fld>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r>
              <a:rPr lang="fa-IR">
                <a:solidFill>
                  <a:prstClr val="white"/>
                </a:solidFill>
              </a:rPr>
              <a:t>معاونت بهداشت</a:t>
            </a: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163134129"/>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D4322227-A2C0-497B-978A-3B850B4BB6DA}" type="datetime8">
              <a:rPr lang="fa-IR">
                <a:solidFill>
                  <a:prstClr val="black"/>
                </a:solidFill>
              </a:rPr>
              <a:pPr>
                <a:defRPr/>
              </a:pPr>
              <a:t>17 ژوئيه 19</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6185970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977900" y="6629400"/>
            <a:ext cx="1919288" cy="365125"/>
          </a:xfrm>
          <a:prstGeom prst="rect">
            <a:avLst/>
          </a:prstGeom>
        </p:spPr>
        <p:txBody>
          <a:bodyPr/>
          <a:lstStyle>
            <a:lvl1pPr>
              <a:defRPr/>
            </a:lvl1pPr>
            <a:extLst/>
          </a:lstStyle>
          <a:p>
            <a:pPr>
              <a:defRPr/>
            </a:pPr>
            <a:fld id="{8099146C-F68F-4ECB-8711-0F2E60761E41}" type="datetime8">
              <a:rPr lang="fa-IR">
                <a:solidFill>
                  <a:prstClr val="black"/>
                </a:solidFill>
              </a:rPr>
              <a:pPr>
                <a:defRPr/>
              </a:pPr>
              <a:t>17 ژوئيه 19</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1473063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pPr>
              <a:defRPr/>
            </a:pPr>
            <a:endParaRPr lang="en-US" dirty="0">
              <a:solidFill>
                <a:prstClr val="black"/>
              </a:solidFill>
              <a:cs typeface="Arial" pitchFamily="34" charset="0"/>
            </a:endParaRPr>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807BC3FD-6B29-47BB-AC58-404F7B30B56B}" type="slidenum">
              <a:rPr lang="ar-SA">
                <a:solidFill>
                  <a:prstClr val="black"/>
                </a:solidFill>
              </a:rPr>
              <a:pPr>
                <a:defRPr/>
              </a:pPr>
              <a:t>‹#›</a:t>
            </a:fld>
            <a:endParaRPr lang="en-US">
              <a:solidFill>
                <a:prstClr val="black"/>
              </a:solidFill>
              <a:cs typeface="Times New Roman" pitchFamily="18" charset="0"/>
            </a:endParaRPr>
          </a:p>
        </p:txBody>
      </p:sp>
      <p:sp>
        <p:nvSpPr>
          <p:cNvPr id="7" name="Date Placeholder 9"/>
          <p:cNvSpPr>
            <a:spLocks noGrp="1"/>
          </p:cNvSpPr>
          <p:nvPr>
            <p:ph type="dt" sz="half" idx="2"/>
          </p:nvPr>
        </p:nvSpPr>
        <p:spPr>
          <a:xfrm>
            <a:off x="914400" y="6492875"/>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bg1">
                    <a:lumMod val="85000"/>
                  </a:schemeClr>
                </a:solidFill>
                <a:latin typeface="+mn-lt"/>
                <a:cs typeface="+mn-cs"/>
              </a:defRPr>
            </a:lvl1pPr>
            <a:extLst/>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spTree>
    <p:extLst>
      <p:ext uri="{BB962C8B-B14F-4D97-AF65-F5344CB8AC3E}">
        <p14:creationId xmlns:p14="http://schemas.microsoft.com/office/powerpoint/2010/main" val="16080040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Rectangle 218"/>
          <p:cNvSpPr>
            <a:spLocks noGrp="1" noChangeArrowheads="1"/>
          </p:cNvSpPr>
          <p:nvPr>
            <p:ph type="sldNum" sz="quarter" idx="10"/>
          </p:nvPr>
        </p:nvSpPr>
        <p:spPr/>
        <p:txBody>
          <a:bodyPr/>
          <a:lstStyle>
            <a:lvl1pPr>
              <a:defRPr/>
            </a:lvl1pPr>
          </a:lstStyle>
          <a:p>
            <a:pPr>
              <a:defRPr/>
            </a:pPr>
            <a:fld id="{E89D1180-0530-4979-B5F0-4F8F39D7F9E7}" type="slidenum">
              <a:rPr lang="ar-SA">
                <a:solidFill>
                  <a:prstClr val="black"/>
                </a:solidFill>
              </a:rPr>
              <a:pPr>
                <a:defRPr/>
              </a:pPr>
              <a:t>‹#›</a:t>
            </a:fld>
            <a:endParaRPr lang="en-GB">
              <a:solidFill>
                <a:prstClr val="black"/>
              </a:solidFill>
              <a:cs typeface="Times New Roman" pitchFamily="18" charset="0"/>
            </a:endParaRPr>
          </a:p>
        </p:txBody>
      </p:sp>
      <p:sp>
        <p:nvSpPr>
          <p:cNvPr id="4" name="Rectangle 219"/>
          <p:cNvSpPr>
            <a:spLocks noGrp="1" noChangeArrowheads="1"/>
          </p:cNvSpPr>
          <p:nvPr>
            <p:ph type="dt" sz="half" idx="11"/>
          </p:nvPr>
        </p:nvSpPr>
        <p:spPr>
          <a:xfrm>
            <a:off x="2981325" y="273180"/>
            <a:ext cx="3181350" cy="292100"/>
          </a:xfrm>
          <a:prstGeom prst="rect">
            <a:avLst/>
          </a:prstGeom>
        </p:spPr>
        <p:txBody>
          <a:bodyPr/>
          <a:lstStyle>
            <a:lvl1pPr>
              <a:defRPr/>
            </a:lvl1pPr>
          </a:lstStyle>
          <a:p>
            <a:pPr>
              <a:defRPr/>
            </a:pPr>
            <a:endParaRPr lang="en-GB">
              <a:solidFill>
                <a:prstClr val="white">
                  <a:lumMod val="85000"/>
                </a:prstClr>
              </a:solidFill>
            </a:endParaRPr>
          </a:p>
        </p:txBody>
      </p:sp>
    </p:spTree>
    <p:extLst>
      <p:ext uri="{BB962C8B-B14F-4D97-AF65-F5344CB8AC3E}">
        <p14:creationId xmlns:p14="http://schemas.microsoft.com/office/powerpoint/2010/main" val="3656749085"/>
      </p:ext>
    </p:extLst>
  </p:cSld>
  <p:clrMapOvr>
    <a:masterClrMapping/>
  </p:clrMapOvr>
  <p:transition spd="med">
    <p:split orient="vert"/>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600200"/>
            <a:ext cx="38100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914400" y="3941763"/>
            <a:ext cx="77724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9"/>
          <p:cNvSpPr>
            <a:spLocks noGrp="1" noChangeArrowheads="1"/>
          </p:cNvSpPr>
          <p:nvPr>
            <p:ph type="dt" sz="half" idx="10"/>
          </p:nvPr>
        </p:nvSpPr>
        <p:spPr>
          <a:xfrm>
            <a:off x="2981325" y="273180"/>
            <a:ext cx="3181350" cy="292100"/>
          </a:xfrm>
          <a:prstGeom prst="rect">
            <a:avLst/>
          </a:prstGeom>
        </p:spPr>
        <p:txBody>
          <a:bodyPr/>
          <a:lstStyle>
            <a:lvl1pPr>
              <a:defRPr/>
            </a:lvl1pPr>
          </a:lstStyle>
          <a:p>
            <a:pPr>
              <a:defRPr/>
            </a:pPr>
            <a:endParaRPr lang="en-US">
              <a:solidFill>
                <a:prstClr val="white">
                  <a:lumMod val="85000"/>
                </a:prstClr>
              </a:solidFill>
            </a:endParaRPr>
          </a:p>
        </p:txBody>
      </p:sp>
      <p:sp>
        <p:nvSpPr>
          <p:cNvPr id="7" name="Rectangle 10"/>
          <p:cNvSpPr>
            <a:spLocks noGrp="1" noChangeArrowheads="1"/>
          </p:cNvSpPr>
          <p:nvPr>
            <p:ph type="ftr" sz="quarter" idx="11"/>
          </p:nvPr>
        </p:nvSpPr>
        <p:spPr>
          <a:xfrm>
            <a:off x="1447800" y="6486525"/>
            <a:ext cx="6248400" cy="292100"/>
          </a:xfrm>
          <a:prstGeom prst="rect">
            <a:avLst/>
          </a:prstGeom>
        </p:spPr>
        <p:txBody>
          <a:bodyPr/>
          <a:lstStyle>
            <a:lvl1pPr>
              <a:defRPr/>
            </a:lvl1pPr>
          </a:lstStyle>
          <a:p>
            <a:pPr>
              <a:defRPr/>
            </a:pPr>
            <a:r>
              <a:rPr lang="en-US">
                <a:solidFill>
                  <a:prstClr val="black"/>
                </a:solidFill>
                <a:cs typeface="Arial" pitchFamily="34" charset="0"/>
              </a:rPr>
              <a:t>Dr Ravari</a:t>
            </a:r>
          </a:p>
        </p:txBody>
      </p:sp>
      <p:sp>
        <p:nvSpPr>
          <p:cNvPr id="8" name="Rectangle 11"/>
          <p:cNvSpPr>
            <a:spLocks noGrp="1" noChangeArrowheads="1"/>
          </p:cNvSpPr>
          <p:nvPr>
            <p:ph type="sldNum" sz="quarter" idx="12"/>
          </p:nvPr>
        </p:nvSpPr>
        <p:spPr/>
        <p:txBody>
          <a:bodyPr/>
          <a:lstStyle>
            <a:lvl1pPr>
              <a:defRPr/>
            </a:lvl1pPr>
          </a:lstStyle>
          <a:p>
            <a:pPr>
              <a:defRPr/>
            </a:pPr>
            <a:fld id="{6CCC6520-ED4B-46FC-8A0E-D43CE64E89BB}" type="slidenum">
              <a:rPr lang="ar-SA">
                <a:solidFill>
                  <a:prstClr val="black"/>
                </a:solidFill>
              </a:rPr>
              <a:pPr>
                <a:defRPr/>
              </a:pPr>
              <a:t>‹#›</a:t>
            </a:fld>
            <a:endParaRPr lang="en-US">
              <a:solidFill>
                <a:prstClr val="black"/>
              </a:solidFill>
              <a:cs typeface="Times New Roman" pitchFamily="18" charset="0"/>
            </a:endParaRPr>
          </a:p>
        </p:txBody>
      </p:sp>
    </p:spTree>
    <p:extLst>
      <p:ext uri="{BB962C8B-B14F-4D97-AF65-F5344CB8AC3E}">
        <p14:creationId xmlns:p14="http://schemas.microsoft.com/office/powerpoint/2010/main" val="1389403552"/>
      </p:ext>
    </p:extLst>
  </p:cSld>
  <p:clrMapOvr>
    <a:masterClrMapping/>
  </p:clrMapOvr>
  <p:transition spd="med">
    <p:split orient="ver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grpSp>
        <p:nvGrpSpPr>
          <p:cNvPr id="5" name="Group 18"/>
          <p:cNvGrpSpPr>
            <a:grpSpLocks/>
          </p:cNvGrpSpPr>
          <p:nvPr/>
        </p:nvGrpSpPr>
        <p:grpSpPr bwMode="auto">
          <a:xfrm>
            <a:off x="-3175" y="4953000"/>
            <a:ext cx="9147175" cy="1911350"/>
            <a:chOff x="-3765" y="4832896"/>
            <a:chExt cx="9147765" cy="2032192"/>
          </a:xfrm>
        </p:grpSpPr>
        <p:sp>
          <p:nvSpPr>
            <p:cNvPr id="6" name="Freeform 19"/>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7" name="Freeform 20"/>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8" name="Freeform 21"/>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0" name="Straight Connector 22"/>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pic>
        <p:nvPicPr>
          <p:cNvPr id="11" name="Picture 23" descr="MOH logo.bmp"/>
          <p:cNvPicPr>
            <a:picLocks noChangeAspect="1"/>
          </p:cNvPicPr>
          <p:nvPr userDrawn="1"/>
        </p:nvPicPr>
        <p:blipFill>
          <a:blip r:embed="rId3"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00025" y="5257800"/>
            <a:ext cx="148272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8"/>
          <p:cNvSpPr>
            <a:spLocks noGrp="1"/>
          </p:cNvSpPr>
          <p:nvPr>
            <p:ph type="ctrTitle"/>
          </p:nvPr>
        </p:nvSpPr>
        <p:spPr>
          <a:xfrm>
            <a:off x="685800" y="1752601"/>
            <a:ext cx="7772400" cy="1829761"/>
          </a:xfrm>
        </p:spPr>
        <p:txBody>
          <a:bodyPr anchor="b"/>
          <a:lstStyle>
            <a:lvl1pPr algn="ctr">
              <a:defRPr sz="4800" b="1">
                <a:solidFill>
                  <a:schemeClr val="tx2"/>
                </a:solidFill>
                <a:effectLst/>
                <a:cs typeface="B Nazanin" pitchFamily="2" charset="-78"/>
              </a:defRPr>
            </a:lvl1pPr>
            <a:extLst/>
          </a:lstStyle>
          <a:p>
            <a:r>
              <a:rPr lang="en-US" dirty="0" smtClean="0"/>
              <a:t>Click to edit Master title style</a:t>
            </a:r>
            <a:endParaRPr lang="en-US" dirty="0"/>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ctr">
              <a:buNone/>
              <a:defRPr b="1">
                <a:solidFill>
                  <a:schemeClr val="tx2"/>
                </a:solidFill>
                <a:cs typeface="B Yagut"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extLst>
      <p:ext uri="{BB962C8B-B14F-4D97-AF65-F5344CB8AC3E}">
        <p14:creationId xmlns:p14="http://schemas.microsoft.com/office/powerpoint/2010/main" val="37243600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6" descr="logo final moavenat copy.tif"/>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rcRect t="11737" b="26376"/>
          <a:stretch>
            <a:fillRect/>
          </a:stretch>
        </p:blipFill>
        <p:spPr bwMode="auto">
          <a:xfrm>
            <a:off x="2362200" y="1524000"/>
            <a:ext cx="4999038"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p:txBody>
          <a:bodyPr/>
          <a:lstStyle>
            <a:lvl1pPr>
              <a:defRPr>
                <a:cs typeface="B Yagut" pitchFamily="2" charset="-78"/>
              </a:defRPr>
            </a:lvl1pPr>
            <a:lvl2pPr>
              <a:defRPr>
                <a:cs typeface="B Yagut" pitchFamily="2" charset="-78"/>
              </a:defRPr>
            </a:lvl2pPr>
            <a:lvl3pPr>
              <a:defRPr>
                <a:cs typeface="B Yagut" pitchFamily="2" charset="-78"/>
              </a:defRPr>
            </a:lvl3pPr>
            <a:lvl4pPr>
              <a:defRPr>
                <a:cs typeface="B Yagut" pitchFamily="2" charset="-78"/>
              </a:defRPr>
            </a:lvl4pPr>
            <a:lvl5pPr>
              <a:defRPr>
                <a:cs typeface="B Yagut" pitchFamily="2" charset="-78"/>
              </a:defRPr>
            </a:lvl5pPr>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p:txBody>
          <a:bodyPr rtlCol="0"/>
          <a:lstStyle>
            <a:lvl1pPr>
              <a:defRPr>
                <a:effectLst/>
                <a:cs typeface="B Yagut" pitchFamily="2" charset="-78"/>
              </a:defRPr>
            </a:lvl1pPr>
            <a:extLst/>
          </a:lstStyle>
          <a:p>
            <a:r>
              <a:rPr lang="en-US" dirty="0" smtClean="0"/>
              <a:t>Click to edit Master title style</a:t>
            </a:r>
            <a:endParaRPr lang="en-US" dirty="0"/>
          </a:p>
        </p:txBody>
      </p:sp>
      <p:sp>
        <p:nvSpPr>
          <p:cNvPr id="5" name="Date Placeholder 3"/>
          <p:cNvSpPr>
            <a:spLocks noGrp="1"/>
          </p:cNvSpPr>
          <p:nvPr>
            <p:ph type="dt" sz="half" idx="10"/>
          </p:nvPr>
        </p:nvSpPr>
        <p:spPr/>
        <p:txBody>
          <a:bodyPr/>
          <a:lstStyle>
            <a:lvl1pPr>
              <a:defRPr/>
            </a:lvl1pPr>
            <a:extLst/>
          </a:lstStyle>
          <a:p>
            <a:pPr>
              <a:defRPr/>
            </a:pPr>
            <a:fld id="{979A681A-1B13-41B5-884C-C5D05421DE29}" type="datetime8">
              <a:rPr lang="fa-IR">
                <a:solidFill>
                  <a:prstClr val="black"/>
                </a:solidFill>
              </a:rPr>
              <a:pPr>
                <a:defRPr/>
              </a:pPr>
              <a:t>17 ژوئيه 19</a:t>
            </a:fld>
            <a:endParaRPr lang="fa-IR" dirty="0">
              <a:solidFill>
                <a:prstClr val="black"/>
              </a:solidFill>
            </a:endParaRPr>
          </a:p>
        </p:txBody>
      </p:sp>
      <p:sp>
        <p:nvSpPr>
          <p:cNvPr id="6" name="Footer Placeholder 4"/>
          <p:cNvSpPr>
            <a:spLocks noGrp="1"/>
          </p:cNvSpPr>
          <p:nvPr>
            <p:ph type="ftr" sz="quarter" idx="11"/>
          </p:nvPr>
        </p:nvSpPr>
        <p:spPr>
          <a:xfrm>
            <a:off x="4379913" y="6408738"/>
            <a:ext cx="2351087" cy="365125"/>
          </a:xfrm>
          <a:prstGeom prst="rect">
            <a:avLst/>
          </a:prstGeom>
        </p:spPr>
        <p:txBody>
          <a:bodyPr/>
          <a:lstStyle>
            <a:lvl1pPr algn="ctr" rtl="1" fontAlgn="auto">
              <a:spcBef>
                <a:spcPts val="0"/>
              </a:spcBef>
              <a:spcAft>
                <a:spcPts val="0"/>
              </a:spcAft>
              <a:defRPr sz="1400" b="1">
                <a:latin typeface="+mn-lt"/>
                <a:cs typeface="B Yagut" pitchFamily="2" charset="-78"/>
              </a:defRPr>
            </a:lvl1pPr>
            <a:extLst/>
          </a:lstStyle>
          <a:p>
            <a:pPr>
              <a:defRPr/>
            </a:pPr>
            <a:r>
              <a:rPr lang="fa-IR">
                <a:solidFill>
                  <a:prstClr val="black"/>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10A915E6-25D4-4478-83EA-8A1184D8A544}" type="slidenum">
              <a:rPr lang="fa-IR">
                <a:solidFill>
                  <a:prstClr val="black"/>
                </a:solidFill>
              </a:rPr>
              <a:pPr>
                <a:defRPr/>
              </a:pPr>
              <a:t>‹#›</a:t>
            </a:fld>
            <a:endParaRPr lang="fa-IR" dirty="0">
              <a:solidFill>
                <a:prstClr val="black"/>
              </a:solidFill>
            </a:endParaRPr>
          </a:p>
        </p:txBody>
      </p:sp>
    </p:spTree>
    <p:extLst>
      <p:ext uri="{BB962C8B-B14F-4D97-AF65-F5344CB8AC3E}">
        <p14:creationId xmlns:p14="http://schemas.microsoft.com/office/powerpoint/2010/main" val="3988315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6DE59C7B-E2AB-4541-BAEF-8BAB74F8E652}" type="datetime8">
              <a:rPr lang="fa-IR">
                <a:solidFill>
                  <a:prstClr val="white"/>
                </a:solidFill>
              </a:rPr>
              <a:pPr>
                <a:defRPr/>
              </a:pPr>
              <a:t>17 ژوئيه 19</a:t>
            </a:fld>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333219251"/>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231DFCD-FB77-4DE6-B2CC-6FF203495E49}" type="datetime8">
              <a:rPr lang="fa-IR">
                <a:solidFill>
                  <a:prstClr val="white"/>
                </a:solidFill>
              </a:rPr>
              <a:pPr>
                <a:defRPr/>
              </a:pPr>
              <a:t>17 ژوئيه 19</a:t>
            </a:fld>
            <a:endParaRPr lang="fa-IR">
              <a:solidFill>
                <a:prstClr val="white"/>
              </a:solidFill>
            </a:endParaRPr>
          </a:p>
        </p:txBody>
      </p:sp>
      <p:sp>
        <p:nvSpPr>
          <p:cNvPr id="7"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8" name="Slide Number Placeholder 5"/>
          <p:cNvSpPr>
            <a:spLocks noGrp="1"/>
          </p:cNvSpPr>
          <p:nvPr>
            <p:ph type="sldNum" sz="quarter" idx="12"/>
          </p:nvPr>
        </p:nvSpPr>
        <p:spPr/>
        <p:txBody>
          <a:bodyPr/>
          <a:lstStyle>
            <a:lvl1pPr>
              <a:defRPr/>
            </a:lvl1pPr>
            <a:extLst/>
          </a:lstStyle>
          <a:p>
            <a:pPr>
              <a:defRPr/>
            </a:pPr>
            <a:fld id="{6E68ADEF-94E8-494B-BF1A-52E35ADF85C0}"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48151123"/>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6DE59C7B-E2AB-4541-BAEF-8BAB74F8E652}" type="datetime8">
              <a:rPr lang="fa-IR">
                <a:solidFill>
                  <a:prstClr val="white"/>
                </a:solidFill>
              </a:rPr>
              <a:pPr>
                <a:defRPr/>
              </a:pPr>
              <a:t>17 ژوئيه 19</a:t>
            </a:fld>
            <a:endParaRPr lang="fa-IR">
              <a:solidFill>
                <a:prstClr val="white"/>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6DB0FEEC-C887-49A2-813C-0F3E191FE232}"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673531605"/>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0840D4AA-27D4-41C4-BFB2-16A2F1B8E079}" type="datetime8">
              <a:rPr lang="fa-IR">
                <a:solidFill>
                  <a:prstClr val="black"/>
                </a:solidFill>
              </a:rPr>
              <a:pPr>
                <a:defRPr/>
              </a:pPr>
              <a:t>17 ژوئيه 19</a:t>
            </a:fld>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44262986"/>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2085E94A-5A99-4FEC-B3DB-79BC6CD116B4}" type="datetime8">
              <a:rPr lang="fa-IR">
                <a:solidFill>
                  <a:prstClr val="white"/>
                </a:solidFill>
              </a:rPr>
              <a:pPr>
                <a:defRPr/>
              </a:pPr>
              <a:t>17 ژوئيه 19</a:t>
            </a:fld>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2789698595"/>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360FB47D-9166-4B36-BCF5-21BF2D92A47E}" type="datetime8">
              <a:rPr lang="fa-IR">
                <a:solidFill>
                  <a:prstClr val="black"/>
                </a:solidFill>
              </a:rPr>
              <a:pPr>
                <a:defRPr/>
              </a:pPr>
              <a:t>17 ژوئيه 19</a:t>
            </a:fld>
            <a:endParaRPr lang="fa-IR">
              <a:solidFill>
                <a:prstClr val="black"/>
              </a:solidFill>
            </a:endParaRP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15794938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903E9E74-05A3-4366-A7D0-1E7D00D7C979}" type="datetime8">
              <a:rPr lang="fa-IR">
                <a:solidFill>
                  <a:prstClr val="black"/>
                </a:solidFill>
              </a:rPr>
              <a:pPr>
                <a:defRPr/>
              </a:pPr>
              <a:t>17 ژوئيه 19</a:t>
            </a:fld>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420725254"/>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white"/>
              </a:solidFill>
              <a:cs typeface="Arial" pitchFamily="34" charset="0"/>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white"/>
              </a:solidFill>
              <a:latin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9CBFC792-2CB2-4E05-9C4E-006BCEE2C476}" type="datetime8">
              <a:rPr lang="fa-IR">
                <a:solidFill>
                  <a:prstClr val="white"/>
                </a:solidFill>
              </a:rPr>
              <a:pPr>
                <a:defRPr/>
              </a:pPr>
              <a:t>17 ژوئيه 19</a:t>
            </a:fld>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r>
              <a:rPr lang="fa-IR">
                <a:solidFill>
                  <a:prstClr val="white"/>
                </a:solidFill>
              </a:rPr>
              <a:t>معاونت بهداشت</a:t>
            </a: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4211047022"/>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D4322227-A2C0-497B-978A-3B850B4BB6DA}" type="datetime8">
              <a:rPr lang="fa-IR">
                <a:solidFill>
                  <a:prstClr val="black"/>
                </a:solidFill>
              </a:rPr>
              <a:pPr>
                <a:defRPr/>
              </a:pPr>
              <a:t>17 ژوئيه 19</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084BB55B-7E47-4195-A2B7-D04E507ACA1E}"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8530540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extLst/>
          </a:lstStyle>
          <a:p>
            <a:pPr>
              <a:defRPr/>
            </a:pPr>
            <a:fld id="{8099146C-F68F-4ECB-8711-0F2E60761E41}" type="datetime8">
              <a:rPr lang="fa-IR">
                <a:solidFill>
                  <a:prstClr val="black"/>
                </a:solidFill>
              </a:rPr>
              <a:pPr>
                <a:defRPr/>
              </a:pPr>
              <a:t>17 ژوئيه 19</a:t>
            </a:fld>
            <a:endParaRPr lang="fa-IR">
              <a:solidFill>
                <a:prstClr val="black"/>
              </a:solidFill>
            </a:endParaRPr>
          </a:p>
        </p:txBody>
      </p:sp>
      <p:sp>
        <p:nvSpPr>
          <p:cNvPr id="5" name="Footer Placeholder 4"/>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6" name="Slide Number Placeholder 5"/>
          <p:cNvSpPr>
            <a:spLocks noGrp="1"/>
          </p:cNvSpPr>
          <p:nvPr>
            <p:ph type="sldNum" sz="quarter" idx="12"/>
          </p:nvPr>
        </p:nvSpPr>
        <p:spPr/>
        <p:txBody>
          <a:bodyPr/>
          <a:lstStyle>
            <a:lvl1pPr>
              <a:defRPr/>
            </a:lvl1pPr>
            <a:extLst/>
          </a:lstStyle>
          <a:p>
            <a:pPr>
              <a:defRPr/>
            </a:pPr>
            <a:fld id="{6B547C27-7494-4632-813B-7E944D519E3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525827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71550" y="188913"/>
            <a:ext cx="6858000" cy="533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39750" y="1341438"/>
            <a:ext cx="8229600" cy="5026025"/>
          </a:xfrm>
        </p:spPr>
        <p:txBody>
          <a:bodyPr rtlCol="0">
            <a:normAutofit/>
          </a:bodyPr>
          <a:lstStyle/>
          <a:p>
            <a:pPr lvl="0"/>
            <a:endParaRPr lang="en-US" noProof="0"/>
          </a:p>
        </p:txBody>
      </p:sp>
      <p:sp>
        <p:nvSpPr>
          <p:cNvPr id="4" name="Date Placeholder 3"/>
          <p:cNvSpPr>
            <a:spLocks noGrp="1"/>
          </p:cNvSpPr>
          <p:nvPr>
            <p:ph type="dt" sz="half" idx="10"/>
          </p:nvPr>
        </p:nvSpPr>
        <p:spPr>
          <a:xfrm>
            <a:off x="457200" y="6521450"/>
            <a:ext cx="2133600" cy="244475"/>
          </a:xfrm>
        </p:spPr>
        <p:txBody>
          <a:bodyPr/>
          <a:lstStyle>
            <a:lvl1pPr>
              <a:defRPr/>
            </a:lvl1pPr>
          </a:lstStyle>
          <a:p>
            <a:pPr>
              <a:defRPr/>
            </a:pPr>
            <a:endParaRPr lang="en-US">
              <a:solidFill>
                <a:prstClr val="black"/>
              </a:solidFill>
            </a:endParaRPr>
          </a:p>
        </p:txBody>
      </p:sp>
      <p:sp>
        <p:nvSpPr>
          <p:cNvPr id="5" name="Footer Placeholder 4"/>
          <p:cNvSpPr>
            <a:spLocks noGrp="1"/>
          </p:cNvSpPr>
          <p:nvPr>
            <p:ph type="ftr" sz="quarter" idx="11"/>
          </p:nvPr>
        </p:nvSpPr>
        <p:spPr>
          <a:xfrm>
            <a:off x="7185025" y="6453188"/>
            <a:ext cx="1958975" cy="215900"/>
          </a:xfrm>
          <a:prstGeom prst="rect">
            <a:avLst/>
          </a:prstGeom>
        </p:spPr>
        <p:txBody>
          <a:bodyPr/>
          <a:lstStyle>
            <a:lvl1pPr>
              <a:defRPr/>
            </a:lvl1pPr>
          </a:lstStyle>
          <a:p>
            <a:pPr>
              <a:defRPr/>
            </a:pPr>
            <a:endParaRPr lang="en-US">
              <a:solidFill>
                <a:prstClr val="black"/>
              </a:solidFill>
            </a:endParaRPr>
          </a:p>
        </p:txBody>
      </p:sp>
    </p:spTree>
    <p:extLst>
      <p:ext uri="{BB962C8B-B14F-4D97-AF65-F5344CB8AC3E}">
        <p14:creationId xmlns:p14="http://schemas.microsoft.com/office/powerpoint/2010/main" val="219536698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0840D4AA-27D4-41C4-BFB2-16A2F1B8E079}" type="datetime8">
              <a:rPr lang="fa-IR">
                <a:solidFill>
                  <a:prstClr val="black"/>
                </a:solidFill>
              </a:rPr>
              <a:pPr>
                <a:defRPr/>
              </a:pPr>
              <a:t>17 ژوئيه 19</a:t>
            </a:fld>
            <a:endParaRPr lang="fa-IR">
              <a:solidFill>
                <a:prstClr val="black"/>
              </a:solidFill>
            </a:endParaRPr>
          </a:p>
        </p:txBody>
      </p:sp>
      <p:sp>
        <p:nvSpPr>
          <p:cNvPr id="8" name="Footer Placeholder 7"/>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9" name="Slide Number Placeholder 8"/>
          <p:cNvSpPr>
            <a:spLocks noGrp="1"/>
          </p:cNvSpPr>
          <p:nvPr>
            <p:ph type="sldNum" sz="quarter" idx="12"/>
          </p:nvPr>
        </p:nvSpPr>
        <p:spPr/>
        <p:txBody>
          <a:bodyPr/>
          <a:lstStyle>
            <a:lvl1pPr>
              <a:defRPr/>
            </a:lvl1pPr>
            <a:extLst/>
          </a:lstStyle>
          <a:p>
            <a:pPr>
              <a:defRPr/>
            </a:pPr>
            <a:fld id="{9F92FDB1-4CDB-401A-97FA-64FF19B31A97}"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280720822"/>
      </p:ext>
    </p:extLst>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234950"/>
            <a:ext cx="7772400" cy="11366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33400" y="1701800"/>
            <a:ext cx="3810000" cy="408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95800" y="1701800"/>
            <a:ext cx="3810000" cy="408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6" name="Rectangle 8"/>
          <p:cNvSpPr>
            <a:spLocks noGrp="1" noChangeArrowheads="1"/>
          </p:cNvSpPr>
          <p:nvPr>
            <p:ph type="ftr" sz="quarter" idx="11"/>
          </p:nvPr>
        </p:nvSpPr>
        <p:spPr>
          <a:xfrm>
            <a:off x="3276600" y="6400800"/>
            <a:ext cx="2895600" cy="457200"/>
          </a:xfrm>
          <a:prstGeom prst="rect">
            <a:avLst/>
          </a:prstGeom>
        </p:spPr>
        <p:txBody>
          <a:bodyPr/>
          <a:lstStyle>
            <a:lvl1pPr>
              <a:defRPr/>
            </a:lvl1pPr>
          </a:lstStyle>
          <a:p>
            <a:pPr>
              <a:defRPr/>
            </a:pPr>
            <a:r>
              <a:rPr lang="en-US">
                <a:solidFill>
                  <a:prstClr val="black"/>
                </a:solidFill>
              </a:rPr>
              <a:t>Dr </a:t>
            </a:r>
            <a:r>
              <a:rPr lang="en-US" err="1">
                <a:solidFill>
                  <a:prstClr val="black"/>
                </a:solidFill>
              </a:rPr>
              <a:t>ravari</a:t>
            </a:r>
            <a:endParaRPr lang="en-US">
              <a:solidFill>
                <a:prstClr val="black"/>
              </a:solidFill>
            </a:endParaRPr>
          </a:p>
        </p:txBody>
      </p:sp>
      <p:sp>
        <p:nvSpPr>
          <p:cNvPr id="7" name="Rectangle 9"/>
          <p:cNvSpPr>
            <a:spLocks noGrp="1" noChangeArrowheads="1"/>
          </p:cNvSpPr>
          <p:nvPr>
            <p:ph type="sldNum" sz="quarter" idx="12"/>
          </p:nvPr>
        </p:nvSpPr>
        <p:spPr/>
        <p:txBody>
          <a:bodyPr/>
          <a:lstStyle>
            <a:lvl1pPr>
              <a:defRPr/>
            </a:lvl1pPr>
          </a:lstStyle>
          <a:p>
            <a:pPr>
              <a:defRPr/>
            </a:pPr>
            <a:fld id="{9DB6F023-E505-4174-9563-3A064AEB3526}" type="slidenum">
              <a:rPr lang="ar-SA">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157667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234950"/>
            <a:ext cx="7772400" cy="11366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533400" y="1701800"/>
            <a:ext cx="3810000" cy="1968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495800" y="1701800"/>
            <a:ext cx="3810000" cy="1968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533400" y="3822700"/>
            <a:ext cx="7772400" cy="1968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p:txBody>
          <a:bodyPr/>
          <a:lstStyle>
            <a:lvl1pPr>
              <a:defRPr/>
            </a:lvl1pPr>
          </a:lstStyle>
          <a:p>
            <a:pPr>
              <a:defRPr/>
            </a:pPr>
            <a:endParaRPr lang="en-US">
              <a:solidFill>
                <a:prstClr val="black"/>
              </a:solidFill>
            </a:endParaRPr>
          </a:p>
        </p:txBody>
      </p:sp>
      <p:sp>
        <p:nvSpPr>
          <p:cNvPr id="7" name="Rectangle 8"/>
          <p:cNvSpPr>
            <a:spLocks noGrp="1" noChangeArrowheads="1"/>
          </p:cNvSpPr>
          <p:nvPr>
            <p:ph type="ftr" sz="quarter" idx="11"/>
          </p:nvPr>
        </p:nvSpPr>
        <p:spPr>
          <a:xfrm>
            <a:off x="3276600" y="6400800"/>
            <a:ext cx="2895600" cy="457200"/>
          </a:xfrm>
          <a:prstGeom prst="rect">
            <a:avLst/>
          </a:prstGeom>
        </p:spPr>
        <p:txBody>
          <a:bodyPr/>
          <a:lstStyle>
            <a:lvl1pPr>
              <a:defRPr/>
            </a:lvl1pPr>
          </a:lstStyle>
          <a:p>
            <a:pPr>
              <a:defRPr/>
            </a:pPr>
            <a:r>
              <a:rPr lang="en-US">
                <a:solidFill>
                  <a:prstClr val="black"/>
                </a:solidFill>
              </a:rPr>
              <a:t>Dr ravari</a:t>
            </a:r>
          </a:p>
        </p:txBody>
      </p:sp>
      <p:sp>
        <p:nvSpPr>
          <p:cNvPr id="8" name="Rectangle 9"/>
          <p:cNvSpPr>
            <a:spLocks noGrp="1" noChangeArrowheads="1"/>
          </p:cNvSpPr>
          <p:nvPr>
            <p:ph type="sldNum" sz="quarter" idx="12"/>
          </p:nvPr>
        </p:nvSpPr>
        <p:spPr>
          <a:xfrm>
            <a:off x="6553200" y="6324600"/>
            <a:ext cx="1905000" cy="457200"/>
          </a:xfrm>
          <a:prstGeom prst="rect">
            <a:avLst/>
          </a:prstGeom>
        </p:spPr>
        <p:txBody>
          <a:bodyPr/>
          <a:lstStyle>
            <a:lvl1pPr>
              <a:defRPr/>
            </a:lvl1pPr>
          </a:lstStyle>
          <a:p>
            <a:pPr>
              <a:defRPr/>
            </a:pPr>
            <a:fld id="{E79733E8-4DF0-429F-B3C7-937BE18CF5C5}" type="slidenum">
              <a:rPr lang="ar-SA">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3134462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543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343400"/>
          </a:xfrm>
        </p:spPr>
        <p:txBody>
          <a:bodyPr/>
          <a:lstStyle/>
          <a:p>
            <a:pPr lvl="0"/>
            <a:endParaRPr lang="en-US" noProof="0" smtClean="0"/>
          </a:p>
        </p:txBody>
      </p:sp>
      <p:sp>
        <p:nvSpPr>
          <p:cNvPr id="4" name="Rectangle 6"/>
          <p:cNvSpPr>
            <a:spLocks noGrp="1" noChangeArrowheads="1"/>
          </p:cNvSpPr>
          <p:nvPr>
            <p:ph type="dt" sz="half" idx="10"/>
          </p:nvPr>
        </p:nvSpPr>
        <p:spPr/>
        <p:txBody>
          <a:bodyPr/>
          <a:lstStyle>
            <a:lvl1pPr>
              <a:defRPr/>
            </a:lvl1pPr>
          </a:lstStyle>
          <a:p>
            <a:pPr>
              <a:defRPr/>
            </a:pPr>
            <a:r>
              <a:rPr lang="en-US">
                <a:solidFill>
                  <a:prstClr val="black"/>
                </a:solidFill>
              </a:rPr>
              <a:t>Dr.Ravari</a:t>
            </a:r>
          </a:p>
        </p:txBody>
      </p:sp>
      <p:sp>
        <p:nvSpPr>
          <p:cNvPr id="5" name="Rectangle 8"/>
          <p:cNvSpPr>
            <a:spLocks noGrp="1" noChangeArrowheads="1"/>
          </p:cNvSpPr>
          <p:nvPr>
            <p:ph type="sldNum" sz="quarter" idx="11"/>
          </p:nvPr>
        </p:nvSpPr>
        <p:spPr>
          <a:xfrm>
            <a:off x="6553200" y="6324600"/>
            <a:ext cx="1905000" cy="457200"/>
          </a:xfrm>
          <a:prstGeom prst="rect">
            <a:avLst/>
          </a:prstGeom>
        </p:spPr>
        <p:txBody>
          <a:bodyPr/>
          <a:lstStyle>
            <a:lvl1pPr>
              <a:defRPr/>
            </a:lvl1pPr>
          </a:lstStyle>
          <a:p>
            <a:pPr>
              <a:defRPr/>
            </a:pPr>
            <a:fld id="{BE5B716D-8E27-479C-9FC7-ADE2052431E0}" type="slidenum">
              <a:rPr lang="ar-SA">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420036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2085E94A-5A99-4FEC-B3DB-79BC6CD116B4}" type="datetime8">
              <a:rPr lang="fa-IR">
                <a:solidFill>
                  <a:prstClr val="white"/>
                </a:solidFill>
              </a:rPr>
              <a:pPr>
                <a:defRPr/>
              </a:pPr>
              <a:t>17 ژوئيه 19</a:t>
            </a:fld>
            <a:endParaRPr lang="fa-IR">
              <a:solidFill>
                <a:prstClr val="white"/>
              </a:solidFill>
            </a:endParaRPr>
          </a:p>
        </p:txBody>
      </p:sp>
      <p:sp>
        <p:nvSpPr>
          <p:cNvPr id="4" name="Footer Placeholder 3"/>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white"/>
                </a:solidFill>
              </a:rPr>
              <a:t>معاونت بهداشت</a:t>
            </a:r>
          </a:p>
        </p:txBody>
      </p:sp>
      <p:sp>
        <p:nvSpPr>
          <p:cNvPr id="5" name="Slide Number Placeholder 4"/>
          <p:cNvSpPr>
            <a:spLocks noGrp="1"/>
          </p:cNvSpPr>
          <p:nvPr>
            <p:ph type="sldNum" sz="quarter" idx="12"/>
          </p:nvPr>
        </p:nvSpPr>
        <p:spPr/>
        <p:txBody>
          <a:bodyPr/>
          <a:lstStyle>
            <a:lvl1pPr>
              <a:defRPr/>
            </a:lvl1pPr>
            <a:extLst/>
          </a:lstStyle>
          <a:p>
            <a:pPr>
              <a:defRPr/>
            </a:pPr>
            <a:fld id="{1EA7DEBB-8618-437D-A91E-D0446D02177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1772052076"/>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360FB47D-9166-4B36-BCF5-21BF2D92A47E}" type="datetime8">
              <a:rPr lang="fa-IR">
                <a:solidFill>
                  <a:prstClr val="black"/>
                </a:solidFill>
              </a:rPr>
              <a:pPr>
                <a:defRPr/>
              </a:pPr>
              <a:t>17 ژوئيه 19</a:t>
            </a:fld>
            <a:endParaRPr lang="fa-IR">
              <a:solidFill>
                <a:prstClr val="black"/>
              </a:solidFill>
            </a:endParaRPr>
          </a:p>
        </p:txBody>
      </p:sp>
      <p:sp>
        <p:nvSpPr>
          <p:cNvPr id="3" name="Footer Placeholder 2"/>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4" name="Slide Number Placeholder 3"/>
          <p:cNvSpPr>
            <a:spLocks noGrp="1"/>
          </p:cNvSpPr>
          <p:nvPr>
            <p:ph type="sldNum" sz="quarter" idx="12"/>
          </p:nvPr>
        </p:nvSpPr>
        <p:spPr/>
        <p:txBody>
          <a:bodyPr/>
          <a:lstStyle>
            <a:lvl1pPr>
              <a:defRPr/>
            </a:lvl1pPr>
            <a:extLst/>
          </a:lstStyle>
          <a:p>
            <a:pPr>
              <a:defRPr/>
            </a:pPr>
            <a:fld id="{B3E16D21-36F9-4973-9841-CC8DF3F0ED66}"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748893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903E9E74-05A3-4366-A7D0-1E7D00D7C979}" type="datetime8">
              <a:rPr lang="fa-IR">
                <a:solidFill>
                  <a:prstClr val="black"/>
                </a:solidFill>
              </a:rPr>
              <a:pPr>
                <a:defRPr/>
              </a:pPr>
              <a:t>17 ژوئيه 19</a:t>
            </a:fld>
            <a:endParaRPr lang="fa-IR">
              <a:solidFill>
                <a:prstClr val="black"/>
              </a:solidFill>
            </a:endParaRPr>
          </a:p>
        </p:txBody>
      </p:sp>
      <p:sp>
        <p:nvSpPr>
          <p:cNvPr id="6"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latin typeface="+mn-lt"/>
                <a:cs typeface="+mn-cs"/>
              </a:defRPr>
            </a:lvl1pPr>
            <a:extLst/>
          </a:lstStyle>
          <a:p>
            <a:pPr>
              <a:defRPr/>
            </a:pPr>
            <a:r>
              <a:rPr lang="fa-IR">
                <a:solidFill>
                  <a:prstClr val="black"/>
                </a:solidFill>
              </a:rPr>
              <a:t>معاونت بهداشت</a:t>
            </a:r>
          </a:p>
        </p:txBody>
      </p:sp>
      <p:sp>
        <p:nvSpPr>
          <p:cNvPr id="7" name="Slide Number Placeholder 6"/>
          <p:cNvSpPr>
            <a:spLocks noGrp="1"/>
          </p:cNvSpPr>
          <p:nvPr>
            <p:ph type="sldNum" sz="quarter" idx="12"/>
          </p:nvPr>
        </p:nvSpPr>
        <p:spPr/>
        <p:txBody>
          <a:bodyPr/>
          <a:lstStyle>
            <a:lvl1pPr>
              <a:defRPr/>
            </a:lvl1pPr>
            <a:extLst/>
          </a:lstStyle>
          <a:p>
            <a:pPr>
              <a:defRPr/>
            </a:pPr>
            <a:fld id="{C8D23939-34E4-4D33-94D5-F50694E1FBFD}" type="slidenum">
              <a:rPr lang="fa-IR">
                <a:solidFill>
                  <a:prstClr val="black"/>
                </a:solidFill>
              </a:rPr>
              <a:pPr>
                <a:defRPr/>
              </a:pPr>
              <a:t>‹#›</a:t>
            </a:fld>
            <a:endParaRPr lang="fa-IR">
              <a:solidFill>
                <a:prstClr val="black"/>
              </a:solidFill>
            </a:endParaRPr>
          </a:p>
        </p:txBody>
      </p:sp>
    </p:spTree>
    <p:extLst>
      <p:ext uri="{BB962C8B-B14F-4D97-AF65-F5344CB8AC3E}">
        <p14:creationId xmlns:p14="http://schemas.microsoft.com/office/powerpoint/2010/main" val="3543050398"/>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16"/>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dirty="0">
              <a:solidFill>
                <a:prstClr val="white"/>
              </a:solidFill>
              <a:cs typeface="Arial" pitchFamily="34" charset="0"/>
            </a:endParaRPr>
          </a:p>
        </p:txBody>
      </p:sp>
      <p:sp>
        <p:nvSpPr>
          <p:cNvPr id="6" name="Freeform 18"/>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white"/>
              </a:solidFill>
              <a:latin typeface="Arial"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dirty="0">
              <a:solidFill>
                <a:prstClr val="white"/>
              </a:solidFill>
            </a:endParaRPr>
          </a:p>
        </p:txBody>
      </p:sp>
      <p:cxnSp>
        <p:nvCxnSpPr>
          <p:cNvPr id="8" name="Straight Connector 2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dirty="0">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defRPr/>
            </a:pPr>
            <a:endParaRPr lang="en-US" dirty="0">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dirty="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9CBFC792-2CB2-4E05-9C4E-006BCEE2C476}" type="datetime8">
              <a:rPr lang="fa-IR">
                <a:solidFill>
                  <a:prstClr val="white"/>
                </a:solidFill>
              </a:rPr>
              <a:pPr>
                <a:defRPr/>
              </a:pPr>
              <a:t>17 ژوئيه 19</a:t>
            </a:fld>
            <a:endParaRPr lang="fa-IR">
              <a:solidFill>
                <a:prstClr val="white"/>
              </a:solidFill>
            </a:endParaRPr>
          </a:p>
        </p:txBody>
      </p:sp>
      <p:sp>
        <p:nvSpPr>
          <p:cNvPr id="12" name="Footer Placeholder 5"/>
          <p:cNvSpPr>
            <a:spLocks noGrp="1"/>
          </p:cNvSpPr>
          <p:nvPr>
            <p:ph type="ftr" sz="quarter" idx="11"/>
          </p:nvPr>
        </p:nvSpPr>
        <p:spPr>
          <a:xfrm>
            <a:off x="4379913" y="6408738"/>
            <a:ext cx="2351087" cy="365125"/>
          </a:xfrm>
          <a:prstGeom prst="rect">
            <a:avLst/>
          </a:prstGeom>
        </p:spPr>
        <p:txBody>
          <a:bodyPr/>
          <a:lstStyle>
            <a:lvl1pPr algn="r" rtl="1" fontAlgn="auto">
              <a:spcBef>
                <a:spcPts val="0"/>
              </a:spcBef>
              <a:spcAft>
                <a:spcPts val="0"/>
              </a:spcAft>
              <a:defRPr>
                <a:solidFill>
                  <a:schemeClr val="tx1"/>
                </a:solidFill>
                <a:latin typeface="+mn-lt"/>
                <a:cs typeface="+mn-cs"/>
              </a:defRPr>
            </a:lvl1pPr>
            <a:extLst/>
          </a:lstStyle>
          <a:p>
            <a:pPr>
              <a:defRPr/>
            </a:pPr>
            <a:r>
              <a:rPr lang="fa-IR">
                <a:solidFill>
                  <a:prstClr val="white"/>
                </a:solidFill>
              </a:rPr>
              <a:t>معاونت بهداشت</a:t>
            </a:r>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06A34DC4-E48F-490F-B258-50DFACCBB024}" type="slidenum">
              <a:rPr lang="fa-IR">
                <a:solidFill>
                  <a:prstClr val="white"/>
                </a:solidFill>
              </a:rPr>
              <a:pPr>
                <a:defRPr/>
              </a:pPr>
              <a:t>‹#›</a:t>
            </a:fld>
            <a:endParaRPr lang="fa-IR">
              <a:solidFill>
                <a:prstClr val="white"/>
              </a:solidFill>
            </a:endParaRPr>
          </a:p>
        </p:txBody>
      </p:sp>
    </p:spTree>
    <p:extLst>
      <p:ext uri="{BB962C8B-B14F-4D97-AF65-F5344CB8AC3E}">
        <p14:creationId xmlns:p14="http://schemas.microsoft.com/office/powerpoint/2010/main" val="316774602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3.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image" Target="../media/image1.jpeg"/><Relationship Id="rId2" Type="http://schemas.openxmlformats.org/officeDocument/2006/relationships/slideLayout" Target="../slideLayouts/slideLayout25.xml"/><Relationship Id="rId16" Type="http://schemas.openxmlformats.org/officeDocument/2006/relationships/image" Target="../media/image2.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3.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image" Target="../media/image1.jpe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image" Target="../media/image2.png"/><Relationship Id="rId2" Type="http://schemas.openxmlformats.org/officeDocument/2006/relationships/slideLayout" Target="../slideLayouts/slideLayout39.xml"/><Relationship Id="rId16"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image" Target="../media/image3.png"/><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4"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dirty="0">
              <a:solidFill>
                <a:prstClr val="black"/>
              </a:solidFill>
              <a:cs typeface="Arial" pitchFamily="34" charset="0"/>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dirty="0">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BD5BEAAF-77F3-4B9E-83D4-7AFADA4381AE}" type="datetime8">
              <a:rPr lang="fa-IR">
                <a:solidFill>
                  <a:prstClr val="black"/>
                </a:solidFill>
              </a:rPr>
              <a:pPr>
                <a:defRPr/>
              </a:pPr>
              <a:t>17 ژوئيه 19</a:t>
            </a:fld>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6"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3397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91" r:id="rId12"/>
  </p:sldLayoutIdLst>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rtl="1"/>
            <a:fld id="{DA7A77CB-CA52-415F-9071-B04400A08805}" type="datetimeFigureOut">
              <a:rPr lang="fa-IR" smtClean="0">
                <a:solidFill>
                  <a:prstClr val="black">
                    <a:tint val="75000"/>
                  </a:prstClr>
                </a:solidFill>
              </a:rPr>
              <a:pPr rtl="1"/>
              <a:t>15/11/1440</a:t>
            </a:fld>
            <a:endParaRPr lang="fa-IR">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rtl="1"/>
            <a:fld id="{088121AA-EF64-4D58-8701-2FD97B398ECB}"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43025515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6"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14" name="Right Triangle 13"/>
          <p:cNvSpPr>
            <a:spLocks/>
          </p:cNvSpPr>
          <p:nvPr/>
        </p:nvSpPr>
        <p:spPr bwMode="auto">
          <a:xfrm>
            <a:off x="-6042" y="5784850"/>
            <a:ext cx="3402314" cy="1080868"/>
          </a:xfrm>
          <a:prstGeom prst="rtTriangle">
            <a:avLst/>
          </a:prstGeom>
          <a:blipFill>
            <a:blip r:embed="rId17"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dirty="0"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8"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Date Placeholder 9"/>
          <p:cNvSpPr>
            <a:spLocks noGrp="1"/>
          </p:cNvSpPr>
          <p:nvPr>
            <p:ph type="dt" sz="half" idx="2"/>
          </p:nvPr>
        </p:nvSpPr>
        <p:spPr>
          <a:xfrm>
            <a:off x="887412" y="6623050"/>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bg1">
                    <a:lumMod val="85000"/>
                  </a:schemeClr>
                </a:solidFill>
                <a:latin typeface="+mn-lt"/>
                <a:cs typeface="+mn-cs"/>
              </a:defRPr>
            </a:lvl1pPr>
            <a:extLst/>
          </a:lstStyle>
          <a:p>
            <a:pPr>
              <a:defRPr/>
            </a:pPr>
            <a:r>
              <a:rPr lang="en-US" smtClean="0">
                <a:solidFill>
                  <a:prstClr val="white">
                    <a:lumMod val="85000"/>
                  </a:prstClr>
                </a:solidFill>
              </a:rPr>
              <a:t>Dr Ravari</a:t>
            </a:r>
          </a:p>
          <a:p>
            <a:pPr>
              <a:defRPr/>
            </a:pPr>
            <a:endParaRPr lang="fa-IR" dirty="0">
              <a:solidFill>
                <a:prstClr val="white">
                  <a:lumMod val="85000"/>
                </a:prstClr>
              </a:solidFill>
            </a:endParaRPr>
          </a:p>
        </p:txBody>
      </p:sp>
    </p:spTree>
    <p:extLst>
      <p:ext uri="{BB962C8B-B14F-4D97-AF65-F5344CB8AC3E}">
        <p14:creationId xmlns:p14="http://schemas.microsoft.com/office/powerpoint/2010/main" val="178122619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iming>
    <p:tnLst>
      <p:par>
        <p:cTn id="1" dur="indefinite" restart="never" nodeType="tmRoot"/>
      </p:par>
    </p:tnLst>
  </p:timing>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0" descr="logo final moavenat copy.tif"/>
          <p:cNvPicPr>
            <a:picLocks noChangeAspect="1"/>
          </p:cNvPicPr>
          <p:nvPr/>
        </p:nvPicPr>
        <p:blipFill>
          <a:blip r:embed="rId17" cstate="print">
            <a:lum bright="70000" contrast="-70000"/>
            <a:extLst>
              <a:ext uri="{28A0092B-C50C-407E-A947-70E740481C1C}">
                <a14:useLocalDpi xmlns:a14="http://schemas.microsoft.com/office/drawing/2010/main" val="0"/>
              </a:ext>
            </a:extLst>
          </a:blip>
          <a:srcRect t="14444" b="24445"/>
          <a:stretch>
            <a:fillRect/>
          </a:stretch>
        </p:blipFill>
        <p:spPr bwMode="auto">
          <a:xfrm>
            <a:off x="2209800" y="1600200"/>
            <a:ext cx="480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a:defRPr/>
            </a:pPr>
            <a:endParaRPr lang="en-US">
              <a:solidFill>
                <a:prstClr val="black"/>
              </a:solidFill>
              <a:cs typeface="Arial" pitchFamily="34" charset="0"/>
            </a:endParaRPr>
          </a:p>
        </p:txBody>
      </p:sp>
      <p:sp>
        <p:nvSpPr>
          <p:cNvPr id="1028"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fontAlgn="base">
              <a:spcBef>
                <a:spcPct val="0"/>
              </a:spcBef>
              <a:spcAft>
                <a:spcPct val="0"/>
              </a:spcAft>
            </a:pPr>
            <a:endParaRPr lang="fa-IR">
              <a:solidFill>
                <a:prstClr val="black"/>
              </a:solidFill>
              <a:latin typeface="Arial"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8"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dirty="0"/>
          </a:p>
        </p:txBody>
      </p:sp>
      <p:sp>
        <p:nvSpPr>
          <p:cNvPr id="1034"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rtl="1" eaLnBrk="1" fontAlgn="auto" latinLnBrk="0" hangingPunct="1">
              <a:spcBef>
                <a:spcPts val="0"/>
              </a:spcBef>
              <a:spcAft>
                <a:spcPts val="0"/>
              </a:spcAft>
              <a:defRPr kumimoji="0" sz="1000">
                <a:solidFill>
                  <a:schemeClr val="tx1"/>
                </a:solidFill>
                <a:latin typeface="+mn-lt"/>
                <a:cs typeface="+mn-cs"/>
              </a:defRPr>
            </a:lvl1pPr>
            <a:extLst/>
          </a:lstStyle>
          <a:p>
            <a:pPr>
              <a:defRPr/>
            </a:pPr>
            <a:fld id="{BD5BEAAF-77F3-4B9E-83D4-7AFADA4381AE}" type="datetime8">
              <a:rPr lang="fa-IR">
                <a:solidFill>
                  <a:prstClr val="black"/>
                </a:solidFill>
              </a:rPr>
              <a:pPr>
                <a:defRPr/>
              </a:pPr>
              <a:t>17 ژوئيه 19</a:t>
            </a:fld>
            <a:endParaRPr lang="fa-IR">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rtl="1" eaLnBrk="1" fontAlgn="auto" latinLnBrk="0" hangingPunct="1">
              <a:spcBef>
                <a:spcPts val="0"/>
              </a:spcBef>
              <a:spcAft>
                <a:spcPts val="0"/>
              </a:spcAft>
              <a:defRPr kumimoji="0" sz="1000" b="0">
                <a:solidFill>
                  <a:schemeClr val="tx1"/>
                </a:solidFill>
                <a:latin typeface="+mn-lt"/>
                <a:cs typeface="B Zar" pitchFamily="2" charset="-78"/>
              </a:defRPr>
            </a:lvl1pPr>
            <a:extLst/>
          </a:lstStyle>
          <a:p>
            <a:pPr>
              <a:defRPr/>
            </a:pPr>
            <a:fld id="{3B8F6583-93DF-424E-A836-9A068112C1F4}" type="slidenum">
              <a:rPr lang="fa-IR">
                <a:solidFill>
                  <a:prstClr val="black"/>
                </a:solidFill>
              </a:rPr>
              <a:pPr>
                <a:defRPr/>
              </a:pPr>
              <a:t>‹#›</a:t>
            </a:fld>
            <a:endParaRPr lang="fa-IR">
              <a:solidFill>
                <a:prstClr val="black"/>
              </a:solidFill>
            </a:endParaRPr>
          </a:p>
        </p:txBody>
      </p:sp>
      <p:pic>
        <p:nvPicPr>
          <p:cNvPr id="1037" name="Picture 15" descr="MOH logo.bmp"/>
          <p:cNvPicPr>
            <a:picLocks noChangeAspect="1"/>
          </p:cNvPicPr>
          <p:nvPr/>
        </p:nvPicPr>
        <p:blipFill>
          <a:blip r:embed="rId19" cstate="print">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175" y="5943600"/>
            <a:ext cx="987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7547450"/>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Lst>
  <p:hf sldNum="0" hdr="0" ftr="0" dt="0"/>
  <p:txStyles>
    <p:titleStyle>
      <a:lvl1pPr algn="r" rtl="1" eaLnBrk="0" fontAlgn="base" hangingPunct="0">
        <a:spcBef>
          <a:spcPct val="0"/>
        </a:spcBef>
        <a:spcAft>
          <a:spcPct val="0"/>
        </a:spcAft>
        <a:defRPr sz="4100" b="1" kern="1200">
          <a:solidFill>
            <a:schemeClr val="tx2"/>
          </a:solidFill>
          <a:latin typeface="+mj-lt"/>
          <a:ea typeface="+mj-ea"/>
          <a:cs typeface="B Yagut" pitchFamily="2" charset="-78"/>
        </a:defRPr>
      </a:lvl1pPr>
      <a:lvl2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2pPr>
      <a:lvl3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3pPr>
      <a:lvl4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4pPr>
      <a:lvl5pPr algn="r" rtl="1" eaLnBrk="0" fontAlgn="base" hangingPunct="0">
        <a:spcBef>
          <a:spcPct val="0"/>
        </a:spcBef>
        <a:spcAft>
          <a:spcPct val="0"/>
        </a:spcAft>
        <a:defRPr sz="4100" b="1">
          <a:solidFill>
            <a:schemeClr val="tx2"/>
          </a:solidFill>
          <a:latin typeface="Lucida Sans Unicode" pitchFamily="34" charset="0"/>
          <a:cs typeface="B Yagut" pitchFamily="2" charset="-78"/>
        </a:defRPr>
      </a:lvl5pPr>
      <a:lvl6pPr marL="457200" algn="r" rtl="1" fontAlgn="base">
        <a:spcBef>
          <a:spcPct val="0"/>
        </a:spcBef>
        <a:spcAft>
          <a:spcPct val="0"/>
        </a:spcAft>
        <a:defRPr sz="4100" b="1">
          <a:solidFill>
            <a:schemeClr val="tx2"/>
          </a:solidFill>
          <a:latin typeface="Lucida Sans Unicode" pitchFamily="34" charset="0"/>
          <a:cs typeface="B Yagut" pitchFamily="2" charset="-78"/>
        </a:defRPr>
      </a:lvl6pPr>
      <a:lvl7pPr marL="914400" algn="r" rtl="1" fontAlgn="base">
        <a:spcBef>
          <a:spcPct val="0"/>
        </a:spcBef>
        <a:spcAft>
          <a:spcPct val="0"/>
        </a:spcAft>
        <a:defRPr sz="4100" b="1">
          <a:solidFill>
            <a:schemeClr val="tx2"/>
          </a:solidFill>
          <a:latin typeface="Lucida Sans Unicode" pitchFamily="34" charset="0"/>
          <a:cs typeface="B Yagut" pitchFamily="2" charset="-78"/>
        </a:defRPr>
      </a:lvl7pPr>
      <a:lvl8pPr marL="1371600" algn="r" rtl="1" fontAlgn="base">
        <a:spcBef>
          <a:spcPct val="0"/>
        </a:spcBef>
        <a:spcAft>
          <a:spcPct val="0"/>
        </a:spcAft>
        <a:defRPr sz="4100" b="1">
          <a:solidFill>
            <a:schemeClr val="tx2"/>
          </a:solidFill>
          <a:latin typeface="Lucida Sans Unicode" pitchFamily="34" charset="0"/>
          <a:cs typeface="B Yagut" pitchFamily="2" charset="-78"/>
        </a:defRPr>
      </a:lvl8pPr>
      <a:lvl9pPr marL="1828800" algn="r" rtl="1" fontAlgn="base">
        <a:spcBef>
          <a:spcPct val="0"/>
        </a:spcBef>
        <a:spcAft>
          <a:spcPct val="0"/>
        </a:spcAft>
        <a:defRPr sz="4100" b="1">
          <a:solidFill>
            <a:schemeClr val="tx2"/>
          </a:solidFill>
          <a:latin typeface="Lucida Sans Unicode" pitchFamily="34" charset="0"/>
          <a:cs typeface="B Yagut" pitchFamily="2" charset="-78"/>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Nazanin"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Nazanin"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Nazanin"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Nazanin"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Nazanin"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1.png"/><Relationship Id="rId7" Type="http://schemas.openxmlformats.org/officeDocument/2006/relationships/diagramColors" Target="../diagrams/colors4.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2.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2.jpeg"/><Relationship Id="rId7" Type="http://schemas.openxmlformats.org/officeDocument/2006/relationships/diagramColors" Target="../diagrams/colors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34.jpeg"/><Relationship Id="rId1" Type="http://schemas.openxmlformats.org/officeDocument/2006/relationships/slideLayout" Target="../slideLayouts/slideLayout39.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5.xml.rels><?xml version="1.0" encoding="UTF-8" standalone="yes"?>
<Relationships xmlns="http://schemas.openxmlformats.org/package/2006/relationships"><Relationship Id="rId8" Type="http://schemas.openxmlformats.org/officeDocument/2006/relationships/diagramData" Target="../diagrams/data13.xml"/><Relationship Id="rId13" Type="http://schemas.openxmlformats.org/officeDocument/2006/relationships/image" Target="../media/image36.png"/><Relationship Id="rId3" Type="http://schemas.openxmlformats.org/officeDocument/2006/relationships/diagramData" Target="../diagrams/data12.xml"/><Relationship Id="rId7" Type="http://schemas.microsoft.com/office/2007/relationships/diagramDrawing" Target="../diagrams/drawing12.xml"/><Relationship Id="rId12" Type="http://schemas.microsoft.com/office/2007/relationships/diagramDrawing" Target="../diagrams/drawing13.xml"/><Relationship Id="rId2" Type="http://schemas.openxmlformats.org/officeDocument/2006/relationships/notesSlide" Target="../notesSlides/notesSlide10.xml"/><Relationship Id="rId1" Type="http://schemas.openxmlformats.org/officeDocument/2006/relationships/slideLayout" Target="../slideLayouts/slideLayout44.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0" Type="http://schemas.openxmlformats.org/officeDocument/2006/relationships/diagramQuickStyle" Target="../diagrams/quickStyle13.xml"/><Relationship Id="rId4" Type="http://schemas.openxmlformats.org/officeDocument/2006/relationships/diagramLayout" Target="../diagrams/layout12.xml"/><Relationship Id="rId9" Type="http://schemas.openxmlformats.org/officeDocument/2006/relationships/diagramLayout" Target="../diagrams/layout1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9.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38.jpeg"/><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1.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0.xml"/><Relationship Id="rId7" Type="http://schemas.openxmlformats.org/officeDocument/2006/relationships/image" Target="../media/image40.jpeg"/><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4.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45.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46.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10" Type="http://schemas.openxmlformats.org/officeDocument/2006/relationships/image" Target="../media/image46.png"/><Relationship Id="rId4" Type="http://schemas.openxmlformats.org/officeDocument/2006/relationships/diagramLayout" Target="../diagrams/layout23.xml"/><Relationship Id="rId9" Type="http://schemas.openxmlformats.org/officeDocument/2006/relationships/image" Target="../media/image45.jpeg"/></Relationships>
</file>

<file path=ppt/slides/_rels/slide47.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24.jpeg"/><Relationship Id="rId7"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26.png"/><Relationship Id="rId4" Type="http://schemas.openxmlformats.org/officeDocument/2006/relationships/image" Target="../media/image25.jpeg"/></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4.png"/><Relationship Id="rId4" Type="http://schemas.openxmlformats.org/officeDocument/2006/relationships/diagramLayout" Target="../diagrams/layout1.xml"/><Relationship Id="rId9" Type="http://schemas.openxmlformats.org/officeDocument/2006/relationships/image" Target="../media/image13.png"/></Relationships>
</file>

<file path=ppt/slides/_rels/slide50.xml.rels><?xml version="1.0" encoding="UTF-8" standalone="yes"?>
<Relationships xmlns="http://schemas.openxmlformats.org/package/2006/relationships"><Relationship Id="rId8" Type="http://schemas.openxmlformats.org/officeDocument/2006/relationships/diagramData" Target="../diagrams/data27.xml"/><Relationship Id="rId3" Type="http://schemas.openxmlformats.org/officeDocument/2006/relationships/diagramData" Target="../diagrams/data26.xml"/><Relationship Id="rId7" Type="http://schemas.microsoft.com/office/2007/relationships/diagramDrawing" Target="../diagrams/drawing26.xml"/><Relationship Id="rId12" Type="http://schemas.microsoft.com/office/2007/relationships/diagramDrawing" Target="../diagrams/drawing27.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6.xml"/><Relationship Id="rId11" Type="http://schemas.openxmlformats.org/officeDocument/2006/relationships/diagramColors" Target="../diagrams/colors27.xml"/><Relationship Id="rId5" Type="http://schemas.openxmlformats.org/officeDocument/2006/relationships/diagramQuickStyle" Target="../diagrams/quickStyle26.xml"/><Relationship Id="rId10" Type="http://schemas.openxmlformats.org/officeDocument/2006/relationships/diagramQuickStyle" Target="../diagrams/quickStyle27.xml"/><Relationship Id="rId4" Type="http://schemas.openxmlformats.org/officeDocument/2006/relationships/diagramLayout" Target="../diagrams/layout26.xml"/><Relationship Id="rId9" Type="http://schemas.openxmlformats.org/officeDocument/2006/relationships/diagramLayout" Target="../diagrams/layout27.xml"/></Relationships>
</file>

<file path=ppt/slides/_rels/slide51.xml.rels><?xml version="1.0" encoding="UTF-8" standalone="yes"?>
<Relationships xmlns="http://schemas.openxmlformats.org/package/2006/relationships"><Relationship Id="rId8" Type="http://schemas.openxmlformats.org/officeDocument/2006/relationships/diagramLayout" Target="../diagrams/layout29.xml"/><Relationship Id="rId3" Type="http://schemas.openxmlformats.org/officeDocument/2006/relationships/diagramLayout" Target="../diagrams/layout28.xml"/><Relationship Id="rId7" Type="http://schemas.openxmlformats.org/officeDocument/2006/relationships/diagramData" Target="../diagrams/data29.xml"/><Relationship Id="rId12" Type="http://schemas.openxmlformats.org/officeDocument/2006/relationships/image" Target="../media/image50.jpeg"/><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11" Type="http://schemas.microsoft.com/office/2007/relationships/diagramDrawing" Target="../diagrams/drawing29.xml"/><Relationship Id="rId5" Type="http://schemas.openxmlformats.org/officeDocument/2006/relationships/diagramColors" Target="../diagrams/colors28.xml"/><Relationship Id="rId10" Type="http://schemas.openxmlformats.org/officeDocument/2006/relationships/diagramColors" Target="../diagrams/colors29.xml"/><Relationship Id="rId4" Type="http://schemas.openxmlformats.org/officeDocument/2006/relationships/diagramQuickStyle" Target="../diagrams/quickStyle28.xml"/><Relationship Id="rId9" Type="http://schemas.openxmlformats.org/officeDocument/2006/relationships/diagramQuickStyle" Target="../diagrams/quickStyle29.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58.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59.xml.rels><?xml version="1.0" encoding="UTF-8" standalone="yes"?>
<Relationships xmlns="http://schemas.openxmlformats.org/package/2006/relationships"><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png"/></Relationships>
</file>

<file path=ppt/slides/_rels/slide6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64.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diagramLayout" Target="../diagrams/layout36.xml"/><Relationship Id="rId7" Type="http://schemas.openxmlformats.org/officeDocument/2006/relationships/image" Target="../media/image62.png"/><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 Id="rId9" Type="http://schemas.openxmlformats.org/officeDocument/2006/relationships/image" Target="../media/image64.png"/></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6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file:///D:\slides\Update%20slides\mahdiyeh\good%20latch%20lpt.mp4"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40.xml"/><Relationship Id="rId7" Type="http://schemas.openxmlformats.org/officeDocument/2006/relationships/image" Target="../media/image71.png"/><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0"/>
            <a:ext cx="6858000" cy="6858000"/>
          </a:xfrm>
          <a:prstGeom prst="rect">
            <a:avLst/>
          </a:prstGeom>
        </p:spPr>
      </p:pic>
      <p:sp>
        <p:nvSpPr>
          <p:cNvPr id="5" name="Rectangle 4"/>
          <p:cNvSpPr/>
          <p:nvPr/>
        </p:nvSpPr>
        <p:spPr>
          <a:xfrm>
            <a:off x="783956" y="6096000"/>
            <a:ext cx="6096000" cy="646331"/>
          </a:xfrm>
          <a:prstGeom prst="rect">
            <a:avLst/>
          </a:prstGeom>
        </p:spPr>
        <p:txBody>
          <a:bodyPr>
            <a:spAutoFit/>
          </a:bodyPr>
          <a:lstStyle/>
          <a:p>
            <a:r>
              <a:rPr lang="en-US" dirty="0" smtClean="0">
                <a:solidFill>
                  <a:prstClr val="black"/>
                </a:solidFill>
                <a:latin typeface="Calibri" panose="020F0502020204030204"/>
              </a:rPr>
              <a:t>Ensure that staff have sufficient knowledge, competence and skills to support breastfeeding</a:t>
            </a:r>
            <a:endParaRPr lang="en-US" dirty="0">
              <a:solidFill>
                <a:prstClr val="black"/>
              </a:solidFill>
              <a:latin typeface="Calibri" panose="020F0502020204030204"/>
            </a:endParaRPr>
          </a:p>
        </p:txBody>
      </p:sp>
    </p:spTree>
    <p:extLst>
      <p:ext uri="{BB962C8B-B14F-4D97-AF65-F5344CB8AC3E}">
        <p14:creationId xmlns:p14="http://schemas.microsoft.com/office/powerpoint/2010/main" val="528687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67439"/>
            <a:ext cx="9144000" cy="6984921"/>
          </a:xfrm>
          <a:prstGeom prst="rect">
            <a:avLst/>
          </a:prstGeom>
        </p:spPr>
      </p:pic>
    </p:spTree>
    <p:extLst>
      <p:ext uri="{BB962C8B-B14F-4D97-AF65-F5344CB8AC3E}">
        <p14:creationId xmlns:p14="http://schemas.microsoft.com/office/powerpoint/2010/main" val="1579208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a:stretch>
            <a:fillRect/>
          </a:stretch>
        </p:blipFill>
        <p:spPr>
          <a:xfrm>
            <a:off x="-24245" y="0"/>
            <a:ext cx="9168245" cy="6858000"/>
          </a:xfrm>
          <a:prstGeom prst="rect">
            <a:avLst/>
          </a:prstGeom>
        </p:spPr>
      </p:pic>
    </p:spTree>
    <p:extLst>
      <p:ext uri="{BB962C8B-B14F-4D97-AF65-F5344CB8AC3E}">
        <p14:creationId xmlns:p14="http://schemas.microsoft.com/office/powerpoint/2010/main" val="4043183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85726"/>
            <a:ext cx="12192000" cy="7038976"/>
          </a:xfrm>
          <a:prstGeom prst="rect">
            <a:avLst/>
          </a:prstGeom>
        </p:spPr>
      </p:pic>
    </p:spTree>
    <p:extLst>
      <p:ext uri="{BB962C8B-B14F-4D97-AF65-F5344CB8AC3E}">
        <p14:creationId xmlns:p14="http://schemas.microsoft.com/office/powerpoint/2010/main" val="3822298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referRelativeResize="0">
            <a:picLocks/>
          </p:cNvPicPr>
          <p:nvPr/>
        </p:nvPicPr>
        <p:blipFill>
          <a:blip r:embed="rId2"/>
          <a:stretch>
            <a:fillRect/>
          </a:stretch>
        </p:blipFill>
        <p:spPr>
          <a:xfrm>
            <a:off x="0" y="457200"/>
            <a:ext cx="9144000" cy="5867400"/>
          </a:xfrm>
          <a:prstGeom prst="rect">
            <a:avLst/>
          </a:prstGeom>
        </p:spPr>
      </p:pic>
    </p:spTree>
    <p:extLst>
      <p:ext uri="{BB962C8B-B14F-4D97-AF65-F5344CB8AC3E}">
        <p14:creationId xmlns:p14="http://schemas.microsoft.com/office/powerpoint/2010/main" val="10532123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7486651"/>
          </a:xfrm>
          <a:prstGeom prst="rect">
            <a:avLst/>
          </a:prstGeom>
        </p:spPr>
      </p:pic>
    </p:spTree>
    <p:extLst>
      <p:ext uri="{BB962C8B-B14F-4D97-AF65-F5344CB8AC3E}">
        <p14:creationId xmlns:p14="http://schemas.microsoft.com/office/powerpoint/2010/main" val="1495079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FD4CC60-8F02-4CE5-8429-C04FA1FFABCA}"/>
              </a:ext>
            </a:extLst>
          </p:cNvPr>
          <p:cNvSpPr/>
          <p:nvPr/>
        </p:nvSpPr>
        <p:spPr>
          <a:xfrm>
            <a:off x="3374136" y="1130151"/>
            <a:ext cx="5445252" cy="600164"/>
          </a:xfrm>
          <a:prstGeom prst="rect">
            <a:avLst/>
          </a:prstGeom>
        </p:spPr>
        <p:txBody>
          <a:bodyPr wrap="square">
            <a:spAutoFit/>
          </a:bodyPr>
          <a:lstStyle/>
          <a:p>
            <a:pPr algn="r"/>
            <a:r>
              <a:rPr lang="fa-IR" sz="3300" b="1" dirty="0">
                <a:cs typeface="B Nazanin" panose="00000400000000000000" pitchFamily="2" charset="-78"/>
              </a:rPr>
              <a:t>فیزیولوژی شیر خوردن در نوزاد ترم؟</a:t>
            </a:r>
          </a:p>
        </p:txBody>
      </p:sp>
      <p:sp>
        <p:nvSpPr>
          <p:cNvPr id="3" name="TextBox 2">
            <a:extLst>
              <a:ext uri="{FF2B5EF4-FFF2-40B4-BE49-F238E27FC236}">
                <a16:creationId xmlns="" xmlns:a16="http://schemas.microsoft.com/office/drawing/2014/main" id="{10B5C9AC-3433-4CA5-86A9-B8A877386FD2}"/>
              </a:ext>
            </a:extLst>
          </p:cNvPr>
          <p:cNvSpPr txBox="1"/>
          <p:nvPr/>
        </p:nvSpPr>
        <p:spPr>
          <a:xfrm>
            <a:off x="5992753" y="1914923"/>
            <a:ext cx="2644902" cy="715581"/>
          </a:xfrm>
          <a:prstGeom prst="rect">
            <a:avLst/>
          </a:prstGeom>
          <a:noFill/>
        </p:spPr>
        <p:txBody>
          <a:bodyPr wrap="square" rtlCol="1">
            <a:spAutoFit/>
          </a:bodyPr>
          <a:lstStyle/>
          <a:p>
            <a:pPr algn="r"/>
            <a:r>
              <a:rPr lang="fa-IR" sz="1350" b="1" dirty="0">
                <a:cs typeface="B Nazanin" panose="00000400000000000000" pitchFamily="2" charset="-78"/>
              </a:rPr>
              <a:t>دهان </a:t>
            </a:r>
            <a:r>
              <a:rPr lang="fa-IR" sz="1350" b="1" dirty="0">
                <a:solidFill>
                  <a:srgbClr val="FF0000"/>
                </a:solidFill>
                <a:cs typeface="B Nazanin" panose="00000400000000000000" pitchFamily="2" charset="-78"/>
              </a:rPr>
              <a:t>نوزاد</a:t>
            </a:r>
            <a:r>
              <a:rPr lang="fa-IR" sz="1350" b="1" dirty="0">
                <a:cs typeface="B Nazanin" panose="00000400000000000000" pitchFamily="2" charset="-78"/>
              </a:rPr>
              <a:t> باز و نوزاد به سمت سینه می رود:</a:t>
            </a:r>
          </a:p>
          <a:p>
            <a:pPr algn="r"/>
            <a:endParaRPr lang="fa-IR" sz="1350" b="1" dirty="0">
              <a:cs typeface="B Nazanin" panose="00000400000000000000" pitchFamily="2" charset="-78"/>
            </a:endParaRPr>
          </a:p>
        </p:txBody>
      </p:sp>
      <p:cxnSp>
        <p:nvCxnSpPr>
          <p:cNvPr id="5" name="Straight Arrow Connector 4">
            <a:extLst>
              <a:ext uri="{FF2B5EF4-FFF2-40B4-BE49-F238E27FC236}">
                <a16:creationId xmlns="" xmlns:a16="http://schemas.microsoft.com/office/drawing/2014/main" id="{E9743E46-28AD-46B3-AE94-9C5BF202E760}"/>
              </a:ext>
            </a:extLst>
          </p:cNvPr>
          <p:cNvCxnSpPr>
            <a:cxnSpLocks/>
          </p:cNvCxnSpPr>
          <p:nvPr/>
        </p:nvCxnSpPr>
        <p:spPr>
          <a:xfrm flipH="1">
            <a:off x="4672172" y="2203951"/>
            <a:ext cx="1067562" cy="200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 xmlns:a16="http://schemas.microsoft.com/office/drawing/2014/main" id="{D56F7678-1A47-43CB-AB9D-433EBC7091FA}"/>
              </a:ext>
            </a:extLst>
          </p:cNvPr>
          <p:cNvCxnSpPr>
            <a:cxnSpLocks/>
          </p:cNvCxnSpPr>
          <p:nvPr/>
        </p:nvCxnSpPr>
        <p:spPr>
          <a:xfrm flipH="1">
            <a:off x="5084907" y="2257884"/>
            <a:ext cx="706374" cy="8209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 xmlns:a16="http://schemas.microsoft.com/office/drawing/2014/main" id="{134D072A-4D96-47CA-B016-C467541B978F}"/>
              </a:ext>
            </a:extLst>
          </p:cNvPr>
          <p:cNvCxnSpPr>
            <a:cxnSpLocks/>
          </p:cNvCxnSpPr>
          <p:nvPr/>
        </p:nvCxnSpPr>
        <p:spPr>
          <a:xfrm>
            <a:off x="5995300" y="2204989"/>
            <a:ext cx="334333" cy="9448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 xmlns:a16="http://schemas.microsoft.com/office/drawing/2014/main" id="{18A3400A-0F9E-4655-BA67-4BC3AA97D9DD}"/>
              </a:ext>
            </a:extLst>
          </p:cNvPr>
          <p:cNvSpPr txBox="1"/>
          <p:nvPr/>
        </p:nvSpPr>
        <p:spPr>
          <a:xfrm>
            <a:off x="3509010" y="2070078"/>
            <a:ext cx="1076714" cy="300082"/>
          </a:xfrm>
          <a:prstGeom prst="rect">
            <a:avLst/>
          </a:prstGeom>
          <a:noFill/>
        </p:spPr>
        <p:txBody>
          <a:bodyPr wrap="square" rtlCol="1">
            <a:spAutoFit/>
          </a:bodyPr>
          <a:lstStyle/>
          <a:p>
            <a:pPr algn="r"/>
            <a:r>
              <a:rPr lang="fa-IR" sz="1350" b="1" dirty="0">
                <a:cs typeface="B Nazanin" panose="00000400000000000000" pitchFamily="2" charset="-78"/>
              </a:rPr>
              <a:t>لب می چسبد</a:t>
            </a:r>
          </a:p>
        </p:txBody>
      </p:sp>
      <p:cxnSp>
        <p:nvCxnSpPr>
          <p:cNvPr id="20" name="Straight Arrow Connector 19">
            <a:extLst>
              <a:ext uri="{FF2B5EF4-FFF2-40B4-BE49-F238E27FC236}">
                <a16:creationId xmlns="" xmlns:a16="http://schemas.microsoft.com/office/drawing/2014/main" id="{1BD14D08-EB1D-4672-A82D-6631128FACDB}"/>
              </a:ext>
            </a:extLst>
          </p:cNvPr>
          <p:cNvCxnSpPr>
            <a:cxnSpLocks/>
          </p:cNvCxnSpPr>
          <p:nvPr/>
        </p:nvCxnSpPr>
        <p:spPr>
          <a:xfrm flipH="1" flipV="1">
            <a:off x="2935528" y="2203951"/>
            <a:ext cx="646786" cy="88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 xmlns:a16="http://schemas.microsoft.com/office/drawing/2014/main" id="{6CC9E828-E0C9-4EDC-A8C7-AFACBA3BC5EB}"/>
              </a:ext>
            </a:extLst>
          </p:cNvPr>
          <p:cNvSpPr txBox="1"/>
          <p:nvPr/>
        </p:nvSpPr>
        <p:spPr>
          <a:xfrm>
            <a:off x="877824" y="2279536"/>
            <a:ext cx="1842516" cy="507831"/>
          </a:xfrm>
          <a:prstGeom prst="rect">
            <a:avLst/>
          </a:prstGeom>
          <a:noFill/>
        </p:spPr>
        <p:txBody>
          <a:bodyPr wrap="square" rtlCol="1">
            <a:spAutoFit/>
          </a:bodyPr>
          <a:lstStyle/>
          <a:p>
            <a:pPr algn="r"/>
            <a:r>
              <a:rPr lang="fa-IR" sz="1350" b="1" dirty="0">
                <a:cs typeface="B Nazanin" panose="00000400000000000000" pitchFamily="2" charset="-78"/>
              </a:rPr>
              <a:t>فشار 122-میلی متر جیوه احتیاج داریم.</a:t>
            </a:r>
          </a:p>
        </p:txBody>
      </p:sp>
      <p:sp>
        <p:nvSpPr>
          <p:cNvPr id="23" name="TextBox 22">
            <a:extLst>
              <a:ext uri="{FF2B5EF4-FFF2-40B4-BE49-F238E27FC236}">
                <a16:creationId xmlns="" xmlns:a16="http://schemas.microsoft.com/office/drawing/2014/main" id="{CDFCFA85-CABF-4141-9A54-D1C215CD9F23}"/>
              </a:ext>
            </a:extLst>
          </p:cNvPr>
          <p:cNvSpPr txBox="1"/>
          <p:nvPr/>
        </p:nvSpPr>
        <p:spPr>
          <a:xfrm>
            <a:off x="3168250" y="3092959"/>
            <a:ext cx="1780940" cy="1546577"/>
          </a:xfrm>
          <a:prstGeom prst="rect">
            <a:avLst/>
          </a:prstGeom>
          <a:noFill/>
        </p:spPr>
        <p:txBody>
          <a:bodyPr wrap="square" rtlCol="1">
            <a:spAutoFit/>
          </a:bodyPr>
          <a:lstStyle/>
          <a:p>
            <a:pPr algn="r"/>
            <a:r>
              <a:rPr lang="fa-IR" sz="1350" b="1" dirty="0">
                <a:cs typeface="B Nazanin" panose="00000400000000000000" pitchFamily="2" charset="-78"/>
              </a:rPr>
              <a:t>نوک سینه ته حلق (بین کام نرم وسخت کمی جلوتر)ونسج نرم هاله روی زبان قرار گرفته ووقتی فک پایین به سمت بالا می اید هاله بین زبان وفک بالا فشرده می شود .</a:t>
            </a:r>
          </a:p>
        </p:txBody>
      </p:sp>
      <p:cxnSp>
        <p:nvCxnSpPr>
          <p:cNvPr id="25" name="Straight Arrow Connector 24">
            <a:extLst>
              <a:ext uri="{FF2B5EF4-FFF2-40B4-BE49-F238E27FC236}">
                <a16:creationId xmlns="" xmlns:a16="http://schemas.microsoft.com/office/drawing/2014/main" id="{101BA555-3B44-4B8D-AD97-EE9ED7960D0B}"/>
              </a:ext>
            </a:extLst>
          </p:cNvPr>
          <p:cNvCxnSpPr/>
          <p:nvPr/>
        </p:nvCxnSpPr>
        <p:spPr>
          <a:xfrm>
            <a:off x="3791342" y="4615608"/>
            <a:ext cx="0" cy="3977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 xmlns:a16="http://schemas.microsoft.com/office/drawing/2014/main" id="{43B3A265-DE8B-4EF3-BD74-3BA4C82957A6}"/>
              </a:ext>
            </a:extLst>
          </p:cNvPr>
          <p:cNvSpPr txBox="1"/>
          <p:nvPr/>
        </p:nvSpPr>
        <p:spPr>
          <a:xfrm>
            <a:off x="2875787" y="5036370"/>
            <a:ext cx="1355590" cy="715581"/>
          </a:xfrm>
          <a:prstGeom prst="rect">
            <a:avLst/>
          </a:prstGeom>
          <a:noFill/>
        </p:spPr>
        <p:txBody>
          <a:bodyPr wrap="square" rtlCol="1">
            <a:spAutoFit/>
          </a:bodyPr>
          <a:lstStyle/>
          <a:p>
            <a:pPr algn="r"/>
            <a:r>
              <a:rPr lang="fa-IR" sz="1350" b="1" dirty="0">
                <a:cs typeface="B Nazanin" panose="00000400000000000000" pitchFamily="2" charset="-78"/>
              </a:rPr>
              <a:t>وقتی زبان پایین می ایید شیر جاری می شود .</a:t>
            </a:r>
          </a:p>
        </p:txBody>
      </p:sp>
      <p:sp>
        <p:nvSpPr>
          <p:cNvPr id="27" name="TextBox 26">
            <a:extLst>
              <a:ext uri="{FF2B5EF4-FFF2-40B4-BE49-F238E27FC236}">
                <a16:creationId xmlns="" xmlns:a16="http://schemas.microsoft.com/office/drawing/2014/main" id="{794C8FF4-03FF-4B60-9399-25EF134E9FE0}"/>
              </a:ext>
            </a:extLst>
          </p:cNvPr>
          <p:cNvSpPr txBox="1"/>
          <p:nvPr/>
        </p:nvSpPr>
        <p:spPr>
          <a:xfrm>
            <a:off x="5269232" y="3020100"/>
            <a:ext cx="1968246" cy="507831"/>
          </a:xfrm>
          <a:prstGeom prst="rect">
            <a:avLst/>
          </a:prstGeom>
          <a:noFill/>
        </p:spPr>
        <p:txBody>
          <a:bodyPr wrap="square" rtlCol="1">
            <a:spAutoFit/>
          </a:bodyPr>
          <a:lstStyle/>
          <a:p>
            <a:pPr algn="r"/>
            <a:r>
              <a:rPr lang="en-US" sz="1350" b="1" dirty="0" err="1">
                <a:cs typeface="B Nazanin" panose="00000400000000000000" pitchFamily="2" charset="-78"/>
              </a:rPr>
              <a:t>Bucalpad</a:t>
            </a:r>
            <a:endParaRPr lang="en-US" sz="1350" b="1" dirty="0">
              <a:cs typeface="B Nazanin" panose="00000400000000000000" pitchFamily="2" charset="-78"/>
            </a:endParaRPr>
          </a:p>
          <a:p>
            <a:pPr algn="r"/>
            <a:r>
              <a:rPr lang="fa-IR" sz="1350" b="1" dirty="0">
                <a:cs typeface="B Nazanin" panose="00000400000000000000" pitchFamily="2" charset="-78"/>
              </a:rPr>
              <a:t>لپ ها پر وچربی می گیرد)</a:t>
            </a:r>
            <a:r>
              <a:rPr lang="en-US" sz="1350" b="1" dirty="0">
                <a:cs typeface="B Nazanin" panose="00000400000000000000" pitchFamily="2" charset="-78"/>
              </a:rPr>
              <a:t>)</a:t>
            </a:r>
            <a:endParaRPr lang="fa-IR" sz="1350" b="1" dirty="0">
              <a:cs typeface="B Nazanin" panose="00000400000000000000" pitchFamily="2" charset="-78"/>
            </a:endParaRPr>
          </a:p>
        </p:txBody>
      </p:sp>
      <p:cxnSp>
        <p:nvCxnSpPr>
          <p:cNvPr id="29" name="Straight Arrow Connector 28">
            <a:extLst>
              <a:ext uri="{FF2B5EF4-FFF2-40B4-BE49-F238E27FC236}">
                <a16:creationId xmlns="" xmlns:a16="http://schemas.microsoft.com/office/drawing/2014/main" id="{AC1C0462-042C-4871-96CE-CDCB808725F8}"/>
              </a:ext>
            </a:extLst>
          </p:cNvPr>
          <p:cNvCxnSpPr>
            <a:cxnSpLocks/>
          </p:cNvCxnSpPr>
          <p:nvPr/>
        </p:nvCxnSpPr>
        <p:spPr>
          <a:xfrm flipH="1">
            <a:off x="6493386" y="3565236"/>
            <a:ext cx="282319" cy="6853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 xmlns:a16="http://schemas.microsoft.com/office/drawing/2014/main" id="{332DF33A-8D39-44ED-B738-3F1021471B91}"/>
              </a:ext>
            </a:extLst>
          </p:cNvPr>
          <p:cNvSpPr txBox="1"/>
          <p:nvPr/>
        </p:nvSpPr>
        <p:spPr>
          <a:xfrm>
            <a:off x="5509263" y="4250581"/>
            <a:ext cx="1783076" cy="923330"/>
          </a:xfrm>
          <a:prstGeom prst="rect">
            <a:avLst/>
          </a:prstGeom>
          <a:noFill/>
        </p:spPr>
        <p:txBody>
          <a:bodyPr wrap="square" rtlCol="1">
            <a:spAutoFit/>
          </a:bodyPr>
          <a:lstStyle/>
          <a:p>
            <a:pPr algn="r"/>
            <a:r>
              <a:rPr lang="fa-IR" sz="1350" b="1" dirty="0">
                <a:cs typeface="B Nazanin" panose="00000400000000000000" pitchFamily="2" charset="-78"/>
              </a:rPr>
              <a:t>فضای مرده نداریم وفشار منفی ایجاد شده نگه داشته می شود ونوزاد راحت شیر می خورد </a:t>
            </a:r>
          </a:p>
        </p:txBody>
      </p:sp>
      <p:sp>
        <p:nvSpPr>
          <p:cNvPr id="19" name="TextBox 18">
            <a:extLst>
              <a:ext uri="{FF2B5EF4-FFF2-40B4-BE49-F238E27FC236}">
                <a16:creationId xmlns="" xmlns:a16="http://schemas.microsoft.com/office/drawing/2014/main" id="{496696AC-3C47-48A2-9460-B30B071D45AA}"/>
              </a:ext>
            </a:extLst>
          </p:cNvPr>
          <p:cNvSpPr txBox="1"/>
          <p:nvPr/>
        </p:nvSpPr>
        <p:spPr>
          <a:xfrm>
            <a:off x="324612" y="1753399"/>
            <a:ext cx="2409444" cy="784830"/>
          </a:xfrm>
          <a:prstGeom prst="rect">
            <a:avLst/>
          </a:prstGeom>
          <a:noFill/>
        </p:spPr>
        <p:txBody>
          <a:bodyPr wrap="square" rtlCol="1">
            <a:spAutoFit/>
          </a:bodyPr>
          <a:lstStyle/>
          <a:p>
            <a:pPr algn="r"/>
            <a:r>
              <a:rPr lang="fa-IR" sz="1500" b="1" dirty="0">
                <a:cs typeface="B Nazanin" panose="00000400000000000000" pitchFamily="2" charset="-78"/>
              </a:rPr>
              <a:t>چسبیدن لب برای حفظ فشار منفی تولید شده در دهان مهم است و به </a:t>
            </a:r>
          </a:p>
        </p:txBody>
      </p:sp>
    </p:spTree>
    <p:extLst>
      <p:ext uri="{BB962C8B-B14F-4D97-AF65-F5344CB8AC3E}">
        <p14:creationId xmlns:p14="http://schemas.microsoft.com/office/powerpoint/2010/main" val="146702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anim calcmode="lin" valueType="num">
                                      <p:cBhvr>
                                        <p:cTn id="15" dur="2000" fill="hold"/>
                                        <p:tgtEl>
                                          <p:spTgt spid="3"/>
                                        </p:tgtEl>
                                        <p:attrNameLst>
                                          <p:attrName>ppt_w</p:attrName>
                                        </p:attrNameLst>
                                      </p:cBhvr>
                                      <p:tavLst>
                                        <p:tav tm="0" fmla="#ppt_w*sin(2.5*pi*$)">
                                          <p:val>
                                            <p:fltVal val="0"/>
                                          </p:val>
                                        </p:tav>
                                        <p:tav tm="100000">
                                          <p:val>
                                            <p:fltVal val="1"/>
                                          </p:val>
                                        </p:tav>
                                      </p:tavLst>
                                    </p:anim>
                                    <p:anim calcmode="lin" valueType="num">
                                      <p:cBhvr>
                                        <p:cTn id="16"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2000"/>
                                        <p:tgtEl>
                                          <p:spTgt spid="18"/>
                                        </p:tgtEl>
                                      </p:cBhvr>
                                    </p:animEffect>
                                    <p:anim calcmode="lin" valueType="num">
                                      <p:cBhvr>
                                        <p:cTn id="22" dur="2000" fill="hold"/>
                                        <p:tgtEl>
                                          <p:spTgt spid="18"/>
                                        </p:tgtEl>
                                        <p:attrNameLst>
                                          <p:attrName>ppt_w</p:attrName>
                                        </p:attrNameLst>
                                      </p:cBhvr>
                                      <p:tavLst>
                                        <p:tav tm="0" fmla="#ppt_w*sin(2.5*pi*$)">
                                          <p:val>
                                            <p:fltVal val="0"/>
                                          </p:val>
                                        </p:tav>
                                        <p:tav tm="100000">
                                          <p:val>
                                            <p:fltVal val="1"/>
                                          </p:val>
                                        </p:tav>
                                      </p:tavLst>
                                    </p:anim>
                                    <p:anim calcmode="lin" valueType="num">
                                      <p:cBhvr>
                                        <p:cTn id="23" dur="20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2000"/>
                                        <p:tgtEl>
                                          <p:spTgt spid="22"/>
                                        </p:tgtEl>
                                      </p:cBhvr>
                                    </p:animEffect>
                                    <p:anim calcmode="lin" valueType="num">
                                      <p:cBhvr>
                                        <p:cTn id="29" dur="2000" fill="hold"/>
                                        <p:tgtEl>
                                          <p:spTgt spid="22"/>
                                        </p:tgtEl>
                                        <p:attrNameLst>
                                          <p:attrName>ppt_w</p:attrName>
                                        </p:attrNameLst>
                                      </p:cBhvr>
                                      <p:tavLst>
                                        <p:tav tm="0" fmla="#ppt_w*sin(2.5*pi*$)">
                                          <p:val>
                                            <p:fltVal val="0"/>
                                          </p:val>
                                        </p:tav>
                                        <p:tav tm="100000">
                                          <p:val>
                                            <p:fltVal val="1"/>
                                          </p:val>
                                        </p:tav>
                                      </p:tavLst>
                                    </p:anim>
                                    <p:anim calcmode="lin" valueType="num">
                                      <p:cBhvr>
                                        <p:cTn id="30" dur="2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000"/>
                                        <p:tgtEl>
                                          <p:spTgt spid="23"/>
                                        </p:tgtEl>
                                      </p:cBhvr>
                                    </p:animEffect>
                                    <p:anim calcmode="lin" valueType="num">
                                      <p:cBhvr>
                                        <p:cTn id="36" dur="2000" fill="hold"/>
                                        <p:tgtEl>
                                          <p:spTgt spid="23"/>
                                        </p:tgtEl>
                                        <p:attrNameLst>
                                          <p:attrName>ppt_w</p:attrName>
                                        </p:attrNameLst>
                                      </p:cBhvr>
                                      <p:tavLst>
                                        <p:tav tm="0" fmla="#ppt_w*sin(2.5*pi*$)">
                                          <p:val>
                                            <p:fltVal val="0"/>
                                          </p:val>
                                        </p:tav>
                                        <p:tav tm="100000">
                                          <p:val>
                                            <p:fltVal val="1"/>
                                          </p:val>
                                        </p:tav>
                                      </p:tavLst>
                                    </p:anim>
                                    <p:anim calcmode="lin" valueType="num">
                                      <p:cBhvr>
                                        <p:cTn id="37"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000"/>
                                        <p:tgtEl>
                                          <p:spTgt spid="27"/>
                                        </p:tgtEl>
                                      </p:cBhvr>
                                    </p:animEffect>
                                    <p:anim calcmode="lin" valueType="num">
                                      <p:cBhvr>
                                        <p:cTn id="43" dur="2000" fill="hold"/>
                                        <p:tgtEl>
                                          <p:spTgt spid="27"/>
                                        </p:tgtEl>
                                        <p:attrNameLst>
                                          <p:attrName>ppt_w</p:attrName>
                                        </p:attrNameLst>
                                      </p:cBhvr>
                                      <p:tavLst>
                                        <p:tav tm="0" fmla="#ppt_w*sin(2.5*pi*$)">
                                          <p:val>
                                            <p:fltVal val="0"/>
                                          </p:val>
                                        </p:tav>
                                        <p:tav tm="100000">
                                          <p:val>
                                            <p:fltVal val="1"/>
                                          </p:val>
                                        </p:tav>
                                      </p:tavLst>
                                    </p:anim>
                                    <p:anim calcmode="lin" valueType="num">
                                      <p:cBhvr>
                                        <p:cTn id="44" dur="20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2000"/>
                                        <p:tgtEl>
                                          <p:spTgt spid="26"/>
                                        </p:tgtEl>
                                      </p:cBhvr>
                                    </p:animEffect>
                                    <p:anim calcmode="lin" valueType="num">
                                      <p:cBhvr>
                                        <p:cTn id="50" dur="2000" fill="hold"/>
                                        <p:tgtEl>
                                          <p:spTgt spid="26"/>
                                        </p:tgtEl>
                                        <p:attrNameLst>
                                          <p:attrName>ppt_w</p:attrName>
                                        </p:attrNameLst>
                                      </p:cBhvr>
                                      <p:tavLst>
                                        <p:tav tm="0" fmla="#ppt_w*sin(2.5*pi*$)">
                                          <p:val>
                                            <p:fltVal val="0"/>
                                          </p:val>
                                        </p:tav>
                                        <p:tav tm="100000">
                                          <p:val>
                                            <p:fltVal val="1"/>
                                          </p:val>
                                        </p:tav>
                                      </p:tavLst>
                                    </p:anim>
                                    <p:anim calcmode="lin" valueType="num">
                                      <p:cBhvr>
                                        <p:cTn id="51" dur="20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grpId="0"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2000"/>
                                        <p:tgtEl>
                                          <p:spTgt spid="30"/>
                                        </p:tgtEl>
                                      </p:cBhvr>
                                    </p:animEffect>
                                    <p:anim calcmode="lin" valueType="num">
                                      <p:cBhvr>
                                        <p:cTn id="57" dur="2000" fill="hold"/>
                                        <p:tgtEl>
                                          <p:spTgt spid="30"/>
                                        </p:tgtEl>
                                        <p:attrNameLst>
                                          <p:attrName>ppt_w</p:attrName>
                                        </p:attrNameLst>
                                      </p:cBhvr>
                                      <p:tavLst>
                                        <p:tav tm="0" fmla="#ppt_w*sin(2.5*pi*$)">
                                          <p:val>
                                            <p:fltVal val="0"/>
                                          </p:val>
                                        </p:tav>
                                        <p:tav tm="100000">
                                          <p:val>
                                            <p:fltVal val="1"/>
                                          </p:val>
                                        </p:tav>
                                      </p:tavLst>
                                    </p:anim>
                                    <p:anim calcmode="lin" valueType="num">
                                      <p:cBhvr>
                                        <p:cTn id="58" dur="2000" fill="hold"/>
                                        <p:tgtEl>
                                          <p:spTgt spid="30"/>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2000"/>
                                        <p:tgtEl>
                                          <p:spTgt spid="19"/>
                                        </p:tgtEl>
                                      </p:cBhvr>
                                    </p:animEffect>
                                    <p:anim calcmode="lin" valueType="num">
                                      <p:cBhvr>
                                        <p:cTn id="64" dur="2000" fill="hold"/>
                                        <p:tgtEl>
                                          <p:spTgt spid="19"/>
                                        </p:tgtEl>
                                        <p:attrNameLst>
                                          <p:attrName>ppt_w</p:attrName>
                                        </p:attrNameLst>
                                      </p:cBhvr>
                                      <p:tavLst>
                                        <p:tav tm="0" fmla="#ppt_w*sin(2.5*pi*$)">
                                          <p:val>
                                            <p:fltVal val="0"/>
                                          </p:val>
                                        </p:tav>
                                        <p:tav tm="100000">
                                          <p:val>
                                            <p:fltVal val="1"/>
                                          </p:val>
                                        </p:tav>
                                      </p:tavLst>
                                    </p:anim>
                                    <p:anim calcmode="lin" valueType="num">
                                      <p:cBhvr>
                                        <p:cTn id="65" dur="20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8" grpId="0"/>
      <p:bldP spid="22" grpId="0"/>
      <p:bldP spid="23" grpId="0"/>
      <p:bldP spid="26" grpId="0"/>
      <p:bldP spid="27" grpId="0"/>
      <p:bldP spid="30"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ADE2BB46-B90F-4606-9982-7505351B0AED}"/>
              </a:ext>
            </a:extLst>
          </p:cNvPr>
          <p:cNvSpPr txBox="1"/>
          <p:nvPr/>
        </p:nvSpPr>
        <p:spPr>
          <a:xfrm rot="10800000" flipV="1">
            <a:off x="5541264" y="1223399"/>
            <a:ext cx="2900934" cy="830997"/>
          </a:xfrm>
          <a:prstGeom prst="rect">
            <a:avLst/>
          </a:prstGeom>
          <a:noFill/>
        </p:spPr>
        <p:txBody>
          <a:bodyPr wrap="square" rtlCol="1">
            <a:spAutoFit/>
          </a:bodyPr>
          <a:lstStyle/>
          <a:p>
            <a:pPr algn="r"/>
            <a:r>
              <a:rPr lang="fa-IR" sz="2400" b="1" dirty="0">
                <a:cs typeface="B Nazanin" panose="00000400000000000000" pitchFamily="2" charset="-78"/>
              </a:rPr>
              <a:t>در نوزاد نارس:</a:t>
            </a:r>
          </a:p>
          <a:p>
            <a:pPr algn="r"/>
            <a:endParaRPr lang="fa-IR" sz="2400" b="1" dirty="0">
              <a:cs typeface="B Nazanin" panose="00000400000000000000" pitchFamily="2" charset="-78"/>
            </a:endParaRPr>
          </a:p>
        </p:txBody>
      </p:sp>
      <p:cxnSp>
        <p:nvCxnSpPr>
          <p:cNvPr id="4" name="Straight Arrow Connector 3">
            <a:extLst>
              <a:ext uri="{FF2B5EF4-FFF2-40B4-BE49-F238E27FC236}">
                <a16:creationId xmlns="" xmlns:a16="http://schemas.microsoft.com/office/drawing/2014/main" id="{BBE46838-609A-4E66-9FC6-245D854ED21A}"/>
              </a:ext>
            </a:extLst>
          </p:cNvPr>
          <p:cNvCxnSpPr>
            <a:cxnSpLocks/>
          </p:cNvCxnSpPr>
          <p:nvPr/>
        </p:nvCxnSpPr>
        <p:spPr>
          <a:xfrm flipH="1">
            <a:off x="5527548" y="1529844"/>
            <a:ext cx="14641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 xmlns:a16="http://schemas.microsoft.com/office/drawing/2014/main" id="{7DBA1B78-052E-4EC0-8372-191BE75956F4}"/>
              </a:ext>
            </a:extLst>
          </p:cNvPr>
          <p:cNvSpPr txBox="1"/>
          <p:nvPr/>
        </p:nvSpPr>
        <p:spPr>
          <a:xfrm>
            <a:off x="219456" y="1220739"/>
            <a:ext cx="5150358" cy="507831"/>
          </a:xfrm>
          <a:prstGeom prst="rect">
            <a:avLst/>
          </a:prstGeom>
          <a:noFill/>
        </p:spPr>
        <p:txBody>
          <a:bodyPr wrap="square" rtlCol="1">
            <a:spAutoFit/>
          </a:bodyPr>
          <a:lstStyle/>
          <a:p>
            <a:pPr algn="r"/>
            <a:r>
              <a:rPr lang="fa-IR" sz="1350" b="1" dirty="0">
                <a:cs typeface="B Nazanin" panose="00000400000000000000" pitchFamily="2" charset="-78"/>
              </a:rPr>
              <a:t>از یکطرف هنوز سیستم عصبی تکامل نیافته است پس مکیدن ضعیف ،زود خسته شده، شل و خواب الود هستند .</a:t>
            </a:r>
          </a:p>
        </p:txBody>
      </p:sp>
      <p:cxnSp>
        <p:nvCxnSpPr>
          <p:cNvPr id="10" name="Straight Arrow Connector 9">
            <a:extLst>
              <a:ext uri="{FF2B5EF4-FFF2-40B4-BE49-F238E27FC236}">
                <a16:creationId xmlns="" xmlns:a16="http://schemas.microsoft.com/office/drawing/2014/main" id="{9CC65827-40C7-42EC-AA91-3B4012206872}"/>
              </a:ext>
            </a:extLst>
          </p:cNvPr>
          <p:cNvCxnSpPr>
            <a:cxnSpLocks/>
          </p:cNvCxnSpPr>
          <p:nvPr/>
        </p:nvCxnSpPr>
        <p:spPr>
          <a:xfrm flipH="1">
            <a:off x="5553266" y="1536882"/>
            <a:ext cx="1412748" cy="6242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BB1F2DC9-76F1-491B-8ADF-E3B727875CBF}"/>
              </a:ext>
            </a:extLst>
          </p:cNvPr>
          <p:cNvSpPr txBox="1"/>
          <p:nvPr/>
        </p:nvSpPr>
        <p:spPr>
          <a:xfrm rot="10800000" flipV="1">
            <a:off x="541782" y="2805757"/>
            <a:ext cx="5467541" cy="300082"/>
          </a:xfrm>
          <a:prstGeom prst="rect">
            <a:avLst/>
          </a:prstGeom>
          <a:noFill/>
        </p:spPr>
        <p:txBody>
          <a:bodyPr wrap="square" rtlCol="1">
            <a:spAutoFit/>
          </a:bodyPr>
          <a:lstStyle/>
          <a:p>
            <a:pPr algn="r"/>
            <a:r>
              <a:rPr lang="fa-IR" sz="1350" b="1" dirty="0">
                <a:cs typeface="B Nazanin" panose="00000400000000000000" pitchFamily="2" charset="-78"/>
              </a:rPr>
              <a:t> از هفته 36-37 به بعد تشکیل می شود ولپ ها به صورت پوست نازکی است </a:t>
            </a:r>
            <a:r>
              <a:rPr lang="en-US" sz="1350" b="1" dirty="0" err="1">
                <a:cs typeface="B Nazanin" panose="00000400000000000000" pitchFamily="2" charset="-78"/>
              </a:rPr>
              <a:t>Bucal</a:t>
            </a:r>
            <a:r>
              <a:rPr lang="en-US" sz="1350" b="1" dirty="0">
                <a:cs typeface="B Nazanin" panose="00000400000000000000" pitchFamily="2" charset="-78"/>
              </a:rPr>
              <a:t> pad</a:t>
            </a:r>
            <a:r>
              <a:rPr lang="fa-IR" sz="1350" b="1" dirty="0">
                <a:cs typeface="B Nazanin" panose="00000400000000000000" pitchFamily="2" charset="-78"/>
              </a:rPr>
              <a:t> </a:t>
            </a:r>
          </a:p>
        </p:txBody>
      </p:sp>
      <p:cxnSp>
        <p:nvCxnSpPr>
          <p:cNvPr id="13" name="Straight Arrow Connector 12">
            <a:extLst>
              <a:ext uri="{FF2B5EF4-FFF2-40B4-BE49-F238E27FC236}">
                <a16:creationId xmlns="" xmlns:a16="http://schemas.microsoft.com/office/drawing/2014/main" id="{B03C8298-59D6-4FD7-BF8D-694D48BF0462}"/>
              </a:ext>
            </a:extLst>
          </p:cNvPr>
          <p:cNvCxnSpPr/>
          <p:nvPr/>
        </p:nvCxnSpPr>
        <p:spPr>
          <a:xfrm>
            <a:off x="4365689" y="3086280"/>
            <a:ext cx="48006" cy="3867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 xmlns:a16="http://schemas.microsoft.com/office/drawing/2014/main" id="{FDF67FFC-F67A-48C3-88AB-670F09C4B820}"/>
              </a:ext>
            </a:extLst>
          </p:cNvPr>
          <p:cNvSpPr txBox="1"/>
          <p:nvPr/>
        </p:nvSpPr>
        <p:spPr>
          <a:xfrm>
            <a:off x="3364422" y="3461536"/>
            <a:ext cx="2188844" cy="507831"/>
          </a:xfrm>
          <a:prstGeom prst="rect">
            <a:avLst/>
          </a:prstGeom>
          <a:noFill/>
        </p:spPr>
        <p:txBody>
          <a:bodyPr wrap="square" rtlCol="1">
            <a:spAutoFit/>
          </a:bodyPr>
          <a:lstStyle/>
          <a:p>
            <a:pPr algn="r"/>
            <a:r>
              <a:rPr lang="fa-IR" sz="1350" b="1" dirty="0">
                <a:cs typeface="B Nazanin" panose="00000400000000000000" pitchFamily="2" charset="-78"/>
              </a:rPr>
              <a:t>موقع شیر خوردن لپ ها باد کرده وفضای مرده زیاد می شود .</a:t>
            </a:r>
          </a:p>
        </p:txBody>
      </p:sp>
      <p:cxnSp>
        <p:nvCxnSpPr>
          <p:cNvPr id="16" name="Straight Arrow Connector 15">
            <a:extLst>
              <a:ext uri="{FF2B5EF4-FFF2-40B4-BE49-F238E27FC236}">
                <a16:creationId xmlns="" xmlns:a16="http://schemas.microsoft.com/office/drawing/2014/main" id="{9B6024D2-2A70-4033-BA48-B52555D987AA}"/>
              </a:ext>
            </a:extLst>
          </p:cNvPr>
          <p:cNvCxnSpPr>
            <a:cxnSpLocks/>
          </p:cNvCxnSpPr>
          <p:nvPr/>
        </p:nvCxnSpPr>
        <p:spPr>
          <a:xfrm flipH="1">
            <a:off x="5990463" y="1536882"/>
            <a:ext cx="975551" cy="12177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 xmlns:a16="http://schemas.microsoft.com/office/drawing/2014/main" id="{2B0470CA-A3C4-4750-9589-026478EAB13D}"/>
              </a:ext>
            </a:extLst>
          </p:cNvPr>
          <p:cNvSpPr txBox="1"/>
          <p:nvPr/>
        </p:nvSpPr>
        <p:spPr>
          <a:xfrm>
            <a:off x="2302574" y="2013934"/>
            <a:ext cx="3254121" cy="507831"/>
          </a:xfrm>
          <a:prstGeom prst="rect">
            <a:avLst/>
          </a:prstGeom>
          <a:noFill/>
        </p:spPr>
        <p:txBody>
          <a:bodyPr wrap="square" rtlCol="1">
            <a:spAutoFit/>
          </a:bodyPr>
          <a:lstStyle/>
          <a:p>
            <a:pPr algn="r"/>
            <a:r>
              <a:rPr lang="fa-IR" sz="1350" b="1" dirty="0">
                <a:cs typeface="B Nazanin" panose="00000400000000000000" pitchFamily="2" charset="-78"/>
              </a:rPr>
              <a:t>نمی توانند فشار منفی 122 میلی متر جیوه را ایجاد کنند .پس</a:t>
            </a:r>
          </a:p>
        </p:txBody>
      </p:sp>
      <p:sp>
        <p:nvSpPr>
          <p:cNvPr id="20" name="TextBox 19">
            <a:extLst>
              <a:ext uri="{FF2B5EF4-FFF2-40B4-BE49-F238E27FC236}">
                <a16:creationId xmlns="" xmlns:a16="http://schemas.microsoft.com/office/drawing/2014/main" id="{602A9F64-395B-4CBA-BD9F-DB2A8D1C00B9}"/>
              </a:ext>
            </a:extLst>
          </p:cNvPr>
          <p:cNvSpPr txBox="1"/>
          <p:nvPr/>
        </p:nvSpPr>
        <p:spPr>
          <a:xfrm>
            <a:off x="2672048" y="2256308"/>
            <a:ext cx="2291715" cy="300082"/>
          </a:xfrm>
          <a:prstGeom prst="rect">
            <a:avLst/>
          </a:prstGeom>
          <a:noFill/>
        </p:spPr>
        <p:txBody>
          <a:bodyPr wrap="square" rtlCol="1">
            <a:spAutoFit/>
          </a:bodyPr>
          <a:lstStyle/>
          <a:p>
            <a:pPr algn="r"/>
            <a:r>
              <a:rPr lang="fa-IR" sz="1350" b="1" dirty="0">
                <a:cs typeface="B Nazanin" panose="00000400000000000000" pitchFamily="2" charset="-78"/>
              </a:rPr>
              <a:t>فشار منفی کمی تولید می کنند .</a:t>
            </a:r>
          </a:p>
        </p:txBody>
      </p:sp>
      <p:cxnSp>
        <p:nvCxnSpPr>
          <p:cNvPr id="22" name="Straight Arrow Connector 21">
            <a:extLst>
              <a:ext uri="{FF2B5EF4-FFF2-40B4-BE49-F238E27FC236}">
                <a16:creationId xmlns="" xmlns:a16="http://schemas.microsoft.com/office/drawing/2014/main" id="{FA2A7EE7-8D8B-4E5F-A20A-2CB373A2BBE8}"/>
              </a:ext>
            </a:extLst>
          </p:cNvPr>
          <p:cNvCxnSpPr>
            <a:cxnSpLocks/>
          </p:cNvCxnSpPr>
          <p:nvPr/>
        </p:nvCxnSpPr>
        <p:spPr>
          <a:xfrm flipH="1">
            <a:off x="4246817" y="4000370"/>
            <a:ext cx="836676" cy="4114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 xmlns:a16="http://schemas.microsoft.com/office/drawing/2014/main" id="{B8F9A64D-28B6-4ABD-99FE-7FB65A8352D1}"/>
              </a:ext>
            </a:extLst>
          </p:cNvPr>
          <p:cNvSpPr txBox="1"/>
          <p:nvPr/>
        </p:nvSpPr>
        <p:spPr>
          <a:xfrm>
            <a:off x="3093530" y="4313521"/>
            <a:ext cx="1131570" cy="1131079"/>
          </a:xfrm>
          <a:prstGeom prst="rect">
            <a:avLst/>
          </a:prstGeom>
          <a:noFill/>
        </p:spPr>
        <p:txBody>
          <a:bodyPr wrap="square" rtlCol="1">
            <a:spAutoFit/>
          </a:bodyPr>
          <a:lstStyle/>
          <a:p>
            <a:pPr algn="r"/>
            <a:r>
              <a:rPr lang="fa-IR" sz="1350" b="1" dirty="0">
                <a:cs typeface="B Nazanin" panose="00000400000000000000" pitchFamily="2" charset="-78"/>
              </a:rPr>
              <a:t>فشار منفی کمی که تولید شده بود  پرت می شود واز بین می رود </a:t>
            </a:r>
          </a:p>
        </p:txBody>
      </p:sp>
      <p:cxnSp>
        <p:nvCxnSpPr>
          <p:cNvPr id="25" name="Straight Arrow Connector 24">
            <a:extLst>
              <a:ext uri="{FF2B5EF4-FFF2-40B4-BE49-F238E27FC236}">
                <a16:creationId xmlns="" xmlns:a16="http://schemas.microsoft.com/office/drawing/2014/main" id="{01770C67-D822-429C-B905-8B982B050406}"/>
              </a:ext>
            </a:extLst>
          </p:cNvPr>
          <p:cNvCxnSpPr>
            <a:cxnSpLocks/>
          </p:cNvCxnSpPr>
          <p:nvPr/>
        </p:nvCxnSpPr>
        <p:spPr>
          <a:xfrm flipH="1">
            <a:off x="2302575" y="4844066"/>
            <a:ext cx="708088" cy="1414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 xmlns:a16="http://schemas.microsoft.com/office/drawing/2014/main" id="{B38C976D-41FD-4687-B957-70B5E738E289}"/>
              </a:ext>
            </a:extLst>
          </p:cNvPr>
          <p:cNvSpPr txBox="1"/>
          <p:nvPr/>
        </p:nvSpPr>
        <p:spPr>
          <a:xfrm>
            <a:off x="219456" y="4763644"/>
            <a:ext cx="1803654" cy="507831"/>
          </a:xfrm>
          <a:prstGeom prst="rect">
            <a:avLst/>
          </a:prstGeom>
          <a:noFill/>
        </p:spPr>
        <p:txBody>
          <a:bodyPr wrap="square" rtlCol="1">
            <a:spAutoFit/>
          </a:bodyPr>
          <a:lstStyle/>
          <a:p>
            <a:pPr algn="r"/>
            <a:r>
              <a:rPr lang="fa-IR" sz="1350" b="1" dirty="0">
                <a:cs typeface="B Nazanin" panose="00000400000000000000" pitchFamily="2" charset="-78"/>
              </a:rPr>
              <a:t>شیر </a:t>
            </a:r>
            <a:r>
              <a:rPr lang="fa-IR" sz="1350" b="1" dirty="0">
                <a:solidFill>
                  <a:srgbClr val="FF0000"/>
                </a:solidFill>
                <a:cs typeface="B Nazanin" panose="00000400000000000000" pitchFamily="2" charset="-78"/>
              </a:rPr>
              <a:t>کمی</a:t>
            </a:r>
            <a:r>
              <a:rPr lang="fa-IR" sz="1350" b="1" dirty="0">
                <a:cs typeface="B Nazanin" panose="00000400000000000000" pitchFamily="2" charset="-78"/>
              </a:rPr>
              <a:t> وارد دهان نوزاد می شود .</a:t>
            </a:r>
          </a:p>
        </p:txBody>
      </p:sp>
    </p:spTree>
    <p:extLst>
      <p:ext uri="{BB962C8B-B14F-4D97-AF65-F5344CB8AC3E}">
        <p14:creationId xmlns:p14="http://schemas.microsoft.com/office/powerpoint/2010/main" val="212100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ppt_w</p:attrName>
                                        </p:attrNameLst>
                                      </p:cBhvr>
                                      <p:tavLst>
                                        <p:tav tm="0">
                                          <p:val>
                                            <p:fltVal val="0"/>
                                          </p:val>
                                        </p:tav>
                                        <p:tav tm="100000">
                                          <p:val>
                                            <p:strVal val="#ppt_w"/>
                                          </p:val>
                                        </p:tav>
                                      </p:tavLst>
                                    </p:anim>
                                    <p:anim calcmode="lin" valueType="num">
                                      <p:cBhvr>
                                        <p:cTn id="23" dur="1000" fill="hold"/>
                                        <p:tgtEl>
                                          <p:spTgt spid="17"/>
                                        </p:tgtEl>
                                        <p:attrNameLst>
                                          <p:attrName>ppt_h</p:attrName>
                                        </p:attrNameLst>
                                      </p:cBhvr>
                                      <p:tavLst>
                                        <p:tav tm="0">
                                          <p:val>
                                            <p:fltVal val="0"/>
                                          </p:val>
                                        </p:tav>
                                        <p:tav tm="100000">
                                          <p:val>
                                            <p:strVal val="#ppt_h"/>
                                          </p:val>
                                        </p:tav>
                                      </p:tavLst>
                                    </p:anim>
                                    <p:anim calcmode="lin" valueType="num">
                                      <p:cBhvr>
                                        <p:cTn id="24" dur="1000" fill="hold"/>
                                        <p:tgtEl>
                                          <p:spTgt spid="17"/>
                                        </p:tgtEl>
                                        <p:attrNameLst>
                                          <p:attrName>style.rotation</p:attrName>
                                        </p:attrNameLst>
                                      </p:cBhvr>
                                      <p:tavLst>
                                        <p:tav tm="0">
                                          <p:val>
                                            <p:fltVal val="90"/>
                                          </p:val>
                                        </p:tav>
                                        <p:tav tm="100000">
                                          <p:val>
                                            <p:fltVal val="0"/>
                                          </p:val>
                                        </p:tav>
                                      </p:tavLst>
                                    </p:anim>
                                    <p:animEffect transition="in" filter="fade">
                                      <p:cBhvr>
                                        <p:cTn id="25" dur="10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20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fltVal val="0"/>
                                          </p:val>
                                        </p:tav>
                                        <p:tav tm="100000">
                                          <p:val>
                                            <p:strVal val="#ppt_w"/>
                                          </p:val>
                                        </p:tav>
                                      </p:tavLst>
                                    </p:anim>
                                    <p:anim calcmode="lin" valueType="num">
                                      <p:cBhvr>
                                        <p:cTn id="48" dur="1000" fill="hold"/>
                                        <p:tgtEl>
                                          <p:spTgt spid="23"/>
                                        </p:tgtEl>
                                        <p:attrNameLst>
                                          <p:attrName>ppt_h</p:attrName>
                                        </p:attrNameLst>
                                      </p:cBhvr>
                                      <p:tavLst>
                                        <p:tav tm="0">
                                          <p:val>
                                            <p:fltVal val="0"/>
                                          </p:val>
                                        </p:tav>
                                        <p:tav tm="100000">
                                          <p:val>
                                            <p:strVal val="#ppt_h"/>
                                          </p:val>
                                        </p:tav>
                                      </p:tavLst>
                                    </p:anim>
                                    <p:anim calcmode="lin" valueType="num">
                                      <p:cBhvr>
                                        <p:cTn id="49" dur="1000" fill="hold"/>
                                        <p:tgtEl>
                                          <p:spTgt spid="23"/>
                                        </p:tgtEl>
                                        <p:attrNameLst>
                                          <p:attrName>style.rotation</p:attrName>
                                        </p:attrNameLst>
                                      </p:cBhvr>
                                      <p:tavLst>
                                        <p:tav tm="0">
                                          <p:val>
                                            <p:fltVal val="90"/>
                                          </p:val>
                                        </p:tav>
                                        <p:tav tm="100000">
                                          <p:val>
                                            <p:fltVal val="0"/>
                                          </p:val>
                                        </p:tav>
                                      </p:tavLst>
                                    </p:anim>
                                    <p:animEffect transition="in" filter="fade">
                                      <p:cBhvr>
                                        <p:cTn id="50" dur="10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heel(1)">
                                      <p:cBhvr>
                                        <p:cTn id="55"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4" grpId="0"/>
      <p:bldP spid="17" grpId="0"/>
      <p:bldP spid="20" grpId="0"/>
      <p:bldP spid="23"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895600" y="914400"/>
            <a:ext cx="3186953" cy="119678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chemeClr val="tx1"/>
                </a:solidFill>
              </a:rPr>
              <a:t>توان فیزیکی کم</a:t>
            </a:r>
            <a:br>
              <a:rPr lang="fa-IR" sz="1600" b="1" dirty="0" smtClean="0">
                <a:solidFill>
                  <a:schemeClr val="tx1"/>
                </a:solidFill>
              </a:rPr>
            </a:br>
            <a:r>
              <a:rPr lang="fa-IR" sz="1600" b="1" dirty="0" smtClean="0">
                <a:solidFill>
                  <a:schemeClr val="tx1"/>
                </a:solidFill>
              </a:rPr>
              <a:t>هماهنگی کم بین مکیدن/بلعیدن/تنفس</a:t>
            </a:r>
            <a:br>
              <a:rPr lang="fa-IR" sz="1600" b="1" dirty="0" smtClean="0">
                <a:solidFill>
                  <a:schemeClr val="tx1"/>
                </a:solidFill>
              </a:rPr>
            </a:br>
            <a:r>
              <a:rPr lang="fa-IR" sz="1600" b="1" dirty="0" smtClean="0">
                <a:solidFill>
                  <a:schemeClr val="tx1"/>
                </a:solidFill>
              </a:rPr>
              <a:t>مکیدن موثر کمتر</a:t>
            </a:r>
            <a:br>
              <a:rPr lang="fa-IR" sz="1600" b="1" dirty="0" smtClean="0">
                <a:solidFill>
                  <a:schemeClr val="tx1"/>
                </a:solidFill>
              </a:rPr>
            </a:br>
            <a:r>
              <a:rPr lang="fa-IR" sz="1600" b="1" dirty="0" smtClean="0">
                <a:solidFill>
                  <a:schemeClr val="tx1"/>
                </a:solidFill>
              </a:rPr>
              <a:t>دوره‌های کم هوشیاری و بیداری</a:t>
            </a:r>
            <a:endParaRPr lang="fa-IR" sz="1600" b="1" dirty="0">
              <a:solidFill>
                <a:schemeClr val="tx1"/>
              </a:solidFill>
            </a:endParaRPr>
          </a:p>
        </p:txBody>
      </p:sp>
      <p:sp>
        <p:nvSpPr>
          <p:cNvPr id="35" name="Rectangle 34"/>
          <p:cNvSpPr/>
          <p:nvPr/>
        </p:nvSpPr>
        <p:spPr>
          <a:xfrm>
            <a:off x="2895600" y="5006788"/>
            <a:ext cx="3186953" cy="11654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b="1" dirty="0" smtClean="0">
                <a:solidFill>
                  <a:schemeClr val="tx1"/>
                </a:solidFill>
              </a:rPr>
              <a:t>بستری مجدد در بیمارستان</a:t>
            </a:r>
            <a:br>
              <a:rPr lang="fa-IR" b="1" dirty="0" smtClean="0">
                <a:solidFill>
                  <a:schemeClr val="tx1"/>
                </a:solidFill>
              </a:rPr>
            </a:br>
            <a:r>
              <a:rPr lang="fa-IR" b="1" dirty="0" smtClean="0">
                <a:solidFill>
                  <a:schemeClr val="tx1"/>
                </a:solidFill>
              </a:rPr>
              <a:t>نیاز به شیر مصنوعی</a:t>
            </a:r>
            <a:br>
              <a:rPr lang="fa-IR" b="1" dirty="0" smtClean="0">
                <a:solidFill>
                  <a:schemeClr val="tx1"/>
                </a:solidFill>
              </a:rPr>
            </a:br>
            <a:r>
              <a:rPr lang="fa-IR" b="1" dirty="0" smtClean="0">
                <a:solidFill>
                  <a:schemeClr val="tx1"/>
                </a:solidFill>
              </a:rPr>
              <a:t>جدایی از مادر</a:t>
            </a:r>
            <a:endParaRPr lang="fa-IR" b="1" dirty="0">
              <a:solidFill>
                <a:schemeClr val="tx1"/>
              </a:solidFill>
            </a:endParaRPr>
          </a:p>
        </p:txBody>
      </p:sp>
      <p:sp>
        <p:nvSpPr>
          <p:cNvPr id="36" name="Rectangle 35"/>
          <p:cNvSpPr/>
          <p:nvPr/>
        </p:nvSpPr>
        <p:spPr>
          <a:xfrm>
            <a:off x="6943164" y="2409264"/>
            <a:ext cx="2017059" cy="6701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chemeClr val="tx1"/>
                </a:solidFill>
              </a:rPr>
              <a:t>انتقال ناکافی شیر</a:t>
            </a:r>
            <a:endParaRPr lang="fa-IR" sz="1600" b="1" dirty="0">
              <a:solidFill>
                <a:schemeClr val="tx1"/>
              </a:solidFill>
            </a:endParaRPr>
          </a:p>
        </p:txBody>
      </p:sp>
      <p:sp>
        <p:nvSpPr>
          <p:cNvPr id="37" name="Rectangle 36"/>
          <p:cNvSpPr/>
          <p:nvPr/>
        </p:nvSpPr>
        <p:spPr>
          <a:xfrm>
            <a:off x="6943164" y="3635185"/>
            <a:ext cx="2017059" cy="6701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chemeClr val="tx1"/>
                </a:solidFill>
              </a:rPr>
              <a:t>هیپوگلیسمی</a:t>
            </a:r>
            <a:br>
              <a:rPr lang="fa-IR" sz="1600" b="1" dirty="0" smtClean="0">
                <a:solidFill>
                  <a:schemeClr val="tx1"/>
                </a:solidFill>
              </a:rPr>
            </a:br>
            <a:r>
              <a:rPr lang="fa-IR" sz="1600" b="1" dirty="0" smtClean="0">
                <a:solidFill>
                  <a:schemeClr val="tx1"/>
                </a:solidFill>
              </a:rPr>
              <a:t>زردی</a:t>
            </a:r>
            <a:r>
              <a:rPr lang="fa-IR" sz="1600" b="1" smtClean="0">
                <a:solidFill>
                  <a:schemeClr val="tx1"/>
                </a:solidFill>
              </a:rPr>
              <a:t/>
            </a:r>
            <a:br>
              <a:rPr lang="fa-IR" sz="1600" b="1" smtClean="0">
                <a:solidFill>
                  <a:schemeClr val="tx1"/>
                </a:solidFill>
              </a:rPr>
            </a:br>
            <a:r>
              <a:rPr lang="fa-IR" sz="1600" b="1" smtClean="0">
                <a:solidFill>
                  <a:schemeClr val="tx1"/>
                </a:solidFill>
              </a:rPr>
              <a:t>وزن‌گیری </a:t>
            </a:r>
            <a:r>
              <a:rPr lang="fa-IR" sz="1600" b="1" dirty="0" smtClean="0">
                <a:solidFill>
                  <a:schemeClr val="tx1"/>
                </a:solidFill>
              </a:rPr>
              <a:t>ناکافی</a:t>
            </a:r>
            <a:endParaRPr lang="fa-IR" sz="1600" b="1" dirty="0">
              <a:solidFill>
                <a:schemeClr val="tx1"/>
              </a:solidFill>
            </a:endParaRPr>
          </a:p>
        </p:txBody>
      </p:sp>
      <p:sp>
        <p:nvSpPr>
          <p:cNvPr id="38" name="Rectangle 37"/>
          <p:cNvSpPr/>
          <p:nvPr/>
        </p:nvSpPr>
        <p:spPr>
          <a:xfrm>
            <a:off x="116541" y="2409264"/>
            <a:ext cx="2017059" cy="6701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chemeClr val="tx1"/>
                </a:solidFill>
              </a:rPr>
              <a:t>تحریک ناکافی پستان</a:t>
            </a:r>
            <a:br>
              <a:rPr lang="fa-IR" sz="1600" b="1" dirty="0" smtClean="0">
                <a:solidFill>
                  <a:schemeClr val="tx1"/>
                </a:solidFill>
              </a:rPr>
            </a:br>
            <a:r>
              <a:rPr lang="fa-IR" sz="1600" b="1" dirty="0" smtClean="0">
                <a:solidFill>
                  <a:schemeClr val="tx1"/>
                </a:solidFill>
              </a:rPr>
              <a:t>تخلیه ناکافی پستان</a:t>
            </a:r>
            <a:endParaRPr lang="fa-IR" sz="1600" b="1" dirty="0">
              <a:solidFill>
                <a:schemeClr val="tx1"/>
              </a:solidFill>
            </a:endParaRPr>
          </a:p>
        </p:txBody>
      </p:sp>
      <p:sp>
        <p:nvSpPr>
          <p:cNvPr id="39" name="Rectangle 38"/>
          <p:cNvSpPr/>
          <p:nvPr/>
        </p:nvSpPr>
        <p:spPr>
          <a:xfrm>
            <a:off x="116540" y="3637429"/>
            <a:ext cx="2017059" cy="67011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b="1" dirty="0" smtClean="0">
                <a:solidFill>
                  <a:schemeClr val="tx1"/>
                </a:solidFill>
              </a:rPr>
              <a:t>تولید ناکافی شیر</a:t>
            </a:r>
            <a:endParaRPr lang="fa-IR" sz="1600" b="1" dirty="0">
              <a:solidFill>
                <a:schemeClr val="tx1"/>
              </a:solidFill>
            </a:endParaRPr>
          </a:p>
        </p:txBody>
      </p:sp>
      <p:cxnSp>
        <p:nvCxnSpPr>
          <p:cNvPr id="40" name="Elbow Connector 39"/>
          <p:cNvCxnSpPr>
            <a:stCxn id="34" idx="1"/>
            <a:endCxn id="38" idx="0"/>
          </p:cNvCxnSpPr>
          <p:nvPr/>
        </p:nvCxnSpPr>
        <p:spPr>
          <a:xfrm rot="10800000" flipV="1">
            <a:off x="1125072" y="1512794"/>
            <a:ext cx="1770529" cy="896470"/>
          </a:xfrm>
          <a:prstGeom prst="bentConnector2">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1" name="Elbow Connector 40"/>
          <p:cNvCxnSpPr>
            <a:stCxn id="34" idx="3"/>
            <a:endCxn id="36" idx="0"/>
          </p:cNvCxnSpPr>
          <p:nvPr/>
        </p:nvCxnSpPr>
        <p:spPr>
          <a:xfrm>
            <a:off x="6082553" y="1512794"/>
            <a:ext cx="1869141" cy="896470"/>
          </a:xfrm>
          <a:prstGeom prst="bentConnector2">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2" name="Elbow Connector 41"/>
          <p:cNvCxnSpPr>
            <a:stCxn id="37" idx="2"/>
          </p:cNvCxnSpPr>
          <p:nvPr/>
        </p:nvCxnSpPr>
        <p:spPr>
          <a:xfrm rot="5400000">
            <a:off x="6376148" y="4011703"/>
            <a:ext cx="1281953" cy="1869140"/>
          </a:xfrm>
          <a:prstGeom prst="bentConnector2">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3" name="Elbow Connector 42"/>
          <p:cNvCxnSpPr>
            <a:stCxn id="35" idx="1"/>
            <a:endCxn id="39" idx="2"/>
          </p:cNvCxnSpPr>
          <p:nvPr/>
        </p:nvCxnSpPr>
        <p:spPr>
          <a:xfrm rot="10800000">
            <a:off x="1125070" y="4307542"/>
            <a:ext cx="1770530" cy="1281953"/>
          </a:xfrm>
          <a:prstGeom prst="bentConnector2">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Elbow Connector 43"/>
          <p:cNvCxnSpPr>
            <a:stCxn id="38" idx="2"/>
            <a:endCxn id="39" idx="0"/>
          </p:cNvCxnSpPr>
          <p:nvPr/>
        </p:nvCxnSpPr>
        <p:spPr>
          <a:xfrm rot="5400000">
            <a:off x="846045" y="3358402"/>
            <a:ext cx="558053" cy="1"/>
          </a:xfrm>
          <a:prstGeom prst="bentConnector3">
            <a:avLst>
              <a:gd name="adj1" fmla="val 50000"/>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5" name="Elbow Connector 44"/>
          <p:cNvCxnSpPr/>
          <p:nvPr/>
        </p:nvCxnSpPr>
        <p:spPr>
          <a:xfrm rot="5400000">
            <a:off x="7672665" y="3357280"/>
            <a:ext cx="558053" cy="1"/>
          </a:xfrm>
          <a:prstGeom prst="bentConnector3">
            <a:avLst>
              <a:gd name="adj1" fmla="val 50000"/>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6" name="Elbow Connector 45"/>
          <p:cNvCxnSpPr>
            <a:stCxn id="39" idx="3"/>
            <a:endCxn id="37" idx="1"/>
          </p:cNvCxnSpPr>
          <p:nvPr/>
        </p:nvCxnSpPr>
        <p:spPr>
          <a:xfrm flipV="1">
            <a:off x="2133599" y="3970241"/>
            <a:ext cx="4809565" cy="2244"/>
          </a:xfrm>
          <a:prstGeom prst="bentConnector3">
            <a:avLst>
              <a:gd name="adj1" fmla="val 50000"/>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5746899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2176" y="1471522"/>
            <a:ext cx="8464352" cy="1524000"/>
          </a:xfrm>
        </p:spPr>
        <p:txBody>
          <a:bodyPr/>
          <a:lstStyle/>
          <a:p>
            <a:pPr algn="r"/>
            <a:r>
              <a:rPr lang="fa-IR" sz="3200" dirty="0" smtClean="0">
                <a:cs typeface="B Nazanin" panose="00000400000000000000" pitchFamily="2" charset="-78"/>
              </a:rPr>
              <a:t>شیر مادر نوزاد نارس </a:t>
            </a:r>
            <a:r>
              <a:rPr lang="fa-IR" sz="3200" b="1" dirty="0" smtClean="0">
                <a:cs typeface="B Nazanin" panose="00000400000000000000" pitchFamily="2" charset="-78"/>
              </a:rPr>
              <a:t>مناسب ترین شیر </a:t>
            </a:r>
            <a:r>
              <a:rPr lang="fa-IR" sz="3200" dirty="0" smtClean="0">
                <a:cs typeface="B Nazanin" panose="00000400000000000000" pitchFamily="2" charset="-78"/>
              </a:rPr>
              <a:t>در فراهم نمودن </a:t>
            </a:r>
            <a:r>
              <a:rPr lang="fa-IR" sz="3200" b="1" dirty="0" smtClean="0">
                <a:cs typeface="B Nazanin" panose="00000400000000000000" pitchFamily="2" charset="-78"/>
              </a:rPr>
              <a:t>تغذيه کافی </a:t>
            </a:r>
            <a:r>
              <a:rPr lang="fa-IR" sz="3200" dirty="0" smtClean="0">
                <a:cs typeface="B Nazanin" panose="00000400000000000000" pitchFamily="2" charset="-78"/>
              </a:rPr>
              <a:t>و حفاظت از </a:t>
            </a:r>
            <a:r>
              <a:rPr lang="fa-IR" sz="3200" b="1" dirty="0" smtClean="0">
                <a:solidFill>
                  <a:srgbClr val="FF0000"/>
                </a:solidFill>
                <a:cs typeface="B Nazanin" panose="00000400000000000000" pitchFamily="2" charset="-78"/>
              </a:rPr>
              <a:t>بیماري ها و عفونت ها  </a:t>
            </a:r>
            <a:r>
              <a:rPr lang="fa-IR" sz="3200" dirty="0" smtClean="0">
                <a:cs typeface="B Nazanin" panose="00000400000000000000" pitchFamily="2" charset="-78"/>
              </a:rPr>
              <a:t>در نوزاد وی می باشد.   </a:t>
            </a:r>
          </a:p>
        </p:txBody>
      </p:sp>
      <p:grpSp>
        <p:nvGrpSpPr>
          <p:cNvPr id="4" name="Group 3"/>
          <p:cNvGrpSpPr/>
          <p:nvPr/>
        </p:nvGrpSpPr>
        <p:grpSpPr>
          <a:xfrm>
            <a:off x="539552" y="260648"/>
            <a:ext cx="8229600" cy="882352"/>
            <a:chOff x="0" y="-72008"/>
            <a:chExt cx="8229600" cy="1123200"/>
          </a:xfrm>
        </p:grpSpPr>
        <p:sp>
          <p:nvSpPr>
            <p:cNvPr id="5" name="Rounded Rectangle 4"/>
            <p:cNvSpPr/>
            <p:nvPr/>
          </p:nvSpPr>
          <p:spPr>
            <a:xfrm>
              <a:off x="0" y="-72008"/>
              <a:ext cx="8229600" cy="1123200"/>
            </a:xfrm>
            <a:prstGeom prst="roundRect">
              <a:avLst/>
            </a:pr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6" name="Rounded Rectangle 4"/>
            <p:cNvSpPr/>
            <p:nvPr/>
          </p:nvSpPr>
          <p:spPr>
            <a:xfrm>
              <a:off x="54830" y="0"/>
              <a:ext cx="8119940" cy="10135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Aft>
                  <a:spcPct val="35000"/>
                </a:spcAft>
              </a:pPr>
              <a:endParaRPr lang="en-US" sz="5400" kern="1200" dirty="0">
                <a:effectLst>
                  <a:outerShdw blurRad="38100" dist="38100" dir="2700000" algn="tl">
                    <a:srgbClr val="000000">
                      <a:alpha val="43137"/>
                    </a:srgbClr>
                  </a:outerShdw>
                </a:effectLst>
                <a:cs typeface="B Nazanin" panose="00000400000000000000" pitchFamily="2" charset="-78"/>
              </a:endParaRPr>
            </a:p>
          </p:txBody>
        </p:sp>
      </p:grpSp>
      <p:sp>
        <p:nvSpPr>
          <p:cNvPr id="9" name="Content Placeholder 1"/>
          <p:cNvSpPr txBox="1">
            <a:spLocks/>
          </p:cNvSpPr>
          <p:nvPr/>
        </p:nvSpPr>
        <p:spPr bwMode="auto">
          <a:xfrm>
            <a:off x="4550521" y="2995522"/>
            <a:ext cx="4336007" cy="259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r>
              <a:rPr lang="fa-IR" sz="3200" b="1" u="sng" dirty="0" smtClean="0">
                <a:cs typeface="B Nazanin" panose="00000400000000000000" pitchFamily="2" charset="-78"/>
              </a:rPr>
              <a:t>در تمام مناطق دنیا </a:t>
            </a:r>
            <a:r>
              <a:rPr lang="fa-IR" sz="3200" dirty="0" err="1" smtClean="0">
                <a:cs typeface="B Nazanin" panose="00000400000000000000" pitchFamily="2" charset="-78"/>
              </a:rPr>
              <a:t>شیرخوارانی</a:t>
            </a:r>
            <a:r>
              <a:rPr lang="fa-IR" sz="3200" dirty="0" smtClean="0">
                <a:cs typeface="B Nazanin" panose="00000400000000000000" pitchFamily="2" charset="-78"/>
              </a:rPr>
              <a:t> که از شیرمادر خود تغذیه </a:t>
            </a:r>
            <a:r>
              <a:rPr lang="fa-IR" sz="3200" dirty="0" err="1" smtClean="0">
                <a:cs typeface="B Nazanin" panose="00000400000000000000" pitchFamily="2" charset="-78"/>
              </a:rPr>
              <a:t>نمی</a:t>
            </a:r>
            <a:r>
              <a:rPr lang="fa-IR" sz="3200" dirty="0" smtClean="0">
                <a:cs typeface="B Nazanin" panose="00000400000000000000" pitchFamily="2" charset="-78"/>
              </a:rPr>
              <a:t> شوند در خطر ازدیاد میزان معلولیت و مرگ و </a:t>
            </a:r>
            <a:r>
              <a:rPr lang="fa-IR" sz="3200" dirty="0" err="1" smtClean="0">
                <a:cs typeface="B Nazanin" panose="00000400000000000000" pitchFamily="2" charset="-78"/>
              </a:rPr>
              <a:t>مير</a:t>
            </a:r>
            <a:r>
              <a:rPr lang="fa-IR" sz="3200" dirty="0" smtClean="0">
                <a:cs typeface="B Nazanin" panose="00000400000000000000" pitchFamily="2" charset="-78"/>
              </a:rPr>
              <a:t> میباشند.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616" y="2995522"/>
            <a:ext cx="3556121" cy="18895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518894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7214" y="1358362"/>
            <a:ext cx="8066868" cy="5257800"/>
          </a:xfrm>
        </p:spPr>
        <p:txBody>
          <a:bodyPr/>
          <a:lstStyle/>
          <a:p>
            <a:pPr marL="342900" indent="-342900" algn="justLow">
              <a:spcBef>
                <a:spcPts val="0"/>
              </a:spcBef>
              <a:spcAft>
                <a:spcPts val="0"/>
              </a:spcAft>
            </a:pPr>
            <a:r>
              <a:rPr lang="fa-IR" sz="2800" dirty="0">
                <a:latin typeface="Calibri" panose="020F0502020204030204" pitchFamily="34" charset="0"/>
                <a:ea typeface="Times New Roman" panose="02020503050405090304" pitchFamily="18" charset="0"/>
                <a:cs typeface="B Nazanin" panose="00000400000000000000" pitchFamily="2" charset="-78"/>
              </a:rPr>
              <a:t>با وجود اهمیت ویژه تغذیه با شیرمادر برای نوزاد نارس(بارداری کمتر از 37 هفته) و یا وزن کم در هنگام تولد (</a:t>
            </a:r>
            <a:r>
              <a:rPr lang="en-US" sz="2800" dirty="0">
                <a:latin typeface="Calibri" panose="020F0502020204030204" pitchFamily="34" charset="0"/>
                <a:ea typeface="Times New Roman" panose="02020503050405090304" pitchFamily="18" charset="0"/>
                <a:cs typeface="B Nazanin" panose="00000400000000000000" pitchFamily="2" charset="-78"/>
              </a:rPr>
              <a:t>LBW، </a:t>
            </a:r>
            <a:r>
              <a:rPr lang="fa-IR" sz="2800" dirty="0">
                <a:latin typeface="Calibri" panose="020F0502020204030204" pitchFamily="34" charset="0"/>
                <a:ea typeface="Times New Roman" panose="02020503050405090304" pitchFamily="18" charset="0"/>
                <a:cs typeface="B Nazanin" panose="00000400000000000000" pitchFamily="2" charset="-78"/>
              </a:rPr>
              <a:t>کمتر از 2.500 گرم) در کشورهای صنعتی میزان تغذیه با شیرمادر در این نوزادان نسبت به نوزادان ترم کمتر و بسیار متغیر است. مهمترین عوامل موثر در این تفاوت ها</a:t>
            </a:r>
            <a:r>
              <a:rPr lang="fa-IR" sz="2800" dirty="0" smtClean="0">
                <a:latin typeface="Calibri" panose="020F0502020204030204" pitchFamily="34" charset="0"/>
                <a:ea typeface="Times New Roman" panose="02020503050405090304" pitchFamily="18" charset="0"/>
                <a:cs typeface="B Nazanin" panose="00000400000000000000" pitchFamily="2" charset="-78"/>
              </a:rPr>
              <a:t>:</a:t>
            </a:r>
            <a:endParaRPr lang="fa-IR" sz="2800" dirty="0">
              <a:latin typeface="Calibri" panose="020F0502020204030204" pitchFamily="34" charset="0"/>
              <a:ea typeface="Times New Roman" panose="02020503050405090304" pitchFamily="18" charset="0"/>
              <a:cs typeface="B Nazanin" panose="00000400000000000000" pitchFamily="2" charset="-78"/>
            </a:endParaRPr>
          </a:p>
          <a:p>
            <a:pPr marL="534591" lvl="1" indent="-342900" algn="justLow">
              <a:spcBef>
                <a:spcPts val="0"/>
              </a:spcBef>
              <a:spcAft>
                <a:spcPts val="0"/>
              </a:spcAft>
            </a:pPr>
            <a:r>
              <a:rPr lang="fa-IR" sz="2800" dirty="0">
                <a:latin typeface="Calibri" panose="020F0502020204030204" pitchFamily="34" charset="0"/>
                <a:ea typeface="Times New Roman" panose="02020503050405090304" pitchFamily="18" charset="0"/>
                <a:cs typeface="B Nazanin" panose="00000400000000000000" pitchFamily="2" charset="-78"/>
              </a:rPr>
              <a:t>چگونگی </a:t>
            </a:r>
            <a:r>
              <a:rPr lang="fa-IR" sz="2800" b="1" dirty="0">
                <a:latin typeface="Calibri" panose="020F0502020204030204" pitchFamily="34" charset="0"/>
                <a:ea typeface="Times New Roman" panose="02020503050405090304" pitchFamily="18" charset="0"/>
                <a:cs typeface="B Nazanin" panose="00000400000000000000" pitchFamily="2" charset="-78"/>
              </a:rPr>
              <a:t>مرخصی زایمانی </a:t>
            </a:r>
            <a:r>
              <a:rPr lang="fa-IR" sz="2800" dirty="0">
                <a:latin typeface="Calibri" panose="020F0502020204030204" pitchFamily="34" charset="0"/>
                <a:ea typeface="Times New Roman" panose="02020503050405090304" pitchFamily="18" charset="0"/>
                <a:cs typeface="B Nazanin" panose="00000400000000000000" pitchFamily="2" charset="-78"/>
              </a:rPr>
              <a:t>و نحوه کمک به  هزینه های زایمانی و بستری بودن نوزاد و پس از مرخص شدن از بیمارستان</a:t>
            </a:r>
            <a:r>
              <a:rPr lang="fa-IR" sz="2800" dirty="0" smtClean="0">
                <a:latin typeface="Calibri" panose="020F0502020204030204" pitchFamily="34" charset="0"/>
                <a:ea typeface="Times New Roman" panose="02020503050405090304" pitchFamily="18" charset="0"/>
                <a:cs typeface="B Nazanin" panose="00000400000000000000" pitchFamily="2" charset="-78"/>
              </a:rPr>
              <a:t>،</a:t>
            </a:r>
            <a:endParaRPr lang="en-US" sz="2800" dirty="0" smtClean="0">
              <a:latin typeface="Calibri" panose="020F0502020204030204" pitchFamily="34" charset="0"/>
              <a:ea typeface="Times New Roman" panose="02020503050405090304" pitchFamily="18" charset="0"/>
              <a:cs typeface="B Nazanin" panose="00000400000000000000" pitchFamily="2" charset="-78"/>
            </a:endParaRPr>
          </a:p>
          <a:p>
            <a:pPr marL="191691" lvl="1" indent="0" algn="justLow">
              <a:spcBef>
                <a:spcPts val="0"/>
              </a:spcBef>
              <a:spcAft>
                <a:spcPts val="0"/>
              </a:spcAft>
              <a:buNone/>
            </a:pPr>
            <a:endParaRPr lang="fa-IR" sz="2800" dirty="0">
              <a:latin typeface="Calibri" panose="020F0502020204030204" pitchFamily="34" charset="0"/>
              <a:ea typeface="Times New Roman" panose="02020503050405090304" pitchFamily="18" charset="0"/>
              <a:cs typeface="B Nazanin" panose="00000400000000000000" pitchFamily="2" charset="-78"/>
            </a:endParaRPr>
          </a:p>
          <a:p>
            <a:pPr marL="534591" lvl="1" indent="-342900" algn="justLow">
              <a:spcBef>
                <a:spcPts val="0"/>
              </a:spcBef>
              <a:spcAft>
                <a:spcPts val="0"/>
              </a:spcAft>
            </a:pPr>
            <a:r>
              <a:rPr lang="fa-IR" sz="2800" b="1" dirty="0">
                <a:latin typeface="Calibri" panose="020F0502020204030204" pitchFamily="34" charset="0"/>
                <a:ea typeface="Times New Roman" panose="02020503050405090304" pitchFamily="18" charset="0"/>
                <a:cs typeface="B Nazanin" panose="00000400000000000000" pitchFamily="2" charset="-78"/>
              </a:rPr>
              <a:t>اقامت نامحدود مادر </a:t>
            </a:r>
            <a:r>
              <a:rPr lang="fa-IR" sz="2800" dirty="0">
                <a:latin typeface="Calibri" panose="020F0502020204030204" pitchFamily="34" charset="0"/>
                <a:ea typeface="Times New Roman" panose="02020503050405090304" pitchFamily="18" charset="0"/>
                <a:cs typeface="B Nazanin" panose="00000400000000000000" pitchFamily="2" charset="-78"/>
              </a:rPr>
              <a:t>در 24 ساعت شبانه روز بانوزادخود در </a:t>
            </a:r>
            <a:r>
              <a:rPr lang="en-US" sz="2800" dirty="0">
                <a:latin typeface="Calibri" panose="020F0502020204030204" pitchFamily="34" charset="0"/>
                <a:ea typeface="Times New Roman" panose="02020503050405090304" pitchFamily="18" charset="0"/>
                <a:cs typeface="B Nazanin" panose="00000400000000000000" pitchFamily="2" charset="-78"/>
              </a:rPr>
              <a:t>NICU </a:t>
            </a:r>
            <a:endParaRPr lang="en-US" sz="2800" dirty="0" smtClean="0">
              <a:latin typeface="Calibri" panose="020F0502020204030204" pitchFamily="34" charset="0"/>
              <a:ea typeface="Times New Roman" panose="02020503050405090304" pitchFamily="18" charset="0"/>
              <a:cs typeface="B Nazanin" panose="00000400000000000000" pitchFamily="2" charset="-78"/>
            </a:endParaRPr>
          </a:p>
          <a:p>
            <a:pPr marL="191691" lvl="1" indent="0" algn="justLow">
              <a:spcBef>
                <a:spcPts val="0"/>
              </a:spcBef>
              <a:spcAft>
                <a:spcPts val="0"/>
              </a:spcAft>
              <a:buNone/>
            </a:pPr>
            <a:endParaRPr lang="fa-IR" sz="2800" dirty="0">
              <a:latin typeface="Calibri" panose="020F0502020204030204" pitchFamily="34" charset="0"/>
              <a:ea typeface="Times New Roman" panose="02020503050405090304" pitchFamily="18" charset="0"/>
              <a:cs typeface="B Nazanin" panose="00000400000000000000" pitchFamily="2" charset="-78"/>
            </a:endParaRPr>
          </a:p>
          <a:p>
            <a:pPr marL="534591" lvl="1" indent="-342900" algn="justLow">
              <a:spcBef>
                <a:spcPts val="0"/>
              </a:spcBef>
              <a:spcAft>
                <a:spcPts val="0"/>
              </a:spcAft>
            </a:pPr>
            <a:r>
              <a:rPr lang="fa-IR" sz="2800" dirty="0" smtClean="0">
                <a:latin typeface="Calibri" panose="020F0502020204030204" pitchFamily="34" charset="0"/>
                <a:ea typeface="Times New Roman" panose="02020503050405090304" pitchFamily="18" charset="0"/>
                <a:cs typeface="B Nazanin" panose="00000400000000000000" pitchFamily="2" charset="-78"/>
              </a:rPr>
              <a:t>عامل </a:t>
            </a:r>
            <a:r>
              <a:rPr lang="fa-IR" sz="2800" dirty="0">
                <a:latin typeface="Calibri" panose="020F0502020204030204" pitchFamily="34" charset="0"/>
                <a:ea typeface="Times New Roman" panose="02020503050405090304" pitchFamily="18" charset="0"/>
                <a:cs typeface="B Nazanin" panose="00000400000000000000" pitchFamily="2" charset="-78"/>
              </a:rPr>
              <a:t>مهم دیگر احتمالاً </a:t>
            </a:r>
            <a:r>
              <a:rPr lang="fa-IR" sz="2800" b="1" dirty="0">
                <a:latin typeface="Calibri" panose="020F0502020204030204" pitchFamily="34" charset="0"/>
                <a:ea typeface="Times New Roman" panose="02020503050405090304" pitchFamily="18" charset="0"/>
                <a:cs typeface="B Nazanin" panose="00000400000000000000" pitchFamily="2" charset="-78"/>
              </a:rPr>
              <a:t>نگرش عمومی </a:t>
            </a:r>
            <a:r>
              <a:rPr lang="fa-IR" sz="2800" dirty="0">
                <a:latin typeface="Calibri" panose="020F0502020204030204" pitchFamily="34" charset="0"/>
                <a:ea typeface="Times New Roman" panose="02020503050405090304" pitchFamily="18" charset="0"/>
                <a:cs typeface="B Nazanin" panose="00000400000000000000" pitchFamily="2" charset="-78"/>
              </a:rPr>
              <a:t>در کل جامعه در مورد شیردهی می باشد. </a:t>
            </a:r>
          </a:p>
        </p:txBody>
      </p:sp>
      <p:graphicFrame>
        <p:nvGraphicFramePr>
          <p:cNvPr id="5" name="Diagram 4"/>
          <p:cNvGraphicFramePr/>
          <p:nvPr>
            <p:extLst>
              <p:ext uri="{D42A27DB-BD31-4B8C-83A1-F6EECF244321}">
                <p14:modId xmlns:p14="http://schemas.microsoft.com/office/powerpoint/2010/main" val="1772700891"/>
              </p:ext>
            </p:extLst>
          </p:nvPr>
        </p:nvGraphicFramePr>
        <p:xfrm>
          <a:off x="631516" y="304800"/>
          <a:ext cx="7778264" cy="85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80318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85800" y="2133600"/>
            <a:ext cx="7772400" cy="2014255"/>
            <a:chOff x="0" y="1968"/>
            <a:chExt cx="7772400" cy="2014255"/>
          </a:xfrm>
        </p:grpSpPr>
        <p:sp>
          <p:nvSpPr>
            <p:cNvPr id="6" name="Rounded Rectangle 5"/>
            <p:cNvSpPr/>
            <p:nvPr/>
          </p:nvSpPr>
          <p:spPr>
            <a:xfrm>
              <a:off x="0" y="1968"/>
              <a:ext cx="7772400" cy="2014255"/>
            </a:xfrm>
            <a:prstGeom prst="roundRect">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7" name="Rounded Rectangle 4"/>
            <p:cNvSpPr/>
            <p:nvPr/>
          </p:nvSpPr>
          <p:spPr>
            <a:xfrm>
              <a:off x="98328" y="100296"/>
              <a:ext cx="7575744" cy="18175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latin typeface="Times New Roman"/>
                  <a:cs typeface="B Nazanin" panose="00000400000000000000" pitchFamily="2" charset="-78"/>
                </a:rPr>
                <a:t>اهمیت تغذیه با شیرمادر برای نوزاد نارس و</a:t>
              </a:r>
            </a:p>
            <a:p>
              <a:pPr lvl="0" algn="ctr" defTabSz="1778000" rtl="1">
                <a:lnSpc>
                  <a:spcPct val="90000"/>
                </a:lnSpc>
                <a:spcBef>
                  <a:spcPct val="0"/>
                </a:spcBef>
                <a:spcAft>
                  <a:spcPct val="35000"/>
                </a:spcAft>
              </a:pPr>
              <a:r>
                <a:rPr lang="fa-IR" sz="4000" b="1" kern="1200" dirty="0" smtClean="0">
                  <a:effectLst>
                    <a:outerShdw blurRad="38100" dist="38100" dir="2700000" algn="tl">
                      <a:srgbClr val="000000">
                        <a:alpha val="43137"/>
                      </a:srgbClr>
                    </a:outerShdw>
                  </a:effectLst>
                  <a:latin typeface="Times New Roman"/>
                  <a:cs typeface="B Nazanin" panose="00000400000000000000" pitchFamily="2" charset="-78"/>
                </a:rPr>
                <a:t>اواخر نارسی وچالش های موجود</a:t>
              </a:r>
            </a:p>
          </p:txBody>
        </p:sp>
      </p:grpSp>
    </p:spTree>
    <p:extLst>
      <p:ext uri="{BB962C8B-B14F-4D97-AF65-F5344CB8AC3E}">
        <p14:creationId xmlns:p14="http://schemas.microsoft.com/office/powerpoint/2010/main" val="11112053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2517" y="1752600"/>
            <a:ext cx="7875896" cy="3886200"/>
          </a:xfrm>
        </p:spPr>
        <p:txBody>
          <a:bodyPr/>
          <a:lstStyle/>
          <a:p>
            <a:pPr marL="342900" indent="-342900" algn="justLow">
              <a:lnSpc>
                <a:spcPct val="107000"/>
              </a:lnSpc>
              <a:spcBef>
                <a:spcPts val="0"/>
              </a:spcBef>
              <a:spcAft>
                <a:spcPts val="0"/>
              </a:spcAft>
            </a:pPr>
            <a:r>
              <a:rPr lang="fa-IR" sz="2800" dirty="0">
                <a:latin typeface="Calibri" panose="020F0502020204030204" pitchFamily="34" charset="0"/>
                <a:ea typeface="Times New Roman" panose="02020503050405090304" pitchFamily="18" charset="0"/>
                <a:cs typeface="B Nazanin" panose="00000400000000000000" pitchFamily="2" charset="-78"/>
              </a:rPr>
              <a:t>در شرایطی که </a:t>
            </a:r>
            <a:r>
              <a:rPr lang="fa-IR" sz="2800" b="1" dirty="0">
                <a:latin typeface="Calibri" panose="020F0502020204030204" pitchFamily="34" charset="0"/>
                <a:ea typeface="Times New Roman" panose="02020503050405090304" pitchFamily="18" charset="0"/>
                <a:cs typeface="B Nazanin" panose="00000400000000000000" pitchFamily="2" charset="-78"/>
              </a:rPr>
              <a:t>شیردهی یک پدیده طبیعی </a:t>
            </a:r>
            <a:r>
              <a:rPr lang="fa-IR" sz="2800" dirty="0">
                <a:latin typeface="Calibri" panose="020F0502020204030204" pitchFamily="34" charset="0"/>
                <a:ea typeface="Times New Roman" panose="02020503050405090304" pitchFamily="18" charset="0"/>
                <a:cs typeface="B Nazanin" panose="00000400000000000000" pitchFamily="2" charset="-78"/>
              </a:rPr>
              <a:t>برای تغذیه نوزاد </a:t>
            </a:r>
            <a:r>
              <a:rPr lang="fa-IR" sz="2800" b="1" dirty="0">
                <a:latin typeface="Calibri" panose="020F0502020204030204" pitchFamily="34" charset="0"/>
                <a:ea typeface="Times New Roman" panose="02020503050405090304" pitchFamily="18" charset="0"/>
                <a:cs typeface="B Nazanin" panose="00000400000000000000" pitchFamily="2" charset="-78"/>
              </a:rPr>
              <a:t>و </a:t>
            </a:r>
            <a:r>
              <a:rPr lang="fa-IR" sz="2800" b="1" i="1" dirty="0">
                <a:latin typeface="Calibri" panose="020F0502020204030204" pitchFamily="34" charset="0"/>
                <a:ea typeface="Times New Roman" panose="02020503050405090304" pitchFamily="18" charset="0"/>
                <a:cs typeface="B Nazanin" panose="00000400000000000000" pitchFamily="2" charset="-78"/>
              </a:rPr>
              <a:t>نوزاد نارس </a:t>
            </a:r>
            <a:r>
              <a:rPr lang="fa-IR" sz="2800" dirty="0">
                <a:latin typeface="Calibri" panose="020F0502020204030204" pitchFamily="34" charset="0"/>
                <a:ea typeface="Times New Roman" panose="02020503050405090304" pitchFamily="18" charset="0"/>
                <a:cs typeface="B Nazanin" panose="00000400000000000000" pitchFamily="2" charset="-78"/>
              </a:rPr>
              <a:t>در نظر گرفته شود، مادران و کارکنان بهداشتی درمانی بایدبرای عمل به یک هنجار از نظر </a:t>
            </a:r>
            <a:r>
              <a:rPr lang="fa-IR" sz="2800" b="1" dirty="0">
                <a:latin typeface="Calibri" panose="020F0502020204030204" pitchFamily="34" charset="0"/>
                <a:ea typeface="Times New Roman" panose="02020503050405090304" pitchFamily="18" charset="0"/>
                <a:cs typeface="B Nazanin" panose="00000400000000000000" pitchFamily="2" charset="-78"/>
              </a:rPr>
              <a:t>حضور مادر و مشارکت او در مراقبت از نوزادش از لحظه تولد </a:t>
            </a:r>
            <a:r>
              <a:rPr lang="fa-IR" sz="2800" dirty="0">
                <a:latin typeface="Calibri" panose="020F0502020204030204" pitchFamily="34" charset="0"/>
                <a:ea typeface="Times New Roman" panose="02020503050405090304" pitchFamily="18" charset="0"/>
                <a:cs typeface="B Nazanin" panose="00000400000000000000" pitchFamily="2" charset="-78"/>
              </a:rPr>
              <a:t>تلاش کنند. </a:t>
            </a:r>
          </a:p>
          <a:p>
            <a:pPr marL="342900" indent="-342900" algn="justLow">
              <a:lnSpc>
                <a:spcPct val="107000"/>
              </a:lnSpc>
              <a:spcBef>
                <a:spcPts val="0"/>
              </a:spcBef>
              <a:spcAft>
                <a:spcPts val="0"/>
              </a:spcAft>
            </a:pPr>
            <a:r>
              <a:rPr lang="fa-IR" sz="2800" dirty="0">
                <a:latin typeface="Calibri" panose="020F0502020204030204" pitchFamily="34" charset="0"/>
                <a:ea typeface="Times New Roman" panose="02020503050405090304" pitchFamily="18" charset="0"/>
                <a:cs typeface="B Nazanin" panose="00000400000000000000" pitchFamily="2" charset="-78"/>
              </a:rPr>
              <a:t>هرگاه شیردهی </a:t>
            </a:r>
            <a:r>
              <a:rPr lang="fa-IR" sz="2800" u="sng" dirty="0">
                <a:latin typeface="Calibri" panose="020F0502020204030204" pitchFamily="34" charset="0"/>
                <a:ea typeface="Times New Roman" panose="02020503050405090304" pitchFamily="18" charset="0"/>
                <a:cs typeface="B Nazanin" panose="00000400000000000000" pitchFamily="2" charset="-78"/>
              </a:rPr>
              <a:t>صرفا به عنوان یک انتخاب </a:t>
            </a:r>
            <a:r>
              <a:rPr lang="fa-IR" sz="2800" dirty="0">
                <a:latin typeface="Calibri" panose="020F0502020204030204" pitchFamily="34" charset="0"/>
                <a:ea typeface="Times New Roman" panose="02020503050405090304" pitchFamily="18" charset="0"/>
                <a:cs typeface="B Nazanin" panose="00000400000000000000" pitchFamily="2" charset="-78"/>
              </a:rPr>
              <a:t>توسط کارکنان بهداشتی درمانی در نظر گرفته شود ولیکن از طرفی </a:t>
            </a:r>
            <a:r>
              <a:rPr lang="fa-IR" sz="2800" b="1" dirty="0">
                <a:solidFill>
                  <a:srgbClr val="FF0000"/>
                </a:solidFill>
                <a:latin typeface="Calibri" panose="020F0502020204030204" pitchFamily="34" charset="0"/>
                <a:ea typeface="Times New Roman" panose="02020503050405090304" pitchFamily="18" charset="0"/>
                <a:cs typeface="B Nazanin" panose="00000400000000000000" pitchFamily="2" charset="-78"/>
              </a:rPr>
              <a:t>تغذیه با بطری به عنوان یک عمل طبیعی محسوب شود</a:t>
            </a:r>
            <a:r>
              <a:rPr lang="fa-IR" sz="2800" dirty="0">
                <a:latin typeface="Calibri" panose="020F0502020204030204" pitchFamily="34" charset="0"/>
                <a:ea typeface="Times New Roman" panose="02020503050405090304" pitchFamily="18" charset="0"/>
                <a:cs typeface="B Nazanin" panose="00000400000000000000" pitchFamily="2" charset="-78"/>
              </a:rPr>
              <a:t>، این نگرش به صورت </a:t>
            </a:r>
            <a:r>
              <a:rPr lang="fa-IR" sz="2800" b="1" u="sng" dirty="0">
                <a:latin typeface="Calibri" panose="020F0502020204030204" pitchFamily="34" charset="0"/>
                <a:ea typeface="Times New Roman" panose="02020503050405090304" pitchFamily="18" charset="0"/>
                <a:cs typeface="B Nazanin" panose="00000400000000000000" pitchFamily="2" charset="-78"/>
              </a:rPr>
              <a:t>میزان شیردهی کمتر </a:t>
            </a:r>
            <a:r>
              <a:rPr lang="fa-IR" sz="2800" dirty="0">
                <a:latin typeface="Calibri" panose="020F0502020204030204" pitchFamily="34" charset="0"/>
                <a:ea typeface="Times New Roman" panose="02020503050405090304" pitchFamily="18" charset="0"/>
                <a:cs typeface="B Nazanin" panose="00000400000000000000" pitchFamily="2" charset="-78"/>
              </a:rPr>
              <a:t>در جامعه تظاهر خواهد کرد. </a:t>
            </a:r>
          </a:p>
        </p:txBody>
      </p:sp>
      <p:graphicFrame>
        <p:nvGraphicFramePr>
          <p:cNvPr id="5" name="Diagram 4"/>
          <p:cNvGraphicFramePr/>
          <p:nvPr>
            <p:extLst>
              <p:ext uri="{D42A27DB-BD31-4B8C-83A1-F6EECF244321}">
                <p14:modId xmlns:p14="http://schemas.microsoft.com/office/powerpoint/2010/main" val="202572517"/>
              </p:ext>
            </p:extLst>
          </p:nvPr>
        </p:nvGraphicFramePr>
        <p:xfrm>
          <a:off x="622516" y="685800"/>
          <a:ext cx="7875896" cy="85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112481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4"/>
          <p:cNvSpPr>
            <a:spLocks noGrp="1"/>
          </p:cNvSpPr>
          <p:nvPr>
            <p:ph type="body" sz="half" idx="1"/>
          </p:nvPr>
        </p:nvSpPr>
        <p:spPr>
          <a:xfrm>
            <a:off x="2514600" y="1447800"/>
            <a:ext cx="6257797" cy="4616970"/>
          </a:xfrm>
        </p:spPr>
        <p:txBody>
          <a:bodyPr/>
          <a:lstStyle/>
          <a:p>
            <a:pPr algn="r">
              <a:defRPr/>
            </a:pPr>
            <a:r>
              <a:rPr lang="fa-IR" sz="3200" b="1" dirty="0" smtClean="0">
                <a:solidFill>
                  <a:schemeClr val="tx1"/>
                </a:solidFill>
                <a:cs typeface="B Nazanin" panose="00000400000000000000" pitchFamily="2" charset="-78"/>
              </a:rPr>
              <a:t>تغذيه  با شیرمادر برای نوزاد نارس </a:t>
            </a:r>
            <a:r>
              <a:rPr lang="fa-IR" sz="3200" dirty="0" smtClean="0">
                <a:solidFill>
                  <a:schemeClr val="tx1"/>
                </a:solidFill>
                <a:cs typeface="B Nazanin" panose="00000400000000000000" pitchFamily="2" charset="-78"/>
              </a:rPr>
              <a:t>بخصوص در طی مراقبت آغوشی که از ضروریات مراقبت از نوزاد نارس است، </a:t>
            </a:r>
            <a:r>
              <a:rPr lang="fa-IR" sz="3200" b="1" dirty="0" smtClean="0">
                <a:solidFill>
                  <a:schemeClr val="tx1"/>
                </a:solidFill>
                <a:cs typeface="B Nazanin" panose="00000400000000000000" pitchFamily="2" charset="-78"/>
              </a:rPr>
              <a:t>مهمترین منبع تغذيه</a:t>
            </a:r>
            <a:r>
              <a:rPr lang="fa-IR" sz="3200" b="1" dirty="0">
                <a:solidFill>
                  <a:schemeClr val="tx1"/>
                </a:solidFill>
                <a:cs typeface="B Nazanin" panose="00000400000000000000" pitchFamily="2" charset="-78"/>
              </a:rPr>
              <a:t> </a:t>
            </a:r>
            <a:r>
              <a:rPr lang="fa-IR" sz="3200" b="1" dirty="0" smtClean="0">
                <a:solidFill>
                  <a:schemeClr val="tx1"/>
                </a:solidFill>
                <a:cs typeface="B Nazanin" panose="00000400000000000000" pitchFamily="2" charset="-78"/>
              </a:rPr>
              <a:t>اي </a:t>
            </a:r>
            <a:r>
              <a:rPr lang="fa-IR" sz="3200" dirty="0" smtClean="0">
                <a:solidFill>
                  <a:schemeClr val="tx1"/>
                </a:solidFill>
                <a:cs typeface="B Nazanin" panose="00000400000000000000" pitchFamily="2" charset="-78"/>
              </a:rPr>
              <a:t>است و باید هرچه زودتر با هر روشی و در هر زمانی که ممکن است شروع شود.</a:t>
            </a:r>
          </a:p>
          <a:p>
            <a:pPr algn="r">
              <a:defRPr/>
            </a:pPr>
            <a:r>
              <a:rPr lang="fa-IR" sz="3200" b="1" dirty="0" smtClean="0">
                <a:solidFill>
                  <a:srgbClr val="FF0000"/>
                </a:solidFill>
                <a:cs typeface="B Nazanin" panose="00000400000000000000" pitchFamily="2" charset="-78"/>
              </a:rPr>
              <a:t>شیرمادر نه فقط مخصوص گونه خود است بلکه برای </a:t>
            </a:r>
            <a:r>
              <a:rPr lang="fa-IR" sz="3200" b="1" dirty="0">
                <a:solidFill>
                  <a:srgbClr val="FF0000"/>
                </a:solidFill>
                <a:cs typeface="B Nazanin" panose="00000400000000000000" pitchFamily="2" charset="-78"/>
              </a:rPr>
              <a:t>نوزاد نارس </a:t>
            </a:r>
            <a:r>
              <a:rPr lang="fa-IR" sz="3200" b="1" dirty="0" smtClean="0">
                <a:solidFill>
                  <a:srgbClr val="FF0000"/>
                </a:solidFill>
                <a:cs typeface="B Nazanin" panose="00000400000000000000" pitchFamily="2" charset="-78"/>
              </a:rPr>
              <a:t>اختصاصی است.</a:t>
            </a:r>
            <a:endParaRPr lang="en-US" sz="3200" b="1" dirty="0" smtClean="0">
              <a:solidFill>
                <a:srgbClr val="FF0000"/>
              </a:solidFill>
              <a:cs typeface="B Nazanin" panose="00000400000000000000" pitchFamily="2" charset="-78"/>
            </a:endParaRPr>
          </a:p>
          <a:p>
            <a:pPr algn="r">
              <a:defRPr/>
            </a:pPr>
            <a:r>
              <a:rPr lang="fa-IR" sz="3200" b="1" u="sng" dirty="0" smtClean="0">
                <a:solidFill>
                  <a:schemeClr val="tx1"/>
                </a:solidFill>
                <a:cs typeface="B Nazanin" panose="00000400000000000000" pitchFamily="2" charset="-78"/>
              </a:rPr>
              <a:t>حمایت مادر </a:t>
            </a:r>
            <a:r>
              <a:rPr lang="fa-IR" sz="3200" u="sng" dirty="0" smtClean="0">
                <a:solidFill>
                  <a:schemeClr val="tx1"/>
                </a:solidFill>
                <a:cs typeface="B Nazanin" panose="00000400000000000000" pitchFamily="2" charset="-78"/>
              </a:rPr>
              <a:t>در مدیریت برقراری و تولید شیر </a:t>
            </a:r>
            <a:r>
              <a:rPr lang="fa-IR" sz="3200" dirty="0" smtClean="0">
                <a:solidFill>
                  <a:schemeClr val="tx1"/>
                </a:solidFill>
                <a:cs typeface="B Nazanin" panose="00000400000000000000" pitchFamily="2" charset="-78"/>
              </a:rPr>
              <a:t>در </a:t>
            </a:r>
            <a:r>
              <a:rPr lang="fa-IR" sz="3200" b="1" dirty="0" smtClean="0">
                <a:solidFill>
                  <a:schemeClr val="tx1"/>
                </a:solidFill>
                <a:cs typeface="B Nazanin" panose="00000400000000000000" pitchFamily="2" charset="-78"/>
              </a:rPr>
              <a:t>موفقیت شیردهی </a:t>
            </a:r>
            <a:r>
              <a:rPr lang="fa-IR" sz="3200" dirty="0" smtClean="0">
                <a:solidFill>
                  <a:schemeClr val="tx1"/>
                </a:solidFill>
                <a:cs typeface="B Nazanin" panose="00000400000000000000" pitchFamily="2" charset="-78"/>
              </a:rPr>
              <a:t>حیاتی است</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751"/>
          <a:stretch/>
        </p:blipFill>
        <p:spPr bwMode="auto">
          <a:xfrm>
            <a:off x="609600" y="2209800"/>
            <a:ext cx="2124204" cy="26626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Diagram 6"/>
          <p:cNvGraphicFramePr/>
          <p:nvPr>
            <p:extLst>
              <p:ext uri="{D42A27DB-BD31-4B8C-83A1-F6EECF244321}">
                <p14:modId xmlns:p14="http://schemas.microsoft.com/office/powerpoint/2010/main" val="2478133777"/>
              </p:ext>
            </p:extLst>
          </p:nvPr>
        </p:nvGraphicFramePr>
        <p:xfrm>
          <a:off x="457200" y="274638"/>
          <a:ext cx="8229600" cy="10207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018029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817160" y="1371600"/>
            <a:ext cx="7945840" cy="1219200"/>
          </a:xfrm>
        </p:spPr>
        <p:txBody>
          <a:bodyPr/>
          <a:lstStyle/>
          <a:p>
            <a:pPr algn="r" rtl="1">
              <a:defRPr/>
            </a:pPr>
            <a:r>
              <a:rPr lang="fa-IR" altLang="en-US" sz="3200" dirty="0" smtClean="0">
                <a:cs typeface="B Nazanin" pitchFamily="2" charset="-78"/>
              </a:rPr>
              <a:t>تشويق و تسريع در برقراري تغذيه دهاني ،تقويت سيستم ايمني ، کاهش موربیدیتی و مرتالیتی نوزاد</a:t>
            </a:r>
          </a:p>
        </p:txBody>
      </p:sp>
      <p:pic>
        <p:nvPicPr>
          <p:cNvPr id="35846" name="Picture 6" descr="D:\slides\KANGAROO MOTHER CARE\pic\personal\DSC00907.jpg"/>
          <p:cNvPicPr>
            <a:picLocks noChangeAspect="1" noChangeArrowheads="1"/>
          </p:cNvPicPr>
          <p:nvPr/>
        </p:nvPicPr>
        <p:blipFill rotWithShape="1">
          <a:blip r:embed="rId3" cstate="print">
            <a:extLst/>
          </a:blip>
          <a:srcRect l="4807" t="33787" r="14112" b="3003"/>
          <a:stretch/>
        </p:blipFill>
        <p:spPr bwMode="auto">
          <a:xfrm>
            <a:off x="424593" y="2590800"/>
            <a:ext cx="2013807" cy="2318979"/>
          </a:xfrm>
          <a:prstGeom prst="roundRect">
            <a:avLst/>
          </a:prstGeom>
          <a:ln>
            <a:noFill/>
          </a:ln>
          <a:effectLst>
            <a:outerShdw blurRad="292100" dist="139700" dir="2700000" algn="tl" rotWithShape="0">
              <a:srgbClr val="333333">
                <a:alpha val="65000"/>
              </a:srgbClr>
            </a:outerShdw>
          </a:effectLst>
          <a:extLst/>
        </p:spPr>
      </p:pic>
      <p:graphicFrame>
        <p:nvGraphicFramePr>
          <p:cNvPr id="2" name="Diagram 1"/>
          <p:cNvGraphicFramePr/>
          <p:nvPr>
            <p:extLst>
              <p:ext uri="{D42A27DB-BD31-4B8C-83A1-F6EECF244321}">
                <p14:modId xmlns:p14="http://schemas.microsoft.com/office/powerpoint/2010/main" val="2532121649"/>
              </p:ext>
            </p:extLst>
          </p:nvPr>
        </p:nvGraphicFramePr>
        <p:xfrm>
          <a:off x="381000" y="381000"/>
          <a:ext cx="8458200" cy="755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Content Placeholder 2"/>
          <p:cNvSpPr txBox="1">
            <a:spLocks/>
          </p:cNvSpPr>
          <p:nvPr/>
        </p:nvSpPr>
        <p:spPr bwMode="auto">
          <a:xfrm>
            <a:off x="2438400" y="2590800"/>
            <a:ext cx="6324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B Yagut" pitchFamily="2" charset="-78"/>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B Yagut" pitchFamily="2" charset="-78"/>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B Yagut" pitchFamily="2" charset="-78"/>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B Yagut" pitchFamily="2" charset="-78"/>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B Yagut" pitchFamily="2" charset="-78"/>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defRPr/>
            </a:pPr>
            <a:r>
              <a:rPr lang="fa-IR" altLang="en-US" sz="3200" dirty="0" smtClean="0">
                <a:cs typeface="B Nazanin" pitchFamily="2" charset="-78"/>
              </a:rPr>
              <a:t>یک برنامه </a:t>
            </a:r>
            <a:r>
              <a:rPr lang="fa-IR" altLang="en-US" sz="3200" dirty="0" err="1" smtClean="0">
                <a:cs typeface="B Nazanin" pitchFamily="2" charset="-78"/>
              </a:rPr>
              <a:t>کليدي</a:t>
            </a:r>
            <a:r>
              <a:rPr lang="fa-IR" altLang="en-US" sz="3200" dirty="0" smtClean="0">
                <a:cs typeface="B Nazanin" pitchFamily="2" charset="-78"/>
              </a:rPr>
              <a:t> </a:t>
            </a:r>
            <a:r>
              <a:rPr lang="fa-IR" altLang="en-US" sz="3200" dirty="0" err="1" smtClean="0">
                <a:cs typeface="B Nazanin" pitchFamily="2" charset="-78"/>
              </a:rPr>
              <a:t>براي</a:t>
            </a:r>
            <a:r>
              <a:rPr lang="fa-IR" altLang="en-US" sz="3200" dirty="0" smtClean="0">
                <a:cs typeface="B Nazanin" pitchFamily="2" charset="-78"/>
              </a:rPr>
              <a:t> </a:t>
            </a:r>
            <a:r>
              <a:rPr lang="fa-IR" altLang="en-US" sz="3200" dirty="0" err="1" smtClean="0">
                <a:cs typeface="B Nazanin" pitchFamily="2" charset="-78"/>
              </a:rPr>
              <a:t>تسهيل</a:t>
            </a:r>
            <a:r>
              <a:rPr lang="fa-IR" altLang="en-US" sz="3200" dirty="0" smtClean="0">
                <a:cs typeface="B Nazanin" pitchFamily="2" charset="-78"/>
              </a:rPr>
              <a:t> در </a:t>
            </a:r>
            <a:r>
              <a:rPr lang="fa-IR" altLang="en-US" sz="3200" dirty="0" err="1" smtClean="0">
                <a:cs typeface="B Nazanin" pitchFamily="2" charset="-78"/>
              </a:rPr>
              <a:t>ايجاد</a:t>
            </a:r>
            <a:r>
              <a:rPr lang="fa-IR" altLang="en-US" sz="3200" dirty="0" smtClean="0">
                <a:cs typeface="B Nazanin" pitchFamily="2" charset="-78"/>
              </a:rPr>
              <a:t> روابط </a:t>
            </a:r>
            <a:r>
              <a:rPr lang="fa-IR" altLang="en-US" sz="3200" dirty="0" err="1" smtClean="0">
                <a:cs typeface="B Nazanin" pitchFamily="2" charset="-78"/>
              </a:rPr>
              <a:t>عاطفي</a:t>
            </a:r>
            <a:r>
              <a:rPr lang="fa-IR" altLang="en-US" sz="3200" dirty="0" smtClean="0">
                <a:cs typeface="B Nazanin" pitchFamily="2" charset="-78"/>
              </a:rPr>
              <a:t> مادر </a:t>
            </a:r>
            <a:r>
              <a:rPr lang="fa-IR" altLang="en-US" sz="3200" dirty="0" err="1" smtClean="0">
                <a:cs typeface="B Nazanin" pitchFamily="2" charset="-78"/>
              </a:rPr>
              <a:t>ونوزاد</a:t>
            </a:r>
            <a:endParaRPr lang="fa-IR" altLang="en-US" sz="3200" dirty="0" smtClean="0">
              <a:cs typeface="B Nazanin" pitchFamily="2" charset="-78"/>
            </a:endParaRPr>
          </a:p>
          <a:p>
            <a:pPr>
              <a:defRPr/>
            </a:pPr>
            <a:r>
              <a:rPr lang="fa-IR" altLang="en-US" sz="3200" dirty="0" smtClean="0">
                <a:cs typeface="B Nazanin" pitchFamily="2" charset="-78"/>
              </a:rPr>
              <a:t>تخليه سريعتر معده (25دقیقه در مقایسه با 52دقیقه )و رزيدوي کمتر نسبت شيرمصنوعي</a:t>
            </a:r>
          </a:p>
          <a:p>
            <a:pPr>
              <a:defRPr/>
            </a:pPr>
            <a:r>
              <a:rPr lang="fa-IR" altLang="en-US" sz="3200" dirty="0" smtClean="0">
                <a:cs typeface="B Nazanin" pitchFamily="2" charset="-78"/>
              </a:rPr>
              <a:t>اقامت کمتر در </a:t>
            </a:r>
            <a:r>
              <a:rPr lang="fa-IR" altLang="en-US" sz="3200" dirty="0" err="1" smtClean="0">
                <a:cs typeface="B Nazanin" pitchFamily="2" charset="-78"/>
              </a:rPr>
              <a:t>بيمارستان</a:t>
            </a:r>
            <a:r>
              <a:rPr lang="fa-IR" altLang="en-US" sz="3200" dirty="0" smtClean="0">
                <a:cs typeface="B Nazanin" pitchFamily="2" charset="-78"/>
              </a:rPr>
              <a:t> بعلت </a:t>
            </a:r>
            <a:endParaRPr lang="en-US" altLang="en-US" sz="3200" dirty="0" smtClean="0">
              <a:cs typeface="B Nazanin" pitchFamily="2" charset="-78"/>
            </a:endParaRPr>
          </a:p>
          <a:p>
            <a:pPr marL="0" indent="0" algn="ctr">
              <a:buFontTx/>
              <a:buNone/>
              <a:defRPr/>
            </a:pPr>
            <a:r>
              <a:rPr lang="en-US" altLang="en-US" sz="3200" dirty="0" smtClean="0">
                <a:cs typeface="B Nazanin" pitchFamily="2" charset="-78"/>
              </a:rPr>
              <a:t>Full Enteral Feeding </a:t>
            </a:r>
            <a:r>
              <a:rPr lang="fa-IR" altLang="en-US" sz="3200" dirty="0" smtClean="0">
                <a:cs typeface="B Nazanin" pitchFamily="2" charset="-78"/>
              </a:rPr>
              <a:t>شدن </a:t>
            </a:r>
            <a:r>
              <a:rPr lang="fa-IR" altLang="en-US" sz="3200" dirty="0" err="1" smtClean="0">
                <a:cs typeface="B Nazanin" pitchFamily="2" charset="-78"/>
              </a:rPr>
              <a:t>سريعتر</a:t>
            </a:r>
            <a:endParaRPr lang="en-US" altLang="en-US" sz="3200" dirty="0" smtClean="0">
              <a:cs typeface="B Nazanin" pitchFamily="2" charset="-78"/>
            </a:endParaRPr>
          </a:p>
        </p:txBody>
      </p:sp>
    </p:spTree>
    <p:extLst>
      <p:ext uri="{BB962C8B-B14F-4D97-AF65-F5344CB8AC3E}">
        <p14:creationId xmlns:p14="http://schemas.microsoft.com/office/powerpoint/2010/main" val="19557036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7265" r="7522"/>
          <a:stretch/>
        </p:blipFill>
        <p:spPr>
          <a:xfrm>
            <a:off x="228600" y="304800"/>
            <a:ext cx="8757793" cy="4953000"/>
          </a:xfrm>
          <a:prstGeom prst="rect">
            <a:avLst/>
          </a:prstGeom>
        </p:spPr>
      </p:pic>
      <p:sp>
        <p:nvSpPr>
          <p:cNvPr id="5" name="Rectangle 4"/>
          <p:cNvSpPr/>
          <p:nvPr/>
        </p:nvSpPr>
        <p:spPr>
          <a:xfrm>
            <a:off x="755576" y="5445224"/>
            <a:ext cx="8532440" cy="276999"/>
          </a:xfrm>
          <a:prstGeom prst="rect">
            <a:avLst/>
          </a:prstGeom>
        </p:spPr>
        <p:txBody>
          <a:bodyPr wrap="square">
            <a:spAutoFit/>
          </a:bodyPr>
          <a:lstStyle/>
          <a:p>
            <a:pPr fontAlgn="base">
              <a:spcBef>
                <a:spcPct val="0"/>
              </a:spcBef>
              <a:spcAft>
                <a:spcPct val="0"/>
              </a:spcAft>
            </a:pPr>
            <a:r>
              <a:rPr lang="en-US" sz="1200" dirty="0">
                <a:solidFill>
                  <a:prstClr val="black"/>
                </a:solidFill>
                <a:latin typeface="Arial" pitchFamily="34" charset="0"/>
                <a:cs typeface="Arial" pitchFamily="34" charset="0"/>
              </a:rPr>
              <a:t>Nutritional Care of Preterm </a:t>
            </a:r>
            <a:r>
              <a:rPr lang="en-US" sz="1200" dirty="0" err="1">
                <a:solidFill>
                  <a:prstClr val="black"/>
                </a:solidFill>
                <a:latin typeface="Arial" pitchFamily="34" charset="0"/>
                <a:cs typeface="Arial" pitchFamily="34" charset="0"/>
              </a:rPr>
              <a:t>Infants.Scientific</a:t>
            </a:r>
            <a:r>
              <a:rPr lang="en-US" sz="1200" dirty="0">
                <a:solidFill>
                  <a:prstClr val="black"/>
                </a:solidFill>
                <a:latin typeface="Arial" pitchFamily="34" charset="0"/>
                <a:cs typeface="Arial" pitchFamily="34" charset="0"/>
              </a:rPr>
              <a:t> Basis and   Practical Guidelines.2014</a:t>
            </a:r>
          </a:p>
        </p:txBody>
      </p:sp>
    </p:spTree>
    <p:extLst>
      <p:ext uri="{BB962C8B-B14F-4D97-AF65-F5344CB8AC3E}">
        <p14:creationId xmlns:p14="http://schemas.microsoft.com/office/powerpoint/2010/main" val="27586622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0"/>
            <a:ext cx="8686800" cy="4525962"/>
          </a:xfrm>
        </p:spPr>
        <p:txBody>
          <a:bodyPr/>
          <a:lstStyle/>
          <a:p>
            <a:pPr algn="l" rtl="0"/>
            <a:r>
              <a:rPr lang="en-US" sz="2400" dirty="0"/>
              <a:t>Emerging evidence </a:t>
            </a:r>
            <a:r>
              <a:rPr lang="en-US" sz="2400" dirty="0" smtClean="0"/>
              <a:t>in the </a:t>
            </a:r>
            <a:r>
              <a:rPr lang="en-US" sz="2400" b="1" dirty="0"/>
              <a:t>last decades </a:t>
            </a:r>
            <a:r>
              <a:rPr lang="en-US" sz="2400" dirty="0"/>
              <a:t>has confirmed substantial </a:t>
            </a:r>
            <a:r>
              <a:rPr lang="en-US" sz="2400" dirty="0" smtClean="0"/>
              <a:t>benefits of </a:t>
            </a:r>
            <a:r>
              <a:rPr lang="en-US" sz="2400" dirty="0"/>
              <a:t>the use of human milk (HM) also for </a:t>
            </a:r>
            <a:r>
              <a:rPr lang="en-US" sz="2400" b="1" dirty="0"/>
              <a:t>sick </a:t>
            </a:r>
            <a:r>
              <a:rPr lang="en-US" sz="2400" dirty="0" smtClean="0"/>
              <a:t>and </a:t>
            </a:r>
            <a:r>
              <a:rPr lang="en-US" sz="2400" b="1" dirty="0" smtClean="0"/>
              <a:t>preterm </a:t>
            </a:r>
            <a:r>
              <a:rPr lang="en-US" sz="2400" b="1" dirty="0"/>
              <a:t>infants </a:t>
            </a:r>
            <a:r>
              <a:rPr lang="en-US" sz="2400" dirty="0"/>
              <a:t>in Neonatal Intensive Care </a:t>
            </a:r>
            <a:r>
              <a:rPr lang="en-US" sz="2400" dirty="0" smtClean="0"/>
              <a:t>Units (NICUs</a:t>
            </a:r>
            <a:r>
              <a:rPr lang="en-US" sz="2400" dirty="0"/>
              <a:t>). </a:t>
            </a:r>
            <a:endParaRPr lang="en-US" sz="2400" dirty="0" smtClean="0"/>
          </a:p>
          <a:p>
            <a:pPr algn="l" rtl="0"/>
            <a:r>
              <a:rPr lang="en-US" sz="2400" dirty="0" smtClean="0"/>
              <a:t>Feeding </a:t>
            </a:r>
            <a:r>
              <a:rPr lang="en-US" sz="2400" dirty="0"/>
              <a:t>preterm infants HM decreases </a:t>
            </a:r>
            <a:r>
              <a:rPr lang="en-US" sz="2400" dirty="0" smtClean="0"/>
              <a:t>the</a:t>
            </a:r>
            <a:r>
              <a:rPr lang="fa-IR" sz="2400" dirty="0" smtClean="0"/>
              <a:t> </a:t>
            </a:r>
            <a:r>
              <a:rPr lang="en-US" sz="2400" dirty="0" smtClean="0"/>
              <a:t>rates of</a:t>
            </a:r>
            <a:endParaRPr lang="fa-IR" sz="2400" dirty="0" smtClean="0"/>
          </a:p>
          <a:p>
            <a:pPr lvl="1" algn="l" rtl="0"/>
            <a:r>
              <a:rPr lang="en-US" sz="2000" dirty="0" smtClean="0"/>
              <a:t>infection, necrotizing enter colitis (NEC), and mortality, while improving </a:t>
            </a:r>
            <a:r>
              <a:rPr lang="en-US" sz="2000" dirty="0"/>
              <a:t>neurocognitive </a:t>
            </a:r>
            <a:r>
              <a:rPr lang="en-US" sz="2000" dirty="0" smtClean="0"/>
              <a:t>and cardiovascular </a:t>
            </a:r>
            <a:r>
              <a:rPr lang="en-US" sz="2000" dirty="0"/>
              <a:t>outcomes at the long-term. </a:t>
            </a:r>
            <a:endParaRPr lang="en-US" sz="2000" dirty="0" smtClean="0"/>
          </a:p>
          <a:p>
            <a:pPr algn="l" rtl="0"/>
            <a:r>
              <a:rPr lang="en-US" sz="2400" b="1" dirty="0" smtClean="0"/>
              <a:t>Mother’s own </a:t>
            </a:r>
            <a:r>
              <a:rPr lang="en-US" sz="2400" b="1" dirty="0"/>
              <a:t>milk is the first choice for all </a:t>
            </a:r>
            <a:r>
              <a:rPr lang="en-US" sz="2400" b="1" dirty="0" smtClean="0"/>
              <a:t>neonates including </a:t>
            </a:r>
            <a:r>
              <a:rPr lang="en-US" sz="2400" b="1" dirty="0"/>
              <a:t>preterm infants, </a:t>
            </a:r>
            <a:r>
              <a:rPr lang="en-US" sz="2400" dirty="0"/>
              <a:t>when it is not available </a:t>
            </a:r>
            <a:r>
              <a:rPr lang="en-US" sz="2400" dirty="0" smtClean="0"/>
              <a:t>or not </a:t>
            </a:r>
            <a:r>
              <a:rPr lang="en-US" sz="2400" dirty="0"/>
              <a:t>sufficient, </a:t>
            </a:r>
            <a:r>
              <a:rPr lang="en-US" sz="2400" dirty="0" smtClean="0"/>
              <a:t>despite significant </a:t>
            </a:r>
            <a:r>
              <a:rPr lang="en-US" sz="2400" dirty="0"/>
              <a:t>lactation </a:t>
            </a:r>
            <a:r>
              <a:rPr lang="en-US" sz="2400" dirty="0" smtClean="0"/>
              <a:t>support, </a:t>
            </a:r>
            <a:r>
              <a:rPr lang="en-US" sz="2400" b="1" dirty="0" smtClean="0"/>
              <a:t>donor </a:t>
            </a:r>
            <a:r>
              <a:rPr lang="en-US" sz="2400" b="1" dirty="0"/>
              <a:t>human milk </a:t>
            </a:r>
            <a:r>
              <a:rPr lang="en-US" sz="2400" dirty="0"/>
              <a:t>is a valid alternative</a:t>
            </a:r>
          </a:p>
        </p:txBody>
      </p:sp>
      <p:graphicFrame>
        <p:nvGraphicFramePr>
          <p:cNvPr id="4" name="Diagram 3"/>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9733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457200" y="274638"/>
          <a:ext cx="8229600" cy="1020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6499" name="Content Placeholder 2"/>
          <p:cNvSpPr>
            <a:spLocks noGrp="1"/>
          </p:cNvSpPr>
          <p:nvPr>
            <p:ph idx="1"/>
          </p:nvPr>
        </p:nvSpPr>
        <p:spPr>
          <a:xfrm>
            <a:off x="228600" y="1447800"/>
            <a:ext cx="8534400" cy="5029200"/>
          </a:xfrm>
        </p:spPr>
        <p:txBody>
          <a:bodyPr/>
          <a:lstStyle/>
          <a:p>
            <a:pPr marL="457200" indent="-457200" algn="r">
              <a:buFontTx/>
              <a:buAutoNum type="arabicPeriod"/>
            </a:pPr>
            <a:r>
              <a:rPr lang="fa-IR" altLang="en-US" sz="3200" dirty="0" smtClean="0">
                <a:cs typeface="2  Nazanin" panose="00000400000000000000" pitchFamily="2" charset="-78"/>
              </a:rPr>
              <a:t>خواص </a:t>
            </a:r>
            <a:r>
              <a:rPr lang="fa-IR" altLang="en-US" sz="3200" dirty="0" err="1" smtClean="0">
                <a:cs typeface="2  Nazanin" panose="00000400000000000000" pitchFamily="2" charset="-78"/>
              </a:rPr>
              <a:t>ایمونولژیکی</a:t>
            </a:r>
            <a:r>
              <a:rPr lang="fa-IR" altLang="en-US" sz="3200" dirty="0" smtClean="0">
                <a:cs typeface="2  Nazanin" panose="00000400000000000000" pitchFamily="2" charset="-78"/>
              </a:rPr>
              <a:t> منحصر </a:t>
            </a:r>
            <a:r>
              <a:rPr lang="fa-IR" altLang="en-US" sz="3200" dirty="0" err="1" smtClean="0">
                <a:cs typeface="2  Nazanin" panose="00000400000000000000" pitchFamily="2" charset="-78"/>
              </a:rPr>
              <a:t>بفرد</a:t>
            </a:r>
            <a:endParaRPr lang="en-US" altLang="en-US" sz="3200" dirty="0" smtClean="0">
              <a:cs typeface="2  Nazanin" panose="00000400000000000000" pitchFamily="2" charset="-78"/>
            </a:endParaRPr>
          </a:p>
          <a:p>
            <a:pPr marL="457200" indent="-457200">
              <a:buFontTx/>
              <a:buAutoNum type="arabicPeriod"/>
            </a:pPr>
            <a:r>
              <a:rPr lang="fa-IR" altLang="en-US" sz="3200" dirty="0" smtClean="0">
                <a:cs typeface="2  Nazanin" panose="00000400000000000000" pitchFamily="2" charset="-78"/>
              </a:rPr>
              <a:t>خواص </a:t>
            </a:r>
            <a:r>
              <a:rPr lang="fa-IR" altLang="en-US" sz="3200" dirty="0" err="1" smtClean="0">
                <a:cs typeface="2  Nazanin" panose="00000400000000000000" pitchFamily="2" charset="-78"/>
              </a:rPr>
              <a:t>تغذيه</a:t>
            </a:r>
            <a:r>
              <a:rPr lang="fa-IR" altLang="en-US" sz="3200" dirty="0">
                <a:cs typeface="2  Nazanin" panose="00000400000000000000" pitchFamily="2" charset="-78"/>
              </a:rPr>
              <a:t> </a:t>
            </a:r>
            <a:r>
              <a:rPr lang="fa-IR" altLang="en-US" sz="3200" dirty="0" smtClean="0">
                <a:cs typeface="2  Nazanin" panose="00000400000000000000" pitchFamily="2" charset="-78"/>
              </a:rPr>
              <a:t>ای منحصر </a:t>
            </a:r>
            <a:r>
              <a:rPr lang="fa-IR" altLang="en-US" sz="3200" dirty="0" err="1" smtClean="0">
                <a:cs typeface="2  Nazanin" panose="00000400000000000000" pitchFamily="2" charset="-78"/>
              </a:rPr>
              <a:t>بفرد</a:t>
            </a:r>
            <a:endParaRPr lang="fa-IR" altLang="en-US" sz="3200" dirty="0" smtClean="0">
              <a:cs typeface="2  Nazanin" panose="00000400000000000000" pitchFamily="2" charset="-78"/>
            </a:endParaRPr>
          </a:p>
          <a:p>
            <a:pPr marL="457200" indent="-457200" algn="r">
              <a:buFontTx/>
              <a:buAutoNum type="arabicPeriod"/>
            </a:pPr>
            <a:r>
              <a:rPr lang="fa-IR" altLang="en-US" sz="3200" dirty="0" smtClean="0">
                <a:cs typeface="2  Nazanin" panose="00000400000000000000" pitchFamily="2" charset="-78"/>
              </a:rPr>
              <a:t>دارای آنزیم های فعال و فاکتورهای رشد با تسریع در تکامل  روده نوزاد نارس </a:t>
            </a:r>
            <a:endParaRPr lang="en-US" altLang="en-US" sz="3200" dirty="0" smtClean="0">
              <a:cs typeface="2  Nazanin" panose="00000400000000000000" pitchFamily="2" charset="-78"/>
            </a:endParaRPr>
          </a:p>
          <a:p>
            <a:pPr marL="457200" indent="-457200" algn="r">
              <a:buFontTx/>
              <a:buAutoNum type="arabicPeriod"/>
            </a:pPr>
            <a:r>
              <a:rPr lang="fa-IR" altLang="en-US" sz="3200" dirty="0" smtClean="0">
                <a:cs typeface="2  Nazanin" panose="00000400000000000000" pitchFamily="2" charset="-78"/>
              </a:rPr>
              <a:t>برقراری روابط عاطفی مادر و نوزاد</a:t>
            </a:r>
          </a:p>
          <a:p>
            <a:pPr marL="457200" indent="-457200" algn="r">
              <a:buFontTx/>
              <a:buAutoNum type="arabicPeriod"/>
            </a:pPr>
            <a:r>
              <a:rPr lang="fa-IR" altLang="en-US" sz="3200" dirty="0" smtClean="0">
                <a:cs typeface="2  Nazanin" panose="00000400000000000000" pitchFamily="2" charset="-78"/>
              </a:rPr>
              <a:t>تسریع تکامل شناختی و رفتاری </a:t>
            </a:r>
            <a:endParaRPr lang="en-US" altLang="en-US" sz="3200" dirty="0" smtClean="0">
              <a:cs typeface="2  Nazanin" panose="00000400000000000000" pitchFamily="2" charset="-78"/>
            </a:endParaRPr>
          </a:p>
          <a:p>
            <a:pPr marL="457200" indent="-457200" algn="r">
              <a:buFontTx/>
              <a:buAutoNum type="arabicPeriod"/>
            </a:pPr>
            <a:r>
              <a:rPr lang="fa-IR" altLang="en-US" sz="3200" dirty="0" smtClean="0">
                <a:cs typeface="2  Nazanin" panose="00000400000000000000" pitchFamily="2" charset="-78"/>
              </a:rPr>
              <a:t>تسریع در تکامل و هماهنگی در مکیدن و </a:t>
            </a:r>
            <a:r>
              <a:rPr lang="fa-IR" altLang="en-US" sz="3200" dirty="0" err="1" smtClean="0">
                <a:cs typeface="2  Nazanin" panose="00000400000000000000" pitchFamily="2" charset="-78"/>
              </a:rPr>
              <a:t>بلع</a:t>
            </a:r>
            <a:endParaRPr lang="fa-IR" altLang="en-US" sz="3200" dirty="0" smtClean="0">
              <a:cs typeface="2  Nazanin" panose="00000400000000000000" pitchFamily="2" charset="-78"/>
            </a:endParaRPr>
          </a:p>
          <a:p>
            <a:pPr marL="457200" indent="-457200" algn="r">
              <a:buFontTx/>
              <a:buAutoNum type="arabicPeriod"/>
            </a:pPr>
            <a:r>
              <a:rPr lang="fa-IR" altLang="en-US" sz="3200" dirty="0" smtClean="0">
                <a:cs typeface="2  Nazanin" panose="00000400000000000000" pitchFamily="2" charset="-78"/>
              </a:rPr>
              <a:t>اشباع اکسیژن و حفظ دمای بدن بیشتر نسبت به </a:t>
            </a:r>
            <a:r>
              <a:rPr lang="fa-IR" altLang="en-US" sz="3200" dirty="0" err="1" smtClean="0">
                <a:cs typeface="2  Nazanin" panose="00000400000000000000" pitchFamily="2" charset="-78"/>
              </a:rPr>
              <a:t>تغذيه</a:t>
            </a:r>
            <a:r>
              <a:rPr lang="fa-IR" altLang="en-US" sz="3200" dirty="0" smtClean="0">
                <a:cs typeface="2  Nazanin" panose="00000400000000000000" pitchFamily="2" charset="-78"/>
              </a:rPr>
              <a:t> با بطری </a:t>
            </a:r>
            <a:endParaRPr lang="en-US" altLang="en-US" sz="3200" dirty="0" smtClean="0">
              <a:cs typeface="2  Nazanin" panose="00000400000000000000" pitchFamily="2" charset="-78"/>
            </a:endParaRPr>
          </a:p>
        </p:txBody>
      </p:sp>
    </p:spTree>
    <p:extLst>
      <p:ext uri="{BB962C8B-B14F-4D97-AF65-F5344CB8AC3E}">
        <p14:creationId xmlns:p14="http://schemas.microsoft.com/office/powerpoint/2010/main" val="2878483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3" name="Content Placeholder 2"/>
          <p:cNvSpPr>
            <a:spLocks noGrp="1"/>
          </p:cNvSpPr>
          <p:nvPr>
            <p:ph idx="1"/>
          </p:nvPr>
        </p:nvSpPr>
        <p:spPr>
          <a:xfrm>
            <a:off x="331220" y="1676400"/>
            <a:ext cx="8229600" cy="4525962"/>
          </a:xfrm>
        </p:spPr>
        <p:txBody>
          <a:bodyPr/>
          <a:lstStyle/>
          <a:p>
            <a:pPr marL="457200" indent="-457200">
              <a:buFontTx/>
              <a:buAutoNum type="arabicPeriod" startAt="8"/>
            </a:pPr>
            <a:r>
              <a:rPr lang="fa-IR" altLang="en-US" sz="2800" dirty="0" smtClean="0">
                <a:cs typeface="2  Nazanin" panose="00000400000000000000" pitchFamily="2" charset="-78"/>
              </a:rPr>
              <a:t>حفاظت آنتی اکسیدانی در پیشگیری از</a:t>
            </a:r>
            <a:r>
              <a:rPr lang="en-US" altLang="en-US" sz="2800" dirty="0" smtClean="0">
                <a:cs typeface="2  Nazanin" panose="00000400000000000000" pitchFamily="2" charset="-78"/>
              </a:rPr>
              <a:t>NEC</a:t>
            </a:r>
            <a:r>
              <a:rPr lang="en-US" altLang="en-US" sz="2800" dirty="0">
                <a:cs typeface="2  Nazanin" panose="00000400000000000000" pitchFamily="2" charset="-78"/>
              </a:rPr>
              <a:t>, BPD,IVH, </a:t>
            </a:r>
            <a:r>
              <a:rPr lang="en-US" altLang="en-US" sz="2800" dirty="0" smtClean="0">
                <a:cs typeface="2  Nazanin" panose="00000400000000000000" pitchFamily="2" charset="-78"/>
              </a:rPr>
              <a:t>ROP</a:t>
            </a:r>
            <a:endParaRPr lang="en-US" altLang="en-US" sz="2800" dirty="0">
              <a:cs typeface="2  Nazanin" panose="00000400000000000000" pitchFamily="2" charset="-78"/>
            </a:endParaRPr>
          </a:p>
          <a:p>
            <a:pPr marL="457200" indent="-457200">
              <a:buFontTx/>
              <a:buAutoNum type="arabicPeriod" startAt="8"/>
            </a:pPr>
            <a:r>
              <a:rPr lang="fa-IR" altLang="en-US" sz="2800" dirty="0" smtClean="0">
                <a:cs typeface="2  Nazanin" panose="00000400000000000000" pitchFamily="2" charset="-78"/>
              </a:rPr>
              <a:t>کاهش مشخص </a:t>
            </a:r>
            <a:r>
              <a:rPr lang="en-US" altLang="en-US" sz="2800" dirty="0">
                <a:cs typeface="2  Nazanin" panose="00000400000000000000" pitchFamily="2" charset="-78"/>
              </a:rPr>
              <a:t>NEC</a:t>
            </a:r>
            <a:r>
              <a:rPr lang="fa-IR" altLang="en-US" sz="2800" dirty="0" smtClean="0">
                <a:cs typeface="2  Nazanin" panose="00000400000000000000" pitchFamily="2" charset="-78"/>
              </a:rPr>
              <a:t>، </a:t>
            </a:r>
            <a:r>
              <a:rPr lang="fa-IR" altLang="en-US" sz="2800" dirty="0" err="1" smtClean="0">
                <a:cs typeface="2  Nazanin" panose="00000400000000000000" pitchFamily="2" charset="-78"/>
              </a:rPr>
              <a:t>سپتی</a:t>
            </a:r>
            <a:r>
              <a:rPr lang="fa-IR" altLang="en-US" sz="2800" dirty="0" smtClean="0">
                <a:cs typeface="2  Nazanin" panose="00000400000000000000" pitchFamily="2" charset="-78"/>
              </a:rPr>
              <a:t> سمی </a:t>
            </a:r>
            <a:r>
              <a:rPr lang="fa-IR" altLang="en-US" sz="2800" dirty="0" err="1" smtClean="0">
                <a:cs typeface="2  Nazanin" panose="00000400000000000000" pitchFamily="2" charset="-78"/>
              </a:rPr>
              <a:t>ومننژيت</a:t>
            </a:r>
            <a:r>
              <a:rPr lang="fa-IR" altLang="en-US" sz="2800" dirty="0">
                <a:cs typeface="2  Nazanin" panose="00000400000000000000" pitchFamily="2" charset="-78"/>
              </a:rPr>
              <a:t> نسبت به </a:t>
            </a:r>
            <a:r>
              <a:rPr lang="fa-IR" altLang="en-US" sz="2800" dirty="0" err="1" smtClean="0">
                <a:cs typeface="2  Nazanin" panose="00000400000000000000" pitchFamily="2" charset="-78"/>
              </a:rPr>
              <a:t>شیرمصنوعی</a:t>
            </a:r>
            <a:r>
              <a:rPr lang="fa-IR" altLang="en-US" sz="2800" dirty="0" smtClean="0">
                <a:cs typeface="2  Nazanin" panose="00000400000000000000" pitchFamily="2" charset="-78"/>
              </a:rPr>
              <a:t> </a:t>
            </a:r>
          </a:p>
          <a:p>
            <a:pPr marL="457200" indent="-457200">
              <a:buFontTx/>
              <a:buAutoNum type="arabicPeriod" startAt="8"/>
            </a:pPr>
            <a:r>
              <a:rPr lang="fa-IR" altLang="en-US" sz="2800" dirty="0" smtClean="0">
                <a:cs typeface="2  Nazanin" panose="00000400000000000000" pitchFamily="2" charset="-78"/>
              </a:rPr>
              <a:t>پیشگیری از عفونت های بیمارستانی در نوزاد بستری </a:t>
            </a:r>
          </a:p>
          <a:p>
            <a:pPr marL="457200" indent="-457200">
              <a:buFontTx/>
              <a:buAutoNum type="arabicPeriod" startAt="8"/>
            </a:pPr>
            <a:r>
              <a:rPr lang="fa-IR" altLang="en-US" sz="2800" dirty="0" smtClean="0">
                <a:cs typeface="2  Nazanin" panose="00000400000000000000" pitchFamily="2" charset="-78"/>
              </a:rPr>
              <a:t>افزایش بهره هوشی </a:t>
            </a:r>
          </a:p>
          <a:p>
            <a:pPr marL="457200" indent="-457200">
              <a:buFontTx/>
              <a:buAutoNum type="arabicPeriod" startAt="8"/>
            </a:pPr>
            <a:r>
              <a:rPr lang="fa-IR" altLang="en-US" sz="2800" dirty="0" smtClean="0">
                <a:cs typeface="2  Nazanin" panose="00000400000000000000" pitchFamily="2" charset="-78"/>
              </a:rPr>
              <a:t>پیشگیری از آلرژی در نوزادان نارس بخصوص با </a:t>
            </a:r>
            <a:r>
              <a:rPr lang="fa-IR" altLang="en-US" sz="2800" dirty="0">
                <a:cs typeface="2  Nazanin" panose="00000400000000000000" pitchFamily="2" charset="-78"/>
              </a:rPr>
              <a:t>سابقه </a:t>
            </a:r>
            <a:r>
              <a:rPr lang="fa-IR" altLang="en-US" sz="2800" dirty="0" smtClean="0">
                <a:cs typeface="2  Nazanin" panose="00000400000000000000" pitchFamily="2" charset="-78"/>
              </a:rPr>
              <a:t>آلرژی خانوادگی</a:t>
            </a:r>
          </a:p>
          <a:p>
            <a:pPr marL="457200" indent="-457200">
              <a:buFontTx/>
              <a:buAutoNum type="arabicPeriod" startAt="8"/>
            </a:pPr>
            <a:r>
              <a:rPr lang="fa-IR" altLang="en-US" sz="2800" dirty="0" smtClean="0">
                <a:cs typeface="2  Nazanin" panose="00000400000000000000" pitchFamily="2" charset="-78"/>
              </a:rPr>
              <a:t>تقویت سیستم ایمنی نوزاد</a:t>
            </a:r>
          </a:p>
          <a:p>
            <a:pPr marL="457200" indent="-457200">
              <a:buFontTx/>
              <a:buAutoNum type="arabicPeriod" startAt="8"/>
            </a:pPr>
            <a:r>
              <a:rPr lang="fa-IR" altLang="en-US" sz="2800" dirty="0" smtClean="0">
                <a:cs typeface="2  Nazanin" panose="00000400000000000000" pitchFamily="2" charset="-78"/>
              </a:rPr>
              <a:t>تخلیه سریعتر از معده، رزیدو کمتر، افزایش لاکتاز روده و کاهش نفوذ پذيری روده</a:t>
            </a:r>
          </a:p>
          <a:p>
            <a:pPr marL="457200" indent="-457200">
              <a:buFontTx/>
              <a:buAutoNum type="arabicPeriod" startAt="8"/>
            </a:pPr>
            <a:r>
              <a:rPr lang="fa-IR" altLang="en-US" sz="2800" dirty="0" err="1" smtClean="0">
                <a:cs typeface="2  Nazanin" panose="00000400000000000000" pitchFamily="2" charset="-78"/>
              </a:rPr>
              <a:t>ترخيص</a:t>
            </a:r>
            <a:r>
              <a:rPr lang="fa-IR" altLang="en-US" sz="2800" dirty="0" smtClean="0">
                <a:cs typeface="2  Nazanin" panose="00000400000000000000" pitchFamily="2" charset="-78"/>
              </a:rPr>
              <a:t> </a:t>
            </a:r>
            <a:r>
              <a:rPr lang="fa-IR" altLang="en-US" sz="2800" dirty="0">
                <a:cs typeface="2  Nazanin" panose="00000400000000000000" pitchFamily="2" charset="-78"/>
              </a:rPr>
              <a:t>زودتر </a:t>
            </a:r>
            <a:r>
              <a:rPr lang="fa-IR" altLang="en-US" sz="2800" dirty="0" err="1" smtClean="0">
                <a:cs typeface="2  Nazanin" panose="00000400000000000000" pitchFamily="2" charset="-78"/>
              </a:rPr>
              <a:t>وکمتر</a:t>
            </a:r>
            <a:r>
              <a:rPr lang="fa-IR" altLang="en-US" sz="2800" dirty="0" smtClean="0">
                <a:cs typeface="2  Nazanin" panose="00000400000000000000" pitchFamily="2" charset="-78"/>
              </a:rPr>
              <a:t> بستری شدن مجدد</a:t>
            </a:r>
            <a:endParaRPr lang="en-US" altLang="en-US" sz="2800" dirty="0" smtClean="0">
              <a:cs typeface="2  Nazanin" panose="00000400000000000000" pitchFamily="2" charset="-78"/>
            </a:endParaRPr>
          </a:p>
        </p:txBody>
      </p:sp>
      <p:grpSp>
        <p:nvGrpSpPr>
          <p:cNvPr id="4" name="Group 3"/>
          <p:cNvGrpSpPr/>
          <p:nvPr/>
        </p:nvGrpSpPr>
        <p:grpSpPr>
          <a:xfrm>
            <a:off x="381000" y="381000"/>
            <a:ext cx="8229600" cy="1019750"/>
            <a:chOff x="0" y="505"/>
            <a:chExt cx="8229600" cy="1019750"/>
          </a:xfrm>
        </p:grpSpPr>
        <p:sp>
          <p:nvSpPr>
            <p:cNvPr id="5" name="Rounded Rectangle 4"/>
            <p:cNvSpPr/>
            <p:nvPr/>
          </p:nvSpPr>
          <p:spPr>
            <a:xfrm>
              <a:off x="0" y="505"/>
              <a:ext cx="8229600" cy="101975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49780" y="50285"/>
              <a:ext cx="8130040" cy="9201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0" tIns="152400" rIns="152400" bIns="152400" numCol="1" spcCol="1270" anchor="ctr" anchorCtr="0">
              <a:noAutofit/>
            </a:bodyPr>
            <a:lstStyle/>
            <a:p>
              <a:pPr algn="r" defTabSz="1778000" rtl="1">
                <a:lnSpc>
                  <a:spcPct val="90000"/>
                </a:lnSpc>
                <a:spcBef>
                  <a:spcPct val="0"/>
                </a:spcBef>
                <a:spcAft>
                  <a:spcPct val="35000"/>
                </a:spcAft>
              </a:pPr>
              <a:r>
                <a:rPr lang="fa-IR" sz="4000" b="1" dirty="0" smtClean="0">
                  <a:solidFill>
                    <a:prstClr val="white"/>
                  </a:solidFill>
                  <a:effectLst>
                    <a:outerShdw blurRad="38100" dist="38100" dir="2700000" algn="tl">
                      <a:srgbClr val="000000">
                        <a:alpha val="43137"/>
                      </a:srgbClr>
                    </a:outerShdw>
                  </a:effectLst>
                  <a:cs typeface="B Nazanin" panose="00000400000000000000" pitchFamily="2" charset="-78"/>
                </a:rPr>
                <a:t>فواید عمده تغذیه با شیرمادر برای نوزاد نارس</a:t>
              </a:r>
              <a:endParaRPr lang="en-US" sz="4000" dirty="0">
                <a:solidFill>
                  <a:prstClr val="white"/>
                </a:solidFill>
                <a:effectLst>
                  <a:outerShdw blurRad="38100" dist="38100" dir="2700000" algn="tl">
                    <a:srgbClr val="000000">
                      <a:alpha val="43137"/>
                    </a:srgbClr>
                  </a:outerShdw>
                </a:effectLst>
                <a:cs typeface="B Nazanin" panose="00000400000000000000" pitchFamily="2" charset="-78"/>
              </a:endParaRPr>
            </a:p>
          </p:txBody>
        </p:sp>
      </p:grpSp>
    </p:spTree>
    <p:extLst>
      <p:ext uri="{BB962C8B-B14F-4D97-AF65-F5344CB8AC3E}">
        <p14:creationId xmlns:p14="http://schemas.microsoft.com/office/powerpoint/2010/main" val="4679385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0595" name="Content Placeholder 2"/>
          <p:cNvSpPr>
            <a:spLocks noGrp="1"/>
          </p:cNvSpPr>
          <p:nvPr>
            <p:ph idx="1"/>
          </p:nvPr>
        </p:nvSpPr>
        <p:spPr>
          <a:xfrm>
            <a:off x="685800" y="1676400"/>
            <a:ext cx="7772400" cy="4470400"/>
          </a:xfrm>
        </p:spPr>
        <p:txBody>
          <a:bodyPr/>
          <a:lstStyle/>
          <a:p>
            <a:r>
              <a:rPr lang="fa-IR" altLang="en-US" sz="2800" i="1" dirty="0" smtClean="0">
                <a:cs typeface="B Nazanin" panose="00000400000000000000" pitchFamily="2" charset="-78"/>
              </a:rPr>
              <a:t>مقدار بیشتر عوامل زیر </a:t>
            </a:r>
            <a:r>
              <a:rPr lang="fa-IR" altLang="en-US" sz="2800" b="1" i="1" u="sng" dirty="0" smtClean="0">
                <a:cs typeface="B Nazanin" panose="00000400000000000000" pitchFamily="2" charset="-78"/>
              </a:rPr>
              <a:t>بخصوص در 4 هفته اول  </a:t>
            </a:r>
            <a:r>
              <a:rPr lang="fa-IR" altLang="en-US" sz="2800" i="1" dirty="0" smtClean="0">
                <a:cs typeface="B Nazanin" panose="00000400000000000000" pitchFamily="2" charset="-78"/>
              </a:rPr>
              <a:t>پس از تولد</a:t>
            </a:r>
            <a:endParaRPr lang="en-US" altLang="en-US" sz="2800" i="1" dirty="0" smtClean="0">
              <a:cs typeface="B Nazanin" panose="00000400000000000000" pitchFamily="2" charset="-78"/>
            </a:endParaRPr>
          </a:p>
          <a:p>
            <a:pPr marL="914400" lvl="1" indent="-457200" algn="r">
              <a:buFontTx/>
              <a:buAutoNum type="arabicPeriod"/>
            </a:pPr>
            <a:r>
              <a:rPr lang="fa-IR" altLang="en-US" sz="2400" b="1" dirty="0" err="1" smtClean="0">
                <a:cs typeface="B Nazanin" panose="00000400000000000000" pitchFamily="2" charset="-78"/>
              </a:rPr>
              <a:t>نیتروژن</a:t>
            </a:r>
            <a:endParaRPr lang="fa-IR" altLang="en-US" sz="2400" b="1" dirty="0" smtClean="0">
              <a:cs typeface="B Nazanin" panose="00000400000000000000" pitchFamily="2" charset="-78"/>
            </a:endParaRPr>
          </a:p>
          <a:p>
            <a:pPr marL="914400" lvl="1" indent="-457200" algn="r">
              <a:buFontTx/>
              <a:buAutoNum type="arabicPeriod"/>
            </a:pPr>
            <a:r>
              <a:rPr lang="fa-IR" altLang="en-US" sz="2400" b="1" dirty="0" err="1" smtClean="0">
                <a:cs typeface="B Nazanin" panose="00000400000000000000" pitchFamily="2" charset="-78"/>
              </a:rPr>
              <a:t>پروتئين</a:t>
            </a:r>
            <a:r>
              <a:rPr lang="fa-IR" altLang="en-US" sz="2400" b="1" dirty="0" smtClean="0">
                <a:cs typeface="B Nazanin" panose="00000400000000000000" pitchFamily="2" charset="-78"/>
              </a:rPr>
              <a:t>(</a:t>
            </a:r>
            <a:r>
              <a:rPr lang="fa-IR" altLang="en-US" sz="2400" b="1" dirty="0" err="1" smtClean="0">
                <a:cs typeface="B Nazanin" panose="00000400000000000000" pitchFamily="2" charset="-78"/>
              </a:rPr>
              <a:t>امینو</a:t>
            </a:r>
            <a:r>
              <a:rPr lang="fa-IR" altLang="en-US" sz="2400" b="1" dirty="0" smtClean="0">
                <a:cs typeface="B Nazanin" panose="00000400000000000000" pitchFamily="2" charset="-78"/>
              </a:rPr>
              <a:t> اسیدهای ضروری ) با خواص </a:t>
            </a:r>
            <a:r>
              <a:rPr lang="fa-IR" altLang="en-US" sz="2400" b="1" dirty="0" err="1" smtClean="0">
                <a:cs typeface="B Nazanin" panose="00000400000000000000" pitchFamily="2" charset="-78"/>
              </a:rPr>
              <a:t>ایمنولوژیکی</a:t>
            </a:r>
            <a:endParaRPr lang="fa-IR" altLang="en-US" sz="2400" b="1" dirty="0" smtClean="0">
              <a:cs typeface="B Nazanin" panose="00000400000000000000" pitchFamily="2" charset="-78"/>
            </a:endParaRPr>
          </a:p>
          <a:p>
            <a:pPr marL="914400" lvl="1" indent="-457200" algn="r">
              <a:buFontTx/>
              <a:buAutoNum type="arabicPeriod"/>
            </a:pPr>
            <a:r>
              <a:rPr lang="fa-IR" altLang="en-US" sz="2400" b="1" dirty="0" err="1" smtClean="0">
                <a:cs typeface="B Nazanin" panose="00000400000000000000" pitchFamily="2" charset="-78"/>
              </a:rPr>
              <a:t>ليپید</a:t>
            </a:r>
            <a:r>
              <a:rPr lang="fa-IR" altLang="en-US" sz="2400" b="1" dirty="0" smtClean="0">
                <a:cs typeface="B Nazanin" panose="00000400000000000000" pitchFamily="2" charset="-78"/>
              </a:rPr>
              <a:t> </a:t>
            </a:r>
            <a:endParaRPr lang="fa-IR" altLang="en-US" sz="2400" b="1" dirty="0">
              <a:cs typeface="B Nazanin" panose="00000400000000000000" pitchFamily="2" charset="-78"/>
            </a:endParaRPr>
          </a:p>
          <a:p>
            <a:pPr marL="914400" lvl="1" indent="-457200">
              <a:buFontTx/>
              <a:buAutoNum type="arabicPeriod"/>
            </a:pPr>
            <a:r>
              <a:rPr lang="fa-IR" altLang="en-US" sz="2400" b="1" dirty="0" smtClean="0">
                <a:cs typeface="B Nazanin" panose="00000400000000000000" pitchFamily="2" charset="-78"/>
              </a:rPr>
              <a:t>اسیدهای چرب غیر اشباع فراوان بخصوص با غلظت زیاد  بمدت  6 ماه (بیشتر </a:t>
            </a:r>
            <a:r>
              <a:rPr lang="fa-IR" altLang="en-US" sz="2400" b="1" dirty="0">
                <a:cs typeface="B Nazanin" panose="00000400000000000000" pitchFamily="2" charset="-78"/>
              </a:rPr>
              <a:t>از </a:t>
            </a:r>
            <a:r>
              <a:rPr lang="fa-IR" altLang="en-US" sz="2400" b="1" dirty="0" smtClean="0">
                <a:cs typeface="B Nazanin" panose="00000400000000000000" pitchFamily="2" charset="-78"/>
              </a:rPr>
              <a:t>2 برابر شیر رسیده)</a:t>
            </a:r>
          </a:p>
          <a:p>
            <a:pPr marL="914400" lvl="1" indent="-457200">
              <a:buFontTx/>
              <a:buAutoNum type="arabicPeriod"/>
            </a:pPr>
            <a:r>
              <a:rPr lang="fa-IR" altLang="en-US" sz="2400" dirty="0" smtClean="0">
                <a:cs typeface="B Nazanin" panose="00000400000000000000" pitchFamily="2" charset="-78"/>
              </a:rPr>
              <a:t>سدیم، </a:t>
            </a:r>
            <a:r>
              <a:rPr lang="fa-IR" altLang="en-US" sz="2400" dirty="0" err="1" smtClean="0">
                <a:cs typeface="B Nazanin" panose="00000400000000000000" pitchFamily="2" charset="-78"/>
              </a:rPr>
              <a:t>کلراید</a:t>
            </a:r>
            <a:r>
              <a:rPr lang="fa-IR" altLang="en-US" sz="2400" dirty="0" smtClean="0">
                <a:cs typeface="B Nazanin" panose="00000400000000000000" pitchFamily="2" charset="-78"/>
              </a:rPr>
              <a:t>، پتاسیم، کلسیم ، فسفات ،آهن و منیزیوم</a:t>
            </a:r>
          </a:p>
          <a:p>
            <a:pPr marL="914400" lvl="1" indent="-457200">
              <a:buFontTx/>
              <a:buAutoNum type="arabicPeriod"/>
            </a:pPr>
            <a:r>
              <a:rPr lang="fa-IR" altLang="en-US" sz="2400" dirty="0" smtClean="0">
                <a:cs typeface="B Nazanin" panose="00000400000000000000" pitchFamily="2" charset="-78"/>
              </a:rPr>
              <a:t>ویتامین </a:t>
            </a:r>
            <a:r>
              <a:rPr lang="en-US" altLang="en-US" sz="2400" dirty="0" smtClean="0">
                <a:cs typeface="B Nazanin" panose="00000400000000000000" pitchFamily="2" charset="-78"/>
              </a:rPr>
              <a:t>A,D,E</a:t>
            </a:r>
          </a:p>
          <a:p>
            <a:pPr marL="914400" lvl="1" indent="-457200">
              <a:buFontTx/>
              <a:buAutoNum type="arabicPeriod"/>
            </a:pPr>
            <a:r>
              <a:rPr lang="fa-IR" altLang="en-US" sz="2400" dirty="0" smtClean="0">
                <a:cs typeface="B Nazanin" panose="00000400000000000000" pitchFamily="2" charset="-78"/>
              </a:rPr>
              <a:t>انرژی</a:t>
            </a:r>
          </a:p>
          <a:p>
            <a:pPr marL="658812" indent="-457200"/>
            <a:r>
              <a:rPr lang="fa-IR" altLang="en-US" sz="2800" dirty="0" smtClean="0">
                <a:cs typeface="B Nazanin" panose="00000400000000000000" pitchFamily="2" charset="-78"/>
              </a:rPr>
              <a:t>بعلاوه </a:t>
            </a:r>
            <a:r>
              <a:rPr lang="fa-IR" altLang="en-US" sz="2800" dirty="0" err="1" smtClean="0">
                <a:cs typeface="B Nazanin" panose="00000400000000000000" pitchFamily="2" charset="-78"/>
              </a:rPr>
              <a:t>ایمنوگلوبولین</a:t>
            </a:r>
            <a:r>
              <a:rPr lang="fa-IR" altLang="en-US" sz="2800" dirty="0" smtClean="0">
                <a:cs typeface="B Nazanin" panose="00000400000000000000" pitchFamily="2" charset="-78"/>
              </a:rPr>
              <a:t>  و </a:t>
            </a:r>
            <a:r>
              <a:rPr lang="fa-IR" altLang="en-US" sz="2800" dirty="0" err="1" smtClean="0">
                <a:cs typeface="B Nazanin" panose="00000400000000000000" pitchFamily="2" charset="-78"/>
              </a:rPr>
              <a:t>لیزوزیم</a:t>
            </a:r>
            <a:r>
              <a:rPr lang="fa-IR" altLang="en-US" sz="2800" dirty="0" smtClean="0">
                <a:cs typeface="B Nazanin" panose="00000400000000000000" pitchFamily="2" charset="-78"/>
              </a:rPr>
              <a:t>  و </a:t>
            </a:r>
            <a:r>
              <a:rPr lang="fa-IR" altLang="en-US" sz="2800" dirty="0" err="1" smtClean="0">
                <a:cs typeface="B Nazanin" panose="00000400000000000000" pitchFamily="2" charset="-78"/>
              </a:rPr>
              <a:t>لاکتوفرین</a:t>
            </a:r>
            <a:r>
              <a:rPr lang="fa-IR" altLang="en-US" sz="2800" dirty="0" smtClean="0">
                <a:cs typeface="B Nazanin" panose="00000400000000000000" pitchFamily="2" charset="-78"/>
              </a:rPr>
              <a:t> و مقدار زیادی گلبول سفید در </a:t>
            </a:r>
            <a:r>
              <a:rPr lang="fa-IR" altLang="en-US" sz="2800" dirty="0" err="1" smtClean="0">
                <a:cs typeface="B Nazanin" panose="00000400000000000000" pitchFamily="2" charset="-78"/>
              </a:rPr>
              <a:t>کلستروم</a:t>
            </a:r>
            <a:r>
              <a:rPr lang="fa-IR" altLang="en-US" sz="2800" dirty="0" smtClean="0">
                <a:cs typeface="B Nazanin" panose="00000400000000000000" pitchFamily="2" charset="-78"/>
              </a:rPr>
              <a:t> شیرمادر نوزاد نارس </a:t>
            </a:r>
          </a:p>
          <a:p>
            <a:pPr marL="914400" lvl="1" indent="-457200">
              <a:buFontTx/>
              <a:buAutoNum type="arabicPeriod"/>
            </a:pPr>
            <a:endParaRPr lang="en-US" altLang="en-US" sz="2400" dirty="0" smtClean="0">
              <a:cs typeface="B Nazanin" panose="00000400000000000000" pitchFamily="2" charset="-78"/>
            </a:endParaRPr>
          </a:p>
        </p:txBody>
      </p:sp>
    </p:spTree>
    <p:extLst>
      <p:ext uri="{BB962C8B-B14F-4D97-AF65-F5344CB8AC3E}">
        <p14:creationId xmlns:p14="http://schemas.microsoft.com/office/powerpoint/2010/main" val="20713953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8534400" cy="4678362"/>
          </a:xfrm>
        </p:spPr>
        <p:txBody>
          <a:bodyPr/>
          <a:lstStyle/>
          <a:p>
            <a:r>
              <a:rPr lang="fa-IR" sz="2400" dirty="0" smtClean="0">
                <a:cs typeface="B Nazanin" panose="00000400000000000000" pitchFamily="2" charset="-78"/>
                <a:hlinkClick r:id="" action="ppaction://customshow?id=4&amp;return=true"/>
              </a:rPr>
              <a:t>رفع موانع </a:t>
            </a:r>
            <a:r>
              <a:rPr lang="fa-IR" sz="2400" dirty="0">
                <a:cs typeface="B Nazanin" panose="00000400000000000000" pitchFamily="2" charset="-78"/>
                <a:hlinkClick r:id="" action="ppaction://customshow?id=4&amp;return=true"/>
              </a:rPr>
              <a:t>بیمارستانی </a:t>
            </a:r>
            <a:r>
              <a:rPr lang="fa-IR" sz="2400" dirty="0" err="1">
                <a:cs typeface="B Nazanin" panose="00000400000000000000" pitchFamily="2" charset="-78"/>
                <a:hlinkClick r:id="" action="ppaction://customshow?id=4&amp;return=true"/>
              </a:rPr>
              <a:t>تغذيه</a:t>
            </a:r>
            <a:r>
              <a:rPr lang="fa-IR" sz="2400" dirty="0">
                <a:cs typeface="B Nazanin" panose="00000400000000000000" pitchFamily="2" charset="-78"/>
                <a:hlinkClick r:id="" action="ppaction://customshow?id=4&amp;return=true"/>
              </a:rPr>
              <a:t> با </a:t>
            </a:r>
            <a:r>
              <a:rPr lang="fa-IR" sz="2400" dirty="0" err="1" smtClean="0">
                <a:cs typeface="B Nazanin" panose="00000400000000000000" pitchFamily="2" charset="-78"/>
                <a:hlinkClick r:id="" action="ppaction://customshow?id=4&amp;return=true"/>
              </a:rPr>
              <a:t>شيرمادر</a:t>
            </a:r>
            <a:endParaRPr lang="fa-IR" sz="2400" dirty="0" smtClean="0">
              <a:cs typeface="B Nazanin" panose="00000400000000000000" pitchFamily="2" charset="-78"/>
            </a:endParaRPr>
          </a:p>
          <a:p>
            <a:r>
              <a:rPr lang="fa-IR" sz="2400" dirty="0" smtClean="0">
                <a:cs typeface="B Nazanin" panose="00000400000000000000" pitchFamily="2" charset="-78"/>
              </a:rPr>
              <a:t>انجام </a:t>
            </a:r>
            <a:r>
              <a:rPr lang="fa-IR" sz="2400" b="1" u="sng" dirty="0" smtClean="0">
                <a:cs typeface="B Nazanin" panose="00000400000000000000" pitchFamily="2" charset="-78"/>
              </a:rPr>
              <a:t>مراقبت آغوشی روتین </a:t>
            </a:r>
            <a:r>
              <a:rPr lang="fa-IR" sz="2400" dirty="0" smtClean="0">
                <a:cs typeface="B Nazanin" panose="00000400000000000000" pitchFamily="2" charset="-78"/>
              </a:rPr>
              <a:t>حتی از همان ساعات اولیه پس از تولد</a:t>
            </a:r>
          </a:p>
          <a:p>
            <a:r>
              <a:rPr lang="fa-IR" sz="2400" dirty="0">
                <a:cs typeface="B Nazanin" panose="00000400000000000000" pitchFamily="2" charset="-78"/>
                <a:hlinkClick r:id="" action="ppaction://customshow?id=6&amp;return=true"/>
              </a:rPr>
              <a:t>آگاهی و مهارت پزشک و پرستار در مدیریت </a:t>
            </a:r>
            <a:r>
              <a:rPr lang="fa-IR" sz="2400" dirty="0" smtClean="0">
                <a:cs typeface="B Nazanin" panose="00000400000000000000" pitchFamily="2" charset="-78"/>
                <a:hlinkClick r:id="" action="ppaction://customshow?id=6&amp;return=true"/>
              </a:rPr>
              <a:t>و </a:t>
            </a:r>
            <a:r>
              <a:rPr lang="fa-IR" sz="2400" dirty="0" err="1" smtClean="0">
                <a:cs typeface="B Nazanin" panose="00000400000000000000" pitchFamily="2" charset="-78"/>
                <a:hlinkClick r:id="" action="ppaction://customshow?id=6&amp;return=true"/>
              </a:rPr>
              <a:t>پلان</a:t>
            </a:r>
            <a:r>
              <a:rPr lang="fa-IR" sz="2400" dirty="0" smtClean="0">
                <a:cs typeface="B Nazanin" panose="00000400000000000000" pitchFamily="2" charset="-78"/>
                <a:hlinkClick r:id="" action="ppaction://customshow?id=6&amp;return=true"/>
              </a:rPr>
              <a:t> تغذیه با شیرمادر</a:t>
            </a:r>
            <a:endParaRPr lang="fa-IR" sz="2400" dirty="0" smtClean="0">
              <a:cs typeface="B Nazanin" panose="00000400000000000000" pitchFamily="2" charset="-78"/>
            </a:endParaRPr>
          </a:p>
          <a:p>
            <a:r>
              <a:rPr lang="fa-IR" sz="2400" dirty="0" smtClean="0">
                <a:cs typeface="B Nazanin" panose="00000400000000000000" pitchFamily="2" charset="-78"/>
              </a:rPr>
              <a:t>اطلاع رسانی مناسب مادران در </a:t>
            </a:r>
            <a:r>
              <a:rPr lang="fa-IR" sz="2400" dirty="0" err="1" smtClean="0">
                <a:cs typeface="B Nazanin" panose="00000400000000000000" pitchFamily="2" charset="-78"/>
              </a:rPr>
              <a:t>اهميت</a:t>
            </a:r>
            <a:r>
              <a:rPr lang="fa-IR" sz="2400" dirty="0" smtClean="0">
                <a:cs typeface="B Nazanin" panose="00000400000000000000" pitchFamily="2" charset="-78"/>
              </a:rPr>
              <a:t> </a:t>
            </a:r>
            <a:r>
              <a:rPr lang="fa-IR" sz="2400" dirty="0" err="1">
                <a:cs typeface="B Nazanin" panose="00000400000000000000" pitchFamily="2" charset="-78"/>
              </a:rPr>
              <a:t>تغذيه</a:t>
            </a:r>
            <a:r>
              <a:rPr lang="fa-IR" sz="2400" dirty="0">
                <a:cs typeface="B Nazanin" panose="00000400000000000000" pitchFamily="2" charset="-78"/>
              </a:rPr>
              <a:t> با </a:t>
            </a:r>
            <a:r>
              <a:rPr lang="fa-IR" sz="2400" dirty="0" err="1">
                <a:cs typeface="B Nazanin" panose="00000400000000000000" pitchFamily="2" charset="-78"/>
              </a:rPr>
              <a:t>شيرمادر</a:t>
            </a:r>
            <a:r>
              <a:rPr lang="fa-IR" sz="2400" dirty="0">
                <a:cs typeface="B Nazanin" panose="00000400000000000000" pitchFamily="2" charset="-78"/>
              </a:rPr>
              <a:t> </a:t>
            </a:r>
            <a:r>
              <a:rPr lang="fa-IR" sz="2400" dirty="0" smtClean="0">
                <a:cs typeface="B Nazanin" panose="00000400000000000000" pitchFamily="2" charset="-78"/>
              </a:rPr>
              <a:t>در اتخاذ </a:t>
            </a:r>
            <a:r>
              <a:rPr lang="fa-IR" sz="2400" dirty="0" err="1" smtClean="0">
                <a:cs typeface="B Nazanin" panose="00000400000000000000" pitchFamily="2" charset="-78"/>
              </a:rPr>
              <a:t>تصميم</a:t>
            </a:r>
            <a:r>
              <a:rPr lang="fa-IR" sz="2400" dirty="0" smtClean="0">
                <a:cs typeface="B Nazanin" panose="00000400000000000000" pitchFamily="2" charset="-78"/>
              </a:rPr>
              <a:t> </a:t>
            </a:r>
            <a:r>
              <a:rPr lang="fa-IR" sz="2400" dirty="0">
                <a:cs typeface="B Nazanin" panose="00000400000000000000" pitchFamily="2" charset="-78"/>
              </a:rPr>
              <a:t>آگاهانه در مورد </a:t>
            </a:r>
            <a:r>
              <a:rPr lang="fa-IR" sz="2400" dirty="0" err="1">
                <a:cs typeface="B Nazanin" panose="00000400000000000000" pitchFamily="2" charset="-78"/>
              </a:rPr>
              <a:t>تغذيه</a:t>
            </a:r>
            <a:r>
              <a:rPr lang="fa-IR" sz="2400" dirty="0">
                <a:cs typeface="B Nazanin" panose="00000400000000000000" pitchFamily="2" charset="-78"/>
              </a:rPr>
              <a:t> نوزاد </a:t>
            </a:r>
            <a:r>
              <a:rPr lang="fa-IR" sz="2400" dirty="0" smtClean="0">
                <a:cs typeface="B Nazanin" panose="00000400000000000000" pitchFamily="2" charset="-78"/>
              </a:rPr>
              <a:t>خود با شیرمادر</a:t>
            </a:r>
          </a:p>
          <a:p>
            <a:pPr lvl="1"/>
            <a:r>
              <a:rPr lang="fa-IR" sz="2000" dirty="0" smtClean="0">
                <a:cs typeface="B Nazanin" panose="00000400000000000000" pitchFamily="2" charset="-78"/>
              </a:rPr>
              <a:t>پرهیز از احساس گناه بیشتر</a:t>
            </a:r>
          </a:p>
          <a:p>
            <a:pPr lvl="1"/>
            <a:r>
              <a:rPr lang="fa-IR" sz="2000" dirty="0" smtClean="0">
                <a:cs typeface="B Nazanin" panose="00000400000000000000" pitchFamily="2" charset="-78"/>
              </a:rPr>
              <a:t>شدیدا تحت تاثیر توصیه های پزشک معالج</a:t>
            </a:r>
          </a:p>
          <a:p>
            <a:r>
              <a:rPr lang="fa-IR" sz="2400" dirty="0" smtClean="0">
                <a:cs typeface="B Nazanin" panose="00000400000000000000" pitchFamily="2" charset="-78"/>
              </a:rPr>
              <a:t>آموزش برای </a:t>
            </a:r>
            <a:r>
              <a:rPr lang="fa-IR" sz="2400" dirty="0" err="1" smtClean="0">
                <a:cs typeface="B Nazanin" panose="00000400000000000000" pitchFamily="2" charset="-78"/>
              </a:rPr>
              <a:t>دوشيدن</a:t>
            </a:r>
            <a:r>
              <a:rPr lang="fa-IR" sz="2400" dirty="0" smtClean="0">
                <a:cs typeface="B Nazanin" panose="00000400000000000000" pitchFamily="2" charset="-78"/>
              </a:rPr>
              <a:t> </a:t>
            </a:r>
            <a:r>
              <a:rPr lang="fa-IR" sz="2400" dirty="0" err="1">
                <a:cs typeface="B Nazanin" panose="00000400000000000000" pitchFamily="2" charset="-78"/>
              </a:rPr>
              <a:t>شير</a:t>
            </a:r>
            <a:r>
              <a:rPr lang="fa-IR" sz="2400" dirty="0">
                <a:cs typeface="B Nazanin" panose="00000400000000000000" pitchFamily="2" charset="-78"/>
              </a:rPr>
              <a:t> (</a:t>
            </a:r>
            <a:r>
              <a:rPr lang="fa-IR" sz="2400" dirty="0" smtClean="0">
                <a:cs typeface="B Nazanin" panose="00000400000000000000" pitchFamily="2" charset="-78"/>
              </a:rPr>
              <a:t>مکرر)، ذخیره و استفاده مناسب و بجا از ابزار مورد استفاده در شیردهی </a:t>
            </a:r>
          </a:p>
          <a:p>
            <a:r>
              <a:rPr lang="fa-IR" sz="2400" dirty="0">
                <a:cs typeface="B Nazanin" panose="00000400000000000000" pitchFamily="2" charset="-78"/>
              </a:rPr>
              <a:t>اطمینان از وضعیت </a:t>
            </a:r>
            <a:r>
              <a:rPr lang="fa-IR" sz="2400" dirty="0" smtClean="0">
                <a:cs typeface="B Nazanin" panose="00000400000000000000" pitchFamily="2" charset="-78"/>
              </a:rPr>
              <a:t>شیردهی و </a:t>
            </a:r>
            <a:r>
              <a:rPr lang="fa-IR" sz="2400" dirty="0">
                <a:cs typeface="B Nazanin" panose="00000400000000000000" pitchFamily="2" charset="-78"/>
              </a:rPr>
              <a:t>چفت شدن خوب به پستان از همان دفعات اولیه </a:t>
            </a:r>
            <a:r>
              <a:rPr lang="fa-IR" sz="2400" dirty="0" err="1">
                <a:cs typeface="B Nazanin" panose="00000400000000000000" pitchFamily="2" charset="-78"/>
              </a:rPr>
              <a:t>تغذيه</a:t>
            </a:r>
            <a:r>
              <a:rPr lang="fa-IR" sz="2400" dirty="0">
                <a:cs typeface="B Nazanin" panose="00000400000000000000" pitchFamily="2" charset="-78"/>
              </a:rPr>
              <a:t> </a:t>
            </a:r>
            <a:endParaRPr lang="fa-IR" sz="2400" dirty="0" smtClean="0">
              <a:cs typeface="B Nazanin" panose="00000400000000000000" pitchFamily="2" charset="-78"/>
            </a:endParaRPr>
          </a:p>
          <a:p>
            <a:r>
              <a:rPr lang="fa-IR" sz="2400" dirty="0" smtClean="0">
                <a:cs typeface="B Nazanin" panose="00000400000000000000" pitchFamily="2" charset="-78"/>
              </a:rPr>
              <a:t>عدم استفاده از بطری </a:t>
            </a:r>
            <a:r>
              <a:rPr lang="fa-IR" sz="2000" dirty="0" smtClean="0">
                <a:cs typeface="B Nazanin" panose="00000400000000000000" pitchFamily="2" charset="-78"/>
              </a:rPr>
              <a:t>(و حتی پستانک تا جای ممکن) و استفاده از روشهای جایگزین مناسب</a:t>
            </a:r>
            <a:endParaRPr lang="fa-IR" sz="2400" dirty="0">
              <a:cs typeface="B Nazanin" panose="00000400000000000000" pitchFamily="2" charset="-78"/>
            </a:endParaRPr>
          </a:p>
          <a:p>
            <a:endParaRPr lang="en-US" sz="2400"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427646463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029737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381000" y="914400"/>
            <a:ext cx="6324600" cy="4876800"/>
          </a:xfrm>
        </p:spPr>
        <p:txBody>
          <a:bodyPr/>
          <a:lstStyle/>
          <a:p>
            <a:pPr algn="l" rtl="0"/>
            <a:r>
              <a:rPr lang="en-US" sz="3200" dirty="0" smtClean="0"/>
              <a:t>Skilled </a:t>
            </a:r>
            <a:r>
              <a:rPr lang="en-US" sz="3200" b="1" u="sng" dirty="0" smtClean="0"/>
              <a:t>health </a:t>
            </a:r>
            <a:r>
              <a:rPr lang="en-US" sz="3200" b="1" u="sng" dirty="0"/>
              <a:t>professionals </a:t>
            </a:r>
            <a:r>
              <a:rPr lang="en-US" sz="3200" dirty="0" smtClean="0"/>
              <a:t>knowledgeable </a:t>
            </a:r>
            <a:r>
              <a:rPr lang="en-US" sz="3200" dirty="0"/>
              <a:t>about </a:t>
            </a:r>
            <a:r>
              <a:rPr lang="en-US" sz="3200" dirty="0" smtClean="0"/>
              <a:t>breastfeeding management are an important element </a:t>
            </a:r>
            <a:r>
              <a:rPr lang="en-US" sz="3200" dirty="0"/>
              <a:t>of the support of </a:t>
            </a:r>
            <a:r>
              <a:rPr lang="en-US" sz="3200" dirty="0" smtClean="0"/>
              <a:t>the </a:t>
            </a:r>
            <a:r>
              <a:rPr lang="en-US" sz="3200" dirty="0"/>
              <a:t>mother in her goal to </a:t>
            </a:r>
            <a:r>
              <a:rPr lang="en-US" sz="3200" dirty="0" smtClean="0"/>
              <a:t>breastfeed. </a:t>
            </a:r>
          </a:p>
          <a:p>
            <a:pPr algn="l" rtl="0"/>
            <a:r>
              <a:rPr lang="en-US" sz="3200" dirty="0" smtClean="0"/>
              <a:t>The </a:t>
            </a:r>
            <a:r>
              <a:rPr lang="en-US" sz="3200" b="1" u="sng" dirty="0" smtClean="0">
                <a:solidFill>
                  <a:srgbClr val="FF0000"/>
                </a:solidFill>
              </a:rPr>
              <a:t>mother</a:t>
            </a:r>
            <a:r>
              <a:rPr lang="en-US" sz="3200" b="1" dirty="0" smtClean="0"/>
              <a:t> and health care team</a:t>
            </a:r>
            <a:r>
              <a:rPr lang="en-US" sz="3200" dirty="0" smtClean="0"/>
              <a:t> should establish </a:t>
            </a:r>
            <a:r>
              <a:rPr lang="en-US" sz="3200" dirty="0"/>
              <a:t>a </a:t>
            </a:r>
            <a:r>
              <a:rPr lang="en-US" sz="3200" b="1" u="sng" dirty="0" smtClean="0"/>
              <a:t>breastfeeding plan</a:t>
            </a:r>
            <a:r>
              <a:rPr lang="en-US" sz="3200" dirty="0" smtClean="0"/>
              <a:t>..</a:t>
            </a:r>
            <a:endParaRPr lang="en-US" sz="3200" dirty="0"/>
          </a:p>
        </p:txBody>
      </p:sp>
      <p:pic>
        <p:nvPicPr>
          <p:cNvPr id="1027" name="Picture 3" descr="D:\slides\Update slides\new pic\my pic and position\dey 27 samsung\20140412_11032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149" r="17299"/>
          <a:stretch/>
        </p:blipFill>
        <p:spPr bwMode="auto">
          <a:xfrm>
            <a:off x="6824303" y="1981200"/>
            <a:ext cx="1592509" cy="2150033"/>
          </a:xfrm>
          <a:prstGeom prst="roundRect">
            <a:avLst/>
          </a:prstGeom>
          <a:noFill/>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dey 27 samsung\20140412_11113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363" t="8871" r="4637"/>
          <a:stretch/>
        </p:blipFill>
        <p:spPr bwMode="auto">
          <a:xfrm>
            <a:off x="6824303" y="533400"/>
            <a:ext cx="1545578" cy="1408471"/>
          </a:xfrm>
          <a:prstGeom prst="round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328" t="3024" r="30659" b="7708"/>
          <a:stretch/>
        </p:blipFill>
        <p:spPr bwMode="auto">
          <a:xfrm>
            <a:off x="6831197" y="4174567"/>
            <a:ext cx="1585615" cy="2150033"/>
          </a:xfrm>
          <a:prstGeom prst="round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4884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pPr algn="l" rtl="0" eaLnBrk="1" hangingPunct="1"/>
            <a:r>
              <a:rPr lang="nb-NO" altLang="en-US" sz="4950" dirty="0">
                <a:solidFill>
                  <a:srgbClr val="00B050"/>
                </a:solidFill>
                <a:effectLst>
                  <a:outerShdw blurRad="38100" dist="38100" dir="2700000" algn="tl">
                    <a:srgbClr val="000000">
                      <a:alpha val="43137"/>
                    </a:srgbClr>
                  </a:outerShdw>
                </a:effectLst>
              </a:rPr>
              <a:t>Terminology:</a:t>
            </a:r>
            <a:endParaRPr lang="en-US" altLang="en-US" sz="4950" dirty="0">
              <a:solidFill>
                <a:srgbClr val="00B050"/>
              </a:solidFill>
              <a:effectLst>
                <a:outerShdw blurRad="38100" dist="38100" dir="2700000" algn="tl">
                  <a:srgbClr val="000000">
                    <a:alpha val="43137"/>
                  </a:srgbClr>
                </a:outerShdw>
              </a:effectLst>
            </a:endParaRPr>
          </a:p>
        </p:txBody>
      </p:sp>
      <p:sp>
        <p:nvSpPr>
          <p:cNvPr id="6147" name="Rectangle 3"/>
          <p:cNvSpPr>
            <a:spLocks noGrp="1" noChangeArrowheads="1"/>
          </p:cNvSpPr>
          <p:nvPr>
            <p:ph type="body" idx="1"/>
          </p:nvPr>
        </p:nvSpPr>
        <p:spPr>
          <a:xfrm>
            <a:off x="609600" y="1434956"/>
            <a:ext cx="8210550" cy="3793332"/>
          </a:xfrm>
        </p:spPr>
        <p:txBody>
          <a:bodyPr>
            <a:noAutofit/>
          </a:bodyPr>
          <a:lstStyle/>
          <a:p>
            <a:pPr indent="-188913" algn="l" rtl="0" eaLnBrk="1" hangingPunct="1">
              <a:lnSpc>
                <a:spcPct val="200000"/>
              </a:lnSpc>
            </a:pPr>
            <a:r>
              <a:rPr lang="nb-NO" altLang="en-US" sz="2000" b="1" dirty="0"/>
              <a:t>Low birth weight   &lt; 2.5 kg</a:t>
            </a:r>
          </a:p>
          <a:p>
            <a:pPr indent="-188913" algn="l" rtl="0" eaLnBrk="1" hangingPunct="1">
              <a:lnSpc>
                <a:spcPct val="200000"/>
              </a:lnSpc>
            </a:pPr>
            <a:r>
              <a:rPr lang="nb-NO" altLang="en-US" sz="2000" b="1" dirty="0"/>
              <a:t>Very Low Birth Weight &lt; 1.5 kg</a:t>
            </a:r>
          </a:p>
          <a:p>
            <a:pPr indent="-188913" algn="l" rtl="0" eaLnBrk="1" hangingPunct="1">
              <a:lnSpc>
                <a:spcPct val="200000"/>
              </a:lnSpc>
            </a:pPr>
            <a:r>
              <a:rPr lang="nb-NO" altLang="en-US" sz="2000" b="1" dirty="0"/>
              <a:t>Extremely Low birth Weight &lt; 1.0 kg</a:t>
            </a:r>
          </a:p>
          <a:p>
            <a:pPr indent="-188913" algn="l" rtl="0" eaLnBrk="1" hangingPunct="1">
              <a:lnSpc>
                <a:spcPct val="200000"/>
              </a:lnSpc>
            </a:pPr>
            <a:r>
              <a:rPr lang="nb-NO" altLang="en-US" sz="2000" b="1" dirty="0"/>
              <a:t>Premature &lt; 37 weeks</a:t>
            </a:r>
          </a:p>
          <a:p>
            <a:pPr indent="-188913" algn="l" rtl="0" eaLnBrk="1" hangingPunct="1">
              <a:lnSpc>
                <a:spcPct val="200000"/>
              </a:lnSpc>
            </a:pPr>
            <a:r>
              <a:rPr lang="nb-NO" altLang="en-US" sz="2000" b="1" dirty="0"/>
              <a:t>Immature &lt; 28 weeks</a:t>
            </a:r>
          </a:p>
          <a:p>
            <a:pPr indent="-188913" algn="l" rtl="0">
              <a:lnSpc>
                <a:spcPct val="200000"/>
              </a:lnSpc>
            </a:pPr>
            <a:r>
              <a:rPr lang="nb-NO" altLang="en-US" sz="2000" b="1" dirty="0"/>
              <a:t>: Extremely Low Gestational Age Newborn &lt; 26 weeks 					(ELGAN)</a:t>
            </a:r>
          </a:p>
        </p:txBody>
      </p:sp>
    </p:spTree>
    <p:extLst>
      <p:ext uri="{BB962C8B-B14F-4D97-AF65-F5344CB8AC3E}">
        <p14:creationId xmlns:p14="http://schemas.microsoft.com/office/powerpoint/2010/main" val="3986209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93838"/>
            <a:ext cx="8153400" cy="4525962"/>
          </a:xfrm>
        </p:spPr>
        <p:txBody>
          <a:bodyPr/>
          <a:lstStyle/>
          <a:p>
            <a:r>
              <a:rPr lang="fa-IR" sz="2800" b="1" dirty="0">
                <a:cs typeface="B Nazanin" panose="00000400000000000000" pitchFamily="2" charset="-78"/>
              </a:rPr>
              <a:t>نقص و تناقض در </a:t>
            </a:r>
            <a:r>
              <a:rPr lang="fa-IR" sz="2800" b="1" dirty="0" smtClean="0">
                <a:cs typeface="B Nazanin" panose="00000400000000000000" pitchFamily="2" charset="-78"/>
              </a:rPr>
              <a:t>دادن اطلاعات </a:t>
            </a:r>
            <a:r>
              <a:rPr lang="fa-IR" sz="2800" dirty="0" err="1" smtClean="0">
                <a:cs typeface="B Nazanin" panose="00000400000000000000" pitchFamily="2" charset="-78"/>
              </a:rPr>
              <a:t>برمبنای</a:t>
            </a:r>
            <a:r>
              <a:rPr lang="fa-IR" sz="2800" dirty="0" smtClean="0">
                <a:cs typeface="B Nazanin" panose="00000400000000000000" pitchFamily="2" charset="-78"/>
              </a:rPr>
              <a:t> تجربه یا عقاید نادرست خود به والدین</a:t>
            </a:r>
            <a:endParaRPr lang="fa-IR" sz="2800" dirty="0">
              <a:cs typeface="B Nazanin" panose="00000400000000000000" pitchFamily="2" charset="-78"/>
            </a:endParaRPr>
          </a:p>
          <a:p>
            <a:r>
              <a:rPr lang="fa-IR" sz="2800" b="1" dirty="0" smtClean="0">
                <a:cs typeface="B Nazanin" panose="00000400000000000000" pitchFamily="2" charset="-78"/>
              </a:rPr>
              <a:t>عدم اجازه به حضور والدین </a:t>
            </a:r>
            <a:r>
              <a:rPr lang="fa-IR" sz="2800" dirty="0" smtClean="0">
                <a:cs typeface="B Nazanin" panose="00000400000000000000" pitchFamily="2" charset="-78"/>
              </a:rPr>
              <a:t>بخصوص مادر در مراقبت از نوزاد نارس خود </a:t>
            </a:r>
            <a:r>
              <a:rPr lang="fa-IR" sz="2800" b="1" u="sng" dirty="0" smtClean="0">
                <a:cs typeface="B Nazanin" panose="00000400000000000000" pitchFamily="2" charset="-78"/>
                <a:hlinkClick r:id="" action="ppaction://customshow?id=0&amp;return=true"/>
              </a:rPr>
              <a:t>(مراقبت خانواده محور</a:t>
            </a:r>
            <a:r>
              <a:rPr lang="en-US" sz="1800" b="1" u="sng" dirty="0">
                <a:cs typeface="B Nazanin" panose="00000400000000000000" pitchFamily="2" charset="-78"/>
                <a:hlinkClick r:id="" action="ppaction://customshow?id=0&amp;return=true"/>
              </a:rPr>
              <a:t>family -centered developmental care</a:t>
            </a:r>
            <a:r>
              <a:rPr lang="fa-IR" sz="2800" b="1" u="sng" dirty="0" smtClean="0">
                <a:cs typeface="B Nazanin" panose="00000400000000000000" pitchFamily="2" charset="-78"/>
                <a:hlinkClick r:id="" action="ppaction://customshow?id=0&amp;return=true"/>
              </a:rPr>
              <a:t>) </a:t>
            </a:r>
            <a:endParaRPr lang="it-IT" sz="2800" b="1" u="sng" dirty="0" smtClean="0">
              <a:cs typeface="B Nazanin" panose="00000400000000000000" pitchFamily="2" charset="-78"/>
            </a:endParaRPr>
          </a:p>
          <a:p>
            <a:r>
              <a:rPr lang="fa-IR" sz="2800" dirty="0" smtClean="0">
                <a:cs typeface="B Nazanin" panose="00000400000000000000" pitchFamily="2" charset="-78"/>
              </a:rPr>
              <a:t>نبودن </a:t>
            </a:r>
            <a:r>
              <a:rPr lang="fa-IR" sz="2800" b="1" dirty="0" smtClean="0">
                <a:cs typeface="B Nazanin" panose="00000400000000000000" pitchFamily="2" charset="-78"/>
              </a:rPr>
              <a:t>مکان مناسب با حفظ </a:t>
            </a:r>
            <a:r>
              <a:rPr lang="fa-IR" sz="2800" b="1" dirty="0" err="1">
                <a:cs typeface="B Nazanin" panose="00000400000000000000" pitchFamily="2" charset="-78"/>
              </a:rPr>
              <a:t>حريم</a:t>
            </a:r>
            <a:r>
              <a:rPr lang="fa-IR" sz="2800" b="1" dirty="0">
                <a:cs typeface="B Nazanin" panose="00000400000000000000" pitchFamily="2" charset="-78"/>
              </a:rPr>
              <a:t> </a:t>
            </a:r>
            <a:r>
              <a:rPr lang="fa-IR" sz="2800" b="1" dirty="0" err="1">
                <a:cs typeface="B Nazanin" panose="00000400000000000000" pitchFamily="2" charset="-78"/>
              </a:rPr>
              <a:t>خصوصي</a:t>
            </a:r>
            <a:r>
              <a:rPr lang="fa-IR" sz="2800" b="1" dirty="0">
                <a:cs typeface="B Nazanin" panose="00000400000000000000" pitchFamily="2" charset="-78"/>
              </a:rPr>
              <a:t> </a:t>
            </a:r>
            <a:r>
              <a:rPr lang="fa-IR" sz="2800" b="1" dirty="0" smtClean="0">
                <a:cs typeface="B Nazanin" panose="00000400000000000000" pitchFamily="2" charset="-78"/>
              </a:rPr>
              <a:t>مادر </a:t>
            </a:r>
            <a:r>
              <a:rPr lang="fa-IR" sz="2800" dirty="0" smtClean="0">
                <a:cs typeface="B Nazanin" panose="00000400000000000000" pitchFamily="2" charset="-78"/>
              </a:rPr>
              <a:t>برای </a:t>
            </a:r>
            <a:r>
              <a:rPr lang="fa-IR" sz="2800" b="1" dirty="0">
                <a:cs typeface="B Nazanin" panose="00000400000000000000" pitchFamily="2" charset="-78"/>
              </a:rPr>
              <a:t>شیردهی </a:t>
            </a:r>
            <a:r>
              <a:rPr lang="fa-IR" sz="2800" dirty="0" err="1" smtClean="0">
                <a:cs typeface="B Nazanin" panose="00000400000000000000" pitchFamily="2" charset="-78"/>
              </a:rPr>
              <a:t>ویا</a:t>
            </a:r>
            <a:r>
              <a:rPr lang="fa-IR" sz="2800" dirty="0" smtClean="0">
                <a:cs typeface="B Nazanin" panose="00000400000000000000" pitchFamily="2" charset="-78"/>
              </a:rPr>
              <a:t> </a:t>
            </a:r>
            <a:r>
              <a:rPr lang="fa-IR" sz="2800" b="1" dirty="0" err="1" smtClean="0">
                <a:cs typeface="B Nazanin" panose="00000400000000000000" pitchFamily="2" charset="-78"/>
              </a:rPr>
              <a:t>شیردوشی</a:t>
            </a:r>
            <a:r>
              <a:rPr lang="fa-IR" sz="2800" b="1" dirty="0" smtClean="0">
                <a:cs typeface="B Nazanin" panose="00000400000000000000" pitchFamily="2" charset="-78"/>
              </a:rPr>
              <a:t> </a:t>
            </a:r>
            <a:r>
              <a:rPr lang="fa-IR" sz="2800" b="1" dirty="0" err="1" smtClean="0">
                <a:cs typeface="B Nazanin" panose="00000400000000000000" pitchFamily="2" charset="-78"/>
              </a:rPr>
              <a:t>ویا</a:t>
            </a:r>
            <a:r>
              <a:rPr lang="fa-IR" sz="2800" b="1" dirty="0" smtClean="0">
                <a:cs typeface="B Nazanin" panose="00000400000000000000" pitchFamily="2" charset="-78"/>
              </a:rPr>
              <a:t> </a:t>
            </a:r>
            <a:r>
              <a:rPr lang="fa-IR" sz="2800" b="1" dirty="0" smtClean="0">
                <a:cs typeface="B Nazanin" panose="00000400000000000000" pitchFamily="2" charset="-78"/>
                <a:hlinkClick r:id="" action="ppaction://customshow?id=23&amp;return=true"/>
              </a:rPr>
              <a:t>آشپزخانه شیرمادر</a:t>
            </a:r>
            <a:r>
              <a:rPr lang="fa-IR" sz="2800" b="1" dirty="0" smtClean="0">
                <a:cs typeface="B Nazanin" panose="00000400000000000000" pitchFamily="2" charset="-78"/>
              </a:rPr>
              <a:t> در </a:t>
            </a:r>
            <a:r>
              <a:rPr lang="en-US" sz="2800" b="1" smtClean="0">
                <a:cs typeface="B Nazanin" panose="00000400000000000000" pitchFamily="2" charset="-78"/>
              </a:rPr>
              <a:t>NICU</a:t>
            </a:r>
            <a:endParaRPr lang="fa-IR" sz="2800" b="1" dirty="0" smtClean="0">
              <a:cs typeface="B Nazanin" panose="00000400000000000000" pitchFamily="2" charset="-78"/>
            </a:endParaRPr>
          </a:p>
          <a:p>
            <a:r>
              <a:rPr lang="fa-IR" sz="2800" dirty="0" smtClean="0">
                <a:cs typeface="B Nazanin" panose="00000400000000000000" pitchFamily="2" charset="-78"/>
              </a:rPr>
              <a:t>فقدان و یا </a:t>
            </a:r>
            <a:r>
              <a:rPr lang="fa-IR" sz="2800" dirty="0" err="1" smtClean="0">
                <a:cs typeface="B Nazanin" panose="00000400000000000000" pitchFamily="2" charset="-78"/>
              </a:rPr>
              <a:t>کافي</a:t>
            </a:r>
            <a:r>
              <a:rPr lang="fa-IR" sz="2800" dirty="0" smtClean="0">
                <a:cs typeface="B Nazanin" panose="00000400000000000000" pitchFamily="2" charset="-78"/>
              </a:rPr>
              <a:t> نبودن</a:t>
            </a:r>
            <a:r>
              <a:rPr lang="fa-IR" sz="2800" b="1" dirty="0" smtClean="0">
                <a:cs typeface="B Nazanin" panose="00000400000000000000" pitchFamily="2" charset="-78"/>
              </a:rPr>
              <a:t> تجهیزات </a:t>
            </a:r>
            <a:r>
              <a:rPr lang="fa-IR" sz="2800" dirty="0" smtClean="0">
                <a:cs typeface="B Nazanin" panose="00000400000000000000" pitchFamily="2" charset="-78"/>
              </a:rPr>
              <a:t>لازم </a:t>
            </a:r>
          </a:p>
          <a:p>
            <a:pPr algn="r"/>
            <a:r>
              <a:rPr lang="fa-IR" sz="2800" dirty="0" smtClean="0">
                <a:cs typeface="B Nazanin" panose="00000400000000000000" pitchFamily="2" charset="-78"/>
              </a:rPr>
              <a:t>نداشتن </a:t>
            </a:r>
            <a:r>
              <a:rPr lang="fa-IR" sz="2800" dirty="0">
                <a:cs typeface="B Nazanin" panose="00000400000000000000" pitchFamily="2" charset="-78"/>
              </a:rPr>
              <a:t>اطلاعات </a:t>
            </a:r>
            <a:r>
              <a:rPr lang="fa-IR" sz="2800" dirty="0" err="1">
                <a:cs typeface="B Nazanin" panose="00000400000000000000" pitchFamily="2" charset="-78"/>
              </a:rPr>
              <a:t>کافي</a:t>
            </a:r>
            <a:r>
              <a:rPr lang="fa-IR" sz="2800" dirty="0">
                <a:cs typeface="B Nazanin" panose="00000400000000000000" pitchFamily="2" charset="-78"/>
              </a:rPr>
              <a:t> از </a:t>
            </a:r>
            <a:r>
              <a:rPr lang="fa-IR" sz="2800" dirty="0" err="1">
                <a:cs typeface="B Nazanin" panose="00000400000000000000" pitchFamily="2" charset="-78"/>
              </a:rPr>
              <a:t>فوايد</a:t>
            </a:r>
            <a:r>
              <a:rPr lang="fa-IR" sz="2800" dirty="0">
                <a:cs typeface="B Nazanin" panose="00000400000000000000" pitchFamily="2" charset="-78"/>
              </a:rPr>
              <a:t> </a:t>
            </a:r>
            <a:r>
              <a:rPr lang="fa-IR" sz="2800" dirty="0" err="1">
                <a:cs typeface="B Nazanin" panose="00000400000000000000" pitchFamily="2" charset="-78"/>
              </a:rPr>
              <a:t>تغذيه</a:t>
            </a:r>
            <a:r>
              <a:rPr lang="fa-IR" sz="2800" dirty="0">
                <a:cs typeface="B Nazanin" panose="00000400000000000000" pitchFamily="2" charset="-78"/>
              </a:rPr>
              <a:t> با </a:t>
            </a:r>
            <a:r>
              <a:rPr lang="fa-IR" sz="2800" dirty="0" err="1" smtClean="0">
                <a:cs typeface="B Nazanin" panose="00000400000000000000" pitchFamily="2" charset="-78"/>
              </a:rPr>
              <a:t>شيرخود</a:t>
            </a:r>
            <a:r>
              <a:rPr lang="fa-IR" sz="2800" dirty="0" smtClean="0">
                <a:cs typeface="B Nazanin" panose="00000400000000000000" pitchFamily="2" charset="-78"/>
              </a:rPr>
              <a:t> </a:t>
            </a:r>
            <a:r>
              <a:rPr lang="fa-IR" sz="2800" dirty="0" err="1">
                <a:cs typeface="B Nazanin" panose="00000400000000000000" pitchFamily="2" charset="-78"/>
              </a:rPr>
              <a:t>براي</a:t>
            </a:r>
            <a:r>
              <a:rPr lang="fa-IR" sz="2800" dirty="0">
                <a:cs typeface="B Nazanin" panose="00000400000000000000" pitchFamily="2" charset="-78"/>
              </a:rPr>
              <a:t> نوزاد </a:t>
            </a:r>
            <a:r>
              <a:rPr lang="fa-IR" sz="2800" dirty="0" smtClean="0">
                <a:cs typeface="B Nazanin" panose="00000400000000000000" pitchFamily="2" charset="-78"/>
              </a:rPr>
              <a:t>نارس، و</a:t>
            </a:r>
          </a:p>
          <a:p>
            <a:pPr algn="r"/>
            <a:r>
              <a:rPr lang="fa-IR" sz="2800" dirty="0" smtClean="0">
                <a:cs typeface="B Nazanin" panose="00000400000000000000" pitchFamily="2" charset="-78"/>
              </a:rPr>
              <a:t>اصرار به </a:t>
            </a:r>
            <a:r>
              <a:rPr lang="fa-IR" sz="2800" b="1" dirty="0" smtClean="0">
                <a:cs typeface="B Nazanin" panose="00000400000000000000" pitchFamily="2" charset="-78"/>
              </a:rPr>
              <a:t>ترخیص زودتر </a:t>
            </a:r>
            <a:r>
              <a:rPr lang="fa-IR" sz="2800" dirty="0">
                <a:cs typeface="B Nazanin" panose="00000400000000000000" pitchFamily="2" charset="-78"/>
              </a:rPr>
              <a:t>از </a:t>
            </a:r>
            <a:r>
              <a:rPr lang="fa-IR" sz="2800" dirty="0" smtClean="0">
                <a:cs typeface="B Nazanin" panose="00000400000000000000" pitchFamily="2" charset="-78"/>
              </a:rPr>
              <a:t>بیمارستان</a:t>
            </a:r>
            <a:endParaRPr lang="fa-IR" sz="2800"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404002815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51248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Breast Milk Kitchen</a:t>
            </a:r>
            <a:endParaRPr lang="fa-IR" dirty="0"/>
          </a:p>
        </p:txBody>
      </p:sp>
      <p:pic>
        <p:nvPicPr>
          <p:cNvPr id="17410" name="Picture 2" descr="G:\Nursing care and NIDCAP\BREAST MILK FACILITEIS IN UNIT\20140828_100636.jpg"/>
          <p:cNvPicPr>
            <a:picLocks noGrp="1" noChangeAspect="1" noChangeArrowheads="1"/>
          </p:cNvPicPr>
          <p:nvPr>
            <p:ph idx="1"/>
          </p:nvPr>
        </p:nvPicPr>
        <p:blipFill>
          <a:blip r:embed="rId2" cstate="print"/>
          <a:srcRect/>
          <a:stretch>
            <a:fillRect/>
          </a:stretch>
        </p:blipFill>
        <p:spPr bwMode="auto">
          <a:xfrm>
            <a:off x="548922" y="1600200"/>
            <a:ext cx="8046156" cy="4525963"/>
          </a:xfrm>
          <a:prstGeom prst="rect">
            <a:avLst/>
          </a:prstGeom>
          <a:noFill/>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524000"/>
            <a:ext cx="8047037"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688" y="1166813"/>
            <a:ext cx="8047037"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450" y="1319213"/>
            <a:ext cx="8047037"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6458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6322" name="Picture 2" descr="D:\slides\Update slides\new pic\290893\20140626_091841.jpg"/>
          <p:cNvPicPr>
            <a:picLocks noChangeAspect="1" noChangeArrowheads="1"/>
          </p:cNvPicPr>
          <p:nvPr/>
        </p:nvPicPr>
        <p:blipFill>
          <a:blip r:embed="rId2" cstate="print"/>
          <a:srcRect t="4082" b="2042"/>
          <a:stretch>
            <a:fillRect/>
          </a:stretch>
        </p:blipFill>
        <p:spPr bwMode="auto">
          <a:xfrm>
            <a:off x="-66675" y="-152400"/>
            <a:ext cx="9210675" cy="7010400"/>
          </a:xfrm>
          <a:prstGeom prst="rect">
            <a:avLst/>
          </a:prstGeom>
          <a:noFill/>
          <a:ln w="9525">
            <a:noFill/>
            <a:miter lim="800000"/>
            <a:headEnd/>
            <a:tailEnd/>
          </a:ln>
        </p:spPr>
      </p:pic>
      <p:sp>
        <p:nvSpPr>
          <p:cNvPr id="2" name="Rectangle 1"/>
          <p:cNvSpPr/>
          <p:nvPr/>
        </p:nvSpPr>
        <p:spPr>
          <a:xfrm>
            <a:off x="-381000" y="152400"/>
            <a:ext cx="8991600" cy="954088"/>
          </a:xfrm>
          <a:prstGeom prst="rect">
            <a:avLst/>
          </a:prstGeom>
        </p:spPr>
        <p:txBody>
          <a:bodyPr>
            <a:spAutoFit/>
          </a:bodyPr>
          <a:lstStyle/>
          <a:p>
            <a:pPr algn="ctr">
              <a:defRPr/>
            </a:pPr>
            <a:r>
              <a:rPr lang="fa-IR" sz="2800" b="1" dirty="0">
                <a:solidFill>
                  <a:srgbClr val="FFFF00"/>
                </a:solidFill>
                <a:latin typeface="Arial" charset="0"/>
                <a:cs typeface="B Nazanin" panose="00000400000000000000" pitchFamily="2" charset="-78"/>
              </a:rPr>
              <a:t>مراقبت خانواده محور استاندارد </a:t>
            </a:r>
            <a:r>
              <a:rPr lang="en-US" sz="2800" b="1" dirty="0">
                <a:solidFill>
                  <a:srgbClr val="FFFF00"/>
                </a:solidFill>
                <a:latin typeface="Arial" charset="0"/>
                <a:cs typeface="B Nazanin" panose="00000400000000000000" pitchFamily="2" charset="-78"/>
              </a:rPr>
              <a:t> </a:t>
            </a:r>
          </a:p>
          <a:p>
            <a:pPr algn="ctr">
              <a:defRPr/>
            </a:pPr>
            <a:r>
              <a:rPr lang="en-US" sz="2800" b="1" dirty="0">
                <a:solidFill>
                  <a:srgbClr val="FFFF00"/>
                </a:solidFill>
                <a:latin typeface="Arial" charset="0"/>
                <a:cs typeface="B Nazanin" panose="00000400000000000000" pitchFamily="2" charset="-78"/>
              </a:rPr>
              <a:t>   NICU</a:t>
            </a:r>
            <a:r>
              <a:rPr lang="fa-IR" sz="2800" b="1" dirty="0" err="1">
                <a:solidFill>
                  <a:srgbClr val="FFFF00"/>
                </a:solidFill>
                <a:latin typeface="Arial" charset="0"/>
                <a:cs typeface="B Nazanin" panose="00000400000000000000" pitchFamily="2" charset="-78"/>
              </a:rPr>
              <a:t>بخشهاي</a:t>
            </a:r>
            <a:r>
              <a:rPr lang="en-US" sz="2800" b="1" dirty="0">
                <a:solidFill>
                  <a:srgbClr val="FFFF00"/>
                </a:solidFill>
                <a:latin typeface="Arial" charset="0"/>
                <a:cs typeface="B Nazanin" panose="00000400000000000000" pitchFamily="2" charset="-78"/>
              </a:rPr>
              <a:t> </a:t>
            </a: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28800" y="1481138"/>
            <a:ext cx="7086600" cy="4525962"/>
          </a:xfrm>
        </p:spPr>
        <p:txBody>
          <a:bodyPr/>
          <a:lstStyle/>
          <a:p>
            <a:endParaRPr lang="en-US" dirty="0"/>
          </a:p>
        </p:txBody>
      </p:sp>
      <p:sp>
        <p:nvSpPr>
          <p:cNvPr id="3" name="Title 2"/>
          <p:cNvSpPr>
            <a:spLocks noGrp="1"/>
          </p:cNvSpPr>
          <p:nvPr>
            <p:ph type="title"/>
          </p:nvPr>
        </p:nvSpPr>
        <p:spPr>
          <a:xfrm>
            <a:off x="1746630" y="274638"/>
            <a:ext cx="6940169" cy="1143000"/>
          </a:xfrm>
        </p:spPr>
        <p:txBody>
          <a:bodyPr/>
          <a:lstStyle/>
          <a:p>
            <a:endParaRPr lang="en-US" dirty="0"/>
          </a:p>
        </p:txBody>
      </p:sp>
      <p:pic>
        <p:nvPicPr>
          <p:cNvPr id="2050" name="Picture 2" descr="D:\slides\Update slides\new pic\my pic and position\my pic and movies\jadid 2\a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798" r="23397"/>
          <a:stretch/>
        </p:blipFill>
        <p:spPr bwMode="auto">
          <a:xfrm rot="5400000">
            <a:off x="767685" y="-1518315"/>
            <a:ext cx="7608627" cy="914400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275" r="9231"/>
          <a:stretch/>
        </p:blipFill>
        <p:spPr bwMode="auto">
          <a:xfrm>
            <a:off x="-272956" y="-990600"/>
            <a:ext cx="9894627" cy="847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triped Right Arrow 3">
            <a:hlinkClick r:id="" action="ppaction://customshow?id=27&amp;return=true"/>
          </p:cNvPr>
          <p:cNvSpPr/>
          <p:nvPr/>
        </p:nvSpPr>
        <p:spPr>
          <a:xfrm>
            <a:off x="5181843" y="2057400"/>
            <a:ext cx="2209800" cy="533400"/>
          </a:xfrm>
          <a:prstGeom prst="striped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18379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8786" name="Picture 2" descr="kmctemp father"/>
          <p:cNvPicPr>
            <a:picLocks noChangeAspect="1" noChangeArrowheads="1"/>
          </p:cNvPicPr>
          <p:nvPr/>
        </p:nvPicPr>
        <p:blipFill>
          <a:blip r:embed="rId2" cstate="print">
            <a:lum bright="-24000" contrast="36000"/>
          </a:blip>
          <a:srcRect t="15652" b="15984"/>
          <a:stretch>
            <a:fillRect/>
          </a:stretch>
        </p:blipFill>
        <p:spPr bwMode="auto">
          <a:xfrm>
            <a:off x="1598368" y="2367806"/>
            <a:ext cx="6115991" cy="3808926"/>
          </a:xfrm>
          <a:prstGeom prst="rect">
            <a:avLst/>
          </a:prstGeom>
          <a:noFill/>
          <a:ln w="9525">
            <a:noFill/>
            <a:miter lim="800000"/>
            <a:headEnd/>
            <a:tailEnd/>
          </a:ln>
        </p:spPr>
      </p:pic>
      <p:graphicFrame>
        <p:nvGraphicFramePr>
          <p:cNvPr id="2" name="Diagram 1"/>
          <p:cNvGraphicFramePr/>
          <p:nvPr>
            <p:extLst>
              <p:ext uri="{D42A27DB-BD31-4B8C-83A1-F6EECF244321}">
                <p14:modId xmlns:p14="http://schemas.microsoft.com/office/powerpoint/2010/main" val="631871422"/>
              </p:ext>
            </p:extLst>
          </p:nvPr>
        </p:nvGraphicFramePr>
        <p:xfrm>
          <a:off x="123825" y="221025"/>
          <a:ext cx="6206370" cy="16569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8788" name="Rectangle 4"/>
          <p:cNvSpPr>
            <a:spLocks noGrp="1" noChangeArrowheads="1"/>
          </p:cNvSpPr>
          <p:nvPr>
            <p:ph type="body" idx="1"/>
          </p:nvPr>
        </p:nvSpPr>
        <p:spPr>
          <a:xfrm>
            <a:off x="231060" y="6353564"/>
            <a:ext cx="8686800" cy="413743"/>
          </a:xfrm>
        </p:spPr>
        <p:txBody>
          <a:bodyPr>
            <a:normAutofit/>
          </a:bodyPr>
          <a:lstStyle/>
          <a:p>
            <a:pPr algn="r" eaLnBrk="1" hangingPunct="1">
              <a:buFont typeface="Wingdings" pitchFamily="2" charset="2"/>
              <a:buNone/>
              <a:defRPr/>
            </a:pPr>
            <a:r>
              <a:rPr lang="en-ZA" sz="1600" i="1" dirty="0"/>
              <a:t>Acta </a:t>
            </a:r>
            <a:r>
              <a:rPr lang="en-ZA" sz="1600" i="1" dirty="0" err="1"/>
              <a:t>Paediatrica</a:t>
            </a:r>
            <a:r>
              <a:rPr lang="en-ZA" sz="1600" i="1" dirty="0"/>
              <a:t> 1996; 85: 1354-1360</a:t>
            </a:r>
            <a:endParaRPr lang="en-GB" sz="1600" i="1" dirty="0"/>
          </a:p>
        </p:txBody>
      </p:sp>
      <p:pic>
        <p:nvPicPr>
          <p:cNvPr id="8194" name="Picture 2" descr="Related image">
            <a:extLst>
              <a:ext uri="{FF2B5EF4-FFF2-40B4-BE49-F238E27FC236}">
                <a16:creationId xmlns="" xmlns:a16="http://schemas.microsoft.com/office/drawing/2014/main" id="{F8E54CC9-8A20-4BF6-9E65-00EE2D9539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3200" y="304800"/>
            <a:ext cx="2131419" cy="1420946"/>
          </a:xfrm>
          <a:prstGeom prst="rect">
            <a:avLst/>
          </a:prstGeom>
          <a:noFill/>
          <a:ln w="28575">
            <a:solidFill>
              <a:srgbClr val="008000"/>
            </a:solid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 xmlns:a16="http://schemas.microsoft.com/office/drawing/2014/main" id="{A9110793-06C9-4185-B9F5-37BE0C07B736}"/>
              </a:ext>
            </a:extLst>
          </p:cNvPr>
          <p:cNvSpPr/>
          <p:nvPr/>
        </p:nvSpPr>
        <p:spPr>
          <a:xfrm>
            <a:off x="123825" y="1906856"/>
            <a:ext cx="8268610" cy="461665"/>
          </a:xfrm>
          <a:prstGeom prst="rect">
            <a:avLst/>
          </a:prstGeom>
        </p:spPr>
        <p:txBody>
          <a:bodyPr wrap="none">
            <a:spAutoFit/>
          </a:bodyPr>
          <a:lstStyle/>
          <a:p>
            <a:pPr marL="342900" indent="-342900">
              <a:buFont typeface="Arial" panose="020B0604020202020204" pitchFamily="34" charset="0"/>
              <a:buChar char="•"/>
            </a:pPr>
            <a:r>
              <a:rPr lang="en-ZA" sz="2400" dirty="0">
                <a:solidFill>
                  <a:srgbClr val="B0CCB0">
                    <a:lumMod val="50000"/>
                  </a:srgbClr>
                </a:solidFill>
              </a:rPr>
              <a:t>Fathers do not thermoregulate infant temperatures </a:t>
            </a:r>
          </a:p>
        </p:txBody>
      </p:sp>
    </p:spTree>
    <p:extLst>
      <p:ext uri="{BB962C8B-B14F-4D97-AF65-F5344CB8AC3E}">
        <p14:creationId xmlns:p14="http://schemas.microsoft.com/office/powerpoint/2010/main" val="3290986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wipe(left)">
                                      <p:cBhvr>
                                        <p:cTn id="7" dur="500"/>
                                        <p:tgtEl>
                                          <p:spTgt spid="11878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8788">
                                            <p:txEl>
                                              <p:pRg st="0" end="0"/>
                                            </p:txEl>
                                          </p:spTgt>
                                        </p:tgtEl>
                                        <p:attrNameLst>
                                          <p:attrName>style.visibility</p:attrName>
                                        </p:attrNameLst>
                                      </p:cBhvr>
                                      <p:to>
                                        <p:strVal val="visible"/>
                                      </p:to>
                                    </p:set>
                                    <p:animEffect transition="in" filter="wipe(left)">
                                      <p:cBhvr>
                                        <p:cTn id="10" dur="500"/>
                                        <p:tgtEl>
                                          <p:spTgt spid="11878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build="p"/>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3616589588"/>
              </p:ext>
            </p:extLst>
          </p:nvPr>
        </p:nvGraphicFramePr>
        <p:xfrm>
          <a:off x="2024495" y="2362200"/>
          <a:ext cx="2800350" cy="400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p:nvPr>
            <p:extLst>
              <p:ext uri="{D42A27DB-BD31-4B8C-83A1-F6EECF244321}">
                <p14:modId xmlns:p14="http://schemas.microsoft.com/office/powerpoint/2010/main" val="1887420330"/>
              </p:ext>
            </p:extLst>
          </p:nvPr>
        </p:nvGraphicFramePr>
        <p:xfrm>
          <a:off x="4800600" y="1954530"/>
          <a:ext cx="2631282" cy="4571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9" name="Picture 2" descr="C:\Users\Admin\Desktop\Picture1.png"/>
          <p:cNvPicPr>
            <a:picLocks noGrp="1" noChangeAspect="1" noChangeArrowheads="1"/>
          </p:cNvPicPr>
          <p:nvPr>
            <p:ph sz="quarter" idx="4294967295"/>
          </p:nvPr>
        </p:nvPicPr>
        <p:blipFill>
          <a:blip r:embed="rId13" cstate="print"/>
          <a:srcRect l="8213" t="35714" r="50722" b="4286"/>
          <a:stretch>
            <a:fillRect/>
          </a:stretch>
        </p:blipFill>
        <p:spPr>
          <a:xfrm>
            <a:off x="2057400" y="2230041"/>
            <a:ext cx="2572941" cy="2399110"/>
          </a:xfrm>
          <a:ln w="38100" cap="sq">
            <a:solidFill>
              <a:srgbClr val="000000"/>
            </a:solidFill>
          </a:ln>
          <a:effectLst>
            <a:outerShdw blurRad="50800" dist="38100" dir="2700000" algn="tl" rotWithShape="0">
              <a:srgbClr val="000000">
                <a:alpha val="43000"/>
              </a:srgbClr>
            </a:outerShdw>
          </a:effectLst>
        </p:spPr>
      </p:pic>
      <p:pic>
        <p:nvPicPr>
          <p:cNvPr id="10" name="Picture 2" descr="C:\Users\Admin\Desktop\Picture1.png"/>
          <p:cNvPicPr>
            <a:picLocks noGrp="1" noChangeAspect="1" noChangeArrowheads="1"/>
          </p:cNvPicPr>
          <p:nvPr>
            <p:ph sz="quarter" idx="4294967295"/>
          </p:nvPr>
        </p:nvPicPr>
        <p:blipFill>
          <a:blip r:embed="rId13" cstate="print"/>
          <a:srcRect l="57490" t="37143" r="1445" b="2857"/>
          <a:stretch>
            <a:fillRect/>
          </a:stretch>
        </p:blipFill>
        <p:spPr>
          <a:xfrm>
            <a:off x="4800600" y="2228851"/>
            <a:ext cx="2571750" cy="2399110"/>
          </a:xfrm>
          <a:ln w="38100" cap="sq">
            <a:solidFill>
              <a:srgbClr val="000000"/>
            </a:solidFill>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286483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ppt_w*0.05"/>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anim calcmode="lin" valueType="num">
                                      <p:cBhvr>
                                        <p:cTn id="9" dur="500" fill="hold"/>
                                        <p:tgtEl>
                                          <p:spTgt spid="10"/>
                                        </p:tgtEl>
                                        <p:attrNameLst>
                                          <p:attrName>ppt_x</p:attrName>
                                        </p:attrNameLst>
                                      </p:cBhvr>
                                      <p:tavLst>
                                        <p:tav tm="0">
                                          <p:val>
                                            <p:strVal val="#ppt_x-.2"/>
                                          </p:val>
                                        </p:tav>
                                        <p:tav tm="100000">
                                          <p:val>
                                            <p:strVal val="#ppt_x"/>
                                          </p:val>
                                        </p:tav>
                                      </p:tavLst>
                                    </p:anim>
                                    <p:anim calcmode="lin" valueType="num">
                                      <p:cBhvr>
                                        <p:cTn id="10" dur="500" fill="hold"/>
                                        <p:tgtEl>
                                          <p:spTgt spid="10"/>
                                        </p:tgtEl>
                                        <p:attrNameLst>
                                          <p:attrName>ppt_y</p:attrName>
                                        </p:attrNameLst>
                                      </p:cBhvr>
                                      <p:tavLst>
                                        <p:tav tm="0">
                                          <p:val>
                                            <p:strVal val="#ppt_y"/>
                                          </p:val>
                                        </p:tav>
                                        <p:tav tm="100000">
                                          <p:val>
                                            <p:strVal val="#ppt_y"/>
                                          </p:val>
                                        </p:tav>
                                      </p:tavLst>
                                    </p:anim>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636" name="Rectangle 4"/>
          <p:cNvSpPr>
            <a:spLocks noGrp="1" noChangeArrowheads="1"/>
          </p:cNvSpPr>
          <p:nvPr>
            <p:ph idx="1"/>
          </p:nvPr>
        </p:nvSpPr>
        <p:spPr>
          <a:xfrm>
            <a:off x="457200" y="1398265"/>
            <a:ext cx="8229600" cy="4525962"/>
          </a:xfrm>
        </p:spPr>
        <p:txBody>
          <a:bodyPr>
            <a:normAutofit fontScale="85000" lnSpcReduction="10000"/>
          </a:bodyPr>
          <a:lstStyle/>
          <a:p>
            <a:pPr algn="l" rtl="0">
              <a:lnSpc>
                <a:spcPct val="110000"/>
              </a:lnSpc>
              <a:spcBef>
                <a:spcPct val="55000"/>
              </a:spcBef>
            </a:pPr>
            <a:r>
              <a:rPr lang="en-US" sz="3000" dirty="0"/>
              <a:t>Circulation in the skin overlying the mammary gland is increased during suckling resulting in increased skin temperature - this makes suckling more pleasant for pups </a:t>
            </a:r>
            <a:endParaRPr lang="fa-IR" sz="3000" dirty="0" smtClean="0"/>
          </a:p>
          <a:p>
            <a:pPr algn="l" rtl="0">
              <a:lnSpc>
                <a:spcPct val="110000"/>
              </a:lnSpc>
              <a:spcBef>
                <a:spcPct val="55000"/>
              </a:spcBef>
            </a:pPr>
            <a:r>
              <a:rPr lang="en-US" sz="3000" dirty="0" smtClean="0"/>
              <a:t>Circulating </a:t>
            </a:r>
            <a:r>
              <a:rPr lang="en-US" sz="3000" dirty="0"/>
              <a:t>oxytocin mediates this cutaneous vasodilation </a:t>
            </a:r>
            <a:endParaRPr lang="fa-IR" sz="3000" dirty="0" smtClean="0"/>
          </a:p>
          <a:p>
            <a:pPr algn="l" rtl="0">
              <a:lnSpc>
                <a:spcPct val="110000"/>
              </a:lnSpc>
              <a:spcBef>
                <a:spcPct val="55000"/>
              </a:spcBef>
            </a:pPr>
            <a:r>
              <a:rPr lang="en-US" sz="3000" dirty="0"/>
              <a:t>Temperature of breasts and chest increases not only during breast feeding but also when milk ejection is triggered psychologically</a:t>
            </a:r>
            <a:endParaRPr lang="fa-IR" sz="3000" dirty="0" smtClean="0"/>
          </a:p>
          <a:p>
            <a:pPr lvl="2" algn="l" rtl="0">
              <a:lnSpc>
                <a:spcPct val="110000"/>
              </a:lnSpc>
              <a:spcBef>
                <a:spcPct val="55000"/>
              </a:spcBef>
            </a:pPr>
            <a:endParaRPr lang="fa-IR" sz="2400" dirty="0" smtClean="0"/>
          </a:p>
        </p:txBody>
      </p:sp>
      <p:graphicFrame>
        <p:nvGraphicFramePr>
          <p:cNvPr id="2" name="Diagram 1"/>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8341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636">
                                            <p:txEl>
                                              <p:pRg st="0" end="0"/>
                                            </p:txEl>
                                          </p:spTgt>
                                        </p:tgtEl>
                                        <p:attrNameLst>
                                          <p:attrName>style.visibility</p:attrName>
                                        </p:attrNameLst>
                                      </p:cBhvr>
                                      <p:to>
                                        <p:strVal val="visible"/>
                                      </p:to>
                                    </p:set>
                                    <p:animEffect transition="in" filter="fade">
                                      <p:cBhvr>
                                        <p:cTn id="7" dur="500"/>
                                        <p:tgtEl>
                                          <p:spTgt spid="696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9636">
                                            <p:txEl>
                                              <p:pRg st="1" end="1"/>
                                            </p:txEl>
                                          </p:spTgt>
                                        </p:tgtEl>
                                        <p:attrNameLst>
                                          <p:attrName>style.visibility</p:attrName>
                                        </p:attrNameLst>
                                      </p:cBhvr>
                                      <p:to>
                                        <p:strVal val="visible"/>
                                      </p:to>
                                    </p:set>
                                    <p:animEffect transition="in" filter="fade">
                                      <p:cBhvr>
                                        <p:cTn id="12" dur="500"/>
                                        <p:tgtEl>
                                          <p:spTgt spid="6963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9636">
                                            <p:txEl>
                                              <p:pRg st="2" end="2"/>
                                            </p:txEl>
                                          </p:spTgt>
                                        </p:tgtEl>
                                        <p:attrNameLst>
                                          <p:attrName>style.visibility</p:attrName>
                                        </p:attrNameLst>
                                      </p:cBhvr>
                                      <p:to>
                                        <p:strVal val="visible"/>
                                      </p:to>
                                    </p:set>
                                    <p:animEffect transition="in" filter="fade">
                                      <p:cBhvr>
                                        <p:cTn id="17" dur="500"/>
                                        <p:tgtEl>
                                          <p:spTgt spid="696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2210" r="16641"/>
          <a:stretch/>
        </p:blipFill>
        <p:spPr>
          <a:xfrm rot="5400000">
            <a:off x="-542233" y="-278997"/>
            <a:ext cx="10155684" cy="9342078"/>
          </a:xfrm>
        </p:spPr>
      </p:pic>
    </p:spTree>
    <p:extLst>
      <p:ext uri="{BB962C8B-B14F-4D97-AF65-F5344CB8AC3E}">
        <p14:creationId xmlns:p14="http://schemas.microsoft.com/office/powerpoint/2010/main" val="1713422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77984100"/>
              </p:ext>
            </p:extLst>
          </p:nvPr>
        </p:nvGraphicFramePr>
        <p:xfrm>
          <a:off x="457200" y="158750"/>
          <a:ext cx="8001000" cy="1136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l="6948" t="30422" r="5955"/>
          <a:stretch/>
        </p:blipFill>
        <p:spPr>
          <a:xfrm>
            <a:off x="552914" y="2133600"/>
            <a:ext cx="2718520" cy="2895600"/>
          </a:xfrm>
          <a:prstGeom prst="roundRect">
            <a:avLst/>
          </a:prstGeom>
        </p:spPr>
      </p:pic>
      <p:sp>
        <p:nvSpPr>
          <p:cNvPr id="6" name="Content Placeholder 2"/>
          <p:cNvSpPr>
            <a:spLocks noGrp="1"/>
          </p:cNvSpPr>
          <p:nvPr>
            <p:ph idx="1"/>
          </p:nvPr>
        </p:nvSpPr>
        <p:spPr>
          <a:xfrm>
            <a:off x="3276600" y="1719262"/>
            <a:ext cx="5138382" cy="4525962"/>
          </a:xfrm>
        </p:spPr>
        <p:txBody>
          <a:bodyPr/>
          <a:lstStyle/>
          <a:p>
            <a:pPr marL="623887" indent="-514350">
              <a:buFont typeface="+mj-lt"/>
              <a:buAutoNum type="arabicPeriod"/>
              <a:defRPr/>
            </a:pPr>
            <a:r>
              <a:rPr lang="fa-IR" sz="3200" dirty="0" smtClean="0">
                <a:solidFill>
                  <a:schemeClr val="tx2">
                    <a:lumMod val="75000"/>
                  </a:schemeClr>
                </a:solidFill>
                <a:cs typeface="B Nazanin" panose="00000400000000000000" pitchFamily="2" charset="-78"/>
              </a:rPr>
              <a:t>تماس پوست به پوست مادر و نوزاد</a:t>
            </a:r>
          </a:p>
          <a:p>
            <a:pPr marL="623887" indent="-514350">
              <a:buFont typeface="+mj-lt"/>
              <a:buAutoNum type="arabicPeriod"/>
              <a:defRPr/>
            </a:pPr>
            <a:r>
              <a:rPr lang="fa-IR" sz="3200" b="1" u="sng" dirty="0" smtClean="0">
                <a:solidFill>
                  <a:schemeClr val="tx2">
                    <a:lumMod val="75000"/>
                  </a:schemeClr>
                </a:solidFill>
                <a:cs typeface="B Nazanin" panose="00000400000000000000" pitchFamily="2" charset="-78"/>
              </a:rPr>
              <a:t>تغذیه انحصاری با شیرمادر</a:t>
            </a:r>
          </a:p>
          <a:p>
            <a:pPr lvl="1">
              <a:defRPr/>
            </a:pPr>
            <a:r>
              <a:rPr lang="fa-IR" sz="2800" dirty="0" smtClean="0">
                <a:solidFill>
                  <a:schemeClr val="tx2">
                    <a:lumMod val="75000"/>
                  </a:schemeClr>
                </a:solidFill>
                <a:cs typeface="B Nazanin" panose="00000400000000000000" pitchFamily="2" charset="-78"/>
              </a:rPr>
              <a:t>لوله </a:t>
            </a:r>
            <a:r>
              <a:rPr lang="fa-IR" sz="2800" dirty="0">
                <a:solidFill>
                  <a:schemeClr val="tx2">
                    <a:lumMod val="75000"/>
                  </a:schemeClr>
                </a:solidFill>
                <a:cs typeface="B Nazanin" panose="00000400000000000000" pitchFamily="2" charset="-78"/>
              </a:rPr>
              <a:t>معده </a:t>
            </a:r>
            <a:r>
              <a:rPr lang="fa-IR" sz="2800" dirty="0" err="1">
                <a:solidFill>
                  <a:schemeClr val="tx2">
                    <a:lumMod val="75000"/>
                  </a:schemeClr>
                </a:solidFill>
                <a:cs typeface="B Nazanin" panose="00000400000000000000" pitchFamily="2" charset="-78"/>
              </a:rPr>
              <a:t>ٍ،فنجان</a:t>
            </a:r>
            <a:r>
              <a:rPr lang="fa-IR" sz="2800" dirty="0">
                <a:solidFill>
                  <a:schemeClr val="tx2">
                    <a:lumMod val="75000"/>
                  </a:schemeClr>
                </a:solidFill>
                <a:cs typeface="B Nazanin" panose="00000400000000000000" pitchFamily="2" charset="-78"/>
              </a:rPr>
              <a:t> </a:t>
            </a:r>
            <a:endParaRPr lang="en-US" sz="2800" dirty="0" smtClean="0">
              <a:solidFill>
                <a:schemeClr val="tx2">
                  <a:lumMod val="75000"/>
                </a:schemeClr>
              </a:solidFill>
              <a:cs typeface="B Nazanin" panose="00000400000000000000" pitchFamily="2" charset="-78"/>
            </a:endParaRPr>
          </a:p>
          <a:p>
            <a:pPr lvl="1">
              <a:defRPr/>
            </a:pPr>
            <a:r>
              <a:rPr lang="fa-IR" sz="2800" dirty="0" smtClean="0">
                <a:solidFill>
                  <a:schemeClr val="tx2">
                    <a:lumMod val="75000"/>
                  </a:schemeClr>
                </a:solidFill>
                <a:cs typeface="B Nazanin" panose="00000400000000000000" pitchFamily="2" charset="-78"/>
              </a:rPr>
              <a:t>و </a:t>
            </a:r>
            <a:r>
              <a:rPr lang="fa-IR" sz="2800" dirty="0" err="1">
                <a:solidFill>
                  <a:schemeClr val="tx2">
                    <a:lumMod val="75000"/>
                  </a:schemeClr>
                </a:solidFill>
                <a:cs typeface="B Nazanin" panose="00000400000000000000" pitchFamily="2" charset="-78"/>
              </a:rPr>
              <a:t>نهايتا</a:t>
            </a:r>
            <a:r>
              <a:rPr lang="fa-IR" sz="2800" dirty="0">
                <a:solidFill>
                  <a:schemeClr val="tx2">
                    <a:lumMod val="75000"/>
                  </a:schemeClr>
                </a:solidFill>
                <a:cs typeface="B Nazanin" panose="00000400000000000000" pitchFamily="2" charset="-78"/>
              </a:rPr>
              <a:t> </a:t>
            </a:r>
            <a:r>
              <a:rPr lang="fa-IR" sz="2800" dirty="0" err="1">
                <a:solidFill>
                  <a:schemeClr val="tx2">
                    <a:lumMod val="75000"/>
                  </a:schemeClr>
                </a:solidFill>
                <a:cs typeface="B Nazanin" panose="00000400000000000000" pitchFamily="2" charset="-78"/>
              </a:rPr>
              <a:t>تغذيه</a:t>
            </a:r>
            <a:r>
              <a:rPr lang="fa-IR" sz="2800" dirty="0">
                <a:solidFill>
                  <a:schemeClr val="tx2">
                    <a:lumMod val="75000"/>
                  </a:schemeClr>
                </a:solidFill>
                <a:cs typeface="B Nazanin" panose="00000400000000000000" pitchFamily="2" charset="-78"/>
              </a:rPr>
              <a:t> </a:t>
            </a:r>
            <a:r>
              <a:rPr lang="fa-IR" sz="2800" dirty="0" err="1">
                <a:solidFill>
                  <a:schemeClr val="tx2">
                    <a:lumMod val="75000"/>
                  </a:schemeClr>
                </a:solidFill>
                <a:cs typeface="B Nazanin" panose="00000400000000000000" pitchFamily="2" charset="-78"/>
              </a:rPr>
              <a:t>مستقيم</a:t>
            </a:r>
            <a:r>
              <a:rPr lang="fa-IR" sz="2800" dirty="0">
                <a:solidFill>
                  <a:schemeClr val="tx2">
                    <a:lumMod val="75000"/>
                  </a:schemeClr>
                </a:solidFill>
                <a:cs typeface="B Nazanin" panose="00000400000000000000" pitchFamily="2" charset="-78"/>
              </a:rPr>
              <a:t> از پستان </a:t>
            </a:r>
            <a:endParaRPr lang="fa-IR" sz="3200" dirty="0" smtClean="0">
              <a:solidFill>
                <a:schemeClr val="tx2">
                  <a:lumMod val="75000"/>
                </a:schemeClr>
              </a:solidFill>
              <a:cs typeface="B Nazanin" panose="00000400000000000000" pitchFamily="2" charset="-78"/>
            </a:endParaRPr>
          </a:p>
          <a:p>
            <a:pPr marL="623887" indent="-514350">
              <a:buFont typeface="+mj-lt"/>
              <a:buAutoNum type="arabicPeriod"/>
              <a:defRPr/>
            </a:pPr>
            <a:r>
              <a:rPr lang="fa-IR" sz="3200" dirty="0" smtClean="0">
                <a:solidFill>
                  <a:schemeClr val="tx2">
                    <a:lumMod val="75000"/>
                  </a:schemeClr>
                </a:solidFill>
                <a:cs typeface="B Nazanin" panose="00000400000000000000" pitchFamily="2" charset="-78"/>
              </a:rPr>
              <a:t>حمایت فیزیکی، عاطفی </a:t>
            </a:r>
            <a:r>
              <a:rPr lang="fa-IR" sz="3200" dirty="0" err="1" smtClean="0">
                <a:solidFill>
                  <a:schemeClr val="tx2">
                    <a:lumMod val="75000"/>
                  </a:schemeClr>
                </a:solidFill>
                <a:cs typeface="B Nazanin" panose="00000400000000000000" pitchFamily="2" charset="-78"/>
              </a:rPr>
              <a:t>وآموزشی</a:t>
            </a:r>
            <a:endParaRPr lang="fa-IR" sz="3200" dirty="0" smtClean="0">
              <a:solidFill>
                <a:schemeClr val="tx2">
                  <a:lumMod val="75000"/>
                </a:schemeClr>
              </a:solidFill>
              <a:cs typeface="B Nazanin" panose="00000400000000000000" pitchFamily="2" charset="-78"/>
            </a:endParaRPr>
          </a:p>
          <a:p>
            <a:pPr marL="623887" indent="-514350">
              <a:buFont typeface="+mj-lt"/>
              <a:buAutoNum type="arabicPeriod"/>
              <a:defRPr/>
            </a:pPr>
            <a:r>
              <a:rPr lang="fa-IR" sz="3200" dirty="0" smtClean="0">
                <a:solidFill>
                  <a:schemeClr val="tx2">
                    <a:lumMod val="75000"/>
                  </a:schemeClr>
                </a:solidFill>
                <a:cs typeface="B Nazanin" panose="00000400000000000000" pitchFamily="2" charset="-78"/>
              </a:rPr>
              <a:t>ترخیص زود هنگام و پیگیری های بعد از ترخیص</a:t>
            </a:r>
            <a:endParaRPr lang="en-US" sz="3200" dirty="0">
              <a:solidFill>
                <a:schemeClr val="tx2">
                  <a:lumMod val="75000"/>
                </a:schemeClr>
              </a:solidFill>
              <a:cs typeface="B Nazanin" panose="00000400000000000000" pitchFamily="2" charset="-78"/>
            </a:endParaRPr>
          </a:p>
        </p:txBody>
      </p:sp>
    </p:spTree>
    <p:extLst>
      <p:ext uri="{BB962C8B-B14F-4D97-AF65-F5344CB8AC3E}">
        <p14:creationId xmlns:p14="http://schemas.microsoft.com/office/powerpoint/2010/main" val="724931759"/>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920530475"/>
              </p:ext>
            </p:extLst>
          </p:nvPr>
        </p:nvGraphicFramePr>
        <p:xfrm>
          <a:off x="533400" y="311150"/>
          <a:ext cx="7772400" cy="1136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63" name="Content Placeholder 6"/>
          <p:cNvSpPr>
            <a:spLocks noGrp="1"/>
          </p:cNvSpPr>
          <p:nvPr>
            <p:ph idx="1"/>
          </p:nvPr>
        </p:nvSpPr>
        <p:spPr>
          <a:xfrm>
            <a:off x="457200" y="1524000"/>
            <a:ext cx="7848600" cy="4089400"/>
          </a:xfrm>
        </p:spPr>
        <p:txBody>
          <a:bodyPr/>
          <a:lstStyle/>
          <a:p>
            <a:r>
              <a:rPr lang="fa-IR" altLang="en-US" sz="2800" dirty="0" smtClean="0">
                <a:cs typeface="B Nazanin" pitchFamily="2" charset="-78"/>
              </a:rPr>
              <a:t>تحریک تولید شیرمادر </a:t>
            </a:r>
            <a:r>
              <a:rPr lang="fa-IR" altLang="en-US" sz="2800" dirty="0">
                <a:cs typeface="B Nazanin" pitchFamily="2" charset="-78"/>
              </a:rPr>
              <a:t>توسط مراقبت آغوشی بمنظور </a:t>
            </a:r>
            <a:r>
              <a:rPr lang="fa-IR" altLang="en-US" sz="2800" dirty="0" smtClean="0">
                <a:cs typeface="B Nazanin" pitchFamily="2" charset="-78"/>
              </a:rPr>
              <a:t>کسب کامل </a:t>
            </a:r>
            <a:r>
              <a:rPr lang="fa-IR" altLang="en-US" sz="2800" dirty="0">
                <a:cs typeface="B Nazanin" pitchFamily="2" charset="-78"/>
              </a:rPr>
              <a:t>مزایای </a:t>
            </a:r>
            <a:r>
              <a:rPr lang="fa-IR" altLang="en-US" sz="2800" dirty="0" smtClean="0">
                <a:cs typeface="B Nazanin" pitchFamily="2" charset="-78"/>
              </a:rPr>
              <a:t>بهترین شیر برای نوزاد انسان </a:t>
            </a:r>
            <a:endParaRPr lang="fa-IR" altLang="en-US" sz="2800" dirty="0">
              <a:cs typeface="B Nazanin" pitchFamily="2" charset="-78"/>
            </a:endParaRPr>
          </a:p>
          <a:p>
            <a:r>
              <a:rPr lang="fa-IR" altLang="en-US" sz="2800" dirty="0" smtClean="0">
                <a:cs typeface="B Nazanin" pitchFamily="2" charset="-78"/>
              </a:rPr>
              <a:t>دریافت </a:t>
            </a:r>
            <a:r>
              <a:rPr lang="fa-IR" altLang="en-US" sz="2800" dirty="0" err="1" smtClean="0">
                <a:cs typeface="B Nazanin" pitchFamily="2" charset="-78"/>
              </a:rPr>
              <a:t>شیرمخصوص</a:t>
            </a:r>
            <a:r>
              <a:rPr lang="fa-IR" altLang="en-US" sz="2800" dirty="0" smtClean="0">
                <a:cs typeface="B Nazanin" pitchFamily="2" charset="-78"/>
              </a:rPr>
              <a:t> و متناسب با سن بارداری نوزاد نارس در مراقبت </a:t>
            </a:r>
            <a:r>
              <a:rPr lang="fa-IR" altLang="en-US" sz="2800" dirty="0">
                <a:cs typeface="B Nazanin" pitchFamily="2" charset="-78"/>
              </a:rPr>
              <a:t>آغوشی </a:t>
            </a:r>
          </a:p>
          <a:p>
            <a:r>
              <a:rPr lang="fa-IR" altLang="en-US" sz="2800" dirty="0" smtClean="0">
                <a:cs typeface="B Nazanin" pitchFamily="2" charset="-78"/>
              </a:rPr>
              <a:t>مهم بودن </a:t>
            </a:r>
            <a:r>
              <a:rPr lang="fa-IR" altLang="en-US" sz="2800" dirty="0" err="1" smtClean="0">
                <a:cs typeface="B Nazanin" pitchFamily="2" charset="-78"/>
              </a:rPr>
              <a:t>درآشنائی</a:t>
            </a:r>
            <a:r>
              <a:rPr lang="fa-IR" altLang="en-US" sz="2800" dirty="0" smtClean="0">
                <a:cs typeface="B Nazanin" pitchFamily="2" charset="-78"/>
              </a:rPr>
              <a:t> اولیه با پستان در مراقبت آغوشی</a:t>
            </a:r>
          </a:p>
          <a:p>
            <a:r>
              <a:rPr lang="fa-IR" altLang="en-US" sz="2800" dirty="0" smtClean="0">
                <a:cs typeface="B Nazanin" pitchFamily="2" charset="-78"/>
              </a:rPr>
              <a:t>افزایش تولید شیرمادرو کاهش مشکلات شیردهی با  همان شروع تماس پوستی بوئيدن و لیسیدن نوک پستان</a:t>
            </a:r>
          </a:p>
          <a:p>
            <a:r>
              <a:rPr lang="fa-IR" altLang="en-US" sz="2800" dirty="0" smtClean="0">
                <a:cs typeface="B Nazanin" pitchFamily="2" charset="-78"/>
              </a:rPr>
              <a:t>شیرخوردن بیشتر در حین مراقبت آغوشی (منبع تغذیه آماده و در دسترس نوزاد) </a:t>
            </a:r>
          </a:p>
          <a:p>
            <a:r>
              <a:rPr lang="fa-IR" altLang="en-US" sz="2800" b="1" u="sng" dirty="0">
                <a:cs typeface="B Nazanin" pitchFamily="2" charset="-78"/>
              </a:rPr>
              <a:t>بهبود وزن </a:t>
            </a:r>
            <a:r>
              <a:rPr lang="fa-IR" altLang="en-US" sz="2800" b="1" u="sng" dirty="0" smtClean="0">
                <a:cs typeface="B Nazanin" pitchFamily="2" charset="-78"/>
              </a:rPr>
              <a:t>گیری</a:t>
            </a:r>
          </a:p>
          <a:p>
            <a:endParaRPr lang="fa-IR" altLang="en-US" sz="2800" dirty="0">
              <a:cs typeface="B Nazanin" pitchFamily="2" charset="-78"/>
            </a:endParaRPr>
          </a:p>
          <a:p>
            <a:pPr marL="109537" indent="0">
              <a:buNone/>
            </a:pPr>
            <a:endParaRPr lang="en-US" altLang="en-US" sz="2800" dirty="0" smtClean="0">
              <a:cs typeface="B Nazanin" pitchFamily="2" charset="-78"/>
            </a:endParaRPr>
          </a:p>
        </p:txBody>
      </p:sp>
    </p:spTree>
    <p:extLst>
      <p:ext uri="{BB962C8B-B14F-4D97-AF65-F5344CB8AC3E}">
        <p14:creationId xmlns:p14="http://schemas.microsoft.com/office/powerpoint/2010/main" val="3863511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descr="Slide03.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85725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2" descr="Slide04.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 y="85725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3" descr="Slide03.jpg"/>
          <p:cNvPicPr>
            <a:picLocks/>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71437"/>
            <a:ext cx="9144000" cy="678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14377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54179781"/>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3"/>
          <p:cNvSpPr>
            <a:spLocks noGrp="1" noChangeArrowheads="1"/>
          </p:cNvSpPr>
          <p:nvPr>
            <p:ph type="body" idx="1"/>
          </p:nvPr>
        </p:nvSpPr>
        <p:spPr>
          <a:xfrm>
            <a:off x="280307" y="1447135"/>
            <a:ext cx="8583386" cy="4114800"/>
          </a:xfrm>
        </p:spPr>
        <p:txBody>
          <a:bodyPr/>
          <a:lstStyle/>
          <a:p>
            <a:pPr lvl="1">
              <a:lnSpc>
                <a:spcPct val="150000"/>
              </a:lnSpc>
            </a:pPr>
            <a:r>
              <a:rPr lang="fa-IR" altLang="en-US" sz="3200" dirty="0" smtClean="0">
                <a:cs typeface="B Nazanin" panose="00000400000000000000" pitchFamily="2" charset="-78"/>
              </a:rPr>
              <a:t>افزایش </a:t>
            </a:r>
            <a:r>
              <a:rPr lang="fa-IR" altLang="en-US" sz="3200" dirty="0">
                <a:cs typeface="B Nazanin" panose="00000400000000000000" pitchFamily="2" charset="-78"/>
              </a:rPr>
              <a:t>هورمون رشد در تماس پوست با پوست </a:t>
            </a:r>
          </a:p>
          <a:p>
            <a:pPr lvl="1">
              <a:lnSpc>
                <a:spcPct val="150000"/>
              </a:lnSpc>
            </a:pPr>
            <a:r>
              <a:rPr lang="fa-IR" altLang="en-US" sz="3200" dirty="0">
                <a:cs typeface="B Nazanin" panose="00000400000000000000" pitchFamily="2" charset="-78"/>
              </a:rPr>
              <a:t>استراحت </a:t>
            </a:r>
            <a:r>
              <a:rPr lang="fa-IR" altLang="en-US" sz="3200" dirty="0" err="1" smtClean="0">
                <a:cs typeface="B Nazanin" panose="00000400000000000000" pitchFamily="2" charset="-78"/>
              </a:rPr>
              <a:t>وخواب</a:t>
            </a:r>
            <a:r>
              <a:rPr lang="fa-IR" altLang="en-US" sz="3200" dirty="0" smtClean="0">
                <a:cs typeface="B Nazanin" panose="00000400000000000000" pitchFamily="2" charset="-78"/>
              </a:rPr>
              <a:t> بیشتر نوزاد نارس </a:t>
            </a:r>
          </a:p>
          <a:p>
            <a:pPr lvl="1">
              <a:lnSpc>
                <a:spcPct val="150000"/>
              </a:lnSpc>
            </a:pPr>
            <a:r>
              <a:rPr lang="fa-IR" altLang="en-US" sz="3200" dirty="0">
                <a:cs typeface="B Nazanin" panose="00000400000000000000" pitchFamily="2" charset="-78"/>
              </a:rPr>
              <a:t>بی قراری </a:t>
            </a:r>
            <a:r>
              <a:rPr lang="fa-IR" altLang="en-US" sz="3200" dirty="0" smtClean="0">
                <a:cs typeface="B Nazanin" panose="00000400000000000000" pitchFamily="2" charset="-78"/>
              </a:rPr>
              <a:t>و پرش های ناگهانی کمتر اندام </a:t>
            </a:r>
            <a:r>
              <a:rPr lang="fa-IR" altLang="en-US" sz="3200" dirty="0">
                <a:cs typeface="B Nazanin" panose="00000400000000000000" pitchFamily="2" charset="-78"/>
              </a:rPr>
              <a:t>ها </a:t>
            </a:r>
          </a:p>
          <a:p>
            <a:pPr lvl="2">
              <a:lnSpc>
                <a:spcPct val="150000"/>
              </a:lnSpc>
            </a:pPr>
            <a:r>
              <a:rPr lang="fa-IR" altLang="en-US" sz="2600" dirty="0" smtClean="0">
                <a:cs typeface="B Nazanin" panose="00000400000000000000" pitchFamily="2" charset="-78"/>
              </a:rPr>
              <a:t>کاهش </a:t>
            </a:r>
            <a:r>
              <a:rPr lang="fa-IR" altLang="en-US" sz="2600" dirty="0">
                <a:cs typeface="B Nazanin" panose="00000400000000000000" pitchFamily="2" charset="-78"/>
              </a:rPr>
              <a:t>مصرف کالری </a:t>
            </a:r>
            <a:r>
              <a:rPr lang="fa-IR" altLang="en-US" sz="2600" dirty="0" err="1" smtClean="0">
                <a:cs typeface="B Nazanin" panose="00000400000000000000" pitchFamily="2" charset="-78"/>
              </a:rPr>
              <a:t>وذخیره</a:t>
            </a:r>
            <a:r>
              <a:rPr lang="fa-IR" altLang="en-US" sz="2600" dirty="0" smtClean="0">
                <a:cs typeface="B Nazanin" panose="00000400000000000000" pitchFamily="2" charset="-78"/>
              </a:rPr>
              <a:t> </a:t>
            </a:r>
            <a:r>
              <a:rPr lang="fa-IR" altLang="en-US" sz="2600" dirty="0">
                <a:cs typeface="B Nazanin" panose="00000400000000000000" pitchFamily="2" charset="-78"/>
              </a:rPr>
              <a:t>آن برای وزن </a:t>
            </a:r>
            <a:r>
              <a:rPr lang="fa-IR" altLang="en-US" sz="2600" dirty="0" smtClean="0">
                <a:cs typeface="B Nazanin" panose="00000400000000000000" pitchFamily="2" charset="-78"/>
              </a:rPr>
              <a:t>گیری</a:t>
            </a:r>
            <a:endParaRPr lang="fa-IR" altLang="en-US" sz="2600" dirty="0">
              <a:cs typeface="B Nazanin" panose="00000400000000000000" pitchFamily="2" charset="-78"/>
            </a:endParaRPr>
          </a:p>
          <a:p>
            <a:pPr lvl="1">
              <a:lnSpc>
                <a:spcPct val="150000"/>
              </a:lnSpc>
            </a:pPr>
            <a:r>
              <a:rPr lang="fa-IR" altLang="en-US" sz="3200" dirty="0" smtClean="0">
                <a:cs typeface="B Nazanin" panose="00000400000000000000" pitchFamily="2" charset="-78"/>
              </a:rPr>
              <a:t>نزدیک بودن نوزاد </a:t>
            </a:r>
            <a:r>
              <a:rPr lang="fa-IR" altLang="en-US" sz="3200" dirty="0">
                <a:cs typeface="B Nazanin" panose="00000400000000000000" pitchFamily="2" charset="-78"/>
              </a:rPr>
              <a:t>به پستان </a:t>
            </a:r>
            <a:r>
              <a:rPr lang="fa-IR" altLang="en-US" sz="3200" dirty="0" smtClean="0">
                <a:cs typeface="B Nazanin" panose="00000400000000000000" pitchFamily="2" charset="-78"/>
              </a:rPr>
              <a:t>مادر و </a:t>
            </a:r>
            <a:r>
              <a:rPr lang="fa-IR" altLang="en-US" sz="3200" dirty="0">
                <a:cs typeface="B Nazanin" panose="00000400000000000000" pitchFamily="2" charset="-78"/>
              </a:rPr>
              <a:t>دریافت </a:t>
            </a:r>
            <a:r>
              <a:rPr lang="fa-IR" altLang="en-US" sz="3200" dirty="0" smtClean="0">
                <a:cs typeface="B Nazanin" panose="00000400000000000000" pitchFamily="2" charset="-78"/>
              </a:rPr>
              <a:t>آسان شیر </a:t>
            </a:r>
            <a:r>
              <a:rPr lang="fa-IR" altLang="en-US" sz="3200" dirty="0">
                <a:cs typeface="B Nazanin" panose="00000400000000000000" pitchFamily="2" charset="-78"/>
              </a:rPr>
              <a:t>و </a:t>
            </a:r>
            <a:r>
              <a:rPr lang="fa-IR" altLang="en-US" sz="3200" dirty="0" smtClean="0">
                <a:cs typeface="B Nazanin" panose="00000400000000000000" pitchFamily="2" charset="-78"/>
              </a:rPr>
              <a:t>کالری</a:t>
            </a:r>
          </a:p>
          <a:p>
            <a:pPr lvl="1">
              <a:lnSpc>
                <a:spcPct val="150000"/>
              </a:lnSpc>
            </a:pPr>
            <a:r>
              <a:rPr lang="fa-IR" altLang="en-US" sz="3200" dirty="0" smtClean="0">
                <a:cs typeface="B Nazanin" panose="00000400000000000000" pitchFamily="2" charset="-78"/>
              </a:rPr>
              <a:t>افزایش</a:t>
            </a:r>
            <a:r>
              <a:rPr lang="en-US" altLang="en-US" sz="3200" dirty="0">
                <a:cs typeface="B Nazanin" panose="00000400000000000000" pitchFamily="2" charset="-78"/>
              </a:rPr>
              <a:t>cholecystokinin </a:t>
            </a:r>
            <a:r>
              <a:rPr lang="fa-IR" altLang="en-US" sz="3200" dirty="0" smtClean="0">
                <a:cs typeface="B Nazanin" panose="00000400000000000000" pitchFamily="2" charset="-78"/>
              </a:rPr>
              <a:t>،</a:t>
            </a:r>
            <a:r>
              <a:rPr lang="en-US" altLang="en-US" sz="3200" dirty="0" smtClean="0">
                <a:cs typeface="B Nazanin" panose="00000400000000000000" pitchFamily="2" charset="-78"/>
              </a:rPr>
              <a:t> </a:t>
            </a:r>
            <a:r>
              <a:rPr lang="en-US" altLang="en-US" sz="3200" dirty="0">
                <a:cs typeface="B Nazanin" panose="00000400000000000000" pitchFamily="2" charset="-78"/>
              </a:rPr>
              <a:t>gastrin</a:t>
            </a:r>
            <a:r>
              <a:rPr lang="fa-IR" altLang="en-US" sz="3200" dirty="0" smtClean="0">
                <a:cs typeface="B Nazanin" panose="00000400000000000000" pitchFamily="2" charset="-78"/>
              </a:rPr>
              <a:t> در طی تماس پوستی</a:t>
            </a:r>
            <a:endParaRPr lang="fa-IR" altLang="en-US" sz="3200" dirty="0">
              <a:cs typeface="B Nazanin" panose="00000400000000000000" pitchFamily="2" charset="-78"/>
            </a:endParaRPr>
          </a:p>
        </p:txBody>
      </p:sp>
    </p:spTree>
    <p:extLst>
      <p:ext uri="{BB962C8B-B14F-4D97-AF65-F5344CB8AC3E}">
        <p14:creationId xmlns:p14="http://schemas.microsoft.com/office/powerpoint/2010/main" val="2290784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063314304"/>
              </p:ext>
            </p:extLst>
          </p:nvPr>
        </p:nvGraphicFramePr>
        <p:xfrm>
          <a:off x="228600" y="2286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8787" name="Content Placeholder 2"/>
          <p:cNvSpPr>
            <a:spLocks noGrp="1"/>
          </p:cNvSpPr>
          <p:nvPr>
            <p:ph idx="1"/>
          </p:nvPr>
        </p:nvSpPr>
        <p:spPr>
          <a:xfrm>
            <a:off x="501555" y="1524000"/>
            <a:ext cx="5181599" cy="4525962"/>
          </a:xfrm>
        </p:spPr>
        <p:txBody>
          <a:bodyPr/>
          <a:lstStyle/>
          <a:p>
            <a:pPr algn="l" rtl="0"/>
            <a:r>
              <a:rPr lang="en-US" altLang="en-US" sz="2800" dirty="0" smtClean="0"/>
              <a:t>Some authors point out an advantage to this because the infant ha elevated levels of </a:t>
            </a:r>
            <a:r>
              <a:rPr lang="en-US" altLang="en-US" sz="2800" b="1" u="sng" dirty="0" smtClean="0"/>
              <a:t>cholecystokinin</a:t>
            </a:r>
            <a:r>
              <a:rPr lang="en-US" altLang="en-US" sz="2800" u="sng" dirty="0" smtClean="0"/>
              <a:t> and </a:t>
            </a:r>
            <a:r>
              <a:rPr lang="en-US" altLang="en-US" sz="2800" b="1" u="sng" dirty="0" smtClean="0"/>
              <a:t>gastrin</a:t>
            </a:r>
            <a:r>
              <a:rPr lang="en-US" altLang="en-US" sz="2800" u="sng" dirty="0" smtClean="0"/>
              <a:t> during KMC that </a:t>
            </a:r>
            <a:r>
              <a:rPr lang="en-US" altLang="en-US" sz="2800" b="1" u="sng" dirty="0" smtClean="0"/>
              <a:t>promote better digestion and absorption </a:t>
            </a:r>
            <a:r>
              <a:rPr lang="en-US" altLang="en-US" sz="2800" u="sng" dirty="0" smtClean="0"/>
              <a:t>of nutrients</a:t>
            </a:r>
            <a:r>
              <a:rPr lang="en-US" altLang="en-US" sz="2800" dirty="0" smtClean="0"/>
              <a:t>, </a:t>
            </a:r>
            <a:r>
              <a:rPr lang="en-US" altLang="en-US" sz="2800" u="sng" dirty="0" smtClean="0"/>
              <a:t>promoting better growth</a:t>
            </a:r>
            <a:r>
              <a:rPr lang="en-US" altLang="en-US" sz="2800" dirty="0" smtClean="0"/>
              <a:t>.</a:t>
            </a:r>
            <a:endParaRPr lang="en-US" altLang="en-US" sz="3200" dirty="0" smtClean="0"/>
          </a:p>
        </p:txBody>
      </p:sp>
      <p:pic>
        <p:nvPicPr>
          <p:cNvPr id="1027" name="Picture 3" descr="C:\Users\Dr Ravari\Pictures\tf.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7720"/>
          <a:stretch/>
        </p:blipFill>
        <p:spPr bwMode="auto">
          <a:xfrm>
            <a:off x="5907680" y="1981200"/>
            <a:ext cx="2547937" cy="3194949"/>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10274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457200" y="274638"/>
          <a:ext cx="8229600" cy="1020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411" name="Rectangle 3"/>
          <p:cNvSpPr>
            <a:spLocks noGrp="1" noChangeArrowheads="1"/>
          </p:cNvSpPr>
          <p:nvPr>
            <p:ph type="body" idx="1"/>
          </p:nvPr>
        </p:nvSpPr>
        <p:spPr>
          <a:xfrm>
            <a:off x="914400" y="1219200"/>
            <a:ext cx="7620000" cy="4648200"/>
          </a:xfrm>
        </p:spPr>
        <p:txBody>
          <a:bodyPr/>
          <a:lstStyle/>
          <a:p>
            <a:pPr>
              <a:lnSpc>
                <a:spcPct val="80000"/>
              </a:lnSpc>
              <a:buFont typeface="Wingdings" pitchFamily="2" charset="2"/>
              <a:buNone/>
            </a:pPr>
            <a:endParaRPr lang="fa-IR" sz="3200" dirty="0">
              <a:cs typeface="B Nazanin" pitchFamily="2" charset="-78"/>
            </a:endParaRPr>
          </a:p>
          <a:p>
            <a:pPr>
              <a:lnSpc>
                <a:spcPct val="80000"/>
              </a:lnSpc>
            </a:pPr>
            <a:r>
              <a:rPr lang="fa-IR" sz="3200" b="1" dirty="0">
                <a:cs typeface="B Nazanin" pitchFamily="2" charset="-78"/>
              </a:rPr>
              <a:t>در مراقبتهای آغوشی مادران موفقیت بیشتری در شیردهی دارند </a:t>
            </a:r>
          </a:p>
          <a:p>
            <a:pPr lvl="1">
              <a:buFont typeface="Wingdings" pitchFamily="2" charset="2"/>
              <a:buNone/>
            </a:pPr>
            <a:r>
              <a:rPr lang="fa-IR" sz="3200" dirty="0" smtClean="0">
                <a:cs typeface="B Nazanin" pitchFamily="2" charset="-78"/>
              </a:rPr>
              <a:t>1-</a:t>
            </a:r>
            <a:r>
              <a:rPr lang="fa-IR" sz="2800" dirty="0" smtClean="0">
                <a:cs typeface="B Nazanin" pitchFamily="2" charset="-78"/>
              </a:rPr>
              <a:t>دسترسی </a:t>
            </a:r>
            <a:r>
              <a:rPr lang="fa-IR" sz="2800" dirty="0">
                <a:cs typeface="B Nazanin" pitchFamily="2" charset="-78"/>
              </a:rPr>
              <a:t>آسان به پستان </a:t>
            </a:r>
          </a:p>
          <a:p>
            <a:pPr lvl="1">
              <a:buFont typeface="Wingdings" pitchFamily="2" charset="2"/>
              <a:buNone/>
            </a:pPr>
            <a:r>
              <a:rPr lang="fa-IR" sz="2800" dirty="0">
                <a:cs typeface="B Nazanin" pitchFamily="2" charset="-78"/>
              </a:rPr>
              <a:t>2- منبع آماده تغذیه </a:t>
            </a:r>
          </a:p>
          <a:p>
            <a:pPr lvl="1">
              <a:buFont typeface="Wingdings" pitchFamily="2" charset="2"/>
              <a:buNone/>
            </a:pPr>
            <a:r>
              <a:rPr lang="fa-IR" sz="2800" dirty="0">
                <a:cs typeface="B Nazanin" pitchFamily="2" charset="-78"/>
              </a:rPr>
              <a:t>3- تحریک نوزاد با بوی شیرمادر</a:t>
            </a:r>
          </a:p>
          <a:p>
            <a:pPr lvl="1">
              <a:buFont typeface="Wingdings" pitchFamily="2" charset="2"/>
              <a:buNone/>
            </a:pPr>
            <a:r>
              <a:rPr lang="fa-IR" sz="2800" dirty="0">
                <a:cs typeface="B Nazanin" pitchFamily="2" charset="-78"/>
              </a:rPr>
              <a:t>4- قدرت بهبود یافته </a:t>
            </a:r>
          </a:p>
          <a:p>
            <a:pPr lvl="1">
              <a:buFont typeface="Wingdings" pitchFamily="2" charset="2"/>
              <a:buNone/>
            </a:pPr>
            <a:r>
              <a:rPr lang="fa-IR" sz="2800" dirty="0">
                <a:cs typeface="B Nazanin" pitchFamily="2" charset="-78"/>
              </a:rPr>
              <a:t>5- دفعات بیشتر تغذیه </a:t>
            </a:r>
          </a:p>
          <a:p>
            <a:pPr lvl="1">
              <a:buFont typeface="Wingdings" pitchFamily="2" charset="2"/>
              <a:buNone/>
            </a:pPr>
            <a:r>
              <a:rPr lang="fa-IR" sz="2800" dirty="0">
                <a:cs typeface="B Nazanin" pitchFamily="2" charset="-78"/>
              </a:rPr>
              <a:t>6- برقراری جریان شیر</a:t>
            </a:r>
            <a:endParaRPr lang="en-US" sz="3200" dirty="0">
              <a:cs typeface="B Nazanin" pitchFamily="2" charset="-78"/>
            </a:endParaRPr>
          </a:p>
        </p:txBody>
      </p:sp>
    </p:spTree>
    <p:extLst>
      <p:ext uri="{BB962C8B-B14F-4D97-AF65-F5344CB8AC3E}">
        <p14:creationId xmlns:p14="http://schemas.microsoft.com/office/powerpoint/2010/main" val="35995618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ext Box 4"/>
          <p:cNvSpPr>
            <a:spLocks noGrp="1" noChangeArrowheads="1"/>
          </p:cNvSpPr>
          <p:nvPr>
            <p:ph idx="1"/>
          </p:nvPr>
        </p:nvSpPr>
        <p:spPr>
          <a:xfrm>
            <a:off x="4038600" y="1447800"/>
            <a:ext cx="4724400" cy="4139595"/>
          </a:xfrm>
        </p:spPr>
        <p:txBody>
          <a:bodyPr wrap="square">
            <a:spAutoFit/>
          </a:bodyPr>
          <a:lstStyle/>
          <a:p>
            <a:pPr>
              <a:lnSpc>
                <a:spcPct val="150000"/>
              </a:lnSpc>
            </a:pPr>
            <a:r>
              <a:rPr lang="fa-IR" sz="3200" b="1" dirty="0" smtClean="0">
                <a:cs typeface="B Nazanin" pitchFamily="2" charset="-78"/>
              </a:rPr>
              <a:t>مراقبت آغوشی:</a:t>
            </a:r>
          </a:p>
          <a:p>
            <a:pPr lvl="1">
              <a:lnSpc>
                <a:spcPct val="150000"/>
              </a:lnSpc>
            </a:pPr>
            <a:r>
              <a:rPr lang="fa-IR" sz="2800" dirty="0" smtClean="0">
                <a:cs typeface="B Nazanin" pitchFamily="2" charset="-78"/>
              </a:rPr>
              <a:t>افزایش </a:t>
            </a:r>
            <a:r>
              <a:rPr lang="fa-IR" altLang="en-US" sz="2800" u="sng" dirty="0" err="1" smtClean="0">
                <a:cs typeface="B Nazanin" panose="00000400000000000000" pitchFamily="2" charset="-78"/>
              </a:rPr>
              <a:t>شیوع</a:t>
            </a:r>
            <a:r>
              <a:rPr lang="fa-IR" altLang="en-US" sz="2800" dirty="0" err="1" smtClean="0">
                <a:cs typeface="B Nazanin" panose="00000400000000000000" pitchFamily="2" charset="-78"/>
              </a:rPr>
              <a:t>،</a:t>
            </a:r>
            <a:r>
              <a:rPr lang="fa-IR" altLang="en-US" sz="2800" u="sng" dirty="0" err="1" smtClean="0">
                <a:cs typeface="B Nazanin" panose="00000400000000000000" pitchFamily="2" charset="-78"/>
              </a:rPr>
              <a:t>مدت</a:t>
            </a:r>
            <a:r>
              <a:rPr lang="fa-IR" altLang="en-US" sz="2800" dirty="0">
                <a:cs typeface="B Nazanin" panose="00000400000000000000" pitchFamily="2" charset="-78"/>
              </a:rPr>
              <a:t> </a:t>
            </a:r>
            <a:r>
              <a:rPr lang="fa-IR" altLang="en-US" sz="2800" u="sng" dirty="0" smtClean="0">
                <a:cs typeface="B Nazanin" panose="00000400000000000000" pitchFamily="2" charset="-78"/>
              </a:rPr>
              <a:t>و </a:t>
            </a:r>
            <a:r>
              <a:rPr lang="fa-IR" altLang="en-US" sz="2800" u="sng" dirty="0">
                <a:cs typeface="B Nazanin" panose="00000400000000000000" pitchFamily="2" charset="-78"/>
              </a:rPr>
              <a:t>افزایش تغذیه انحصاری با شیرمادر </a:t>
            </a:r>
            <a:r>
              <a:rPr lang="fa-IR" altLang="en-US" sz="2800" u="sng" dirty="0" smtClean="0">
                <a:cs typeface="B Nazanin" panose="00000400000000000000" pitchFamily="2" charset="-78"/>
              </a:rPr>
              <a:t>،</a:t>
            </a:r>
          </a:p>
          <a:p>
            <a:pPr lvl="1">
              <a:lnSpc>
                <a:spcPct val="150000"/>
              </a:lnSpc>
            </a:pPr>
            <a:r>
              <a:rPr lang="fa-IR" altLang="en-US" sz="2800" u="sng" dirty="0" smtClean="0">
                <a:cs typeface="B Nazanin" panose="00000400000000000000" pitchFamily="2" charset="-78"/>
              </a:rPr>
              <a:t>افزایش </a:t>
            </a:r>
            <a:r>
              <a:rPr lang="fa-IR" altLang="en-US" sz="2800" u="sng" dirty="0">
                <a:cs typeface="B Nazanin" panose="00000400000000000000" pitchFamily="2" charset="-78"/>
              </a:rPr>
              <a:t>توانمندی واعتماد به نفس در </a:t>
            </a:r>
            <a:r>
              <a:rPr lang="fa-IR" altLang="en-US" sz="2800" u="sng" dirty="0" smtClean="0">
                <a:cs typeface="B Nazanin" panose="00000400000000000000" pitchFamily="2" charset="-78"/>
              </a:rPr>
              <a:t>مادر در شروع تغذيه با شیرمادر در پاسخ به علائم اولیه گرسنگی</a:t>
            </a:r>
          </a:p>
        </p:txBody>
      </p:sp>
      <p:graphicFrame>
        <p:nvGraphicFramePr>
          <p:cNvPr id="2" name="Diagram 1"/>
          <p:cNvGraphicFramePr/>
          <p:nvPr>
            <p:extLst>
              <p:ext uri="{D42A27DB-BD31-4B8C-83A1-F6EECF244321}">
                <p14:modId xmlns:p14="http://schemas.microsoft.com/office/powerpoint/2010/main" val="3746469549"/>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C:\Users\Dr Ravari\Pictures\nn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1999" y="1795818"/>
            <a:ext cx="2757255" cy="3810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427657"/>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1496" name="Rectangle 8"/>
          <p:cNvSpPr>
            <a:spLocks noGrp="1" noChangeArrowheads="1"/>
          </p:cNvSpPr>
          <p:nvPr>
            <p:ph type="body" sz="half" idx="1"/>
          </p:nvPr>
        </p:nvSpPr>
        <p:spPr>
          <a:xfrm>
            <a:off x="3124200" y="1295400"/>
            <a:ext cx="5486400" cy="4343400"/>
          </a:xfrm>
        </p:spPr>
        <p:txBody>
          <a:bodyPr/>
          <a:lstStyle/>
          <a:p>
            <a:pPr marL="514350" indent="-514350">
              <a:buFont typeface="+mj-lt"/>
              <a:buAutoNum type="arabicPeriod"/>
              <a:defRPr/>
            </a:pPr>
            <a:r>
              <a:rPr lang="fa-IR" sz="3200" dirty="0" smtClean="0">
                <a:cs typeface="B Nazanin" pitchFamily="2" charset="-78"/>
              </a:rPr>
              <a:t>آموزش واطلاع والدین ازعلائم آمادگی به تغذیه در نوزاد</a:t>
            </a:r>
            <a:endParaRPr lang="en-US" sz="3200" dirty="0" smtClean="0">
              <a:cs typeface="B Nazanin" pitchFamily="2" charset="-78"/>
            </a:endParaRPr>
          </a:p>
          <a:p>
            <a:pPr marL="1371600" lvl="2" indent="-457200" eaLnBrk="1" hangingPunct="1">
              <a:lnSpc>
                <a:spcPct val="80000"/>
              </a:lnSpc>
              <a:defRPr/>
            </a:pPr>
            <a:r>
              <a:rPr lang="fa-IR" sz="2400" dirty="0" err="1" smtClean="0">
                <a:cs typeface="B Nazanin" pitchFamily="2" charset="-78"/>
              </a:rPr>
              <a:t>رفلکس</a:t>
            </a:r>
            <a:r>
              <a:rPr lang="fa-IR" sz="2400" dirty="0" smtClean="0">
                <a:cs typeface="B Nazanin" pitchFamily="2" charset="-78"/>
              </a:rPr>
              <a:t> </a:t>
            </a:r>
            <a:r>
              <a:rPr lang="fa-IR" sz="2400" dirty="0" err="1" smtClean="0">
                <a:cs typeface="B Nazanin" pitchFamily="2" charset="-78"/>
              </a:rPr>
              <a:t>جستحو</a:t>
            </a:r>
            <a:r>
              <a:rPr lang="fa-IR" sz="2400" dirty="0" smtClean="0">
                <a:cs typeface="B Nazanin" pitchFamily="2" charset="-78"/>
              </a:rPr>
              <a:t> و تکان دادن زبان </a:t>
            </a:r>
            <a:r>
              <a:rPr lang="fa-IR" sz="2400" dirty="0" err="1" smtClean="0">
                <a:cs typeface="B Nazanin" pitchFamily="2" charset="-78"/>
              </a:rPr>
              <a:t>دردهان</a:t>
            </a:r>
            <a:r>
              <a:rPr lang="fa-IR" sz="2400" dirty="0" smtClean="0">
                <a:cs typeface="B Nazanin" pitchFamily="2" charset="-78"/>
              </a:rPr>
              <a:t>  </a:t>
            </a:r>
            <a:endParaRPr lang="en-US" sz="2400" dirty="0" smtClean="0">
              <a:cs typeface="B Nazanin" pitchFamily="2" charset="-78"/>
            </a:endParaRPr>
          </a:p>
          <a:p>
            <a:pPr marL="1371600" lvl="2" indent="-457200" eaLnBrk="1" hangingPunct="1">
              <a:lnSpc>
                <a:spcPct val="80000"/>
              </a:lnSpc>
              <a:defRPr/>
            </a:pPr>
            <a:r>
              <a:rPr lang="fa-IR" sz="2400" dirty="0" smtClean="0">
                <a:cs typeface="B Nazanin" pitchFamily="2" charset="-78"/>
              </a:rPr>
              <a:t>مکیدن(انگشت، پوست مادر ویا ملافه)</a:t>
            </a:r>
            <a:endParaRPr lang="en-US" sz="2400" dirty="0" smtClean="0">
              <a:cs typeface="B Nazanin" pitchFamily="2" charset="-78"/>
            </a:endParaRPr>
          </a:p>
          <a:p>
            <a:pPr marL="514350" indent="-514350" eaLnBrk="1" hangingPunct="1">
              <a:lnSpc>
                <a:spcPct val="90000"/>
              </a:lnSpc>
              <a:buFont typeface="+mj-lt"/>
              <a:buAutoNum type="arabicPeriod"/>
              <a:defRPr/>
            </a:pPr>
            <a:r>
              <a:rPr lang="fa-IR" sz="3200" dirty="0">
                <a:cs typeface="B Nazanin" pitchFamily="2" charset="-78"/>
              </a:rPr>
              <a:t>بیدار نمودن نوزاد برای تغذیه </a:t>
            </a:r>
            <a:r>
              <a:rPr lang="fa-IR" sz="3200" dirty="0" err="1" smtClean="0">
                <a:cs typeface="B Nazanin" pitchFamily="2" charset="-78"/>
              </a:rPr>
              <a:t>درابتدا</a:t>
            </a:r>
            <a:r>
              <a:rPr lang="fa-IR" sz="3200" dirty="0" smtClean="0">
                <a:cs typeface="B Nazanin" pitchFamily="2" charset="-78"/>
              </a:rPr>
              <a:t>، </a:t>
            </a:r>
            <a:r>
              <a:rPr lang="fa-IR" sz="3200" dirty="0">
                <a:cs typeface="B Nazanin" pitchFamily="2" charset="-78"/>
              </a:rPr>
              <a:t>توسط قطع موقت تماس پوستی </a:t>
            </a:r>
            <a:r>
              <a:rPr lang="fa-IR" sz="3200" dirty="0" err="1" smtClean="0">
                <a:cs typeface="B Nazanin" pitchFamily="2" charset="-78"/>
              </a:rPr>
              <a:t>ویا</a:t>
            </a:r>
            <a:r>
              <a:rPr lang="fa-IR" sz="3200" dirty="0" smtClean="0">
                <a:cs typeface="B Nazanin" pitchFamily="2" charset="-78"/>
              </a:rPr>
              <a:t> </a:t>
            </a:r>
            <a:r>
              <a:rPr lang="fa-IR" sz="3200" dirty="0">
                <a:cs typeface="B Nazanin" pitchFamily="2" charset="-78"/>
              </a:rPr>
              <a:t>کمی تکان خوردن والدین</a:t>
            </a:r>
          </a:p>
          <a:p>
            <a:pPr marL="514350" indent="-514350" eaLnBrk="1" hangingPunct="1">
              <a:lnSpc>
                <a:spcPct val="90000"/>
              </a:lnSpc>
              <a:buFont typeface="+mj-lt"/>
              <a:buAutoNum type="arabicPeriod"/>
              <a:defRPr/>
            </a:pPr>
            <a:r>
              <a:rPr lang="fa-IR" sz="3200" dirty="0">
                <a:cs typeface="B Nazanin" pitchFamily="2" charset="-78"/>
              </a:rPr>
              <a:t>تغذیه در زمان های بیداری و </a:t>
            </a:r>
            <a:r>
              <a:rPr lang="fa-IR" sz="3200" dirty="0" err="1">
                <a:cs typeface="B Nazanin" pitchFamily="2" charset="-78"/>
              </a:rPr>
              <a:t>هوشیاربودن</a:t>
            </a:r>
            <a:endParaRPr lang="en-US" sz="3200" dirty="0">
              <a:cs typeface="B Nazanin" pitchFamily="2" charset="-78"/>
            </a:endParaRPr>
          </a:p>
          <a:p>
            <a:pPr marL="1163637" indent="-742950" eaLnBrk="1" hangingPunct="1">
              <a:lnSpc>
                <a:spcPct val="80000"/>
              </a:lnSpc>
              <a:buFont typeface="+mj-lt"/>
              <a:buAutoNum type="arabicPeriod"/>
              <a:defRPr/>
            </a:pPr>
            <a:endParaRPr lang="en-US" sz="3200" dirty="0" smtClean="0">
              <a:cs typeface="B Nazanin" pitchFamily="2" charset="-78"/>
            </a:endParaRPr>
          </a:p>
        </p:txBody>
      </p:sp>
      <p:graphicFrame>
        <p:nvGraphicFramePr>
          <p:cNvPr id="7" name="Diagram 6"/>
          <p:cNvGraphicFramePr/>
          <p:nvPr>
            <p:extLst>
              <p:ext uri="{D42A27DB-BD31-4B8C-83A1-F6EECF244321}">
                <p14:modId xmlns:p14="http://schemas.microsoft.com/office/powerpoint/2010/main" val="2766600244"/>
              </p:ext>
            </p:extLst>
          </p:nvPr>
        </p:nvGraphicFramePr>
        <p:xfrm>
          <a:off x="685800" y="152400"/>
          <a:ext cx="7924800" cy="83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C:\Users\Dr Ravari\Pictures\ذذ.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2664"/>
          <a:stretch/>
        </p:blipFill>
        <p:spPr bwMode="auto">
          <a:xfrm>
            <a:off x="838200" y="1752600"/>
            <a:ext cx="2196152" cy="30760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2036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9149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2"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026" t="7131" r="7811" b="6736"/>
          <a:stretch/>
        </p:blipFill>
        <p:spPr bwMode="auto">
          <a:xfrm>
            <a:off x="674929" y="2104030"/>
            <a:ext cx="1894833" cy="29002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7" name="Content Placeholder 6"/>
          <p:cNvSpPr>
            <a:spLocks noGrp="1"/>
          </p:cNvSpPr>
          <p:nvPr>
            <p:ph idx="1"/>
          </p:nvPr>
        </p:nvSpPr>
        <p:spPr>
          <a:xfrm>
            <a:off x="2917361" y="1549400"/>
            <a:ext cx="5464639" cy="4089400"/>
          </a:xfrm>
        </p:spPr>
        <p:txBody>
          <a:bodyPr/>
          <a:lstStyle/>
          <a:p>
            <a:pPr marL="514350" indent="-514350">
              <a:buFontTx/>
              <a:buAutoNum type="arabicPeriod" startAt="4"/>
            </a:pPr>
            <a:r>
              <a:rPr lang="fa-IR" altLang="en-US" sz="2800" dirty="0" smtClean="0">
                <a:cs typeface="B Nazanin" pitchFamily="2" charset="-78"/>
              </a:rPr>
              <a:t>اجازه به نوزاد در مکیدن پستان هرآنچه که بخواهد</a:t>
            </a:r>
            <a:endParaRPr lang="en-GB" altLang="en-US" sz="2800" dirty="0" smtClean="0">
              <a:cs typeface="B Nazanin" pitchFamily="2" charset="-78"/>
            </a:endParaRPr>
          </a:p>
          <a:p>
            <a:pPr marL="514350" indent="-514350">
              <a:buFontTx/>
              <a:buAutoNum type="arabicPeriod" startAt="4"/>
            </a:pPr>
            <a:r>
              <a:rPr lang="fa-IR" altLang="en-US" sz="2800" dirty="0" smtClean="0">
                <a:cs typeface="B Nazanin" pitchFamily="2" charset="-78"/>
              </a:rPr>
              <a:t>نیاز نوزاد نارس به تغذيه با شیرمادر به دفعات مکرر در شب وروز</a:t>
            </a:r>
            <a:endParaRPr lang="en-GB" altLang="en-US" sz="2800" dirty="0" smtClean="0">
              <a:cs typeface="B Nazanin" pitchFamily="2" charset="-78"/>
            </a:endParaRPr>
          </a:p>
          <a:p>
            <a:pPr marL="514350" indent="-514350">
              <a:buFontTx/>
              <a:buAutoNum type="arabicPeriod" startAt="4"/>
            </a:pPr>
            <a:r>
              <a:rPr lang="fa-IR" altLang="en-US" sz="2800" dirty="0" smtClean="0">
                <a:cs typeface="B Nazanin" pitchFamily="2" charset="-78"/>
              </a:rPr>
              <a:t>انجام شیردهی در طی مراقبت آغوشی (ایده آل)و اطمینان از </a:t>
            </a:r>
            <a:r>
              <a:rPr lang="fa-IR" altLang="en-US" sz="2800" b="1" u="sng" dirty="0" smtClean="0">
                <a:cs typeface="B Nazanin" pitchFamily="2" charset="-78"/>
              </a:rPr>
              <a:t>وضعیت خوب درآغوش گرفتن وی توسط مادر و چفت شدن خوب به پستان </a:t>
            </a:r>
            <a:r>
              <a:rPr lang="fa-IR" altLang="en-US" sz="2800" dirty="0" smtClean="0">
                <a:cs typeface="B Nazanin" pitchFamily="2" charset="-78"/>
              </a:rPr>
              <a:t>از همان دفعات اولیه تغذيه  </a:t>
            </a:r>
            <a:endParaRPr lang="en-GB" altLang="en-US" sz="2800" b="1" dirty="0" smtClean="0">
              <a:cs typeface="B Nazanin" pitchFamily="2" charset="-78"/>
            </a:endParaRPr>
          </a:p>
          <a:p>
            <a:pPr marL="514350" indent="-514350"/>
            <a:endParaRPr lang="en-US" altLang="en-US" sz="2000" dirty="0" smtClean="0">
              <a:cs typeface="B Nazanin" pitchFamily="2" charset="-78"/>
            </a:endParaRPr>
          </a:p>
        </p:txBody>
      </p:sp>
      <p:graphicFrame>
        <p:nvGraphicFramePr>
          <p:cNvPr id="8" name="Diagram 7"/>
          <p:cNvGraphicFramePr/>
          <p:nvPr>
            <p:extLst>
              <p:ext uri="{D42A27DB-BD31-4B8C-83A1-F6EECF244321}">
                <p14:modId xmlns:p14="http://schemas.microsoft.com/office/powerpoint/2010/main" val="4070256170"/>
              </p:ext>
            </p:extLst>
          </p:nvPr>
        </p:nvGraphicFramePr>
        <p:xfrm>
          <a:off x="533400" y="304800"/>
          <a:ext cx="7772400" cy="91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101" name="Picture 5" descr="C:\Users\Dr Ravari\Pictures\bf lpt.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929" y="1981200"/>
            <a:ext cx="2166232" cy="2971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6328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wheel(1)">
                                      <p:cBhvr>
                                        <p:cTn id="7" dur="1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Curved Right Arrow 10"/>
          <p:cNvSpPr/>
          <p:nvPr/>
        </p:nvSpPr>
        <p:spPr>
          <a:xfrm>
            <a:off x="4572000" y="3276600"/>
            <a:ext cx="685800" cy="16002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aphicFrame>
        <p:nvGraphicFramePr>
          <p:cNvPr id="2" name="Diagram 1"/>
          <p:cNvGraphicFramePr/>
          <p:nvPr>
            <p:extLst>
              <p:ext uri="{D42A27DB-BD31-4B8C-83A1-F6EECF244321}">
                <p14:modId xmlns:p14="http://schemas.microsoft.com/office/powerpoint/2010/main" val="4127166779"/>
              </p:ext>
            </p:extLst>
          </p:nvPr>
        </p:nvGraphicFramePr>
        <p:xfrm>
          <a:off x="609600" y="304800"/>
          <a:ext cx="8001000" cy="99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0964" name="Rectangle 3"/>
          <p:cNvSpPr>
            <a:spLocks noGrp="1" noChangeArrowheads="1"/>
          </p:cNvSpPr>
          <p:nvPr>
            <p:ph type="body" idx="1"/>
          </p:nvPr>
        </p:nvSpPr>
        <p:spPr>
          <a:xfrm>
            <a:off x="257601" y="1447800"/>
            <a:ext cx="4724400" cy="838200"/>
          </a:xfrm>
        </p:spPr>
        <p:txBody>
          <a:bodyPr/>
          <a:lstStyle/>
          <a:p>
            <a:pPr marL="0" indent="0" algn="ctr">
              <a:buFont typeface="Wingdings" pitchFamily="2" charset="2"/>
              <a:buNone/>
            </a:pPr>
            <a:r>
              <a:rPr lang="fa-IR" altLang="en-US" sz="2800" b="1" dirty="0" err="1" smtClean="0">
                <a:cs typeface="B Nazanin" pitchFamily="2" charset="-78"/>
              </a:rPr>
              <a:t>تغذيه</a:t>
            </a:r>
            <a:r>
              <a:rPr lang="fa-IR" altLang="en-US" sz="2800" b="1" dirty="0" smtClean="0">
                <a:cs typeface="B Nazanin" pitchFamily="2" charset="-78"/>
              </a:rPr>
              <a:t> </a:t>
            </a:r>
            <a:r>
              <a:rPr lang="fa-IR" altLang="en-US" sz="2800" b="1" dirty="0" err="1" smtClean="0">
                <a:cs typeface="B Nazanin" pitchFamily="2" charset="-78"/>
              </a:rPr>
              <a:t>انحصاري</a:t>
            </a:r>
            <a:r>
              <a:rPr lang="fa-IR" altLang="en-US" sz="2800" b="1" dirty="0" smtClean="0">
                <a:cs typeface="B Nazanin" pitchFamily="2" charset="-78"/>
              </a:rPr>
              <a:t> با </a:t>
            </a:r>
            <a:r>
              <a:rPr lang="fa-IR" altLang="en-US" sz="2800" b="1" dirty="0" err="1" smtClean="0">
                <a:cs typeface="B Nazanin" pitchFamily="2" charset="-78"/>
              </a:rPr>
              <a:t>شيرمادر</a:t>
            </a:r>
            <a:endParaRPr lang="fa-IR" altLang="en-US" sz="2800" b="1" dirty="0" smtClean="0">
              <a:cs typeface="B Nazanin" pitchFamily="2" charset="-78"/>
            </a:endParaRPr>
          </a:p>
          <a:p>
            <a:pPr marL="0" indent="0" algn="ctr">
              <a:buFont typeface="Wingdings" pitchFamily="2" charset="2"/>
              <a:buNone/>
            </a:pPr>
            <a:r>
              <a:rPr lang="fa-IR" altLang="en-US" sz="2400" b="1" dirty="0" smtClean="0">
                <a:cs typeface="B Nazanin" pitchFamily="2" charset="-78"/>
              </a:rPr>
              <a:t>ابتدا لوله معده ٍ، سپس فنجان و </a:t>
            </a:r>
            <a:r>
              <a:rPr lang="fa-IR" altLang="en-US" sz="2400" b="1" dirty="0" err="1" smtClean="0">
                <a:cs typeface="B Nazanin" pitchFamily="2" charset="-78"/>
              </a:rPr>
              <a:t>نهايتا</a:t>
            </a:r>
            <a:r>
              <a:rPr lang="fa-IR" altLang="en-US" sz="2400" b="1" dirty="0" smtClean="0">
                <a:cs typeface="B Nazanin" pitchFamily="2" charset="-78"/>
              </a:rPr>
              <a:t> </a:t>
            </a:r>
            <a:r>
              <a:rPr lang="fa-IR" altLang="en-US" sz="2400" b="1" dirty="0" err="1" smtClean="0">
                <a:cs typeface="B Nazanin" pitchFamily="2" charset="-78"/>
              </a:rPr>
              <a:t>تغذيه</a:t>
            </a:r>
            <a:r>
              <a:rPr lang="fa-IR" altLang="en-US" sz="2400" b="1" dirty="0" smtClean="0">
                <a:cs typeface="B Nazanin" pitchFamily="2" charset="-78"/>
              </a:rPr>
              <a:t> </a:t>
            </a:r>
            <a:r>
              <a:rPr lang="fa-IR" altLang="en-US" sz="2400" b="1" dirty="0" err="1" smtClean="0">
                <a:cs typeface="B Nazanin" pitchFamily="2" charset="-78"/>
              </a:rPr>
              <a:t>مستقيم</a:t>
            </a:r>
            <a:r>
              <a:rPr lang="fa-IR" altLang="en-US" sz="2400" b="1" dirty="0" smtClean="0">
                <a:cs typeface="B Nazanin" pitchFamily="2" charset="-78"/>
              </a:rPr>
              <a:t> از پستان </a:t>
            </a:r>
            <a:endParaRPr lang="en-GB" altLang="en-US" sz="1600" b="1" dirty="0" smtClean="0">
              <a:cs typeface="B Nazanin" pitchFamily="2" charset="-78"/>
            </a:endParaRPr>
          </a:p>
        </p:txBody>
      </p:sp>
      <p:pic>
        <p:nvPicPr>
          <p:cNvPr id="71689" name="Picture 9" descr="C:\slides\KANGAROO MOTHER CARE\pic\personal\2\DSC00909.jpg">
            <a:hlinkClick r:id="" action="ppaction://noaction"/>
          </p:cNvPr>
          <p:cNvPicPr>
            <a:picLocks noChangeAspect="1" noChangeArrowheads="1"/>
          </p:cNvPicPr>
          <p:nvPr/>
        </p:nvPicPr>
        <p:blipFill>
          <a:blip r:embed="rId8" cstate="print"/>
          <a:srcRect l="13291"/>
          <a:stretch>
            <a:fillRect/>
          </a:stretch>
        </p:blipFill>
        <p:spPr bwMode="auto">
          <a:xfrm>
            <a:off x="868901" y="2895599"/>
            <a:ext cx="3398299" cy="2939715"/>
          </a:xfrm>
          <a:prstGeom prst="rect">
            <a:avLst/>
          </a:prstGeom>
          <a:ln>
            <a:noFill/>
          </a:ln>
          <a:effectLst>
            <a:outerShdw blurRad="292100" dist="139700" dir="2700000" algn="tl" rotWithShape="0">
              <a:srgbClr val="333333">
                <a:alpha val="65000"/>
              </a:srgbClr>
            </a:outerShdw>
          </a:effectLst>
        </p:spPr>
      </p:pic>
      <p:sp>
        <p:nvSpPr>
          <p:cNvPr id="9" name="Bent Arrow 8"/>
          <p:cNvSpPr/>
          <p:nvPr/>
        </p:nvSpPr>
        <p:spPr>
          <a:xfrm>
            <a:off x="3505200" y="2595312"/>
            <a:ext cx="1828800" cy="53340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pic>
        <p:nvPicPr>
          <p:cNvPr id="71690" name="Picture 10" descr="C:\slides\KANGAROO MOTHER CARE\pic\personal\2\DSC00941.jpg"/>
          <p:cNvPicPr>
            <a:picLocks noChangeAspect="1" noChangeArrowheads="1"/>
          </p:cNvPicPr>
          <p:nvPr/>
        </p:nvPicPr>
        <p:blipFill rotWithShape="1">
          <a:blip r:embed="rId9" cstate="print"/>
          <a:srcRect l="38498" t="43341" r="12194" b="8944"/>
          <a:stretch/>
        </p:blipFill>
        <p:spPr bwMode="auto">
          <a:xfrm>
            <a:off x="5410199" y="1596787"/>
            <a:ext cx="2743201" cy="2138927"/>
          </a:xfrm>
          <a:prstGeom prst="rect">
            <a:avLst/>
          </a:prstGeom>
          <a:ln>
            <a:noFill/>
          </a:ln>
          <a:effectLst>
            <a:outerShdw blurRad="292100" dist="139700" dir="2700000" algn="tl" rotWithShape="0">
              <a:srgbClr val="333333">
                <a:alpha val="65000"/>
              </a:srgbClr>
            </a:outerShdw>
          </a:effectLst>
        </p:spPr>
      </p:pic>
      <p:pic>
        <p:nvPicPr>
          <p:cNvPr id="71693" name="Picture 13" descr="C:\slides\KANGAROO MOTHER CARE\pic\b.bmp"/>
          <p:cNvPicPr>
            <a:picLocks noChangeAspect="1" noChangeArrowheads="1"/>
          </p:cNvPicPr>
          <p:nvPr/>
        </p:nvPicPr>
        <p:blipFill>
          <a:blip r:embed="rId10" cstate="print"/>
          <a:srcRect r="5000" b="10000"/>
          <a:stretch>
            <a:fillRect/>
          </a:stretch>
        </p:blipFill>
        <p:spPr bwMode="auto">
          <a:xfrm>
            <a:off x="5410200" y="3886200"/>
            <a:ext cx="2743200" cy="19491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28999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2551254" y="2895600"/>
            <a:ext cx="4114800" cy="2590800"/>
          </a:xfrm>
        </p:spPr>
        <p:txBody>
          <a:bodyPr/>
          <a:lstStyle/>
          <a:p>
            <a:pPr marL="109537" indent="0" algn="ctr" rtl="0">
              <a:buNone/>
            </a:pPr>
            <a:r>
              <a:rPr lang="fa-IR" sz="2800" b="1" dirty="0" smtClean="0">
                <a:cs typeface="B Nazanin" panose="00000400000000000000" pitchFamily="2" charset="-78"/>
              </a:rPr>
              <a:t> </a:t>
            </a:r>
            <a:r>
              <a:rPr lang="fa-IR" sz="2800" b="1" u="sng" dirty="0" smtClean="0">
                <a:cs typeface="B Nazanin" panose="00000400000000000000" pitchFamily="2" charset="-78"/>
              </a:rPr>
              <a:t>آگاهی </a:t>
            </a:r>
            <a:r>
              <a:rPr lang="fa-IR" sz="2800" b="1" u="sng" dirty="0">
                <a:cs typeface="B Nazanin" panose="00000400000000000000" pitchFamily="2" charset="-78"/>
              </a:rPr>
              <a:t>و مهارت پزشک و </a:t>
            </a:r>
            <a:r>
              <a:rPr lang="fa-IR" sz="2800" b="1" u="sng" dirty="0" smtClean="0">
                <a:cs typeface="B Nazanin" panose="00000400000000000000" pitchFamily="2" charset="-78"/>
              </a:rPr>
              <a:t>پرستار در مدیریت شیردهی </a:t>
            </a:r>
            <a:r>
              <a:rPr lang="fa-IR" sz="2800" b="1" dirty="0" smtClean="0">
                <a:cs typeface="B Nazanin" panose="00000400000000000000" pitchFamily="2" charset="-78"/>
              </a:rPr>
              <a:t>عامل بسیار مهمی در حمایت مادر به رسیدن هدف وی که همان تغذیه با شیرمادر است</a:t>
            </a:r>
            <a:r>
              <a:rPr lang="en-US" sz="2800" b="1" dirty="0" smtClean="0">
                <a:cs typeface="B Nazanin" panose="00000400000000000000" pitchFamily="2" charset="-78"/>
              </a:rPr>
              <a:t> </a:t>
            </a:r>
            <a:r>
              <a:rPr lang="fa-IR" sz="2800" b="1" dirty="0" smtClean="0">
                <a:cs typeface="B Nazanin" panose="00000400000000000000" pitchFamily="2" charset="-78"/>
              </a:rPr>
              <a:t> می باشد. </a:t>
            </a:r>
          </a:p>
        </p:txBody>
      </p:sp>
      <p:pic>
        <p:nvPicPr>
          <p:cNvPr id="1027" name="Picture 3" descr="D:\slides\Update slides\new pic\my pic and position\dey 27 samsung\20140412_11032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149" r="17299" b="15850"/>
          <a:stretch/>
        </p:blipFill>
        <p:spPr bwMode="auto">
          <a:xfrm>
            <a:off x="4639003" y="358307"/>
            <a:ext cx="1830912" cy="2080093"/>
          </a:xfrm>
          <a:prstGeom prst="bracketPair">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D:\slides\Update slides\new pic\my pic and position\dey 27 samsung\20140412_111134.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164" t="-1630" r="4637" b="-786"/>
          <a:stretch/>
        </p:blipFill>
        <p:spPr bwMode="auto">
          <a:xfrm>
            <a:off x="318150" y="304800"/>
            <a:ext cx="2348850" cy="2249693"/>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328" t="14808" r="30659" b="11909"/>
          <a:stretch/>
        </p:blipFill>
        <p:spPr bwMode="auto">
          <a:xfrm>
            <a:off x="6628942" y="366190"/>
            <a:ext cx="2280229" cy="2538249"/>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D:\slides\Update slides\93 mofid taghziye  nozade naras\New folder\20140210_104539.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1912" t="25044" r="20897" b="26990"/>
          <a:stretch/>
        </p:blipFill>
        <p:spPr bwMode="auto">
          <a:xfrm>
            <a:off x="307640" y="2667000"/>
            <a:ext cx="2359360" cy="2637984"/>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slides\Update slides\new pic\ROdini\rodini 1180 6mo 6kg.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880" t="8148" r="46965"/>
          <a:stretch/>
        </p:blipFill>
        <p:spPr bwMode="auto">
          <a:xfrm rot="10800000">
            <a:off x="6628941" y="2994450"/>
            <a:ext cx="2310787" cy="2428888"/>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Picture 3" descr="D:\slides\Update slides\new pic\ROdini\20140413_103126.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9288" t="1815" r="9967" b="19373"/>
          <a:stretch/>
        </p:blipFill>
        <p:spPr bwMode="auto">
          <a:xfrm rot="5400000">
            <a:off x="2647924" y="524528"/>
            <a:ext cx="2085348" cy="1742395"/>
          </a:xfrm>
          <a:prstGeom prst="round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Curved Down Arrow 2"/>
          <p:cNvSpPr/>
          <p:nvPr/>
        </p:nvSpPr>
        <p:spPr>
          <a:xfrm>
            <a:off x="838200" y="609600"/>
            <a:ext cx="7467600" cy="3122622"/>
          </a:xfrm>
          <a:prstGeom prst="curvedDownArrow">
            <a:avLst>
              <a:gd name="adj1" fmla="val 25000"/>
              <a:gd name="adj2" fmla="val 42366"/>
              <a:gd name="adj3" fmla="val 25000"/>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TextBox 3"/>
          <p:cNvSpPr txBox="1"/>
          <p:nvPr/>
        </p:nvSpPr>
        <p:spPr>
          <a:xfrm>
            <a:off x="2438400" y="5830669"/>
            <a:ext cx="4343400" cy="646331"/>
          </a:xfrm>
          <a:prstGeom prst="rect">
            <a:avLst/>
          </a:prstGeom>
          <a:noFill/>
        </p:spPr>
        <p:txBody>
          <a:bodyPr wrap="square" rtlCol="0">
            <a:spAutoFit/>
          </a:bodyPr>
          <a:lstStyle/>
          <a:p>
            <a:pPr algn="ctr"/>
            <a:r>
              <a:rPr lang="en-US" dirty="0" smtClean="0"/>
              <a:t>BW:</a:t>
            </a:r>
            <a:r>
              <a:rPr lang="fa-IR" dirty="0" smtClean="0"/>
              <a:t>1.250</a:t>
            </a:r>
            <a:r>
              <a:rPr lang="en-US" dirty="0" smtClean="0"/>
              <a:t> RDS </a:t>
            </a:r>
            <a:r>
              <a:rPr lang="en-US" dirty="0" err="1" smtClean="0"/>
              <a:t>Surfact.NIV.CPAP</a:t>
            </a:r>
            <a:r>
              <a:rPr lang="en-US" dirty="0" smtClean="0"/>
              <a:t>.</a:t>
            </a:r>
          </a:p>
          <a:p>
            <a:pPr algn="ctr"/>
            <a:r>
              <a:rPr lang="en-US" dirty="0" err="1" smtClean="0"/>
              <a:t>Wt</a:t>
            </a:r>
            <a:r>
              <a:rPr lang="en-US" dirty="0" smtClean="0"/>
              <a:t> 6mo:6kg Exclusive Breastfeeding</a:t>
            </a:r>
            <a:endParaRPr lang="en-US" dirty="0"/>
          </a:p>
        </p:txBody>
      </p:sp>
    </p:spTree>
    <p:extLst>
      <p:ext uri="{BB962C8B-B14F-4D97-AF65-F5344CB8AC3E}">
        <p14:creationId xmlns:p14="http://schemas.microsoft.com/office/powerpoint/2010/main" val="1117767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Diagram 1"/>
          <p:cNvGraphicFramePr/>
          <p:nvPr>
            <p:extLst/>
          </p:nvPr>
        </p:nvGraphicFramePr>
        <p:xfrm>
          <a:off x="304800" y="152400"/>
          <a:ext cx="8458200" cy="1136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9811" name="Content Placeholder 6"/>
          <p:cNvSpPr>
            <a:spLocks noGrp="1"/>
          </p:cNvSpPr>
          <p:nvPr>
            <p:ph idx="1"/>
          </p:nvPr>
        </p:nvSpPr>
        <p:spPr>
          <a:xfrm>
            <a:off x="381000" y="1524000"/>
            <a:ext cx="8229600" cy="4525962"/>
          </a:xfrm>
        </p:spPr>
        <p:txBody>
          <a:bodyPr/>
          <a:lstStyle/>
          <a:p>
            <a:pPr algn="l" rtl="0"/>
            <a:r>
              <a:rPr lang="en-US" sz="3200" dirty="0" smtClean="0"/>
              <a:t>Measures </a:t>
            </a:r>
            <a:r>
              <a:rPr lang="en-US" sz="3200" dirty="0"/>
              <a:t>that help the </a:t>
            </a:r>
            <a:r>
              <a:rPr lang="en-US" sz="3200" dirty="0" smtClean="0"/>
              <a:t>infant make </a:t>
            </a:r>
            <a:r>
              <a:rPr lang="en-US" sz="3200" dirty="0"/>
              <a:t>the transition to the breast </a:t>
            </a:r>
            <a:r>
              <a:rPr lang="en-US" sz="3200" dirty="0" smtClean="0"/>
              <a:t>include:</a:t>
            </a:r>
          </a:p>
          <a:p>
            <a:pPr lvl="1" algn="l" rtl="0"/>
            <a:r>
              <a:rPr lang="en-US" sz="2800" b="1" dirty="0"/>
              <a:t>kangaroo care,</a:t>
            </a:r>
          </a:p>
          <a:p>
            <a:pPr lvl="1" algn="l" rtl="0"/>
            <a:r>
              <a:rPr lang="en-US" sz="2800" b="1" dirty="0"/>
              <a:t>nonnutritive sucking, </a:t>
            </a:r>
            <a:endParaRPr lang="en-US" sz="2800" b="1" dirty="0" smtClean="0"/>
          </a:p>
          <a:p>
            <a:pPr lvl="1" algn="l" rtl="0"/>
            <a:r>
              <a:rPr lang="en-US" sz="2800" b="1" dirty="0" smtClean="0"/>
              <a:t>avoidance </a:t>
            </a:r>
            <a:r>
              <a:rPr lang="en-US" sz="2800" b="1" dirty="0"/>
              <a:t>of bottles, and </a:t>
            </a:r>
            <a:endParaRPr lang="en-US" sz="2800" b="1" dirty="0" smtClean="0"/>
          </a:p>
          <a:p>
            <a:pPr lvl="1" algn="l" rtl="0"/>
            <a:r>
              <a:rPr lang="en-US" sz="2800" b="1" dirty="0" smtClean="0"/>
              <a:t>consistent and </a:t>
            </a:r>
            <a:r>
              <a:rPr lang="en-US" sz="2800" b="1" dirty="0"/>
              <a:t>supportive staff.</a:t>
            </a:r>
            <a:r>
              <a:rPr lang="en-US" sz="2800" dirty="0"/>
              <a:t>  </a:t>
            </a:r>
            <a:endParaRPr lang="en-US" altLang="en-US" sz="2800" dirty="0" smtClean="0"/>
          </a:p>
        </p:txBody>
      </p:sp>
      <p:sp>
        <p:nvSpPr>
          <p:cNvPr id="3" name="Rectangle 2"/>
          <p:cNvSpPr/>
          <p:nvPr/>
        </p:nvSpPr>
        <p:spPr>
          <a:xfrm>
            <a:off x="914400" y="4800600"/>
            <a:ext cx="7239000" cy="646331"/>
          </a:xfrm>
          <a:prstGeom prst="rect">
            <a:avLst/>
          </a:prstGeom>
        </p:spPr>
        <p:txBody>
          <a:bodyPr wrap="square">
            <a:spAutoFit/>
          </a:bodyPr>
          <a:lstStyle/>
          <a:p>
            <a:r>
              <a:rPr lang="en-US" dirty="0"/>
              <a:t>No-Bottle Protocol for Breastfeeding Premature Infants </a:t>
            </a:r>
          </a:p>
          <a:p>
            <a:r>
              <a:rPr lang="en-US" dirty="0"/>
              <a:t>&lt;34 Weeks Gestational Age</a:t>
            </a:r>
          </a:p>
        </p:txBody>
      </p:sp>
    </p:spTree>
    <p:extLst>
      <p:ext uri="{BB962C8B-B14F-4D97-AF65-F5344CB8AC3E}">
        <p14:creationId xmlns:p14="http://schemas.microsoft.com/office/powerpoint/2010/main" val="4274154229"/>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738340"/>
          </a:xfrm>
        </p:spPr>
        <p:txBody>
          <a:bodyPr/>
          <a:lstStyle/>
          <a:p>
            <a:r>
              <a:rPr lang="fa-IR" sz="3200" dirty="0">
                <a:cs typeface="B Nazanin" panose="00000400000000000000" pitchFamily="2" charset="-78"/>
              </a:rPr>
              <a:t>بستگی به </a:t>
            </a:r>
            <a:r>
              <a:rPr lang="fa-IR" sz="3200" b="1" u="sng" dirty="0">
                <a:cs typeface="B Nazanin" panose="00000400000000000000" pitchFamily="2" charset="-78"/>
              </a:rPr>
              <a:t>وزن تولد</a:t>
            </a:r>
            <a:r>
              <a:rPr lang="fa-IR" sz="3200" dirty="0">
                <a:cs typeface="B Nazanin" panose="00000400000000000000" pitchFamily="2" charset="-78"/>
              </a:rPr>
              <a:t>، </a:t>
            </a:r>
            <a:r>
              <a:rPr lang="fa-IR" sz="3200" b="1" dirty="0">
                <a:cs typeface="B Nazanin" panose="00000400000000000000" pitchFamily="2" charset="-78"/>
                <a:hlinkClick r:id="" action="ppaction://customshow?id=5&amp;return=true"/>
              </a:rPr>
              <a:t>سن حاملگی</a:t>
            </a:r>
            <a:r>
              <a:rPr lang="fa-IR" sz="3200" b="1" dirty="0">
                <a:cs typeface="B Nazanin" panose="00000400000000000000" pitchFamily="2" charset="-78"/>
              </a:rPr>
              <a:t> </a:t>
            </a:r>
            <a:r>
              <a:rPr lang="fa-IR" sz="3200" dirty="0">
                <a:cs typeface="B Nazanin" panose="00000400000000000000" pitchFamily="2" charset="-78"/>
              </a:rPr>
              <a:t>و </a:t>
            </a:r>
            <a:r>
              <a:rPr lang="fa-IR" sz="3200" b="1" u="sng" dirty="0">
                <a:cs typeface="B Nazanin" panose="00000400000000000000" pitchFamily="2" charset="-78"/>
              </a:rPr>
              <a:t>شرایط نوزاد </a:t>
            </a:r>
            <a:r>
              <a:rPr lang="fa-IR" sz="3200" dirty="0">
                <a:cs typeface="B Nazanin" panose="00000400000000000000" pitchFamily="2" charset="-78"/>
              </a:rPr>
              <a:t>متفاوت می باشد.</a:t>
            </a:r>
          </a:p>
          <a:p>
            <a:r>
              <a:rPr lang="fa-IR" sz="3200" dirty="0">
                <a:cs typeface="B Nazanin" panose="00000400000000000000" pitchFamily="2" charset="-78"/>
              </a:rPr>
              <a:t>بطور کلی </a:t>
            </a:r>
            <a:r>
              <a:rPr lang="fa-IR" sz="3200" b="1" dirty="0">
                <a:cs typeface="B Nazanin" panose="00000400000000000000" pitchFamily="2" charset="-78"/>
              </a:rPr>
              <a:t>هر چه زودتر </a:t>
            </a:r>
            <a:r>
              <a:rPr lang="fa-IR" sz="3200" dirty="0">
                <a:cs typeface="B Nazanin" panose="00000400000000000000" pitchFamily="2" charset="-78"/>
              </a:rPr>
              <a:t>امکان شروع تغذیه وجود داشته باشد، بهتر است تغذیه شروع شود.</a:t>
            </a:r>
          </a:p>
          <a:p>
            <a:r>
              <a:rPr lang="fa-IR" sz="3200" dirty="0">
                <a:cs typeface="B Nazanin" panose="00000400000000000000" pitchFamily="2" charset="-78"/>
              </a:rPr>
              <a:t>در نوزادن نارس بایستی تغذیه را </a:t>
            </a:r>
            <a:r>
              <a:rPr lang="fa-IR" sz="3200" b="1" dirty="0">
                <a:cs typeface="B Nazanin" panose="00000400000000000000" pitchFamily="2" charset="-78"/>
              </a:rPr>
              <a:t>از مقدار کم </a:t>
            </a:r>
            <a:r>
              <a:rPr lang="fa-IR" sz="3200" dirty="0">
                <a:cs typeface="B Nazanin" panose="00000400000000000000" pitchFamily="2" charset="-78"/>
              </a:rPr>
              <a:t>و بسیار مهم است که با </a:t>
            </a:r>
            <a:r>
              <a:rPr lang="fa-IR" sz="3200" b="1" dirty="0">
                <a:cs typeface="B Nazanin" panose="00000400000000000000" pitchFamily="2" charset="-78"/>
              </a:rPr>
              <a:t>شیر مادر </a:t>
            </a:r>
            <a:r>
              <a:rPr lang="fa-IR" sz="3200" dirty="0">
                <a:cs typeface="B Nazanin" panose="00000400000000000000" pitchFamily="2" charset="-78"/>
              </a:rPr>
              <a:t>شروع نمود.</a:t>
            </a:r>
          </a:p>
          <a:p>
            <a:r>
              <a:rPr lang="fa-IR" sz="3200" dirty="0">
                <a:cs typeface="B Nazanin" panose="00000400000000000000" pitchFamily="2" charset="-78"/>
              </a:rPr>
              <a:t>در صورت تحمل و نبودن </a:t>
            </a:r>
            <a:r>
              <a:rPr lang="fa-IR" sz="3200" dirty="0" smtClean="0">
                <a:cs typeface="B Nazanin" panose="00000400000000000000" pitchFamily="2" charset="-78"/>
              </a:rPr>
              <a:t>رزیدوی قابل توجه در </a:t>
            </a:r>
            <a:r>
              <a:rPr lang="fa-IR" sz="3200" dirty="0">
                <a:cs typeface="B Nazanin" panose="00000400000000000000" pitchFamily="2" charset="-78"/>
              </a:rPr>
              <a:t>ابتدای هر نوبت تغذیه می توان حجم شیر را بر اساس تحمل نوزاد افزایش داد.</a:t>
            </a:r>
            <a:endParaRPr lang="en-US" sz="3200" dirty="0">
              <a:cs typeface="B Nazanin" panose="00000400000000000000" pitchFamily="2" charset="-78"/>
            </a:endParaRPr>
          </a:p>
        </p:txBody>
      </p:sp>
      <p:graphicFrame>
        <p:nvGraphicFramePr>
          <p:cNvPr id="4" name="Diagram 3"/>
          <p:cNvGraphicFramePr/>
          <p:nvPr>
            <p:extLst>
              <p:ext uri="{D42A27DB-BD31-4B8C-83A1-F6EECF244321}">
                <p14:modId xmlns:p14="http://schemas.microsoft.com/office/powerpoint/2010/main" val="469242811"/>
              </p:ext>
            </p:extLst>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19410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1485900" y="951570"/>
          <a:ext cx="6172200" cy="85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0A915E6-25D4-4478-83EA-8A1184D8A544}" type="slidenum">
              <a:rPr lang="fa-IR" smtClean="0"/>
              <a:pPr>
                <a:defRPr/>
              </a:pPr>
              <a:t>5</a:t>
            </a:fld>
            <a:endParaRPr lang="fa-IR" dirty="0"/>
          </a:p>
        </p:txBody>
      </p:sp>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1" y="2832761"/>
            <a:ext cx="6858000" cy="263528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b="63736"/>
          <a:stretch/>
        </p:blipFill>
        <p:spPr bwMode="auto">
          <a:xfrm>
            <a:off x="1168150" y="5468047"/>
            <a:ext cx="6857999" cy="507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10">
            <a:extLst>
              <a:ext uri="{28A0092B-C50C-407E-A947-70E740481C1C}">
                <a14:useLocalDpi xmlns:a14="http://schemas.microsoft.com/office/drawing/2010/main" val="0"/>
              </a:ext>
            </a:extLst>
          </a:blip>
          <a:srcRect l="4081" r="6365" b="5310"/>
          <a:stretch/>
        </p:blipFill>
        <p:spPr bwMode="auto">
          <a:xfrm>
            <a:off x="1143002" y="782706"/>
            <a:ext cx="6883147" cy="2005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168149" y="4150402"/>
            <a:ext cx="5078038" cy="358718"/>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60807809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456652949"/>
              </p:ext>
            </p:extLst>
          </p:nvPr>
        </p:nvGraphicFramePr>
        <p:xfrm>
          <a:off x="533400" y="457200"/>
          <a:ext cx="7772400" cy="76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ontent Placeholder 2"/>
          <p:cNvSpPr>
            <a:spLocks noGrp="1"/>
          </p:cNvSpPr>
          <p:nvPr>
            <p:ph idx="1"/>
          </p:nvPr>
        </p:nvSpPr>
        <p:spPr>
          <a:xfrm>
            <a:off x="457200" y="3124200"/>
            <a:ext cx="7989887" cy="3200400"/>
          </a:xfrm>
        </p:spPr>
        <p:txBody>
          <a:bodyPr/>
          <a:lstStyle/>
          <a:p>
            <a:pPr algn="r">
              <a:defRPr/>
            </a:pPr>
            <a:r>
              <a:rPr lang="fa-IR" sz="3200" b="1" dirty="0" smtClean="0">
                <a:cs typeface="B Nazanin" panose="00000400000000000000" pitchFamily="2" charset="-78"/>
              </a:rPr>
              <a:t>هفته 32 بارداری</a:t>
            </a:r>
            <a:endParaRPr lang="en-US" sz="3200" b="1" dirty="0" smtClean="0">
              <a:cs typeface="B Nazanin" panose="00000400000000000000" pitchFamily="2" charset="-78"/>
            </a:endParaRPr>
          </a:p>
          <a:p>
            <a:pPr lvl="1" algn="r">
              <a:defRPr/>
            </a:pPr>
            <a:r>
              <a:rPr lang="fa-IR" sz="2800" dirty="0" smtClean="0">
                <a:cs typeface="B Nazanin" panose="00000400000000000000" pitchFamily="2" charset="-78"/>
              </a:rPr>
              <a:t>قادر به شروع مکیدن از پستان است</a:t>
            </a:r>
            <a:endParaRPr lang="en-US" sz="2800" b="1" u="sng" dirty="0" smtClean="0">
              <a:cs typeface="B Nazanin" panose="00000400000000000000" pitchFamily="2" charset="-78"/>
            </a:endParaRPr>
          </a:p>
          <a:p>
            <a:pPr algn="r">
              <a:defRPr/>
            </a:pPr>
            <a:r>
              <a:rPr lang="fa-IR" sz="3200" b="1" dirty="0" smtClean="0">
                <a:cs typeface="B Nazanin" panose="00000400000000000000" pitchFamily="2" charset="-78"/>
              </a:rPr>
              <a:t>هفته 32-30 بارداری</a:t>
            </a:r>
            <a:endParaRPr lang="en-US" sz="3200" b="1" dirty="0" smtClean="0">
              <a:cs typeface="B Nazanin" panose="00000400000000000000" pitchFamily="2" charset="-78"/>
            </a:endParaRPr>
          </a:p>
          <a:p>
            <a:pPr lvl="1" algn="r">
              <a:defRPr/>
            </a:pPr>
            <a:r>
              <a:rPr lang="fa-IR" sz="2800" dirty="0" smtClean="0">
                <a:cs typeface="B Nazanin" panose="00000400000000000000" pitchFamily="2" charset="-78"/>
              </a:rPr>
              <a:t>می تواند از فنجان ویا قاشق تغذیه شود</a:t>
            </a:r>
            <a:endParaRPr lang="en-US" sz="2800" b="1" u="sng" dirty="0" smtClean="0">
              <a:cs typeface="B Nazanin" panose="00000400000000000000" pitchFamily="2" charset="-78"/>
            </a:endParaRPr>
          </a:p>
          <a:p>
            <a:pPr algn="r">
              <a:defRPr/>
            </a:pPr>
            <a:r>
              <a:rPr lang="fa-IR" sz="3200" b="1" dirty="0" smtClean="0">
                <a:cs typeface="B Nazanin" panose="00000400000000000000" pitchFamily="2" charset="-78"/>
              </a:rPr>
              <a:t>زیر 30 هفته بارداری </a:t>
            </a:r>
            <a:endParaRPr lang="en-US" sz="3200" b="1" dirty="0" smtClean="0">
              <a:cs typeface="B Nazanin" panose="00000400000000000000" pitchFamily="2" charset="-78"/>
            </a:endParaRPr>
          </a:p>
          <a:p>
            <a:pPr lvl="1" algn="r">
              <a:defRPr/>
            </a:pPr>
            <a:r>
              <a:rPr lang="fa-IR" sz="2800" dirty="0" smtClean="0">
                <a:cs typeface="B Nazanin" panose="00000400000000000000" pitchFamily="2" charset="-78"/>
              </a:rPr>
              <a:t>عموما نیاز دارند از لوله معده و در بیمارستان تغذیه شوند</a:t>
            </a:r>
            <a:endParaRPr lang="en-US" sz="2800" dirty="0" smtClean="0">
              <a:cs typeface="B Nazanin" panose="00000400000000000000" pitchFamily="2" charset="-78"/>
            </a:endParaRPr>
          </a:p>
        </p:txBody>
      </p:sp>
      <p:graphicFrame>
        <p:nvGraphicFramePr>
          <p:cNvPr id="2" name="Diagram 1"/>
          <p:cNvGraphicFramePr/>
          <p:nvPr>
            <p:extLst>
              <p:ext uri="{D42A27DB-BD31-4B8C-83A1-F6EECF244321}">
                <p14:modId xmlns:p14="http://schemas.microsoft.com/office/powerpoint/2010/main" val="1267019658"/>
              </p:ext>
            </p:extLst>
          </p:nvPr>
        </p:nvGraphicFramePr>
        <p:xfrm>
          <a:off x="609600" y="1447800"/>
          <a:ext cx="7696200" cy="1752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561146917"/>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457200" y="228600"/>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nvPr>
        </p:nvGraphicFramePr>
        <p:xfrm>
          <a:off x="3657600" y="2209800"/>
          <a:ext cx="4953000" cy="3200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122" name="Picture 2" descr="D:\slides\Update slides\new pic\my pic and position\my pic and movies\LPT\20150429_210054.jpg"/>
          <p:cNvPicPr>
            <a:picLocks noGrp="1" noChangeAspect="1" noChangeArrowheads="1"/>
          </p:cNvPicPr>
          <p:nvPr>
            <p:ph idx="1"/>
          </p:nvPr>
        </p:nvPicPr>
        <p:blipFill rotWithShape="1">
          <a:blip r:embed="rId12" cstate="print">
            <a:extLst>
              <a:ext uri="{28A0092B-C50C-407E-A947-70E740481C1C}">
                <a14:useLocalDpi xmlns:a14="http://schemas.microsoft.com/office/drawing/2010/main" val="0"/>
              </a:ext>
            </a:extLst>
          </a:blip>
          <a:srcRect l="31711" t="393" r="-425" b="20944"/>
          <a:stretch/>
        </p:blipFill>
        <p:spPr bwMode="auto">
          <a:xfrm rot="5400000">
            <a:off x="83714" y="2430886"/>
            <a:ext cx="3810001" cy="24534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0789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47800"/>
            <a:ext cx="8229600" cy="1447800"/>
          </a:xfrm>
        </p:spPr>
        <p:txBody>
          <a:bodyPr/>
          <a:lstStyle/>
          <a:p>
            <a:r>
              <a:rPr lang="fa-IR" sz="2800" dirty="0" smtClean="0">
                <a:cs typeface="B Nazanin" pitchFamily="2" charset="-78"/>
                <a:hlinkClick r:id="" action="ppaction://customshow?id=13&amp;return=true"/>
              </a:rPr>
              <a:t>تشویق به مکیدن غیرتغذیه ای توسط پستان دوشیده شده یا انگشت مادر وتغذیه تروفیک </a:t>
            </a:r>
            <a:endParaRPr lang="fa-IR" sz="2800" dirty="0" smtClean="0">
              <a:cs typeface="B Nazanin" pitchFamily="2" charset="-78"/>
            </a:endParaRPr>
          </a:p>
          <a:p>
            <a:r>
              <a:rPr lang="fa-IR" sz="2800" dirty="0" smtClean="0">
                <a:cs typeface="B Nazanin" pitchFamily="2" charset="-78"/>
              </a:rPr>
              <a:t>عدم استفاده از </a:t>
            </a:r>
            <a:r>
              <a:rPr lang="fa-IR" sz="2800" b="1" dirty="0" smtClean="0">
                <a:cs typeface="B Nazanin" pitchFamily="2" charset="-78"/>
                <a:hlinkClick r:id="" action="ppaction://customshow?id=15&amp;return=true"/>
              </a:rPr>
              <a:t>بطری</a:t>
            </a:r>
            <a:r>
              <a:rPr lang="fa-IR" sz="2800" dirty="0" smtClean="0">
                <a:cs typeface="B Nazanin" pitchFamily="2" charset="-78"/>
              </a:rPr>
              <a:t> و </a:t>
            </a:r>
            <a:r>
              <a:rPr lang="fa-IR" sz="2800" b="1" dirty="0" smtClean="0">
                <a:cs typeface="B Nazanin" pitchFamily="2" charset="-78"/>
                <a:hlinkClick r:id="" action="ppaction://customshow?id=16&amp;return=true"/>
              </a:rPr>
              <a:t>پستانک</a:t>
            </a:r>
            <a:r>
              <a:rPr lang="fa-IR" sz="2800" dirty="0" smtClean="0">
                <a:cs typeface="B Nazanin" pitchFamily="2" charset="-78"/>
              </a:rPr>
              <a:t> به هر دلیل</a:t>
            </a:r>
          </a:p>
          <a:p>
            <a:pPr lvl="1"/>
            <a:r>
              <a:rPr lang="fa-IR" sz="2400" dirty="0" err="1" smtClean="0">
                <a:cs typeface="B Nazanin" pitchFamily="2" charset="-78"/>
              </a:rPr>
              <a:t>شیردوشیده</a:t>
            </a:r>
            <a:r>
              <a:rPr lang="fa-IR" sz="2400" dirty="0" smtClean="0">
                <a:cs typeface="B Nazanin" pitchFamily="2" charset="-78"/>
              </a:rPr>
              <a:t> شده خود </a:t>
            </a:r>
            <a:r>
              <a:rPr lang="fa-IR" sz="2400" dirty="0" err="1" smtClean="0">
                <a:cs typeface="B Nazanin" pitchFamily="2" charset="-78"/>
              </a:rPr>
              <a:t>ویا</a:t>
            </a:r>
            <a:r>
              <a:rPr lang="fa-IR" sz="2400" dirty="0" smtClean="0">
                <a:cs typeface="B Nazanin" pitchFamily="2" charset="-78"/>
              </a:rPr>
              <a:t> بانک شیر توسط فنجان</a:t>
            </a:r>
          </a:p>
        </p:txBody>
      </p:sp>
      <p:grpSp>
        <p:nvGrpSpPr>
          <p:cNvPr id="4" name="Group 3"/>
          <p:cNvGrpSpPr/>
          <p:nvPr/>
        </p:nvGrpSpPr>
        <p:grpSpPr>
          <a:xfrm>
            <a:off x="381000" y="228600"/>
            <a:ext cx="8229600" cy="1141641"/>
            <a:chOff x="0" y="679"/>
            <a:chExt cx="8229600" cy="1141641"/>
          </a:xfrm>
        </p:grpSpPr>
        <p:sp>
          <p:nvSpPr>
            <p:cNvPr id="5" name="Rounded Rectangle 4"/>
            <p:cNvSpPr/>
            <p:nvPr/>
          </p:nvSpPr>
          <p:spPr>
            <a:xfrm>
              <a:off x="0" y="679"/>
              <a:ext cx="8229600" cy="114164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p:nvPr/>
          </p:nvSpPr>
          <p:spPr>
            <a:xfrm>
              <a:off x="55730" y="56409"/>
              <a:ext cx="8118140" cy="103018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fa-IR" sz="4800" b="1" kern="1200" dirty="0" smtClean="0">
                  <a:effectLst>
                    <a:outerShdw blurRad="38100" dist="38100" dir="2700000" algn="tl">
                      <a:srgbClr val="000000">
                        <a:alpha val="43137"/>
                      </a:srgbClr>
                    </a:outerShdw>
                  </a:effectLst>
                  <a:cs typeface="B Nazanin" panose="00000400000000000000" pitchFamily="2" charset="-78"/>
                </a:rPr>
                <a:t>نکات </a:t>
              </a:r>
              <a:r>
                <a:rPr lang="fa-IR" sz="4800" b="1" dirty="0">
                  <a:effectLst>
                    <a:outerShdw blurRad="38100" dist="38100" dir="2700000" algn="tl">
                      <a:srgbClr val="000000">
                        <a:alpha val="43137"/>
                      </a:srgbClr>
                    </a:outerShdw>
                  </a:effectLst>
                  <a:cs typeface="B Nazanin" panose="00000400000000000000" pitchFamily="2" charset="-78"/>
                </a:rPr>
                <a:t>مهم </a:t>
              </a:r>
              <a:r>
                <a:rPr lang="fa-IR" sz="4800" b="1" dirty="0" err="1" smtClean="0">
                  <a:effectLst>
                    <a:outerShdw blurRad="38100" dist="38100" dir="2700000" algn="tl">
                      <a:srgbClr val="000000">
                        <a:alpha val="43137"/>
                      </a:srgbClr>
                    </a:outerShdw>
                  </a:effectLst>
                  <a:cs typeface="B Nazanin" panose="00000400000000000000" pitchFamily="2" charset="-78"/>
                </a:rPr>
                <a:t>درتغذیه</a:t>
              </a:r>
              <a:r>
                <a:rPr lang="fa-IR" sz="4800" b="1" dirty="0" smtClean="0">
                  <a:effectLst>
                    <a:outerShdw blurRad="38100" dist="38100" dir="2700000" algn="tl">
                      <a:srgbClr val="000000">
                        <a:alpha val="43137"/>
                      </a:srgbClr>
                    </a:outerShdw>
                  </a:effectLst>
                  <a:cs typeface="B Nazanin" panose="00000400000000000000" pitchFamily="2" charset="-78"/>
                </a:rPr>
                <a:t> </a:t>
              </a:r>
              <a:r>
                <a:rPr lang="fa-IR" sz="4800" b="1" dirty="0">
                  <a:effectLst>
                    <a:outerShdw blurRad="38100" dist="38100" dir="2700000" algn="tl">
                      <a:srgbClr val="000000">
                        <a:alpha val="43137"/>
                      </a:srgbClr>
                    </a:outerShdw>
                  </a:effectLst>
                  <a:cs typeface="B Nazanin" panose="00000400000000000000" pitchFamily="2" charset="-78"/>
                </a:rPr>
                <a:t>نوزاد </a:t>
              </a:r>
              <a:r>
                <a:rPr lang="fa-IR" sz="4800" b="1" dirty="0" smtClean="0">
                  <a:effectLst>
                    <a:outerShdw blurRad="38100" dist="38100" dir="2700000" algn="tl">
                      <a:srgbClr val="000000">
                        <a:alpha val="43137"/>
                      </a:srgbClr>
                    </a:outerShdw>
                  </a:effectLst>
                  <a:cs typeface="B Nazanin" panose="00000400000000000000" pitchFamily="2" charset="-78"/>
                </a:rPr>
                <a:t>نارس</a:t>
              </a:r>
              <a:r>
                <a:rPr lang="fa-IR" sz="4800" b="1" kern="1200" dirty="0" smtClean="0">
                  <a:effectLst>
                    <a:outerShdw blurRad="38100" dist="38100" dir="2700000" algn="tl">
                      <a:srgbClr val="000000">
                        <a:alpha val="43137"/>
                      </a:srgbClr>
                    </a:outerShdw>
                  </a:effectLst>
                  <a:cs typeface="B Nazanin" panose="00000400000000000000" pitchFamily="2" charset="-78"/>
                </a:rPr>
                <a:t> </a:t>
              </a:r>
              <a:endParaRPr lang="en-US" sz="4800" kern="1200" dirty="0">
                <a:effectLst>
                  <a:outerShdw blurRad="38100" dist="38100" dir="2700000" algn="tl">
                    <a:srgbClr val="000000">
                      <a:alpha val="43137"/>
                    </a:srgbClr>
                  </a:outerShdw>
                </a:effectLst>
                <a:cs typeface="B Nazanin" panose="00000400000000000000" pitchFamily="2" charset="-78"/>
              </a:endParaRPr>
            </a:p>
          </p:txBody>
        </p:sp>
      </p:grpSp>
      <p:sp>
        <p:nvSpPr>
          <p:cNvPr id="8" name="Content Placeholder 2"/>
          <p:cNvSpPr txBox="1">
            <a:spLocks/>
          </p:cNvSpPr>
          <p:nvPr/>
        </p:nvSpPr>
        <p:spPr bwMode="auto">
          <a:xfrm>
            <a:off x="2743199" y="3200400"/>
            <a:ext cx="609600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125" marR="0" lvl="0" indent="-255588" algn="r" defTabSz="914400" rtl="1" eaLnBrk="0" fontAlgn="base" latinLnBrk="0" hangingPunct="0">
              <a:lnSpc>
                <a:spcPct val="100000"/>
              </a:lnSpc>
              <a:spcBef>
                <a:spcPts val="400"/>
              </a:spcBef>
              <a:spcAft>
                <a:spcPct val="0"/>
              </a:spcAft>
              <a:buClr>
                <a:schemeClr val="accent1"/>
              </a:buClr>
              <a:buSzPct val="68000"/>
              <a:buFont typeface="Wingdings 3" pitchFamily="18" charset="2"/>
              <a:buChar char=""/>
              <a:tabLst/>
              <a:defRPr/>
            </a:pPr>
            <a:r>
              <a:rPr kumimoji="0" lang="fa-IR" sz="2800" b="0" i="0" u="none" strike="noStrike" kern="1200" cap="none" spc="0" normalizeH="0" baseline="0" noProof="0" dirty="0" smtClean="0">
                <a:ln>
                  <a:noFill/>
                </a:ln>
                <a:solidFill>
                  <a:schemeClr val="tx1"/>
                </a:solidFill>
                <a:effectLst/>
                <a:uLnTx/>
                <a:uFillTx/>
                <a:latin typeface="+mn-lt"/>
                <a:ea typeface="+mn-ea"/>
                <a:cs typeface="B Nazanin" pitchFamily="2" charset="-78"/>
              </a:rPr>
              <a:t>تاکید به تغذیه باشیرمادر درمراقبت آغوشی</a:t>
            </a:r>
          </a:p>
          <a:p>
            <a:pPr marL="620713" marR="0" lvl="1" indent="-228600" algn="r" defTabSz="914400" rtl="1" eaLnBrk="0" fontAlgn="base" latinLnBrk="0" hangingPunct="0">
              <a:lnSpc>
                <a:spcPct val="100000"/>
              </a:lnSpc>
              <a:spcBef>
                <a:spcPts val="325"/>
              </a:spcBef>
              <a:spcAft>
                <a:spcPct val="0"/>
              </a:spcAft>
              <a:buClr>
                <a:schemeClr val="accent1"/>
              </a:buClr>
              <a:buSzTx/>
              <a:buFont typeface="Verdana" pitchFamily="34" charset="0"/>
              <a:buChar char="◦"/>
              <a:tabLst/>
              <a:defRPr/>
            </a:pPr>
            <a:r>
              <a:rPr kumimoji="0" lang="fa-IR" sz="2400" b="0" i="0" u="none" strike="noStrike" kern="1200" cap="none" spc="0" normalizeH="0" baseline="0" noProof="0" dirty="0" smtClean="0">
                <a:ln>
                  <a:noFill/>
                </a:ln>
                <a:solidFill>
                  <a:schemeClr val="tx1"/>
                </a:solidFill>
                <a:effectLst/>
                <a:uLnTx/>
                <a:uFillTx/>
                <a:latin typeface="+mn-lt"/>
                <a:ea typeface="+mn-ea"/>
                <a:cs typeface="B Nazanin" pitchFamily="2" charset="-78"/>
              </a:rPr>
              <a:t>وزن گیری سریعترو بیشتر</a:t>
            </a:r>
          </a:p>
          <a:p>
            <a:pPr marL="620713" marR="0" lvl="1" indent="-228600" algn="r" defTabSz="914400" rtl="1" eaLnBrk="0" fontAlgn="base" latinLnBrk="0" hangingPunct="0">
              <a:lnSpc>
                <a:spcPct val="100000"/>
              </a:lnSpc>
              <a:spcBef>
                <a:spcPts val="325"/>
              </a:spcBef>
              <a:spcAft>
                <a:spcPct val="0"/>
              </a:spcAft>
              <a:buClr>
                <a:schemeClr val="accent1"/>
              </a:buClr>
              <a:buSzTx/>
              <a:buFont typeface="Verdana" pitchFamily="34" charset="0"/>
              <a:buChar char="◦"/>
              <a:tabLst/>
              <a:defRPr/>
            </a:pPr>
            <a:r>
              <a:rPr kumimoji="0" lang="fa-IR" sz="2400" b="0" i="0" u="none" strike="noStrike" kern="1200" cap="none" spc="0" normalizeH="0" baseline="0" noProof="0" dirty="0" smtClean="0">
                <a:ln>
                  <a:noFill/>
                </a:ln>
                <a:solidFill>
                  <a:schemeClr val="tx1"/>
                </a:solidFill>
                <a:effectLst/>
                <a:uLnTx/>
                <a:uFillTx/>
                <a:latin typeface="+mn-lt"/>
                <a:ea typeface="+mn-ea"/>
                <a:cs typeface="B Nazanin" pitchFamily="2" charset="-78"/>
              </a:rPr>
              <a:t>تسریع تکامل در هماهنگی مکیدن وبلع و تنفس</a:t>
            </a:r>
          </a:p>
          <a:p>
            <a:pPr marL="620713" marR="0" lvl="1" indent="-228600" algn="r" defTabSz="914400" rtl="1" eaLnBrk="0" fontAlgn="base" latinLnBrk="0" hangingPunct="0">
              <a:lnSpc>
                <a:spcPct val="100000"/>
              </a:lnSpc>
              <a:spcBef>
                <a:spcPts val="325"/>
              </a:spcBef>
              <a:spcAft>
                <a:spcPct val="0"/>
              </a:spcAft>
              <a:buClr>
                <a:schemeClr val="accent1"/>
              </a:buClr>
              <a:buSzTx/>
              <a:buFont typeface="Verdana" pitchFamily="34" charset="0"/>
              <a:buChar char="◦"/>
              <a:tabLst/>
              <a:defRPr/>
            </a:pPr>
            <a:r>
              <a:rPr kumimoji="0" lang="fa-IR" sz="2400" b="0" i="0" u="none" strike="noStrike" kern="1200" cap="none" spc="0" normalizeH="0" baseline="0" noProof="0" dirty="0" smtClean="0">
                <a:ln>
                  <a:noFill/>
                </a:ln>
                <a:solidFill>
                  <a:schemeClr val="tx1"/>
                </a:solidFill>
                <a:effectLst/>
                <a:uLnTx/>
                <a:uFillTx/>
                <a:latin typeface="+mn-lt"/>
                <a:ea typeface="+mn-ea"/>
                <a:cs typeface="B Nazanin" pitchFamily="2" charset="-78"/>
              </a:rPr>
              <a:t>مرحله انتقالی سریعتر از گاواژ به تغذیه مستقیم از پستان</a:t>
            </a:r>
          </a:p>
          <a:p>
            <a:pPr marL="365125" marR="0" lvl="0" indent="-255588" algn="r" defTabSz="914400" rtl="1" eaLnBrk="0" fontAlgn="base" latinLnBrk="0" hangingPunct="0">
              <a:lnSpc>
                <a:spcPct val="100000"/>
              </a:lnSpc>
              <a:spcBef>
                <a:spcPts val="400"/>
              </a:spcBef>
              <a:spcAft>
                <a:spcPct val="0"/>
              </a:spcAft>
              <a:buClr>
                <a:schemeClr val="accent1"/>
              </a:buClr>
              <a:buSzPct val="68000"/>
              <a:buFont typeface="Wingdings 3" pitchFamily="18" charset="2"/>
              <a:buChar char=""/>
              <a:tabLst/>
              <a:defRPr/>
            </a:pPr>
            <a:r>
              <a:rPr kumimoji="0" lang="fa-IR" sz="2800" b="1" i="0" u="none" strike="noStrike" kern="1200" cap="none" spc="0" normalizeH="0" baseline="0" noProof="0" dirty="0" smtClean="0">
                <a:ln>
                  <a:noFill/>
                </a:ln>
                <a:solidFill>
                  <a:schemeClr val="tx1"/>
                </a:solidFill>
                <a:effectLst/>
                <a:uLnTx/>
                <a:uFillTx/>
                <a:latin typeface="+mn-lt"/>
                <a:ea typeface="+mn-ea"/>
                <a:cs typeface="B Nazanin" pitchFamily="2" charset="-78"/>
              </a:rPr>
              <a:t>استفاده از شیردوشیده شده پسین </a:t>
            </a:r>
            <a:r>
              <a:rPr kumimoji="0" lang="fa-IR" sz="2800" b="0" i="0" u="none" strike="noStrike" kern="1200" cap="none" spc="0" normalizeH="0" baseline="0" noProof="0" dirty="0" smtClean="0">
                <a:ln>
                  <a:noFill/>
                </a:ln>
                <a:solidFill>
                  <a:schemeClr val="tx1"/>
                </a:solidFill>
                <a:effectLst/>
                <a:uLnTx/>
                <a:uFillTx/>
                <a:latin typeface="+mn-lt"/>
                <a:ea typeface="+mn-ea"/>
                <a:cs typeface="B Nazanin" pitchFamily="2" charset="-78"/>
              </a:rPr>
              <a:t>به منظوروزن گیری بیشتر بعلت دریافت انرژی بیشتر(چربی)  </a:t>
            </a:r>
          </a:p>
        </p:txBody>
      </p:sp>
      <p:pic>
        <p:nvPicPr>
          <p:cNvPr id="9" name="Picture 3"/>
          <p:cNvPicPr>
            <a:picLocks noChangeAspect="1" noChangeArrowheads="1"/>
          </p:cNvPicPr>
          <p:nvPr/>
        </p:nvPicPr>
        <p:blipFill>
          <a:blip r:embed="rId3" cstate="print"/>
          <a:srcRect l="6932" r="2585"/>
          <a:stretch>
            <a:fillRect/>
          </a:stretch>
        </p:blipFill>
        <p:spPr bwMode="auto">
          <a:xfrm>
            <a:off x="685800" y="2286000"/>
            <a:ext cx="2171911"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4" name="Picture 2" descr="D:\slides\Update slides\new pic\my pic and position\my pic and movies\jadid 1\20141028_19174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29" r="7636"/>
          <a:stretch/>
        </p:blipFill>
        <p:spPr bwMode="auto">
          <a:xfrm rot="5400000">
            <a:off x="-107478" y="2850678"/>
            <a:ext cx="3643955" cy="23621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49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t>Dr ravari</a:t>
            </a:r>
            <a:endParaRPr lang="en-US"/>
          </a:p>
        </p:txBody>
      </p:sp>
      <p:pic>
        <p:nvPicPr>
          <p:cNvPr id="58371" name="Picture 2" descr="D:\slides\Update slides\93 mofid taghziye  nozade naras\New folder\20140210_104539.jpg"/>
          <p:cNvPicPr>
            <a:picLocks noChangeAspect="1" noChangeArrowheads="1"/>
          </p:cNvPicPr>
          <p:nvPr/>
        </p:nvPicPr>
        <p:blipFill>
          <a:blip r:embed="rId2" cstate="print"/>
          <a:srcRect l="8455" r="1176"/>
          <a:stretch>
            <a:fillRect/>
          </a:stretch>
        </p:blipFill>
        <p:spPr bwMode="auto">
          <a:xfrm>
            <a:off x="4588789" y="-2583"/>
            <a:ext cx="4700588" cy="6934200"/>
          </a:xfrm>
          <a:prstGeom prst="rect">
            <a:avLst/>
          </a:prstGeom>
          <a:noFill/>
          <a:ln w="9525">
            <a:noFill/>
            <a:miter lim="800000"/>
            <a:headEnd/>
            <a:tailEnd/>
          </a:ln>
        </p:spPr>
      </p:pic>
      <p:pic>
        <p:nvPicPr>
          <p:cNvPr id="58372" name="Picture 3"/>
          <p:cNvPicPr>
            <a:picLocks noChangeAspect="1" noChangeArrowheads="1"/>
          </p:cNvPicPr>
          <p:nvPr/>
        </p:nvPicPr>
        <p:blipFill>
          <a:blip r:embed="rId3" cstate="print"/>
          <a:srcRect l="6932" r="2585"/>
          <a:stretch>
            <a:fillRect/>
          </a:stretch>
        </p:blipFill>
        <p:spPr bwMode="auto">
          <a:xfrm>
            <a:off x="0" y="-38100"/>
            <a:ext cx="4679950" cy="6896100"/>
          </a:xfrm>
          <a:prstGeom prst="rect">
            <a:avLst/>
          </a:prstGeom>
          <a:noFill/>
          <a:ln w="9525">
            <a:noFill/>
            <a:miter lim="800000"/>
            <a:headEnd/>
            <a:tailEnd/>
          </a:ln>
          <a:effectLst>
            <a:outerShdw algn="ctr" rotWithShape="0">
              <a:schemeClr val="bg2">
                <a:alpha val="50000"/>
              </a:schemeClr>
            </a:outerShdw>
          </a:effectLst>
        </p:spPr>
      </p:pic>
      <p:sp>
        <p:nvSpPr>
          <p:cNvPr id="2" name="Rectangle 1"/>
          <p:cNvSpPr/>
          <p:nvPr/>
        </p:nvSpPr>
        <p:spPr>
          <a:xfrm>
            <a:off x="457200" y="152400"/>
            <a:ext cx="8534400" cy="1569660"/>
          </a:xfrm>
          <a:prstGeom prst="rect">
            <a:avLst/>
          </a:prstGeom>
        </p:spPr>
        <p:txBody>
          <a:bodyPr wrap="square">
            <a:spAutoFit/>
          </a:bodyPr>
          <a:lstStyle/>
          <a:p>
            <a:pPr algn="ctr"/>
            <a:r>
              <a:rPr lang="en-US" sz="3200" b="1" dirty="0" smtClean="0">
                <a:solidFill>
                  <a:schemeClr val="bg1"/>
                </a:solidFill>
              </a:rPr>
              <a:t>The </a:t>
            </a:r>
            <a:r>
              <a:rPr lang="en-US" sz="3200" b="1" dirty="0">
                <a:solidFill>
                  <a:schemeClr val="bg1"/>
                </a:solidFill>
              </a:rPr>
              <a:t>two interventions of kangaroo care and NNS at the Breast are logically intertwined</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r="14870"/>
          <a:stretch/>
        </p:blipFill>
        <p:spPr>
          <a:xfrm>
            <a:off x="-80626" y="-990600"/>
            <a:ext cx="9224626" cy="8127012"/>
          </a:xfrm>
          <a:prstGeom prst="round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703839282"/>
              </p:ext>
            </p:extLst>
          </p:nvPr>
        </p:nvGraphicFramePr>
        <p:xfrm>
          <a:off x="304800" y="152400"/>
          <a:ext cx="8458200" cy="1136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9811" name="Content Placeholder 6"/>
          <p:cNvSpPr>
            <a:spLocks noGrp="1"/>
          </p:cNvSpPr>
          <p:nvPr>
            <p:ph idx="1"/>
          </p:nvPr>
        </p:nvSpPr>
        <p:spPr>
          <a:xfrm>
            <a:off x="381000" y="1524000"/>
            <a:ext cx="8229600" cy="4525962"/>
          </a:xfrm>
        </p:spPr>
        <p:txBody>
          <a:bodyPr/>
          <a:lstStyle/>
          <a:p>
            <a:pPr algn="l" rtl="0"/>
            <a:r>
              <a:rPr lang="en-US" altLang="en-US" sz="2800" u="sng" dirty="0" smtClean="0"/>
              <a:t>While using gavage, the nipple or a gloved finger is introduced in the kangaroo baby’s mouth</a:t>
            </a:r>
            <a:r>
              <a:rPr lang="en-US" altLang="en-US" sz="2800" dirty="0" smtClean="0"/>
              <a:t>; the </a:t>
            </a:r>
            <a:r>
              <a:rPr lang="en-US" altLang="en-US" sz="2800" b="1" dirty="0" smtClean="0"/>
              <a:t>finger should be moistened in milk</a:t>
            </a:r>
            <a:r>
              <a:rPr lang="en-US" altLang="en-US" sz="2800" dirty="0" smtClean="0"/>
              <a:t>, and every </a:t>
            </a:r>
            <a:r>
              <a:rPr lang="en-US" altLang="en-US" sz="2800" b="1" dirty="0" smtClean="0"/>
              <a:t>three to four suctions </a:t>
            </a:r>
            <a:r>
              <a:rPr lang="en-US" altLang="en-US" sz="2800" dirty="0" smtClean="0"/>
              <a:t>it is removed to enable the breathing pause. At the beginning the number of suctions is minimal to avoid exhausting the baby, resulting gradually in a pattern of </a:t>
            </a:r>
            <a:r>
              <a:rPr lang="en-US" altLang="en-US" sz="2800" b="1" u="sng" dirty="0" smtClean="0"/>
              <a:t>eight to ten suctions</a:t>
            </a:r>
            <a:r>
              <a:rPr lang="en-US" altLang="en-US" sz="2800" dirty="0" smtClean="0"/>
              <a:t> and a spontaneous breathing pause. </a:t>
            </a:r>
          </a:p>
        </p:txBody>
      </p:sp>
    </p:spTree>
    <p:extLst>
      <p:ext uri="{BB962C8B-B14F-4D97-AF65-F5344CB8AC3E}">
        <p14:creationId xmlns:p14="http://schemas.microsoft.com/office/powerpoint/2010/main" val="2272965600"/>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l="16430" t="5269" r="16503" b="6679"/>
          <a:stretch/>
        </p:blipFill>
        <p:spPr bwMode="auto">
          <a:xfrm>
            <a:off x="-34119" y="0"/>
            <a:ext cx="929090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76239922"/>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677051456"/>
              </p:ext>
            </p:extLst>
          </p:nvPr>
        </p:nvGraphicFramePr>
        <p:xfrm>
          <a:off x="304800" y="152400"/>
          <a:ext cx="8458200" cy="11366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9811" name="Content Placeholder 6"/>
          <p:cNvSpPr>
            <a:spLocks noGrp="1"/>
          </p:cNvSpPr>
          <p:nvPr>
            <p:ph idx="1"/>
          </p:nvPr>
        </p:nvSpPr>
        <p:spPr>
          <a:xfrm>
            <a:off x="533400" y="1600200"/>
            <a:ext cx="8153400" cy="4525962"/>
          </a:xfrm>
        </p:spPr>
        <p:txBody>
          <a:bodyPr/>
          <a:lstStyle/>
          <a:p>
            <a:pPr algn="l" rtl="0"/>
            <a:r>
              <a:rPr lang="en-US" sz="3200" b="1" dirty="0" smtClean="0"/>
              <a:t>By </a:t>
            </a:r>
            <a:r>
              <a:rPr lang="en-US" sz="3200" b="1" dirty="0"/>
              <a:t>the </a:t>
            </a:r>
            <a:r>
              <a:rPr lang="en-US" sz="3200" b="1" dirty="0">
                <a:solidFill>
                  <a:srgbClr val="FF0000"/>
                </a:solidFill>
              </a:rPr>
              <a:t>mother's softened, drained </a:t>
            </a:r>
            <a:r>
              <a:rPr lang="en-US" sz="3200" b="1" dirty="0" smtClean="0">
                <a:solidFill>
                  <a:srgbClr val="FF0000"/>
                </a:solidFill>
              </a:rPr>
              <a:t>breast </a:t>
            </a:r>
            <a:r>
              <a:rPr lang="en-US" sz="3200" b="1" dirty="0" smtClean="0"/>
              <a:t>during gavage feeding</a:t>
            </a:r>
          </a:p>
          <a:p>
            <a:pPr lvl="1" algn="l" rtl="0">
              <a:lnSpc>
                <a:spcPct val="150000"/>
              </a:lnSpc>
            </a:pPr>
            <a:r>
              <a:rPr lang="en-US" sz="2800" dirty="0" smtClean="0"/>
              <a:t>To avoid imprinting on an artificial nipple</a:t>
            </a:r>
          </a:p>
          <a:p>
            <a:pPr lvl="1" algn="l" rtl="0">
              <a:lnSpc>
                <a:spcPct val="150000"/>
              </a:lnSpc>
            </a:pPr>
            <a:r>
              <a:rPr lang="en-US" sz="2800" dirty="0" smtClean="0"/>
              <a:t>To begin developing early breastfeeding skills(suck, swallow, breathe </a:t>
            </a:r>
            <a:r>
              <a:rPr lang="en-US" sz="2800" dirty="0" err="1" smtClean="0"/>
              <a:t>cordination</a:t>
            </a:r>
            <a:r>
              <a:rPr lang="en-US" sz="2800" dirty="0" smtClean="0"/>
              <a:t>)</a:t>
            </a:r>
          </a:p>
          <a:p>
            <a:pPr lvl="1" algn="l" rtl="0">
              <a:lnSpc>
                <a:spcPct val="150000"/>
              </a:lnSpc>
            </a:pPr>
            <a:r>
              <a:rPr lang="en-US" sz="2800" dirty="0" smtClean="0"/>
              <a:t>To increase maternal milk </a:t>
            </a:r>
            <a:r>
              <a:rPr lang="en-US" sz="2800" dirty="0" err="1" smtClean="0"/>
              <a:t>pruduction</a:t>
            </a:r>
            <a:r>
              <a:rPr lang="en-US" sz="2800" dirty="0" smtClean="0"/>
              <a:t> </a:t>
            </a:r>
          </a:p>
          <a:p>
            <a:pPr lvl="1" algn="l" rtl="0">
              <a:lnSpc>
                <a:spcPct val="150000"/>
              </a:lnSpc>
            </a:pPr>
            <a:r>
              <a:rPr lang="en-US" sz="2800" dirty="0" smtClean="0"/>
              <a:t>To </a:t>
            </a:r>
            <a:r>
              <a:rPr lang="en-US" sz="2800" dirty="0"/>
              <a:t>increase </a:t>
            </a:r>
            <a:r>
              <a:rPr lang="en-US" sz="2800" dirty="0" smtClean="0"/>
              <a:t>maternal in infant care</a:t>
            </a:r>
          </a:p>
          <a:p>
            <a:pPr lvl="1" algn="l" rtl="0"/>
            <a:endParaRPr lang="en-US" sz="2800" b="1" dirty="0" smtClean="0"/>
          </a:p>
          <a:p>
            <a:pPr algn="l" rtl="0"/>
            <a:endParaRPr lang="en-US" altLang="en-US" sz="3200" dirty="0" smtClean="0"/>
          </a:p>
        </p:txBody>
      </p:sp>
    </p:spTree>
    <p:extLst>
      <p:ext uri="{BB962C8B-B14F-4D97-AF65-F5344CB8AC3E}">
        <p14:creationId xmlns:p14="http://schemas.microsoft.com/office/powerpoint/2010/main" val="2844477348"/>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54206960"/>
              </p:ext>
            </p:extLst>
          </p:nvPr>
        </p:nvGraphicFramePr>
        <p:xfrm>
          <a:off x="457200" y="1524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1859" name="Content Placeholder 2"/>
          <p:cNvSpPr>
            <a:spLocks noGrp="1"/>
          </p:cNvSpPr>
          <p:nvPr>
            <p:ph idx="1"/>
          </p:nvPr>
        </p:nvSpPr>
        <p:spPr>
          <a:xfrm>
            <a:off x="457200" y="1371600"/>
            <a:ext cx="8153400" cy="4572000"/>
          </a:xfrm>
        </p:spPr>
        <p:txBody>
          <a:bodyPr/>
          <a:lstStyle/>
          <a:p>
            <a:pPr algn="l" rtl="0"/>
            <a:r>
              <a:rPr lang="en-US" sz="1800" dirty="0" smtClean="0"/>
              <a:t>Strong evidence shows that </a:t>
            </a:r>
            <a:r>
              <a:rPr lang="en-US" sz="1800" b="1" i="1" dirty="0" smtClean="0"/>
              <a:t>delaying initiation of </a:t>
            </a:r>
            <a:r>
              <a:rPr lang="en-US" sz="1800" b="1" i="1" u="sng" dirty="0" smtClean="0"/>
              <a:t>direct breastfeeding </a:t>
            </a:r>
            <a:r>
              <a:rPr lang="en-US" sz="1800" dirty="0" smtClean="0"/>
              <a:t>until after hospital discharge or </a:t>
            </a:r>
            <a:r>
              <a:rPr lang="en-US" sz="1800" b="1" i="1" dirty="0" smtClean="0"/>
              <a:t>discouraging it </a:t>
            </a:r>
            <a:r>
              <a:rPr lang="en-US" sz="1800" dirty="0" smtClean="0"/>
              <a:t>completely leads </a:t>
            </a:r>
            <a:r>
              <a:rPr lang="en-US" sz="1800" i="1" dirty="0" smtClean="0"/>
              <a:t>to </a:t>
            </a:r>
            <a:r>
              <a:rPr lang="en-US" sz="1800" b="1" i="1" dirty="0" err="1" smtClean="0"/>
              <a:t>prematur</a:t>
            </a:r>
            <a:r>
              <a:rPr lang="en-US" sz="1800" b="1" i="1" dirty="0" smtClean="0"/>
              <a:t> e weaning </a:t>
            </a:r>
            <a:r>
              <a:rPr lang="en-US" sz="1800" dirty="0" smtClean="0"/>
              <a:t>and/or suboptimal breastmilk intake</a:t>
            </a:r>
          </a:p>
          <a:p>
            <a:pPr algn="l" rtl="0"/>
            <a:r>
              <a:rPr lang="en-US" sz="1800" b="1" i="1" dirty="0" smtClean="0"/>
              <a:t>Nipple confusion</a:t>
            </a:r>
            <a:r>
              <a:rPr lang="en-US" sz="1800" dirty="0" smtClean="0"/>
              <a:t>  and delay Coordination between  </a:t>
            </a:r>
            <a:r>
              <a:rPr lang="en-US" sz="1800" dirty="0" err="1" smtClean="0"/>
              <a:t>sucking,swallowing</a:t>
            </a:r>
            <a:r>
              <a:rPr lang="en-US" sz="1800" dirty="0" smtClean="0"/>
              <a:t> and breathing  </a:t>
            </a:r>
          </a:p>
          <a:p>
            <a:pPr algn="l" rtl="0"/>
            <a:r>
              <a:rPr lang="en-US" sz="1800" dirty="0" smtClean="0"/>
              <a:t>Early breastfeeding has been shown to be </a:t>
            </a:r>
            <a:r>
              <a:rPr lang="en-US" sz="1800" b="1" i="1" dirty="0" smtClean="0"/>
              <a:t>less stressful  </a:t>
            </a:r>
            <a:r>
              <a:rPr lang="en-US" sz="1800" dirty="0" smtClean="0"/>
              <a:t>to a preterm infant than </a:t>
            </a:r>
            <a:r>
              <a:rPr lang="da-DK" sz="1800" dirty="0" smtClean="0"/>
              <a:t>is bottle-feeding</a:t>
            </a:r>
          </a:p>
          <a:p>
            <a:pPr algn="l" rtl="0"/>
            <a:r>
              <a:rPr lang="en-US" sz="1800" i="1" dirty="0" smtClean="0"/>
              <a:t>Bottle-feeding has been shown to produce adverse and undesirable physiological </a:t>
            </a:r>
            <a:r>
              <a:rPr lang="en-US" sz="1800" dirty="0" smtClean="0"/>
              <a:t>and biochemical changes in small infants, including </a:t>
            </a:r>
            <a:r>
              <a:rPr lang="en-US" sz="1800" b="1" dirty="0" smtClean="0"/>
              <a:t>hypoxia, apnea, bradycardia, oxygen </a:t>
            </a:r>
            <a:r>
              <a:rPr lang="en-US" sz="1800" b="1" dirty="0" err="1" smtClean="0"/>
              <a:t>desaturation</a:t>
            </a:r>
            <a:r>
              <a:rPr lang="en-US" sz="1800" b="1" dirty="0" smtClean="0"/>
              <a:t>, hypercarbia, reduced minute and tidal volume, hypothermia, and irregular breathing frequency</a:t>
            </a:r>
          </a:p>
          <a:p>
            <a:pPr algn="l" rtl="0"/>
            <a:r>
              <a:rPr lang="en-US" sz="1800" dirty="0" smtClean="0"/>
              <a:t>Bottle-feeding when a mother's goal is to breastfeed undermines her efforts at expressing and supplying her breastmilk for her infant.</a:t>
            </a:r>
            <a:r>
              <a:rPr lang="en-US" altLang="en-US" sz="1800" dirty="0" smtClean="0"/>
              <a:t> </a:t>
            </a:r>
          </a:p>
        </p:txBody>
      </p:sp>
    </p:spTree>
    <p:extLst>
      <p:ext uri="{BB962C8B-B14F-4D97-AF65-F5344CB8AC3E}">
        <p14:creationId xmlns:p14="http://schemas.microsoft.com/office/powerpoint/2010/main" val="3214976041"/>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54206960"/>
              </p:ext>
            </p:extLst>
          </p:nvPr>
        </p:nvGraphicFramePr>
        <p:xfrm>
          <a:off x="457200" y="1524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1859" name="Content Placeholder 2"/>
          <p:cNvSpPr>
            <a:spLocks noGrp="1"/>
          </p:cNvSpPr>
          <p:nvPr>
            <p:ph idx="1"/>
          </p:nvPr>
        </p:nvSpPr>
        <p:spPr>
          <a:xfrm>
            <a:off x="533400" y="1447800"/>
            <a:ext cx="8077200" cy="4495800"/>
          </a:xfrm>
        </p:spPr>
        <p:txBody>
          <a:bodyPr/>
          <a:lstStyle/>
          <a:p>
            <a:pPr marL="623887" indent="-514350" algn="l" rtl="0">
              <a:buFont typeface="+mj-lt"/>
              <a:buAutoNum type="arabicPeriod"/>
            </a:pPr>
            <a:r>
              <a:rPr lang="en-US" altLang="en-US" sz="3200" dirty="0" smtClean="0"/>
              <a:t>If mother and baby are kept together, babies should not need to cry</a:t>
            </a:r>
          </a:p>
          <a:p>
            <a:pPr marL="623887" indent="-514350" algn="l" rtl="0">
              <a:buFont typeface="+mj-lt"/>
              <a:buAutoNum type="arabicPeriod"/>
            </a:pPr>
            <a:r>
              <a:rPr lang="en-US" altLang="en-US" sz="3200" dirty="0" smtClean="0"/>
              <a:t>Pacifier are discouraged in international BFHI for good reasons</a:t>
            </a:r>
          </a:p>
          <a:p>
            <a:pPr marL="623887" indent="-514350" algn="l" rtl="0">
              <a:buFont typeface="+mj-lt"/>
              <a:buAutoNum type="arabicPeriod"/>
            </a:pPr>
            <a:r>
              <a:rPr lang="en-US" altLang="en-US" sz="3200" dirty="0" smtClean="0"/>
              <a:t>Pacifier&gt;stimulate the </a:t>
            </a:r>
            <a:r>
              <a:rPr lang="en-US" altLang="en-US" sz="3200" dirty="0" err="1" smtClean="0"/>
              <a:t>vagus</a:t>
            </a:r>
            <a:r>
              <a:rPr lang="en-US" altLang="en-US" sz="3200" dirty="0" smtClean="0"/>
              <a:t> nerve&gt; stomach empty faster…this is not  helpful as the baby's tummy should not empty too quickly</a:t>
            </a:r>
          </a:p>
        </p:txBody>
      </p:sp>
    </p:spTree>
    <p:extLst>
      <p:ext uri="{BB962C8B-B14F-4D97-AF65-F5344CB8AC3E}">
        <p14:creationId xmlns:p14="http://schemas.microsoft.com/office/powerpoint/2010/main" val="3214976041"/>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13096620"/>
              </p:ext>
            </p:extLst>
          </p:nvPr>
        </p:nvGraphicFramePr>
        <p:xfrm>
          <a:off x="457200" y="152400"/>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1859" name="Content Placeholder 2"/>
          <p:cNvSpPr>
            <a:spLocks noGrp="1"/>
          </p:cNvSpPr>
          <p:nvPr>
            <p:ph idx="1"/>
          </p:nvPr>
        </p:nvSpPr>
        <p:spPr>
          <a:xfrm>
            <a:off x="533400" y="1397000"/>
            <a:ext cx="8077200" cy="4089400"/>
          </a:xfrm>
        </p:spPr>
        <p:txBody>
          <a:bodyPr/>
          <a:lstStyle/>
          <a:p>
            <a:pPr marL="623887" indent="-514350" algn="l" rtl="0">
              <a:buFont typeface="+mj-lt"/>
              <a:buAutoNum type="arabicPeriod" startAt="4"/>
            </a:pPr>
            <a:r>
              <a:rPr lang="en-US" altLang="en-US" sz="2800" dirty="0" smtClean="0"/>
              <a:t>Pacifier &gt;uses cheek muscles instead of jaw muscles (used in breastfeeding)&gt; strengthens the wrong muscles &gt;baby cannot latch on well&gt; sore nipple </a:t>
            </a:r>
          </a:p>
          <a:p>
            <a:pPr marL="623887" indent="-514350" algn="l" rtl="0">
              <a:buFont typeface="+mj-lt"/>
              <a:buAutoNum type="arabicPeriod" startAt="4"/>
            </a:pPr>
            <a:r>
              <a:rPr lang="en-US" altLang="en-US" sz="2800" dirty="0" smtClean="0"/>
              <a:t>Pacifier &gt; cheek development is also </a:t>
            </a:r>
            <a:r>
              <a:rPr lang="en-US" altLang="en-US" sz="2800" b="1" u="sng" dirty="0" smtClean="0"/>
              <a:t>not good for latter</a:t>
            </a:r>
            <a:r>
              <a:rPr lang="en-US" altLang="en-US" sz="2800" dirty="0" smtClean="0"/>
              <a:t> </a:t>
            </a:r>
            <a:r>
              <a:rPr lang="en-US" altLang="en-US" sz="2800" b="1" u="sng" dirty="0" smtClean="0"/>
              <a:t>speech development</a:t>
            </a:r>
          </a:p>
          <a:p>
            <a:pPr marL="623887" indent="-514350" algn="l" rtl="0">
              <a:buFont typeface="+mj-lt"/>
              <a:buAutoNum type="arabicPeriod" startAt="4"/>
            </a:pPr>
            <a:r>
              <a:rPr lang="en-US" altLang="en-US" sz="2800" dirty="0" smtClean="0"/>
              <a:t>Pacifier &gt;</a:t>
            </a:r>
            <a:r>
              <a:rPr lang="en-US" altLang="en-US" sz="2800" b="1" u="sng" dirty="0" smtClean="0"/>
              <a:t>dental deformation</a:t>
            </a:r>
          </a:p>
          <a:p>
            <a:pPr marL="623887" indent="-514350" algn="l" rtl="0">
              <a:buFont typeface="+mj-lt"/>
              <a:buAutoNum type="arabicPeriod" startAt="4"/>
            </a:pPr>
            <a:r>
              <a:rPr lang="en-US" altLang="en-US" sz="2800" dirty="0" smtClean="0"/>
              <a:t>Sucking Pacifier or bottle while lying flat &gt;saliva collects in the back of the mouth&gt;run in ET&gt; </a:t>
            </a:r>
            <a:r>
              <a:rPr lang="en-US" altLang="en-US" sz="2800" b="1" u="sng" dirty="0" smtClean="0"/>
              <a:t>otitis media</a:t>
            </a:r>
            <a:r>
              <a:rPr lang="en-US" altLang="en-US" sz="2800" dirty="0" smtClean="0"/>
              <a:t>. </a:t>
            </a:r>
          </a:p>
        </p:txBody>
      </p:sp>
    </p:spTree>
    <p:extLst>
      <p:ext uri="{BB962C8B-B14F-4D97-AF65-F5344CB8AC3E}">
        <p14:creationId xmlns:p14="http://schemas.microsoft.com/office/powerpoint/2010/main" val="128136785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85876"/>
            <a:ext cx="7886700" cy="4204097"/>
          </a:xfrm>
        </p:spPr>
        <p:txBody>
          <a:bodyPr>
            <a:normAutofit/>
          </a:bodyPr>
          <a:lstStyle/>
          <a:p>
            <a:pPr marL="0" indent="0" algn="ctr">
              <a:buNone/>
            </a:pPr>
            <a:r>
              <a:rPr lang="en-US" altLang="en-US" sz="5400" b="1" dirty="0">
                <a:solidFill>
                  <a:srgbClr val="FF0000"/>
                </a:solidFill>
                <a:latin typeface="Calibri" panose="020F0502020204030204" pitchFamily="34" charset="0"/>
              </a:rPr>
              <a:t>“Near term !!!” </a:t>
            </a:r>
          </a:p>
          <a:p>
            <a:pPr marL="0" indent="0">
              <a:buNone/>
            </a:pPr>
            <a:r>
              <a:rPr lang="en-US" altLang="en-US" sz="3300" dirty="0">
                <a:latin typeface="Calibri" panose="020F0502020204030204" pitchFamily="34" charset="0"/>
              </a:rPr>
              <a:t> thought to imply that these babies are “near enough” term to be physiologically the same</a:t>
            </a:r>
          </a:p>
          <a:p>
            <a:pPr marL="0" indent="0">
              <a:buNone/>
            </a:pPr>
            <a:r>
              <a:rPr lang="en-US" sz="3300" dirty="0">
                <a:latin typeface="Calibri" panose="020F0502020204030204" pitchFamily="34" charset="0"/>
              </a:rPr>
              <a:t> </a:t>
            </a:r>
            <a:endParaRPr lang="en-US" sz="3300" dirty="0"/>
          </a:p>
          <a:p>
            <a:endParaRPr lang="en-US" sz="3300" dirty="0"/>
          </a:p>
        </p:txBody>
      </p:sp>
    </p:spTree>
    <p:extLst>
      <p:ext uri="{BB962C8B-B14F-4D97-AF65-F5344CB8AC3E}">
        <p14:creationId xmlns:p14="http://schemas.microsoft.com/office/powerpoint/2010/main" val="5085612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4" name="Diagram 3"/>
          <p:cNvGraphicFramePr/>
          <p:nvPr/>
        </p:nvGraphicFramePr>
        <p:xfrm>
          <a:off x="457200" y="274638"/>
          <a:ext cx="8229600" cy="944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3363" name="Rectangle 3"/>
          <p:cNvSpPr>
            <a:spLocks noGrp="1" noChangeArrowheads="1"/>
          </p:cNvSpPr>
          <p:nvPr>
            <p:ph idx="1"/>
          </p:nvPr>
        </p:nvSpPr>
        <p:spPr>
          <a:xfrm>
            <a:off x="457200" y="1371600"/>
            <a:ext cx="8153400" cy="4038600"/>
          </a:xfrm>
        </p:spPr>
        <p:txBody>
          <a:bodyPr/>
          <a:lstStyle/>
          <a:p>
            <a:pPr algn="l" rtl="0">
              <a:lnSpc>
                <a:spcPct val="90000"/>
              </a:lnSpc>
            </a:pPr>
            <a:r>
              <a:rPr lang="en-US" altLang="en-US" sz="2800" dirty="0" smtClean="0"/>
              <a:t>Hind milk is the portion of the milk which is produced </a:t>
            </a:r>
            <a:r>
              <a:rPr lang="en-US" altLang="en-US" sz="2800" b="1" dirty="0" smtClean="0"/>
              <a:t>2 to 3 minutes after the flow</a:t>
            </a:r>
            <a:r>
              <a:rPr lang="en-US" altLang="en-US" sz="2800" dirty="0" smtClean="0"/>
              <a:t> begins.</a:t>
            </a:r>
          </a:p>
          <a:p>
            <a:pPr algn="l" rtl="0">
              <a:lnSpc>
                <a:spcPct val="90000"/>
              </a:lnSpc>
            </a:pPr>
            <a:r>
              <a:rPr lang="en-US" altLang="en-US" sz="2800" dirty="0" smtClean="0"/>
              <a:t>Hind milk has been described as </a:t>
            </a:r>
            <a:r>
              <a:rPr lang="en-US" altLang="en-US" sz="2800" b="1" dirty="0" smtClean="0"/>
              <a:t>promoting greater weight gain</a:t>
            </a:r>
            <a:r>
              <a:rPr lang="en-US" altLang="en-US" sz="2800" dirty="0" smtClean="0"/>
              <a:t> than fore milk or regular breastmilk</a:t>
            </a:r>
          </a:p>
          <a:p>
            <a:pPr algn="l" rtl="0">
              <a:lnSpc>
                <a:spcPct val="90000"/>
              </a:lnSpc>
            </a:pPr>
            <a:r>
              <a:rPr lang="en-US" altLang="en-US" sz="2800" dirty="0" smtClean="0"/>
              <a:t>Hind milk is </a:t>
            </a:r>
            <a:r>
              <a:rPr lang="en-US" altLang="en-US" sz="2800" b="1" u="sng" dirty="0" smtClean="0">
                <a:solidFill>
                  <a:srgbClr val="FF0000"/>
                </a:solidFill>
              </a:rPr>
              <a:t>higher in fat and energy</a:t>
            </a:r>
            <a:r>
              <a:rPr lang="en-US" altLang="en-US" sz="2800" u="sng" dirty="0" smtClean="0">
                <a:solidFill>
                  <a:srgbClr val="FF0000"/>
                </a:solidFill>
              </a:rPr>
              <a:t> </a:t>
            </a:r>
            <a:r>
              <a:rPr lang="en-US" altLang="en-US" sz="2800" dirty="0" smtClean="0"/>
              <a:t>than foremilk .</a:t>
            </a:r>
          </a:p>
          <a:p>
            <a:pPr algn="l" rtl="0">
              <a:lnSpc>
                <a:spcPct val="90000"/>
              </a:lnSpc>
            </a:pPr>
            <a:r>
              <a:rPr lang="en-US" altLang="en-US" sz="2800" dirty="0" smtClean="0"/>
              <a:t>Preterm Hind milk has higher </a:t>
            </a:r>
          </a:p>
          <a:p>
            <a:pPr lvl="1" algn="l" rtl="0"/>
            <a:r>
              <a:rPr lang="en-US" altLang="en-US" sz="2400" dirty="0" smtClean="0"/>
              <a:t>Energy density (82 cal/100ml), </a:t>
            </a:r>
          </a:p>
          <a:p>
            <a:pPr lvl="1" algn="l" rtl="0"/>
            <a:r>
              <a:rPr lang="en-US" altLang="en-US" sz="2400" dirty="0" smtClean="0"/>
              <a:t>Fat content (4.8g/100 ml), </a:t>
            </a:r>
          </a:p>
          <a:p>
            <a:pPr lvl="1" algn="l" rtl="0"/>
            <a:r>
              <a:rPr lang="en-US" altLang="en-US" sz="2400" dirty="0" smtClean="0"/>
              <a:t>Concentration</a:t>
            </a:r>
            <a:r>
              <a:rPr lang="fa-IR" altLang="en-US" sz="2400" dirty="0" smtClean="0"/>
              <a:t> </a:t>
            </a:r>
            <a:r>
              <a:rPr lang="en-US" altLang="en-US" sz="2400" dirty="0" smtClean="0"/>
              <a:t>of protein up to 2.0g/100 ml, </a:t>
            </a:r>
          </a:p>
        </p:txBody>
      </p:sp>
    </p:spTree>
    <p:extLst>
      <p:ext uri="{BB962C8B-B14F-4D97-AF65-F5344CB8AC3E}">
        <p14:creationId xmlns:p14="http://schemas.microsoft.com/office/powerpoint/2010/main" val="4103044121"/>
      </p:ext>
    </p:extLst>
  </p:cSld>
  <p:clrMapOvr>
    <a:masterClrMapping/>
  </p:clrMapOvr>
  <p:transition spd="med">
    <p:split orient="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68" y="1570038"/>
            <a:ext cx="8229600" cy="4525962"/>
          </a:xfrm>
        </p:spPr>
        <p:txBody>
          <a:bodyPr/>
          <a:lstStyle/>
          <a:p>
            <a:r>
              <a:rPr lang="fa-IR" sz="3200" dirty="0" smtClean="0">
                <a:cs typeface="B Nazanin" pitchFamily="2" charset="-78"/>
                <a:hlinkClick r:id="" action="ppaction://customshow?id=2&amp;return=true"/>
              </a:rPr>
              <a:t>تولید شیرمادر بیش از نیاز نوزاد نارس است (حتی دوقلوها)</a:t>
            </a:r>
            <a:endParaRPr lang="fa-IR" sz="3200" dirty="0" smtClean="0">
              <a:cs typeface="B Nazanin" pitchFamily="2" charset="-78"/>
            </a:endParaRPr>
          </a:p>
          <a:p>
            <a:r>
              <a:rPr lang="fa-IR" sz="3200" dirty="0" smtClean="0">
                <a:cs typeface="B Nazanin" pitchFamily="2" charset="-78"/>
              </a:rPr>
              <a:t>در اوائل شیرخوردن نوزاد نارس بخوبی نوزاد رسیده نیست، </a:t>
            </a:r>
            <a:r>
              <a:rPr lang="fa-IR" sz="3200" dirty="0" err="1" smtClean="0">
                <a:cs typeface="B Nazanin" pitchFamily="2" charset="-78"/>
              </a:rPr>
              <a:t>بدلیل</a:t>
            </a:r>
            <a:r>
              <a:rPr lang="fa-IR" sz="3200" dirty="0" smtClean="0">
                <a:cs typeface="B Nazanin" pitchFamily="2" charset="-78"/>
              </a:rPr>
              <a:t>:</a:t>
            </a:r>
          </a:p>
          <a:p>
            <a:pPr lvl="1"/>
            <a:r>
              <a:rPr lang="fa-IR" sz="2800" dirty="0" err="1" smtClean="0">
                <a:cs typeface="B Nazanin" pitchFamily="2" charset="-78"/>
              </a:rPr>
              <a:t>زودخسته</a:t>
            </a:r>
            <a:r>
              <a:rPr lang="fa-IR" sz="2800" dirty="0" smtClean="0">
                <a:cs typeface="B Nazanin" pitchFamily="2" charset="-78"/>
              </a:rPr>
              <a:t> شدن و مکیدن های ضعیف</a:t>
            </a:r>
          </a:p>
          <a:p>
            <a:pPr lvl="1"/>
            <a:r>
              <a:rPr lang="fa-IR" sz="2800" dirty="0" smtClean="0">
                <a:cs typeface="B Nazanin" pitchFamily="2" charset="-78"/>
              </a:rPr>
              <a:t>مکیدن های کوتاه مدت</a:t>
            </a:r>
          </a:p>
          <a:p>
            <a:pPr lvl="1"/>
            <a:r>
              <a:rPr lang="fa-IR" sz="2800" dirty="0" smtClean="0">
                <a:cs typeface="B Nazanin" pitchFamily="2" charset="-78"/>
              </a:rPr>
              <a:t>بخواب رفتن در هنگام شیرخوردن</a:t>
            </a:r>
          </a:p>
          <a:p>
            <a:pPr lvl="1"/>
            <a:r>
              <a:rPr lang="fa-IR" sz="2800" dirty="0" smtClean="0">
                <a:cs typeface="B Nazanin" pitchFamily="2" charset="-78"/>
              </a:rPr>
              <a:t>توقف های طولانی پس از مکیدن و طولانی                     شیرخوردن</a:t>
            </a:r>
          </a:p>
          <a:p>
            <a:pPr lvl="1"/>
            <a:r>
              <a:rPr lang="fa-IR" sz="2800" dirty="0" smtClean="0">
                <a:cs typeface="B Nazanin" pitchFamily="2" charset="-78"/>
              </a:rPr>
              <a:t>همیشه </a:t>
            </a:r>
            <a:r>
              <a:rPr lang="fa-IR" sz="2800" dirty="0" err="1" smtClean="0">
                <a:cs typeface="B Nazanin" pitchFamily="2" charset="-78"/>
              </a:rPr>
              <a:t>بیدارنشدن</a:t>
            </a:r>
            <a:r>
              <a:rPr lang="fa-IR" sz="2800" dirty="0" smtClean="0">
                <a:cs typeface="B Nazanin" pitchFamily="2" charset="-78"/>
              </a:rPr>
              <a:t> برای تغذیه</a:t>
            </a:r>
          </a:p>
        </p:txBody>
      </p:sp>
      <p:grpSp>
        <p:nvGrpSpPr>
          <p:cNvPr id="6" name="Group 5"/>
          <p:cNvGrpSpPr/>
          <p:nvPr/>
        </p:nvGrpSpPr>
        <p:grpSpPr>
          <a:xfrm>
            <a:off x="381000" y="228600"/>
            <a:ext cx="8229600" cy="1141641"/>
            <a:chOff x="0" y="679"/>
            <a:chExt cx="8229600" cy="1141641"/>
          </a:xfrm>
        </p:grpSpPr>
        <p:sp>
          <p:nvSpPr>
            <p:cNvPr id="7" name="Rounded Rectangle 6"/>
            <p:cNvSpPr/>
            <p:nvPr/>
          </p:nvSpPr>
          <p:spPr>
            <a:xfrm>
              <a:off x="0" y="679"/>
              <a:ext cx="8229600" cy="114164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ounded Rectangle 4"/>
            <p:cNvSpPr/>
            <p:nvPr/>
          </p:nvSpPr>
          <p:spPr>
            <a:xfrm>
              <a:off x="55730" y="56409"/>
              <a:ext cx="8118140" cy="103018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2880" tIns="182880" rIns="182880" bIns="182880" numCol="1" spcCol="1270" anchor="ctr" anchorCtr="0">
              <a:noAutofit/>
            </a:bodyPr>
            <a:lstStyle/>
            <a:p>
              <a:pPr algn="ctr" defTabSz="2133600" rtl="1">
                <a:lnSpc>
                  <a:spcPct val="90000"/>
                </a:lnSpc>
                <a:spcBef>
                  <a:spcPct val="0"/>
                </a:spcBef>
                <a:spcAft>
                  <a:spcPct val="35000"/>
                </a:spcAft>
              </a:pPr>
              <a:r>
                <a:rPr lang="fa-IR" sz="4800" b="1" kern="1200" dirty="0" smtClean="0">
                  <a:effectLst>
                    <a:outerShdw blurRad="38100" dist="38100" dir="2700000" algn="tl">
                      <a:srgbClr val="000000">
                        <a:alpha val="43137"/>
                      </a:srgbClr>
                    </a:outerShdw>
                  </a:effectLst>
                  <a:cs typeface="B Nazanin" panose="00000400000000000000" pitchFamily="2" charset="-78"/>
                </a:rPr>
                <a:t>نکات </a:t>
              </a:r>
              <a:r>
                <a:rPr lang="fa-IR" sz="4800" b="1" dirty="0">
                  <a:effectLst>
                    <a:outerShdw blurRad="38100" dist="38100" dir="2700000" algn="tl">
                      <a:srgbClr val="000000">
                        <a:alpha val="43137"/>
                      </a:srgbClr>
                    </a:outerShdw>
                  </a:effectLst>
                  <a:cs typeface="B Nazanin" panose="00000400000000000000" pitchFamily="2" charset="-78"/>
                </a:rPr>
                <a:t>مهم </a:t>
              </a:r>
              <a:r>
                <a:rPr lang="fa-IR" sz="4800" b="1" dirty="0" smtClean="0">
                  <a:effectLst>
                    <a:outerShdw blurRad="38100" dist="38100" dir="2700000" algn="tl">
                      <a:srgbClr val="000000">
                        <a:alpha val="43137"/>
                      </a:srgbClr>
                    </a:outerShdw>
                  </a:effectLst>
                  <a:cs typeface="B Nazanin" panose="00000400000000000000" pitchFamily="2" charset="-78"/>
                </a:rPr>
                <a:t>در </a:t>
              </a:r>
              <a:r>
                <a:rPr lang="fa-IR" sz="4800" b="1" dirty="0">
                  <a:effectLst>
                    <a:outerShdw blurRad="38100" dist="38100" dir="2700000" algn="tl">
                      <a:srgbClr val="000000">
                        <a:alpha val="43137"/>
                      </a:srgbClr>
                    </a:outerShdw>
                  </a:effectLst>
                  <a:cs typeface="B Nazanin" panose="00000400000000000000" pitchFamily="2" charset="-78"/>
                </a:rPr>
                <a:t>تغذیه نوزاد </a:t>
              </a:r>
              <a:r>
                <a:rPr lang="fa-IR" sz="4800" b="1" dirty="0" smtClean="0">
                  <a:effectLst>
                    <a:outerShdw blurRad="38100" dist="38100" dir="2700000" algn="tl">
                      <a:srgbClr val="000000">
                        <a:alpha val="43137"/>
                      </a:srgbClr>
                    </a:outerShdw>
                  </a:effectLst>
                  <a:cs typeface="B Nazanin" panose="00000400000000000000" pitchFamily="2" charset="-78"/>
                </a:rPr>
                <a:t>نارس</a:t>
              </a:r>
              <a:endParaRPr lang="en-US" sz="4800" dirty="0">
                <a:effectLst>
                  <a:outerShdw blurRad="38100" dist="38100" dir="2700000" algn="tl">
                    <a:srgbClr val="000000">
                      <a:alpha val="43137"/>
                    </a:srgbClr>
                  </a:outerShdw>
                </a:effectLst>
                <a:cs typeface="B Nazanin" panose="00000400000000000000" pitchFamily="2" charset="-78"/>
              </a:endParaRPr>
            </a:p>
          </p:txBody>
        </p:sp>
      </p:grpSp>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4882"/>
          <a:stretch/>
        </p:blipFill>
        <p:spPr bwMode="auto">
          <a:xfrm>
            <a:off x="703997" y="3051366"/>
            <a:ext cx="2533935" cy="25165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612248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D:\slides\Update slides\new pic\my pic and position\my pic and movies\jadid 1\20140903_112117.jpg"/>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tretch/>
        </p:blipFill>
        <p:spPr bwMode="auto">
          <a:xfrm>
            <a:off x="609600" y="1643856"/>
            <a:ext cx="7756876" cy="43632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16155" y="228600"/>
            <a:ext cx="8229600" cy="1143000"/>
          </a:xfrm>
        </p:spPr>
        <p:txBody>
          <a:bodyPr>
            <a:noAutofit/>
          </a:bodyPr>
          <a:lstStyle/>
          <a:p>
            <a:r>
              <a:rPr lang="fa-IR" sz="3600" dirty="0" smtClean="0">
                <a:solidFill>
                  <a:schemeClr val="tx1"/>
                </a:solidFill>
                <a:cs typeface="B Nazanin Outline" panose="00000400000000000000" pitchFamily="2" charset="-78"/>
              </a:rPr>
              <a:t>مادر </a:t>
            </a:r>
            <a:r>
              <a:rPr lang="fa-IR" sz="3600" dirty="0">
                <a:solidFill>
                  <a:schemeClr val="tx1"/>
                </a:solidFill>
                <a:cs typeface="B Nazanin Outline" panose="00000400000000000000" pitchFamily="2" charset="-78"/>
              </a:rPr>
              <a:t>17 ساله </a:t>
            </a:r>
            <a:r>
              <a:rPr lang="fa-IR" sz="3600" dirty="0" smtClean="0">
                <a:solidFill>
                  <a:schemeClr val="tx1"/>
                </a:solidFill>
                <a:cs typeface="B Nazanin Outline" panose="00000400000000000000" pitchFamily="2" charset="-78"/>
              </a:rPr>
              <a:t>این دو قلو ها:</a:t>
            </a:r>
            <a:br>
              <a:rPr lang="fa-IR" sz="3600" dirty="0" smtClean="0">
                <a:solidFill>
                  <a:schemeClr val="tx1"/>
                </a:solidFill>
                <a:cs typeface="B Nazanin Outline" panose="00000400000000000000" pitchFamily="2" charset="-78"/>
              </a:rPr>
            </a:br>
            <a:r>
              <a:rPr lang="fa-IR" sz="3600" dirty="0" smtClean="0">
                <a:solidFill>
                  <a:schemeClr val="tx1"/>
                </a:solidFill>
                <a:cs typeface="B Nazanin Outline" panose="00000400000000000000" pitchFamily="2" charset="-78"/>
              </a:rPr>
              <a:t>آقای دکتر این شیر </a:t>
            </a:r>
            <a:r>
              <a:rPr lang="fa-IR" sz="3600" dirty="0" err="1" smtClean="0">
                <a:solidFill>
                  <a:schemeClr val="tx1"/>
                </a:solidFill>
                <a:cs typeface="B Nazanin Outline" panose="00000400000000000000" pitchFamily="2" charset="-78"/>
              </a:rPr>
              <a:t>رارو</a:t>
            </a:r>
            <a:r>
              <a:rPr lang="fa-IR" sz="3600" dirty="0" smtClean="0">
                <a:solidFill>
                  <a:schemeClr val="tx1"/>
                </a:solidFill>
                <a:cs typeface="B Nazanin Outline" panose="00000400000000000000" pitchFamily="2" charset="-78"/>
              </a:rPr>
              <a:t> به کی بدم </a:t>
            </a:r>
            <a:endParaRPr lang="en-US" sz="3600" dirty="0">
              <a:solidFill>
                <a:schemeClr val="tx1"/>
              </a:solidFill>
              <a:cs typeface="B Nazanin Outline" panose="00000400000000000000" pitchFamily="2" charset="-78"/>
            </a:endParaRPr>
          </a:p>
        </p:txBody>
      </p:sp>
      <p:pic>
        <p:nvPicPr>
          <p:cNvPr id="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312" b="50000"/>
          <a:stretch/>
        </p:blipFill>
        <p:spPr bwMode="auto">
          <a:xfrm>
            <a:off x="626510" y="1601337"/>
            <a:ext cx="7736155" cy="43014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D:\slides\Update slides\new pic\my pic and position\my pic and movies\jadid 1\20141106_1809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626510" y="1601337"/>
            <a:ext cx="7857069" cy="44196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280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normAutofit fontScale="90000"/>
          </a:bodyPr>
          <a:lstStyle/>
          <a:p>
            <a:pPr algn="ctr">
              <a:defRPr/>
            </a:pPr>
            <a:r>
              <a:rPr lang="en-US"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r>
            <a:br>
              <a:rPr lang="en-US"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endParaRPr lang="en-US"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Content Placeholder 2"/>
          <p:cNvSpPr>
            <a:spLocks noGrp="1"/>
          </p:cNvSpPr>
          <p:nvPr>
            <p:ph idx="1"/>
          </p:nvPr>
        </p:nvSpPr>
        <p:spPr>
          <a:xfrm>
            <a:off x="2438400" y="1676400"/>
            <a:ext cx="6172200" cy="3838903"/>
          </a:xfrm>
        </p:spPr>
        <p:txBody>
          <a:bodyPr/>
          <a:lstStyle/>
          <a:p>
            <a:pPr>
              <a:defRPr/>
            </a:pPr>
            <a:r>
              <a:rPr lang="fa-IR" sz="2800" dirty="0">
                <a:cs typeface="B Nazanin" panose="00000400000000000000" pitchFamily="2" charset="-78"/>
              </a:rPr>
              <a:t>در </a:t>
            </a:r>
            <a:r>
              <a:rPr lang="fa-IR" sz="2800" dirty="0" smtClean="0">
                <a:cs typeface="B Nazanin" panose="00000400000000000000" pitchFamily="2" charset="-78"/>
              </a:rPr>
              <a:t>اوائل، دفعات گذاشتن به پستان برای </a:t>
            </a:r>
            <a:r>
              <a:rPr lang="fa-IR" sz="2800" b="1" u="sng" dirty="0" smtClean="0">
                <a:cs typeface="B Nazanin" panose="00000400000000000000" pitchFamily="2" charset="-78"/>
              </a:rPr>
              <a:t>آشنائی با پستان</a:t>
            </a:r>
            <a:r>
              <a:rPr lang="fa-IR" sz="2800" dirty="0" smtClean="0">
                <a:cs typeface="B Nazanin" panose="00000400000000000000" pitchFamily="2" charset="-78"/>
              </a:rPr>
              <a:t> است تا اینکه بلافاصله بطور کامل شیر بخورد</a:t>
            </a:r>
          </a:p>
          <a:p>
            <a:pPr>
              <a:defRPr/>
            </a:pPr>
            <a:r>
              <a:rPr lang="fa-IR" sz="2800" dirty="0" smtClean="0">
                <a:cs typeface="B Nazanin" panose="00000400000000000000" pitchFamily="2" charset="-78"/>
              </a:rPr>
              <a:t>ممکن است بمدت یکساعت به  شیرخوردن ادامه دهد</a:t>
            </a:r>
          </a:p>
          <a:p>
            <a:pPr>
              <a:defRPr/>
            </a:pPr>
            <a:r>
              <a:rPr lang="fa-IR" sz="2800" dirty="0" smtClean="0">
                <a:cs typeface="B Nazanin" panose="00000400000000000000" pitchFamily="2" charset="-78"/>
              </a:rPr>
              <a:t>نباید نوزاد را خیلی زود از پستان جدا نمود</a:t>
            </a:r>
          </a:p>
          <a:p>
            <a:pPr>
              <a:defRPr/>
            </a:pPr>
            <a:r>
              <a:rPr lang="fa-IR" sz="2800" dirty="0" smtClean="0">
                <a:cs typeface="B Nazanin" panose="00000400000000000000" pitchFamily="2" charset="-78"/>
              </a:rPr>
              <a:t>اگر خواست دو باره او را به پستان بگذارید</a:t>
            </a:r>
          </a:p>
          <a:p>
            <a:pPr>
              <a:defRPr/>
            </a:pPr>
            <a:r>
              <a:rPr lang="fa-IR" sz="2800" dirty="0" smtClean="0">
                <a:cs typeface="B Nazanin" panose="00000400000000000000" pitchFamily="2" charset="-78"/>
              </a:rPr>
              <a:t>پس از تغذیه مستقیم از پستان، با فنجان شیر دوشیده شده مادرش را به او بدهید. </a:t>
            </a:r>
            <a:endParaRPr lang="en-US" sz="2800" dirty="0">
              <a:cs typeface="B Nazanin" panose="00000400000000000000" pitchFamily="2" charset="-78"/>
            </a:endParaRPr>
          </a:p>
        </p:txBody>
      </p:sp>
      <p:pic>
        <p:nvPicPr>
          <p:cNvPr id="6" name="Picture 4"/>
          <p:cNvPicPr>
            <a:picLocks noChangeAspect="1" noChangeArrowheads="1"/>
          </p:cNvPicPr>
          <p:nvPr/>
        </p:nvPicPr>
        <p:blipFill>
          <a:blip r:embed="rId3" cstate="print"/>
          <a:srcRect/>
          <a:stretch>
            <a:fillRect/>
          </a:stretch>
        </p:blipFill>
        <p:spPr bwMode="auto">
          <a:xfrm>
            <a:off x="763873" y="1552171"/>
            <a:ext cx="1522127" cy="21054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grpSp>
        <p:nvGrpSpPr>
          <p:cNvPr id="9" name="Group 8"/>
          <p:cNvGrpSpPr/>
          <p:nvPr/>
        </p:nvGrpSpPr>
        <p:grpSpPr>
          <a:xfrm>
            <a:off x="381000" y="228600"/>
            <a:ext cx="8229600" cy="1141641"/>
            <a:chOff x="0" y="679"/>
            <a:chExt cx="8229600" cy="1141641"/>
          </a:xfrm>
        </p:grpSpPr>
        <p:sp>
          <p:nvSpPr>
            <p:cNvPr id="10" name="Rounded Rectangle 9"/>
            <p:cNvSpPr/>
            <p:nvPr/>
          </p:nvSpPr>
          <p:spPr>
            <a:xfrm>
              <a:off x="0" y="679"/>
              <a:ext cx="8229600" cy="114164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p:nvPr/>
          </p:nvSpPr>
          <p:spPr>
            <a:xfrm>
              <a:off x="55730" y="56409"/>
              <a:ext cx="8118140" cy="103018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2880" tIns="182880" rIns="182880" bIns="182880" numCol="1" spcCol="1270" anchor="ctr" anchorCtr="0">
              <a:noAutofit/>
            </a:bodyPr>
            <a:lstStyle/>
            <a:p>
              <a:pPr lvl="0" algn="ctr" defTabSz="2133600" rtl="1">
                <a:lnSpc>
                  <a:spcPct val="90000"/>
                </a:lnSpc>
                <a:spcBef>
                  <a:spcPct val="0"/>
                </a:spcBef>
                <a:spcAft>
                  <a:spcPct val="35000"/>
                </a:spcAft>
              </a:pPr>
              <a:r>
                <a:rPr lang="fa-IR" sz="4800" b="1" kern="1200" dirty="0" smtClean="0">
                  <a:effectLst>
                    <a:outerShdw blurRad="38100" dist="38100" dir="2700000" algn="tl">
                      <a:srgbClr val="000000">
                        <a:alpha val="43137"/>
                      </a:srgbClr>
                    </a:outerShdw>
                  </a:effectLst>
                  <a:cs typeface="B Nazanin" panose="00000400000000000000" pitchFamily="2" charset="-78"/>
                </a:rPr>
                <a:t>نکات مهم در تغذیه نوزاد نارس</a:t>
              </a:r>
              <a:endParaRPr lang="en-US" sz="4800" kern="1200" dirty="0">
                <a:effectLst>
                  <a:outerShdw blurRad="38100" dist="38100" dir="2700000" algn="tl">
                    <a:srgbClr val="000000">
                      <a:alpha val="43137"/>
                    </a:srgbClr>
                  </a:outerShdw>
                </a:effectLst>
                <a:cs typeface="B Nazanin" panose="00000400000000000000" pitchFamily="2" charset="-78"/>
              </a:endParaRPr>
            </a:p>
          </p:txBody>
        </p:sp>
      </p:gr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514794" y="3559174"/>
            <a:ext cx="1999806" cy="2583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9038343"/>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7523" name="Text Placeholder 7"/>
          <p:cNvSpPr>
            <a:spLocks noGrp="1"/>
          </p:cNvSpPr>
          <p:nvPr>
            <p:ph idx="1"/>
          </p:nvPr>
        </p:nvSpPr>
        <p:spPr>
          <a:xfrm>
            <a:off x="381000" y="1473200"/>
            <a:ext cx="5576248" cy="4089400"/>
          </a:xfrm>
        </p:spPr>
        <p:txBody>
          <a:bodyPr/>
          <a:lstStyle/>
          <a:p>
            <a:pPr algn="l" rtl="0">
              <a:defRPr/>
            </a:pPr>
            <a:r>
              <a:rPr lang="en-US" sz="2800" dirty="0" smtClean="0">
                <a:cs typeface="Times New Roman" pitchFamily="18" charset="0"/>
              </a:rPr>
              <a:t>Encourage</a:t>
            </a:r>
            <a:r>
              <a:rPr lang="fa-IR" sz="2800" dirty="0" smtClean="0">
                <a:cs typeface="Times New Roman" pitchFamily="18" charset="0"/>
              </a:rPr>
              <a:t> b</a:t>
            </a:r>
            <a:r>
              <a:rPr lang="en-US" sz="2800" dirty="0" err="1" smtClean="0">
                <a:cs typeface="Times New Roman" pitchFamily="18" charset="0"/>
              </a:rPr>
              <a:t>abies</a:t>
            </a:r>
            <a:r>
              <a:rPr lang="en-US" sz="2800" dirty="0" smtClean="0">
                <a:cs typeface="Times New Roman" pitchFamily="18" charset="0"/>
              </a:rPr>
              <a:t> to spend time at the breast  as early as possible even if they are not able to suckle well as yet</a:t>
            </a:r>
            <a:endParaRPr lang="fa-IR" sz="2800" dirty="0" smtClean="0"/>
          </a:p>
          <a:p>
            <a:pPr algn="l" rtl="0">
              <a:defRPr/>
            </a:pPr>
            <a:r>
              <a:rPr lang="en-US" sz="2800" dirty="0" smtClean="0"/>
              <a:t>Encourage early and prolonged skin-to-skin contact</a:t>
            </a:r>
            <a:endParaRPr lang="en-US" sz="1600" i="1" dirty="0" smtClean="0"/>
          </a:p>
          <a:p>
            <a:pPr algn="l" rtl="0">
              <a:defRPr/>
            </a:pPr>
            <a:r>
              <a:rPr lang="en-US" sz="2800" dirty="0" smtClean="0"/>
              <a:t>Encourage early contact between infant’s mouth and mother’s nipple</a:t>
            </a:r>
          </a:p>
        </p:txBody>
      </p:sp>
      <p:pic>
        <p:nvPicPr>
          <p:cNvPr id="371715" name="Picture 3"/>
          <p:cNvPicPr>
            <a:picLocks noChangeAspect="1" noChangeArrowheads="1"/>
          </p:cNvPicPr>
          <p:nvPr/>
        </p:nvPicPr>
        <p:blipFill>
          <a:blip r:embed="rId7" cstate="print"/>
          <a:srcRect/>
          <a:stretch>
            <a:fillRect/>
          </a:stretch>
        </p:blipFill>
        <p:spPr bwMode="auto">
          <a:xfrm>
            <a:off x="5943600" y="3810000"/>
            <a:ext cx="2514600" cy="1828800"/>
          </a:xfrm>
          <a:prstGeom prst="rect">
            <a:avLst/>
          </a:prstGeom>
          <a:ln>
            <a:noFill/>
          </a:ln>
          <a:effectLst>
            <a:outerShdw blurRad="292100" dist="139700" dir="2700000" algn="tl" rotWithShape="0">
              <a:srgbClr val="333333">
                <a:alpha val="65000"/>
              </a:srgbClr>
            </a:outerShdw>
          </a:effectLst>
        </p:spPr>
      </p:pic>
      <p:pic>
        <p:nvPicPr>
          <p:cNvPr id="371716" name="Picture 4"/>
          <p:cNvPicPr>
            <a:picLocks noChangeAspect="1" noChangeArrowheads="1"/>
          </p:cNvPicPr>
          <p:nvPr/>
        </p:nvPicPr>
        <p:blipFill>
          <a:blip r:embed="rId8" cstate="print"/>
          <a:srcRect/>
          <a:stretch>
            <a:fillRect/>
          </a:stretch>
        </p:blipFill>
        <p:spPr bwMode="auto">
          <a:xfrm>
            <a:off x="5940425" y="1676400"/>
            <a:ext cx="2517775" cy="1981200"/>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noChangeArrowheads="1"/>
          </p:cNvPicPr>
          <p:nvPr/>
        </p:nvPicPr>
        <p:blipFill>
          <a:blip r:embed="rId9" cstate="print"/>
          <a:srcRect l="50000" t="8929"/>
          <a:stretch>
            <a:fillRect/>
          </a:stretch>
        </p:blipFill>
        <p:spPr bwMode="auto">
          <a:xfrm>
            <a:off x="5943600" y="1676400"/>
            <a:ext cx="2588976" cy="400789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835973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out)">
                                      <p:cBhvr>
                                        <p:cTn id="7" dur="500"/>
                                        <p:tgtEl>
                                          <p:spTgt spid="6"/>
                                        </p:tgtEl>
                                      </p:cBhvr>
                                    </p:animEffect>
                                  </p:childTnLst>
                                </p:cTn>
                              </p:par>
                              <p:par>
                                <p:cTn id="8" presetID="4" presetClass="entr" presetSubtype="32" fill="hold" nodeType="withEffect">
                                  <p:stCondLst>
                                    <p:cond delay="300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0771" name="Content Placeholder 6"/>
          <p:cNvSpPr>
            <a:spLocks noGrp="1"/>
          </p:cNvSpPr>
          <p:nvPr>
            <p:ph idx="1"/>
          </p:nvPr>
        </p:nvSpPr>
        <p:spPr>
          <a:xfrm>
            <a:off x="381000" y="1295400"/>
            <a:ext cx="8382000" cy="4572000"/>
          </a:xfrm>
        </p:spPr>
        <p:txBody>
          <a:bodyPr/>
          <a:lstStyle/>
          <a:p>
            <a:pPr marL="623887" indent="-514350" algn="l" rtl="0">
              <a:buFont typeface="+mj-lt"/>
              <a:buAutoNum type="arabicPeriod"/>
            </a:pPr>
            <a:r>
              <a:rPr lang="en-US" altLang="en-US" sz="3200" dirty="0" smtClean="0"/>
              <a:t>Poor positioning</a:t>
            </a:r>
          </a:p>
          <a:p>
            <a:pPr lvl="1" algn="l" rtl="0"/>
            <a:r>
              <a:rPr lang="en-US" altLang="en-US" sz="2800" dirty="0" smtClean="0"/>
              <a:t>The </a:t>
            </a:r>
            <a:r>
              <a:rPr lang="en-US" altLang="en-US" sz="2800" dirty="0"/>
              <a:t>preterm infant's </a:t>
            </a:r>
            <a:r>
              <a:rPr lang="en-US" altLang="en-US" sz="2800" b="1" dirty="0"/>
              <a:t>head is heavy</a:t>
            </a:r>
            <a:r>
              <a:rPr lang="en-US" altLang="en-US" sz="2800" dirty="0"/>
              <a:t> in relation to the </a:t>
            </a:r>
            <a:r>
              <a:rPr lang="en-US" altLang="en-US" sz="2800" b="1" dirty="0"/>
              <a:t>weak neck musculature </a:t>
            </a:r>
            <a:endParaRPr lang="en-US" altLang="en-US" sz="2800" b="1" dirty="0" smtClean="0"/>
          </a:p>
          <a:p>
            <a:pPr lvl="1" algn="l" rtl="0"/>
            <a:r>
              <a:rPr lang="en-US" altLang="en-US" sz="2800" dirty="0" smtClean="0"/>
              <a:t>Failure </a:t>
            </a:r>
            <a:r>
              <a:rPr lang="en-US" altLang="en-US" sz="2800" dirty="0"/>
              <a:t>to provide suitable </a:t>
            </a:r>
            <a:r>
              <a:rPr lang="en-US" altLang="en-US" sz="2800" b="1" dirty="0"/>
              <a:t>head and jaw stability </a:t>
            </a:r>
            <a:r>
              <a:rPr lang="en-US" altLang="en-US" sz="2800" dirty="0"/>
              <a:t>can result in the infant not </a:t>
            </a:r>
            <a:r>
              <a:rPr lang="en-US" altLang="en-US" sz="2800" dirty="0" smtClean="0"/>
              <a:t>effectively latching </a:t>
            </a:r>
            <a:r>
              <a:rPr lang="en-US" altLang="en-US" sz="2800" dirty="0"/>
              <a:t>on to the </a:t>
            </a:r>
            <a:r>
              <a:rPr lang="en-US" altLang="en-US" sz="2800" dirty="0" smtClean="0"/>
              <a:t>breast</a:t>
            </a:r>
            <a:r>
              <a:rPr lang="en-US" altLang="en-US" sz="2800" dirty="0"/>
              <a:t>, tiring too </a:t>
            </a:r>
            <a:r>
              <a:rPr lang="en-US" altLang="en-US" sz="2800" dirty="0" smtClean="0"/>
              <a:t>quickly, </a:t>
            </a:r>
            <a:r>
              <a:rPr lang="en-US" altLang="en-US" sz="2800" u="sng" dirty="0"/>
              <a:t>biting the </a:t>
            </a:r>
            <a:r>
              <a:rPr lang="en-US" altLang="en-US" sz="2800" u="sng" dirty="0" smtClean="0"/>
              <a:t>nipple to maintain latch</a:t>
            </a:r>
            <a:r>
              <a:rPr lang="en-US" altLang="en-US" sz="2800" dirty="0"/>
              <a:t>, or </a:t>
            </a:r>
            <a:r>
              <a:rPr lang="en-US" altLang="en-US" sz="2800" dirty="0" smtClean="0"/>
              <a:t>frequently </a:t>
            </a:r>
            <a:r>
              <a:rPr lang="en-US" altLang="en-US" sz="2800" u="sng" dirty="0" smtClean="0"/>
              <a:t>slipping </a:t>
            </a:r>
            <a:r>
              <a:rPr lang="en-US" altLang="en-US" sz="2800" u="sng" dirty="0"/>
              <a:t>off the </a:t>
            </a:r>
            <a:r>
              <a:rPr lang="en-US" altLang="en-US" sz="2800" u="sng" dirty="0" smtClean="0"/>
              <a:t>breast</a:t>
            </a:r>
            <a:r>
              <a:rPr lang="en-US" altLang="en-US" sz="2800" u="sng" dirty="0"/>
              <a:t>. </a:t>
            </a:r>
          </a:p>
          <a:p>
            <a:pPr lvl="1" algn="l" rtl="0"/>
            <a:r>
              <a:rPr lang="en-US" altLang="en-US" sz="2800" dirty="0" smtClean="0"/>
              <a:t>The preterm infant usually benefits </a:t>
            </a:r>
            <a:r>
              <a:rPr lang="en-US" altLang="en-US" sz="2800" dirty="0"/>
              <a:t>from </a:t>
            </a:r>
            <a:r>
              <a:rPr lang="en-US" altLang="en-US" sz="2800" dirty="0" smtClean="0"/>
              <a:t>positions </a:t>
            </a:r>
            <a:r>
              <a:rPr lang="en-US" altLang="en-US" sz="2800" dirty="0"/>
              <a:t>that provide extra </a:t>
            </a:r>
            <a:r>
              <a:rPr lang="en-US" altLang="en-US" sz="2800" dirty="0" smtClean="0"/>
              <a:t>support</a:t>
            </a:r>
            <a:r>
              <a:rPr lang="en-US" altLang="en-US" sz="2800" dirty="0"/>
              <a:t> </a:t>
            </a:r>
            <a:r>
              <a:rPr lang="en-US" altLang="en-US" sz="2800" u="sng" dirty="0" smtClean="0"/>
              <a:t>for </a:t>
            </a:r>
            <a:r>
              <a:rPr lang="en-US" altLang="en-US" sz="2800" u="sng" dirty="0"/>
              <a:t>the head and torso </a:t>
            </a:r>
            <a:r>
              <a:rPr lang="en-US" altLang="en-US" sz="2800" dirty="0"/>
              <a:t>. </a:t>
            </a:r>
            <a:endParaRPr lang="en-US" altLang="en-US" sz="2800" dirty="0" smtClean="0"/>
          </a:p>
        </p:txBody>
      </p:sp>
    </p:spTree>
    <p:extLst>
      <p:ext uri="{BB962C8B-B14F-4D97-AF65-F5344CB8AC3E}">
        <p14:creationId xmlns:p14="http://schemas.microsoft.com/office/powerpoint/2010/main" val="6363256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0771" name="Content Placeholder 6"/>
          <p:cNvSpPr>
            <a:spLocks noGrp="1"/>
          </p:cNvSpPr>
          <p:nvPr>
            <p:ph idx="1"/>
          </p:nvPr>
        </p:nvSpPr>
        <p:spPr>
          <a:xfrm>
            <a:off x="457200" y="1371600"/>
            <a:ext cx="8001000" cy="4572000"/>
          </a:xfrm>
        </p:spPr>
        <p:txBody>
          <a:bodyPr/>
          <a:lstStyle/>
          <a:p>
            <a:pPr marL="623887" indent="-514350" algn="l" rtl="0">
              <a:buFont typeface="+mj-lt"/>
              <a:buAutoNum type="arabicPeriod" startAt="2"/>
            </a:pPr>
            <a:r>
              <a:rPr lang="en-US" altLang="en-US" sz="3200" dirty="0" smtClean="0"/>
              <a:t>Poor sucking</a:t>
            </a:r>
          </a:p>
          <a:p>
            <a:pPr lvl="1" algn="l" rtl="0"/>
            <a:r>
              <a:rPr lang="en-US" altLang="en-US" sz="2800" dirty="0" smtClean="0"/>
              <a:t>Weak, immature, disorganized suck</a:t>
            </a:r>
          </a:p>
          <a:p>
            <a:pPr lvl="1" algn="l" rtl="0"/>
            <a:r>
              <a:rPr lang="en-US" altLang="en-US" sz="2800" dirty="0" smtClean="0">
                <a:solidFill>
                  <a:srgbClr val="FF0000"/>
                </a:solidFill>
                <a:hlinkClick r:id="" action="ppaction://noaction"/>
              </a:rPr>
              <a:t>Lack Coordination between  </a:t>
            </a:r>
            <a:r>
              <a:rPr lang="en-US" altLang="en-US" sz="2800" dirty="0" err="1" smtClean="0">
                <a:solidFill>
                  <a:srgbClr val="FF0000"/>
                </a:solidFill>
                <a:hlinkClick r:id="" action="ppaction://noaction"/>
              </a:rPr>
              <a:t>sucking,swallowing</a:t>
            </a:r>
            <a:r>
              <a:rPr lang="en-US" altLang="en-US" sz="2800" dirty="0" smtClean="0">
                <a:solidFill>
                  <a:srgbClr val="FF0000"/>
                </a:solidFill>
                <a:hlinkClick r:id="" action="ppaction://noaction"/>
              </a:rPr>
              <a:t> and breathing </a:t>
            </a:r>
            <a:endParaRPr lang="en-US" altLang="en-US" sz="2800" dirty="0">
              <a:solidFill>
                <a:srgbClr val="FF0000"/>
              </a:solidFill>
            </a:endParaRPr>
          </a:p>
          <a:p>
            <a:pPr marL="623887" indent="-514350" algn="l" rtl="0">
              <a:buFont typeface="+mj-lt"/>
              <a:buAutoNum type="arabicPeriod" startAt="2"/>
            </a:pPr>
            <a:r>
              <a:rPr lang="en-US" altLang="en-US" sz="3200" dirty="0" smtClean="0"/>
              <a:t>Diminished stamina </a:t>
            </a:r>
          </a:p>
          <a:p>
            <a:pPr marL="623887" indent="-514350" algn="l" rtl="0">
              <a:buFont typeface="+mj-lt"/>
              <a:buAutoNum type="arabicPeriod" startAt="2"/>
            </a:pPr>
            <a:r>
              <a:rPr lang="en-US" altLang="en-US" sz="3200" dirty="0" smtClean="0"/>
              <a:t>Low muscle tone</a:t>
            </a:r>
          </a:p>
          <a:p>
            <a:pPr marL="623887" indent="-514350" algn="l" rtl="0">
              <a:buFont typeface="+mj-lt"/>
              <a:buAutoNum type="arabicPeriod" startAt="2"/>
            </a:pPr>
            <a:r>
              <a:rPr lang="en-US" altLang="en-US" sz="3200" dirty="0" smtClean="0"/>
              <a:t>Lack of experiences </a:t>
            </a:r>
          </a:p>
          <a:p>
            <a:pPr marL="623887" indent="-514350" algn="l" rtl="0">
              <a:buFont typeface="+mj-lt"/>
              <a:buAutoNum type="arabicPeriod" startAt="2"/>
            </a:pPr>
            <a:r>
              <a:rPr lang="en-US" altLang="en-US" sz="3200" dirty="0" smtClean="0"/>
              <a:t>Small mouth</a:t>
            </a:r>
          </a:p>
          <a:p>
            <a:pPr marL="623887" indent="-514350" algn="l" rtl="0">
              <a:buFont typeface="+mj-lt"/>
              <a:buAutoNum type="arabicPeriod" startAt="2"/>
            </a:pPr>
            <a:r>
              <a:rPr lang="en-US" altLang="en-US" sz="3200" dirty="0" smtClean="0"/>
              <a:t>Nipple confusion</a:t>
            </a:r>
          </a:p>
        </p:txBody>
      </p:sp>
    </p:spTree>
    <p:extLst>
      <p:ext uri="{BB962C8B-B14F-4D97-AF65-F5344CB8AC3E}">
        <p14:creationId xmlns:p14="http://schemas.microsoft.com/office/powerpoint/2010/main" val="27582950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006101933"/>
              </p:ext>
            </p:extLst>
          </p:nvPr>
        </p:nvGraphicFramePr>
        <p:xfrm>
          <a:off x="533400" y="228600"/>
          <a:ext cx="7772400" cy="99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4035" name="Content Placeholder 2"/>
          <p:cNvSpPr>
            <a:spLocks noGrp="1"/>
          </p:cNvSpPr>
          <p:nvPr>
            <p:ph idx="1"/>
          </p:nvPr>
        </p:nvSpPr>
        <p:spPr>
          <a:xfrm>
            <a:off x="533400" y="1447800"/>
            <a:ext cx="8001000" cy="4089400"/>
          </a:xfrm>
        </p:spPr>
        <p:txBody>
          <a:bodyPr/>
          <a:lstStyle/>
          <a:p>
            <a:pPr algn="r" rtl="1">
              <a:defRPr/>
            </a:pPr>
            <a:r>
              <a:rPr lang="fa-IR" altLang="en-US" sz="2800" b="1" dirty="0" err="1" smtClean="0">
                <a:cs typeface="B Nazanin" panose="00000400000000000000" pitchFamily="2" charset="-78"/>
              </a:rPr>
              <a:t>تحريک</a:t>
            </a:r>
            <a:r>
              <a:rPr lang="fa-IR" altLang="en-US" sz="2800" b="1" dirty="0" smtClean="0">
                <a:cs typeface="B Nazanin" panose="00000400000000000000" pitchFamily="2" charset="-78"/>
              </a:rPr>
              <a:t> </a:t>
            </a:r>
            <a:r>
              <a:rPr lang="fa-IR" altLang="en-US" sz="2800" b="1" dirty="0" err="1" smtClean="0">
                <a:cs typeface="B Nazanin" panose="00000400000000000000" pitchFamily="2" charset="-78"/>
              </a:rPr>
              <a:t>توليد</a:t>
            </a:r>
            <a:r>
              <a:rPr lang="fa-IR" altLang="en-US" sz="2800" b="1" dirty="0" smtClean="0">
                <a:cs typeface="B Nazanin" panose="00000400000000000000" pitchFamily="2" charset="-78"/>
              </a:rPr>
              <a:t> </a:t>
            </a:r>
            <a:r>
              <a:rPr lang="fa-IR" altLang="en-US" sz="2800" b="1" dirty="0" err="1" smtClean="0">
                <a:cs typeface="B Nazanin" panose="00000400000000000000" pitchFamily="2" charset="-78"/>
              </a:rPr>
              <a:t>شير</a:t>
            </a:r>
            <a:r>
              <a:rPr lang="fa-IR" altLang="en-US" sz="2800" b="1" dirty="0" smtClean="0">
                <a:cs typeface="B Nazanin" panose="00000400000000000000" pitchFamily="2" charset="-78"/>
              </a:rPr>
              <a:t> بدون استفاده از دارو</a:t>
            </a:r>
          </a:p>
          <a:p>
            <a:pPr lvl="1" algn="r" rtl="1">
              <a:defRPr/>
            </a:pPr>
            <a:r>
              <a:rPr lang="fa-IR" altLang="en-US" sz="2400" u="sng" dirty="0" err="1" smtClean="0">
                <a:cs typeface="B Nazanin" panose="00000400000000000000" pitchFamily="2" charset="-78"/>
              </a:rPr>
              <a:t>پوزيشن</a:t>
            </a:r>
            <a:r>
              <a:rPr lang="fa-IR" altLang="en-US" sz="2400" u="sng" dirty="0" smtClean="0">
                <a:cs typeface="B Nazanin" panose="00000400000000000000" pitchFamily="2" charset="-78"/>
              </a:rPr>
              <a:t> مناسب و </a:t>
            </a:r>
            <a:r>
              <a:rPr lang="fa-IR" altLang="en-US" sz="2400" b="1" u="sng" dirty="0" smtClean="0">
                <a:cs typeface="B Nazanin" panose="00000400000000000000" pitchFamily="2" charset="-78"/>
                <a:hlinkClick r:id="" action="ppaction://customshow?id=7&amp;return=true"/>
              </a:rPr>
              <a:t>چفت شدن </a:t>
            </a:r>
            <a:r>
              <a:rPr lang="fa-IR" altLang="en-US" sz="2400" b="1" u="sng" dirty="0" err="1" smtClean="0">
                <a:cs typeface="B Nazanin" panose="00000400000000000000" pitchFamily="2" charset="-78"/>
                <a:hlinkClick r:id="" action="ppaction://customshow?id=7&amp;return=true"/>
              </a:rPr>
              <a:t>صحيح</a:t>
            </a:r>
            <a:r>
              <a:rPr lang="fa-IR" altLang="en-US" sz="2400" b="1" u="sng" dirty="0" smtClean="0">
                <a:cs typeface="B Nazanin" panose="00000400000000000000" pitchFamily="2" charset="-78"/>
                <a:hlinkClick r:id="" action="ppaction://customshow?id=7&amp;return=true"/>
              </a:rPr>
              <a:t> به پستان  </a:t>
            </a:r>
            <a:r>
              <a:rPr lang="fa-IR" altLang="en-US" sz="2400" u="sng" dirty="0" smtClean="0">
                <a:cs typeface="B Nazanin" panose="00000400000000000000" pitchFamily="2" charset="-78"/>
              </a:rPr>
              <a:t>جهت </a:t>
            </a:r>
            <a:r>
              <a:rPr lang="fa-IR" altLang="en-US" sz="2400" u="sng" dirty="0" err="1" smtClean="0">
                <a:cs typeface="B Nazanin" panose="00000400000000000000" pitchFamily="2" charset="-78"/>
              </a:rPr>
              <a:t>مکيدن</a:t>
            </a:r>
            <a:r>
              <a:rPr lang="fa-IR" altLang="en-US" sz="2400" u="sng" dirty="0" smtClean="0">
                <a:cs typeface="B Nazanin" panose="00000400000000000000" pitchFamily="2" charset="-78"/>
              </a:rPr>
              <a:t> موثر  </a:t>
            </a:r>
            <a:endParaRPr lang="en-US" altLang="en-US" sz="2400" u="sng" dirty="0" smtClean="0">
              <a:cs typeface="B Nazanin" panose="00000400000000000000" pitchFamily="2" charset="-78"/>
            </a:endParaRPr>
          </a:p>
          <a:p>
            <a:pPr lvl="1" algn="r" rtl="1">
              <a:defRPr/>
            </a:pPr>
            <a:r>
              <a:rPr lang="fa-IR" altLang="en-US" sz="2400" u="sng" dirty="0" smtClean="0">
                <a:cs typeface="B Nazanin" panose="00000400000000000000" pitchFamily="2" charset="-78"/>
              </a:rPr>
              <a:t>انجام تماس مکرر پوست با پوست مادر </a:t>
            </a:r>
            <a:r>
              <a:rPr lang="fa-IR" altLang="en-US" sz="2400" u="sng" dirty="0" err="1" smtClean="0">
                <a:cs typeface="B Nazanin" panose="00000400000000000000" pitchFamily="2" charset="-78"/>
              </a:rPr>
              <a:t>ونوزاد</a:t>
            </a:r>
            <a:r>
              <a:rPr lang="fa-IR" altLang="en-US" sz="2400" u="sng" dirty="0" smtClean="0">
                <a:cs typeface="B Nazanin" panose="00000400000000000000" pitchFamily="2" charset="-78"/>
              </a:rPr>
              <a:t> در </a:t>
            </a:r>
            <a:r>
              <a:rPr lang="fa-IR" altLang="en-US" sz="2400" b="1" u="sng" dirty="0" smtClean="0">
                <a:cs typeface="B Nazanin" panose="00000400000000000000" pitchFamily="2" charset="-78"/>
                <a:hlinkClick r:id="" action="ppaction://customshow?id=8&amp;return=true"/>
              </a:rPr>
              <a:t>مراقبت </a:t>
            </a:r>
            <a:r>
              <a:rPr lang="fa-IR" altLang="en-US" sz="2400" b="1" u="sng" dirty="0" err="1" smtClean="0">
                <a:cs typeface="B Nazanin" panose="00000400000000000000" pitchFamily="2" charset="-78"/>
                <a:hlinkClick r:id="" action="ppaction://customshow?id=8&amp;return=true"/>
              </a:rPr>
              <a:t>آغوشي</a:t>
            </a:r>
            <a:endParaRPr lang="fa-IR" altLang="en-US" sz="2400" b="1" u="sng" dirty="0" smtClean="0">
              <a:cs typeface="B Nazanin" panose="00000400000000000000" pitchFamily="2" charset="-78"/>
            </a:endParaRPr>
          </a:p>
          <a:p>
            <a:pPr lvl="1" algn="r" rtl="1">
              <a:defRPr/>
            </a:pPr>
            <a:r>
              <a:rPr lang="fa-IR" altLang="en-US" sz="2400" b="1" dirty="0" smtClean="0">
                <a:cs typeface="B Nazanin" panose="00000400000000000000" pitchFamily="2" charset="-78"/>
                <a:hlinkClick r:id="" action="ppaction://customshow?id=9&amp;return=true"/>
              </a:rPr>
              <a:t>شيردوشي در کنار تخت نوزاد و استفاده </a:t>
            </a:r>
            <a:r>
              <a:rPr lang="fa-IR" altLang="en-US" sz="2400" b="1" dirty="0">
                <a:cs typeface="B Nazanin" panose="00000400000000000000" pitchFamily="2" charset="-78"/>
                <a:hlinkClick r:id="" action="ppaction://customshow?id=9&amp;return=true"/>
              </a:rPr>
              <a:t>از حس بويايي و بينايي مادر در </a:t>
            </a:r>
            <a:r>
              <a:rPr lang="fa-IR" altLang="en-US" sz="2400" b="1" dirty="0" smtClean="0">
                <a:cs typeface="B Nazanin" panose="00000400000000000000" pitchFamily="2" charset="-78"/>
                <a:hlinkClick r:id="" action="ppaction://customshow?id=9&amp;return=true"/>
              </a:rPr>
              <a:t>ارتباط </a:t>
            </a:r>
            <a:r>
              <a:rPr lang="fa-IR" altLang="en-US" sz="2400" b="1" dirty="0">
                <a:cs typeface="B Nazanin" panose="00000400000000000000" pitchFamily="2" charset="-78"/>
                <a:hlinkClick r:id="" action="ppaction://customshow?id=9&amp;return=true"/>
              </a:rPr>
              <a:t>با نوزاد </a:t>
            </a:r>
            <a:r>
              <a:rPr lang="fa-IR" altLang="en-US" sz="2400" b="1" dirty="0" smtClean="0">
                <a:cs typeface="B Nazanin" panose="00000400000000000000" pitchFamily="2" charset="-78"/>
                <a:hlinkClick r:id="" action="ppaction://customshow?id=9&amp;return=true"/>
              </a:rPr>
              <a:t>خود و حضور در </a:t>
            </a:r>
            <a:r>
              <a:rPr lang="en-US" altLang="en-US" sz="2400" b="1" dirty="0" smtClean="0">
                <a:cs typeface="B Nazanin" panose="00000400000000000000" pitchFamily="2" charset="-78"/>
                <a:hlinkClick r:id="" action="ppaction://customshow?id=9&amp;return=true"/>
              </a:rPr>
              <a:t>NICU</a:t>
            </a:r>
            <a:endParaRPr lang="en-US" altLang="en-US" sz="2400" b="1" dirty="0" smtClean="0">
              <a:cs typeface="B Nazanin" panose="00000400000000000000" pitchFamily="2" charset="-78"/>
            </a:endParaRPr>
          </a:p>
          <a:p>
            <a:pPr lvl="1">
              <a:defRPr/>
            </a:pPr>
            <a:r>
              <a:rPr lang="fa-IR" altLang="en-US" sz="2400" dirty="0" smtClean="0">
                <a:cs typeface="B Nazanin" panose="00000400000000000000" pitchFamily="2" charset="-78"/>
                <a:hlinkClick r:id="" action="ppaction://customshow?id=24&amp;return=true"/>
              </a:rPr>
              <a:t>مکيدن غير تغذيه اي و پستان حتي در نوزاد در حین </a:t>
            </a:r>
            <a:r>
              <a:rPr lang="fa-IR" altLang="en-US" sz="2400" b="1" dirty="0" smtClean="0">
                <a:cs typeface="B Nazanin" panose="00000400000000000000" pitchFamily="2" charset="-78"/>
                <a:hlinkClick r:id="" action="ppaction://customshow?id=24&amp;return=true"/>
              </a:rPr>
              <a:t>گاواژ </a:t>
            </a:r>
            <a:r>
              <a:rPr lang="fa-IR" altLang="en-US" sz="2400" dirty="0" smtClean="0">
                <a:cs typeface="B Nazanin" panose="00000400000000000000" pitchFamily="2" charset="-78"/>
                <a:hlinkClick r:id="" action="ppaction://customshow?id=24&amp;return=true"/>
              </a:rPr>
              <a:t>و</a:t>
            </a:r>
            <a:r>
              <a:rPr lang="fa-IR" altLang="en-US" sz="2400" b="1" dirty="0" smtClean="0">
                <a:cs typeface="B Nazanin" panose="00000400000000000000" pitchFamily="2" charset="-78"/>
                <a:hlinkClick r:id="" action="ppaction://customshow?id=24&amp;return=true"/>
              </a:rPr>
              <a:t> یا تحت </a:t>
            </a:r>
            <a:r>
              <a:rPr lang="en-US" sz="2400" b="1" dirty="0" smtClean="0">
                <a:hlinkClick r:id="" action="ppaction://customshow?id=24&amp;return=true"/>
              </a:rPr>
              <a:t>Nasal </a:t>
            </a:r>
            <a:r>
              <a:rPr lang="en-US" sz="2000" b="1" dirty="0" smtClean="0">
                <a:hlinkClick r:id="" action="ppaction://customshow?id=24&amp;return=true"/>
              </a:rPr>
              <a:t>CPAP</a:t>
            </a:r>
            <a:r>
              <a:rPr lang="fa-IR" altLang="en-US" sz="2400" b="1" dirty="0" smtClean="0">
                <a:cs typeface="B Nazanin" panose="00000400000000000000" pitchFamily="2" charset="-78"/>
                <a:hlinkClick r:id="" action="ppaction://customshow?id=24&amp;return=true"/>
              </a:rPr>
              <a:t> </a:t>
            </a:r>
            <a:endParaRPr lang="en-US" altLang="en-US" sz="2400" b="1" dirty="0" smtClean="0">
              <a:cs typeface="B Nazanin" panose="00000400000000000000" pitchFamily="2" charset="-78"/>
            </a:endParaRPr>
          </a:p>
          <a:p>
            <a:pPr lvl="1">
              <a:defRPr/>
            </a:pPr>
            <a:r>
              <a:rPr lang="fa-IR" altLang="en-US" sz="2400" dirty="0" smtClean="0">
                <a:cs typeface="B Nazanin" panose="00000400000000000000" pitchFamily="2" charset="-78"/>
              </a:rPr>
              <a:t>کمپرس گرم، </a:t>
            </a:r>
            <a:r>
              <a:rPr lang="fa-IR" altLang="en-US" sz="2400" b="1" u="sng" dirty="0" smtClean="0">
                <a:cs typeface="B Nazanin" panose="00000400000000000000" pitchFamily="2" charset="-78"/>
              </a:rPr>
              <a:t>شيردوشي پس از تغذیه به منظور تخليه کامل پستان </a:t>
            </a:r>
          </a:p>
          <a:p>
            <a:pPr lvl="1" algn="r" rtl="1">
              <a:defRPr/>
            </a:pPr>
            <a:r>
              <a:rPr lang="fa-IR" altLang="en-US" sz="2400" dirty="0" smtClean="0">
                <a:cs typeface="B Nazanin" panose="00000400000000000000" pitchFamily="2" charset="-78"/>
              </a:rPr>
              <a:t>استفاده ازپمپ شیردوشی برقی، </a:t>
            </a:r>
            <a:r>
              <a:rPr lang="fa-IR" altLang="en-US" sz="2400" b="1" dirty="0" smtClean="0">
                <a:cs typeface="B Nazanin" panose="00000400000000000000" pitchFamily="2" charset="-78"/>
              </a:rPr>
              <a:t>ماساژ پستان قبل ويا همزمان با دوشيدن</a:t>
            </a:r>
          </a:p>
          <a:p>
            <a:pPr lvl="1">
              <a:defRPr/>
            </a:pPr>
            <a:r>
              <a:rPr lang="fa-IR" altLang="en-US" sz="2400" b="1" dirty="0" smtClean="0">
                <a:cs typeface="B Nazanin" panose="00000400000000000000" pitchFamily="2" charset="-78"/>
              </a:rPr>
              <a:t> استفاده از تکنیک ماساژ-دوشیدن باپمپ –ماساژو فشردن پستان حین پمپ-دوشیدن بادست </a:t>
            </a:r>
            <a:r>
              <a:rPr lang="en-US" sz="2400" b="1" dirty="0" smtClean="0"/>
              <a:t>(HOP) </a:t>
            </a:r>
            <a:r>
              <a:rPr lang="fa-IR" altLang="en-US" sz="2400" b="1" dirty="0" smtClean="0">
                <a:cs typeface="B Nazanin" panose="00000400000000000000" pitchFamily="2" charset="-78"/>
              </a:rPr>
              <a:t>در تولید هرچه بیشترشیرمادر </a:t>
            </a:r>
          </a:p>
        </p:txBody>
      </p:sp>
    </p:spTree>
    <p:extLst>
      <p:ext uri="{BB962C8B-B14F-4D97-AF65-F5344CB8AC3E}">
        <p14:creationId xmlns:p14="http://schemas.microsoft.com/office/powerpoint/2010/main" val="19182201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170" name="Picture 2">
            <a:hlinkClick r:id="rId2" action="ppaction://program"/>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8164" y="457200"/>
            <a:ext cx="4316821" cy="577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9882718"/>
      </p:ext>
    </p:extLst>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smtClean="0"/>
              <a:t>Dr ravari</a:t>
            </a:r>
            <a:endParaRPr lang="en-US"/>
          </a:p>
        </p:txBody>
      </p:sp>
      <p:pic>
        <p:nvPicPr>
          <p:cNvPr id="53251" name="Picture 4" descr="C:\Users\Dr Ravari\Pictures\Picture1ss.jpg"/>
          <p:cNvPicPr>
            <a:picLocks noChangeAspect="1" noChangeArrowheads="1"/>
          </p:cNvPicPr>
          <p:nvPr/>
        </p:nvPicPr>
        <p:blipFill>
          <a:blip r:embed="rId2" cstate="print"/>
          <a:srcRect/>
          <a:stretch>
            <a:fillRect/>
          </a:stretch>
        </p:blipFill>
        <p:spPr bwMode="auto">
          <a:xfrm>
            <a:off x="0" y="-4763"/>
            <a:ext cx="9150350" cy="6797676"/>
          </a:xfrm>
          <a:prstGeom prst="rect">
            <a:avLst/>
          </a:prstGeom>
          <a:noFill/>
          <a:ln w="9525">
            <a:noFill/>
            <a:miter lim="800000"/>
            <a:headEnd/>
            <a:tailEnd/>
          </a:ln>
        </p:spPr>
      </p:pic>
    </p:spTree>
    <p:extLst>
      <p:ext uri="{BB962C8B-B14F-4D97-AF65-F5344CB8AC3E}">
        <p14:creationId xmlns:p14="http://schemas.microsoft.com/office/powerpoint/2010/main" val="2218107962"/>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1752600"/>
            <a:ext cx="8724900" cy="4521367"/>
          </a:xfrm>
        </p:spPr>
        <p:txBody>
          <a:bodyPr>
            <a:normAutofit/>
          </a:bodyPr>
          <a:lstStyle/>
          <a:p>
            <a:pPr>
              <a:lnSpc>
                <a:spcPct val="150000"/>
              </a:lnSpc>
            </a:pPr>
            <a:r>
              <a:rPr lang="en-US" sz="2800" dirty="0"/>
              <a:t>   </a:t>
            </a:r>
            <a:r>
              <a:rPr lang="en-US" sz="4000" dirty="0"/>
              <a:t>Usually appear healthy at birth</a:t>
            </a:r>
          </a:p>
          <a:p>
            <a:pPr>
              <a:lnSpc>
                <a:spcPct val="150000"/>
              </a:lnSpc>
            </a:pPr>
            <a:r>
              <a:rPr lang="en-US" sz="4000" dirty="0"/>
              <a:t>but</a:t>
            </a:r>
          </a:p>
          <a:p>
            <a:pPr>
              <a:lnSpc>
                <a:spcPct val="150000"/>
              </a:lnSpc>
            </a:pPr>
            <a:r>
              <a:rPr lang="en-US" sz="4000" dirty="0"/>
              <a:t>  may have more difficulties  </a:t>
            </a:r>
          </a:p>
          <a:p>
            <a:pPr>
              <a:lnSpc>
                <a:spcPct val="150000"/>
              </a:lnSpc>
            </a:pPr>
            <a:endParaRPr lang="en-US" sz="2800" dirty="0"/>
          </a:p>
        </p:txBody>
      </p:sp>
    </p:spTree>
    <p:extLst>
      <p:ext uri="{BB962C8B-B14F-4D97-AF65-F5344CB8AC3E}">
        <p14:creationId xmlns:p14="http://schemas.microsoft.com/office/powerpoint/2010/main" val="417002647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pPr>
              <a:defRPr/>
            </a:pPr>
            <a:r>
              <a:rPr lang="en-US" smtClean="0">
                <a:solidFill>
                  <a:srgbClr val="FFFFFF"/>
                </a:solidFill>
              </a:rPr>
              <a:t>Dr ravari</a:t>
            </a:r>
            <a:endParaRPr lang="en-US">
              <a:solidFill>
                <a:srgbClr val="FFFFFF"/>
              </a:solidFill>
            </a:endParaRPr>
          </a:p>
        </p:txBody>
      </p:sp>
      <p:pic>
        <p:nvPicPr>
          <p:cNvPr id="54275"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3" y="3175"/>
            <a:ext cx="9070975"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2844686"/>
      </p:ext>
    </p:extLst>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solidFill>
                  <a:srgbClr val="FFFFFF"/>
                </a:solidFill>
              </a:rPr>
              <a:t>Dr ravari</a:t>
            </a:r>
            <a:endParaRPr lang="en-US">
              <a:solidFill>
                <a:srgbClr val="FFFFFF"/>
              </a:solidFill>
            </a:endParaRPr>
          </a:p>
        </p:txBody>
      </p:sp>
      <p:pic>
        <p:nvPicPr>
          <p:cNvPr id="55299" name="Picture 2" descr="D:\slides\Update slides\93 mofid taghziye  nozade naras\New folder\20120912_22052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838" y="-76200"/>
            <a:ext cx="9245601" cy="69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2050787"/>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solidFill>
                  <a:prstClr val="black"/>
                </a:solidFill>
              </a:rPr>
              <a:t>Dr ravari</a:t>
            </a:r>
            <a:endParaRPr lang="en-US">
              <a:solidFill>
                <a:prstClr val="black"/>
              </a:solidFill>
            </a:endParaRPr>
          </a:p>
        </p:txBody>
      </p:sp>
      <p:pic>
        <p:nvPicPr>
          <p:cNvPr id="58371" name="Picture 2" descr="D:\slides\Update slides\93 mofid taghziye  nozade naras\New folder\20140210_104539.jpg"/>
          <p:cNvPicPr>
            <a:picLocks noChangeAspect="1" noChangeArrowheads="1"/>
          </p:cNvPicPr>
          <p:nvPr/>
        </p:nvPicPr>
        <p:blipFill>
          <a:blip r:embed="rId2" cstate="print"/>
          <a:srcRect l="8455" r="1176"/>
          <a:stretch>
            <a:fillRect/>
          </a:stretch>
        </p:blipFill>
        <p:spPr bwMode="auto">
          <a:xfrm>
            <a:off x="4648200" y="-76200"/>
            <a:ext cx="4700588" cy="6934200"/>
          </a:xfrm>
          <a:prstGeom prst="rect">
            <a:avLst/>
          </a:prstGeom>
          <a:noFill/>
          <a:ln w="9525">
            <a:noFill/>
            <a:miter lim="800000"/>
            <a:headEnd/>
            <a:tailEnd/>
          </a:ln>
        </p:spPr>
      </p:pic>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65" t="6301" r="12230" b="12512"/>
          <a:stretch/>
        </p:blipFill>
        <p:spPr bwMode="auto">
          <a:xfrm flipH="1">
            <a:off x="0" y="2734142"/>
            <a:ext cx="4648200" cy="4123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7061" t="8246" r="14593" b="26856"/>
          <a:stretch/>
        </p:blipFill>
        <p:spPr bwMode="auto">
          <a:xfrm>
            <a:off x="0" y="1"/>
            <a:ext cx="4648200"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9578825"/>
      </p:ext>
    </p:extLst>
  </p:cSld>
  <p:clrMapOvr>
    <a:masterClrMapping/>
  </p:clrMapOvr>
  <p:transition spd="slow"/>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772513021"/>
              </p:ext>
            </p:extLst>
          </p:nvPr>
        </p:nvGraphicFramePr>
        <p:xfrm>
          <a:off x="1143000" y="228600"/>
          <a:ext cx="7187755" cy="91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C:\Documents and Settings\dr\My Documents\My Pictures\یییییی.png"/>
          <p:cNvPicPr>
            <a:picLocks noChangeAspect="1" noChangeArrowheads="1"/>
          </p:cNvPicPr>
          <p:nvPr/>
        </p:nvPicPr>
        <p:blipFill>
          <a:blip r:embed="rId7" cstate="print">
            <a:duotone>
              <a:schemeClr val="accent1">
                <a:shade val="45000"/>
                <a:satMod val="135000"/>
              </a:schemeClr>
              <a:prstClr val="white"/>
            </a:duotone>
          </a:blip>
          <a:srcRect/>
          <a:stretch>
            <a:fillRect/>
          </a:stretch>
        </p:blipFill>
        <p:spPr bwMode="auto">
          <a:xfrm>
            <a:off x="1219200" y="1524000"/>
            <a:ext cx="7111555"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9500717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381000"/>
            <a:ext cx="9601200" cy="6019800"/>
          </a:xfrm>
        </p:spPr>
        <p:txBody>
          <a:bodyPr anchor="ctr">
            <a:normAutofit/>
          </a:bodyPr>
          <a:lstStyle/>
          <a:p>
            <a:pPr rtl="0">
              <a:lnSpc>
                <a:spcPct val="150000"/>
              </a:lnSpc>
            </a:pPr>
            <a:r>
              <a:rPr lang="en-US" sz="3200" dirty="0">
                <a:solidFill>
                  <a:srgbClr val="FF0000"/>
                </a:solidFill>
              </a:rPr>
              <a:t>84% </a:t>
            </a:r>
            <a:r>
              <a:rPr lang="en-US" sz="3200" dirty="0"/>
              <a:t>are born between </a:t>
            </a:r>
            <a:r>
              <a:rPr lang="en-US" sz="3200" dirty="0">
                <a:solidFill>
                  <a:srgbClr val="FF0000"/>
                </a:solidFill>
              </a:rPr>
              <a:t>32 - 36 </a:t>
            </a:r>
            <a:r>
              <a:rPr lang="en-US" sz="3200" dirty="0"/>
              <a:t>weeks of G.A</a:t>
            </a:r>
          </a:p>
          <a:p>
            <a:pPr rtl="0">
              <a:lnSpc>
                <a:spcPct val="150000"/>
              </a:lnSpc>
            </a:pPr>
            <a:r>
              <a:rPr lang="en-US" sz="3200" dirty="0">
                <a:solidFill>
                  <a:srgbClr val="FF0000"/>
                </a:solidFill>
              </a:rPr>
              <a:t>10%</a:t>
            </a:r>
            <a:r>
              <a:rPr lang="en-US" sz="3200" dirty="0"/>
              <a:t> are born between </a:t>
            </a:r>
            <a:r>
              <a:rPr lang="en-US" sz="3200" dirty="0">
                <a:solidFill>
                  <a:srgbClr val="FF0000"/>
                </a:solidFill>
              </a:rPr>
              <a:t>28 - 31 </a:t>
            </a:r>
            <a:r>
              <a:rPr lang="en-US" sz="3200" dirty="0"/>
              <a:t>weeks of G.A</a:t>
            </a:r>
          </a:p>
          <a:p>
            <a:pPr algn="l" rtl="0">
              <a:lnSpc>
                <a:spcPct val="150000"/>
              </a:lnSpc>
            </a:pPr>
            <a:r>
              <a:rPr lang="fa-IR" sz="3200" dirty="0" smtClean="0">
                <a:solidFill>
                  <a:srgbClr val="FF0000"/>
                </a:solidFill>
              </a:rPr>
              <a:t>     </a:t>
            </a:r>
            <a:r>
              <a:rPr lang="en-US" sz="3200" dirty="0" smtClean="0">
                <a:solidFill>
                  <a:srgbClr val="FF0000"/>
                </a:solidFill>
              </a:rPr>
              <a:t>6%</a:t>
            </a:r>
            <a:r>
              <a:rPr lang="en-US" sz="3200" dirty="0" smtClean="0"/>
              <a:t> </a:t>
            </a:r>
            <a:r>
              <a:rPr lang="en-US" sz="3200" dirty="0"/>
              <a:t>are born at less than </a:t>
            </a:r>
            <a:r>
              <a:rPr lang="en-US" sz="3200" dirty="0">
                <a:solidFill>
                  <a:srgbClr val="FF0000"/>
                </a:solidFill>
              </a:rPr>
              <a:t>28</a:t>
            </a:r>
            <a:r>
              <a:rPr lang="en-US" sz="3200" dirty="0"/>
              <a:t> weeks of G.A</a:t>
            </a:r>
          </a:p>
          <a:p>
            <a:pPr algn="l" rtl="0">
              <a:lnSpc>
                <a:spcPct val="150000"/>
              </a:lnSpc>
            </a:pPr>
            <a:endParaRPr lang="en-US" sz="3200" dirty="0"/>
          </a:p>
        </p:txBody>
      </p:sp>
    </p:spTree>
    <p:extLst>
      <p:ext uri="{BB962C8B-B14F-4D97-AF65-F5344CB8AC3E}">
        <p14:creationId xmlns:p14="http://schemas.microsoft.com/office/powerpoint/2010/main" val="3486592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807246" y="741761"/>
            <a:ext cx="7798594" cy="279002"/>
          </a:xfrm>
        </p:spPr>
        <p:txBody>
          <a:bodyPr>
            <a:noAutofit/>
          </a:bodyPr>
          <a:lstStyle/>
          <a:p>
            <a:pPr algn="ctr" rtl="0" eaLnBrk="1" hangingPunct="1"/>
            <a:r>
              <a:rPr lang="en-US" altLang="en-US" sz="3200" dirty="0" smtClean="0"/>
              <a:t>Preterm Births as a Percentage of Live Births in the United States, 1990 to 2004</a:t>
            </a:r>
          </a:p>
        </p:txBody>
      </p:sp>
      <p:sp>
        <p:nvSpPr>
          <p:cNvPr id="16387" name="Rectangle 3"/>
          <p:cNvSpPr>
            <a:spLocks noChangeArrowheads="1"/>
          </p:cNvSpPr>
          <p:nvPr/>
        </p:nvSpPr>
        <p:spPr bwMode="auto">
          <a:xfrm>
            <a:off x="1115730" y="5489972"/>
            <a:ext cx="6585347"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685800" eaLnBrk="1" fontAlgn="base" hangingPunct="1">
              <a:spcBef>
                <a:spcPct val="0"/>
              </a:spcBef>
              <a:spcAft>
                <a:spcPct val="0"/>
              </a:spcAft>
            </a:pPr>
            <a:r>
              <a:rPr lang="en-US" altLang="en-US" sz="900" b="1" i="1" dirty="0">
                <a:solidFill>
                  <a:srgbClr val="FFFFFF"/>
                </a:solidFill>
              </a:rPr>
              <a:t>Institute of Medicine. PRETERM BIRTH: CAUSES, CONSEQUENCES, AND PREVENTION. 2006.</a:t>
            </a:r>
          </a:p>
        </p:txBody>
      </p:sp>
      <p:grpSp>
        <p:nvGrpSpPr>
          <p:cNvPr id="37" name="Group 5"/>
          <p:cNvGrpSpPr>
            <a:grpSpLocks/>
          </p:cNvGrpSpPr>
          <p:nvPr/>
        </p:nvGrpSpPr>
        <p:grpSpPr bwMode="auto">
          <a:xfrm>
            <a:off x="799022" y="1524000"/>
            <a:ext cx="7915275" cy="4729162"/>
            <a:chOff x="391" y="1091"/>
            <a:chExt cx="4986" cy="2979"/>
          </a:xfrm>
        </p:grpSpPr>
        <p:sp>
          <p:nvSpPr>
            <p:cNvPr id="38" name="Rectangle 6"/>
            <p:cNvSpPr>
              <a:spLocks noChangeArrowheads="1"/>
            </p:cNvSpPr>
            <p:nvPr/>
          </p:nvSpPr>
          <p:spPr bwMode="auto">
            <a:xfrm>
              <a:off x="609" y="1091"/>
              <a:ext cx="4768" cy="2759"/>
            </a:xfrm>
            <a:prstGeom prst="rect">
              <a:avLst/>
            </a:prstGeom>
            <a:noFill/>
            <a:ln w="12700" cap="rnd">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39" name="Rectangle 7"/>
            <p:cNvSpPr>
              <a:spLocks noChangeArrowheads="1"/>
            </p:cNvSpPr>
            <p:nvPr/>
          </p:nvSpPr>
          <p:spPr bwMode="auto">
            <a:xfrm>
              <a:off x="492" y="3746"/>
              <a:ext cx="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0</a:t>
              </a:r>
              <a:endParaRPr lang="en-US" altLang="en-US" sz="1400" b="1"/>
            </a:p>
          </p:txBody>
        </p:sp>
        <p:sp>
          <p:nvSpPr>
            <p:cNvPr id="40" name="Rectangle 8"/>
            <p:cNvSpPr>
              <a:spLocks noChangeArrowheads="1"/>
            </p:cNvSpPr>
            <p:nvPr/>
          </p:nvSpPr>
          <p:spPr bwMode="auto">
            <a:xfrm>
              <a:off x="492" y="3331"/>
              <a:ext cx="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2</a:t>
              </a:r>
              <a:endParaRPr lang="en-US" altLang="en-US" sz="1400" b="1"/>
            </a:p>
          </p:txBody>
        </p:sp>
        <p:sp>
          <p:nvSpPr>
            <p:cNvPr id="41" name="Rectangle 9"/>
            <p:cNvSpPr>
              <a:spLocks noChangeArrowheads="1"/>
            </p:cNvSpPr>
            <p:nvPr/>
          </p:nvSpPr>
          <p:spPr bwMode="auto">
            <a:xfrm>
              <a:off x="471" y="2917"/>
              <a:ext cx="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4</a:t>
              </a:r>
              <a:endParaRPr lang="en-US" altLang="en-US" sz="1400" b="1"/>
            </a:p>
          </p:txBody>
        </p:sp>
        <p:sp>
          <p:nvSpPr>
            <p:cNvPr id="42" name="Rectangle 10"/>
            <p:cNvSpPr>
              <a:spLocks noChangeArrowheads="1"/>
            </p:cNvSpPr>
            <p:nvPr/>
          </p:nvSpPr>
          <p:spPr bwMode="auto">
            <a:xfrm>
              <a:off x="471" y="2502"/>
              <a:ext cx="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6</a:t>
              </a:r>
              <a:endParaRPr lang="en-US" altLang="en-US" sz="1400" b="1"/>
            </a:p>
          </p:txBody>
        </p:sp>
        <p:sp>
          <p:nvSpPr>
            <p:cNvPr id="43" name="Rectangle 11"/>
            <p:cNvSpPr>
              <a:spLocks noChangeArrowheads="1"/>
            </p:cNvSpPr>
            <p:nvPr/>
          </p:nvSpPr>
          <p:spPr bwMode="auto">
            <a:xfrm>
              <a:off x="471" y="2088"/>
              <a:ext cx="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8</a:t>
              </a:r>
              <a:endParaRPr lang="en-US" altLang="en-US" sz="1400" b="1"/>
            </a:p>
          </p:txBody>
        </p:sp>
        <p:sp>
          <p:nvSpPr>
            <p:cNvPr id="44" name="Rectangle 12"/>
            <p:cNvSpPr>
              <a:spLocks noChangeArrowheads="1"/>
            </p:cNvSpPr>
            <p:nvPr/>
          </p:nvSpPr>
          <p:spPr bwMode="auto">
            <a:xfrm>
              <a:off x="391" y="1673"/>
              <a:ext cx="1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10</a:t>
              </a:r>
              <a:endParaRPr lang="en-US" altLang="en-US" sz="1400" b="1"/>
            </a:p>
          </p:txBody>
        </p:sp>
        <p:sp>
          <p:nvSpPr>
            <p:cNvPr id="45" name="Rectangle 13"/>
            <p:cNvSpPr>
              <a:spLocks noChangeArrowheads="1"/>
            </p:cNvSpPr>
            <p:nvPr/>
          </p:nvSpPr>
          <p:spPr bwMode="auto">
            <a:xfrm>
              <a:off x="391" y="1259"/>
              <a:ext cx="1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r" defTabSz="914400" eaLnBrk="1" fontAlgn="base" hangingPunct="1">
                <a:spcBef>
                  <a:spcPct val="0"/>
                </a:spcBef>
                <a:spcAft>
                  <a:spcPct val="0"/>
                </a:spcAft>
              </a:pPr>
              <a:r>
                <a:rPr lang="en-US" altLang="en-US" b="1">
                  <a:latin typeface="Myriad Roman" charset="0"/>
                </a:rPr>
                <a:t>12</a:t>
              </a:r>
              <a:endParaRPr lang="en-US" altLang="en-US" sz="1400" b="1"/>
            </a:p>
          </p:txBody>
        </p:sp>
        <p:sp>
          <p:nvSpPr>
            <p:cNvPr id="46" name="Rectangle 14"/>
            <p:cNvSpPr>
              <a:spLocks noChangeArrowheads="1"/>
            </p:cNvSpPr>
            <p:nvPr/>
          </p:nvSpPr>
          <p:spPr bwMode="auto">
            <a:xfrm>
              <a:off x="754"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1990</a:t>
              </a:r>
              <a:endParaRPr lang="en-US" altLang="en-US" sz="1400" b="1"/>
            </a:p>
          </p:txBody>
        </p:sp>
        <p:sp>
          <p:nvSpPr>
            <p:cNvPr id="47" name="Rectangle 15"/>
            <p:cNvSpPr>
              <a:spLocks noChangeArrowheads="1"/>
            </p:cNvSpPr>
            <p:nvPr/>
          </p:nvSpPr>
          <p:spPr bwMode="auto">
            <a:xfrm>
              <a:off x="1352"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1993</a:t>
              </a:r>
              <a:endParaRPr lang="en-US" altLang="en-US" sz="1400" b="1"/>
            </a:p>
          </p:txBody>
        </p:sp>
        <p:sp>
          <p:nvSpPr>
            <p:cNvPr id="48" name="Rectangle 16"/>
            <p:cNvSpPr>
              <a:spLocks noChangeArrowheads="1"/>
            </p:cNvSpPr>
            <p:nvPr/>
          </p:nvSpPr>
          <p:spPr bwMode="auto">
            <a:xfrm>
              <a:off x="1946"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1995</a:t>
              </a:r>
              <a:endParaRPr lang="en-US" altLang="en-US" sz="1400" b="1"/>
            </a:p>
          </p:txBody>
        </p:sp>
        <p:sp>
          <p:nvSpPr>
            <p:cNvPr id="49" name="Rectangle 17"/>
            <p:cNvSpPr>
              <a:spLocks noChangeArrowheads="1"/>
            </p:cNvSpPr>
            <p:nvPr/>
          </p:nvSpPr>
          <p:spPr bwMode="auto">
            <a:xfrm>
              <a:off x="2541"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1997</a:t>
              </a:r>
              <a:endParaRPr lang="en-US" altLang="en-US" sz="1400" b="1"/>
            </a:p>
          </p:txBody>
        </p:sp>
        <p:sp>
          <p:nvSpPr>
            <p:cNvPr id="50" name="Rectangle 18"/>
            <p:cNvSpPr>
              <a:spLocks noChangeArrowheads="1"/>
            </p:cNvSpPr>
            <p:nvPr/>
          </p:nvSpPr>
          <p:spPr bwMode="auto">
            <a:xfrm>
              <a:off x="3140"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1999</a:t>
              </a:r>
              <a:endParaRPr lang="en-US" altLang="en-US" sz="1400" b="1"/>
            </a:p>
          </p:txBody>
        </p:sp>
        <p:sp>
          <p:nvSpPr>
            <p:cNvPr id="51" name="Rectangle 19"/>
            <p:cNvSpPr>
              <a:spLocks noChangeArrowheads="1"/>
            </p:cNvSpPr>
            <p:nvPr/>
          </p:nvSpPr>
          <p:spPr bwMode="auto">
            <a:xfrm>
              <a:off x="3740"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2000</a:t>
              </a:r>
              <a:endParaRPr lang="en-US" altLang="en-US" sz="1400" b="1"/>
            </a:p>
          </p:txBody>
        </p:sp>
        <p:sp>
          <p:nvSpPr>
            <p:cNvPr id="52" name="Rectangle 20"/>
            <p:cNvSpPr>
              <a:spLocks noChangeArrowheads="1"/>
            </p:cNvSpPr>
            <p:nvPr/>
          </p:nvSpPr>
          <p:spPr bwMode="auto">
            <a:xfrm>
              <a:off x="4339"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2003</a:t>
              </a:r>
              <a:endParaRPr lang="en-US" altLang="en-US" sz="1400" b="1"/>
            </a:p>
          </p:txBody>
        </p:sp>
        <p:sp>
          <p:nvSpPr>
            <p:cNvPr id="53" name="Rectangle 21"/>
            <p:cNvSpPr>
              <a:spLocks noChangeArrowheads="1"/>
            </p:cNvSpPr>
            <p:nvPr/>
          </p:nvSpPr>
          <p:spPr bwMode="auto">
            <a:xfrm>
              <a:off x="4939" y="3897"/>
              <a:ext cx="32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2004</a:t>
              </a:r>
              <a:endParaRPr lang="en-US" altLang="en-US" sz="1400" b="1"/>
            </a:p>
          </p:txBody>
        </p:sp>
      </p:grpSp>
      <p:sp>
        <p:nvSpPr>
          <p:cNvPr id="54" name="Rectangle 22"/>
          <p:cNvSpPr>
            <a:spLocks noChangeArrowheads="1"/>
          </p:cNvSpPr>
          <p:nvPr/>
        </p:nvSpPr>
        <p:spPr bwMode="auto">
          <a:xfrm>
            <a:off x="1346709" y="2416176"/>
            <a:ext cx="563563" cy="3487737"/>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55" name="Rectangle 23"/>
          <p:cNvSpPr>
            <a:spLocks noChangeArrowheads="1"/>
          </p:cNvSpPr>
          <p:nvPr/>
        </p:nvSpPr>
        <p:spPr bwMode="auto">
          <a:xfrm>
            <a:off x="2297621" y="2293938"/>
            <a:ext cx="563562" cy="3609975"/>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56" name="Rectangle 24"/>
          <p:cNvSpPr>
            <a:spLocks noChangeArrowheads="1"/>
          </p:cNvSpPr>
          <p:nvPr/>
        </p:nvSpPr>
        <p:spPr bwMode="auto">
          <a:xfrm>
            <a:off x="3248533" y="2292350"/>
            <a:ext cx="546100" cy="3611562"/>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57" name="Rectangle 25"/>
          <p:cNvSpPr>
            <a:spLocks noChangeArrowheads="1"/>
          </p:cNvSpPr>
          <p:nvPr/>
        </p:nvSpPr>
        <p:spPr bwMode="auto">
          <a:xfrm>
            <a:off x="4183571" y="2151062"/>
            <a:ext cx="563562" cy="3752850"/>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58" name="Rectangle 26"/>
          <p:cNvSpPr>
            <a:spLocks noChangeArrowheads="1"/>
          </p:cNvSpPr>
          <p:nvPr/>
        </p:nvSpPr>
        <p:spPr bwMode="auto">
          <a:xfrm>
            <a:off x="5134484" y="2009776"/>
            <a:ext cx="563563" cy="3894137"/>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59" name="Rectangle 27"/>
          <p:cNvSpPr>
            <a:spLocks noChangeArrowheads="1"/>
          </p:cNvSpPr>
          <p:nvPr/>
        </p:nvSpPr>
        <p:spPr bwMode="auto">
          <a:xfrm>
            <a:off x="6086984" y="2081212"/>
            <a:ext cx="563563" cy="3822700"/>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60" name="Rectangle 28"/>
          <p:cNvSpPr>
            <a:spLocks noChangeArrowheads="1"/>
          </p:cNvSpPr>
          <p:nvPr/>
        </p:nvSpPr>
        <p:spPr bwMode="auto">
          <a:xfrm>
            <a:off x="7037896" y="1836738"/>
            <a:ext cx="563562" cy="4067175"/>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61" name="Rectangle 29"/>
          <p:cNvSpPr>
            <a:spLocks noChangeArrowheads="1"/>
          </p:cNvSpPr>
          <p:nvPr/>
        </p:nvSpPr>
        <p:spPr bwMode="auto">
          <a:xfrm>
            <a:off x="7990396" y="1809750"/>
            <a:ext cx="563562" cy="4094162"/>
          </a:xfrm>
          <a:prstGeom prst="rect">
            <a:avLst/>
          </a:prstGeom>
          <a:gradFill rotWithShape="1">
            <a:gsLst>
              <a:gs pos="0">
                <a:srgbClr val="21215A"/>
              </a:gs>
              <a:gs pos="50000">
                <a:srgbClr val="4848C2"/>
              </a:gs>
              <a:gs pos="100000">
                <a:srgbClr val="21215A"/>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defTabSz="914400" eaLnBrk="1" fontAlgn="base" hangingPunct="1">
              <a:spcBef>
                <a:spcPct val="0"/>
              </a:spcBef>
              <a:spcAft>
                <a:spcPct val="0"/>
              </a:spcAft>
            </a:pPr>
            <a:endParaRPr lang="fa-IR" altLang="en-US"/>
          </a:p>
        </p:txBody>
      </p:sp>
      <p:sp>
        <p:nvSpPr>
          <p:cNvPr id="62" name="Rectangle 30"/>
          <p:cNvSpPr>
            <a:spLocks noChangeArrowheads="1"/>
          </p:cNvSpPr>
          <p:nvPr/>
        </p:nvSpPr>
        <p:spPr bwMode="auto">
          <a:xfrm>
            <a:off x="1407033" y="2112962"/>
            <a:ext cx="444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10.6</a:t>
            </a:r>
            <a:endParaRPr lang="en-US" altLang="en-US" sz="1400" b="1"/>
          </a:p>
        </p:txBody>
      </p:sp>
      <p:sp>
        <p:nvSpPr>
          <p:cNvPr id="63" name="Rectangle 31"/>
          <p:cNvSpPr>
            <a:spLocks noChangeArrowheads="1"/>
          </p:cNvSpPr>
          <p:nvPr/>
        </p:nvSpPr>
        <p:spPr bwMode="auto">
          <a:xfrm>
            <a:off x="2456748" y="2003426"/>
            <a:ext cx="2437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11</a:t>
            </a:r>
            <a:endParaRPr lang="en-US" altLang="en-US" sz="1400" b="1"/>
          </a:p>
        </p:txBody>
      </p:sp>
      <p:sp>
        <p:nvSpPr>
          <p:cNvPr id="64" name="Rectangle 32"/>
          <p:cNvSpPr>
            <a:spLocks noChangeArrowheads="1"/>
          </p:cNvSpPr>
          <p:nvPr/>
        </p:nvSpPr>
        <p:spPr bwMode="auto">
          <a:xfrm>
            <a:off x="3399723" y="2005013"/>
            <a:ext cx="24372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11</a:t>
            </a:r>
            <a:endParaRPr lang="en-US" altLang="en-US" sz="1400" b="1"/>
          </a:p>
        </p:txBody>
      </p:sp>
      <p:sp>
        <p:nvSpPr>
          <p:cNvPr id="65" name="Rectangle 33"/>
          <p:cNvSpPr>
            <a:spLocks noChangeArrowheads="1"/>
          </p:cNvSpPr>
          <p:nvPr/>
        </p:nvSpPr>
        <p:spPr bwMode="auto">
          <a:xfrm>
            <a:off x="4243896" y="1858962"/>
            <a:ext cx="444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11.4</a:t>
            </a:r>
            <a:endParaRPr lang="en-US" altLang="en-US" sz="1400" b="1"/>
          </a:p>
        </p:txBody>
      </p:sp>
      <p:sp>
        <p:nvSpPr>
          <p:cNvPr id="66" name="Rectangle 34"/>
          <p:cNvSpPr>
            <a:spLocks noChangeArrowheads="1"/>
          </p:cNvSpPr>
          <p:nvPr/>
        </p:nvSpPr>
        <p:spPr bwMode="auto">
          <a:xfrm>
            <a:off x="5194808" y="1724026"/>
            <a:ext cx="444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11.8</a:t>
            </a:r>
            <a:endParaRPr lang="en-US" altLang="en-US" sz="1400" b="1"/>
          </a:p>
        </p:txBody>
      </p:sp>
      <p:sp>
        <p:nvSpPr>
          <p:cNvPr id="67" name="Rectangle 35"/>
          <p:cNvSpPr>
            <a:spLocks noChangeArrowheads="1"/>
          </p:cNvSpPr>
          <p:nvPr/>
        </p:nvSpPr>
        <p:spPr bwMode="auto">
          <a:xfrm>
            <a:off x="6147308" y="1795462"/>
            <a:ext cx="444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11.6</a:t>
            </a:r>
            <a:endParaRPr lang="en-US" altLang="en-US" sz="1400" b="1"/>
          </a:p>
        </p:txBody>
      </p:sp>
      <p:sp>
        <p:nvSpPr>
          <p:cNvPr id="68" name="Rectangle 36"/>
          <p:cNvSpPr>
            <a:spLocks noChangeArrowheads="1"/>
          </p:cNvSpPr>
          <p:nvPr/>
        </p:nvSpPr>
        <p:spPr bwMode="auto">
          <a:xfrm>
            <a:off x="7098221" y="1568451"/>
            <a:ext cx="444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12.3</a:t>
            </a:r>
            <a:endParaRPr lang="en-US" altLang="en-US" sz="1400" b="1"/>
          </a:p>
        </p:txBody>
      </p:sp>
      <p:sp>
        <p:nvSpPr>
          <p:cNvPr id="69" name="Rectangle 37"/>
          <p:cNvSpPr>
            <a:spLocks noChangeArrowheads="1"/>
          </p:cNvSpPr>
          <p:nvPr/>
        </p:nvSpPr>
        <p:spPr bwMode="auto">
          <a:xfrm>
            <a:off x="8050721" y="1525587"/>
            <a:ext cx="444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Helvetica" panose="020B0604020202020204" pitchFamily="34" charset="0"/>
                <a:cs typeface="Arial" panose="020B0604020202020204" pitchFamily="34" charset="0"/>
              </a:defRPr>
            </a:lvl1pPr>
            <a:lvl2pPr marL="742950" indent="-285750" eaLnBrk="0" hangingPunct="0">
              <a:defRPr>
                <a:solidFill>
                  <a:schemeClr val="tx1"/>
                </a:solidFill>
                <a:latin typeface="Helvetica" panose="020B0604020202020204" pitchFamily="34" charset="0"/>
                <a:cs typeface="Arial" panose="020B0604020202020204" pitchFamily="34" charset="0"/>
              </a:defRPr>
            </a:lvl2pPr>
            <a:lvl3pPr marL="1143000" indent="-228600" eaLnBrk="0" hangingPunct="0">
              <a:defRPr>
                <a:solidFill>
                  <a:schemeClr val="tx1"/>
                </a:solidFill>
                <a:latin typeface="Helvetica" panose="020B0604020202020204" pitchFamily="34" charset="0"/>
                <a:cs typeface="Arial" panose="020B0604020202020204" pitchFamily="34" charset="0"/>
              </a:defRPr>
            </a:lvl3pPr>
            <a:lvl4pPr marL="1600200" indent="-228600" eaLnBrk="0" hangingPunct="0">
              <a:defRPr>
                <a:solidFill>
                  <a:schemeClr val="tx1"/>
                </a:solidFill>
                <a:latin typeface="Helvetica" panose="020B0604020202020204" pitchFamily="34" charset="0"/>
                <a:cs typeface="Arial" panose="020B0604020202020204" pitchFamily="34" charset="0"/>
              </a:defRPr>
            </a:lvl4pPr>
            <a:lvl5pPr marL="2057400" indent="-228600" eaLnBrk="0" hangingPunct="0">
              <a:defRPr>
                <a:solidFill>
                  <a:schemeClr val="tx1"/>
                </a:solidFill>
                <a:latin typeface="Helvetica"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Helvetica" panose="020B0604020202020204" pitchFamily="34" charset="0"/>
                <a:cs typeface="Arial" panose="020B0604020202020204" pitchFamily="34" charset="0"/>
              </a:defRPr>
            </a:lvl9pPr>
          </a:lstStyle>
          <a:p>
            <a:pPr algn="ctr" defTabSz="914400" eaLnBrk="1" fontAlgn="base" hangingPunct="1">
              <a:spcBef>
                <a:spcPct val="0"/>
              </a:spcBef>
              <a:spcAft>
                <a:spcPct val="0"/>
              </a:spcAft>
            </a:pPr>
            <a:r>
              <a:rPr lang="en-US" altLang="en-US" b="1">
                <a:latin typeface="Myriad Roman" charset="0"/>
              </a:rPr>
              <a:t>12.5</a:t>
            </a:r>
            <a:endParaRPr lang="en-US" altLang="en-US" sz="1400" b="1"/>
          </a:p>
        </p:txBody>
      </p:sp>
    </p:spTree>
    <p:extLst>
      <p:ext uri="{BB962C8B-B14F-4D97-AF65-F5344CB8AC3E}">
        <p14:creationId xmlns:p14="http://schemas.microsoft.com/office/powerpoint/2010/main" val="20052318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0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1_فرمت اسلايد">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0.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1.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1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2.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3.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4.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5.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6.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7.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8.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ppt/theme/themeOverride9.xml><?xml version="1.0" encoding="utf-8"?>
<a:themeOverride xmlns:a="http://schemas.openxmlformats.org/drawingml/2006/main">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themeOverride>
</file>

<file path=docProps/app.xml><?xml version="1.0" encoding="utf-8"?>
<Properties xmlns="http://schemas.openxmlformats.org/officeDocument/2006/extended-properties" xmlns:vt="http://schemas.openxmlformats.org/officeDocument/2006/docPropsVTypes">
  <TotalTime>3597</TotalTime>
  <Words>5355</Words>
  <Application>Microsoft Office PowerPoint</Application>
  <PresentationFormat>On-screen Show (4:3)</PresentationFormat>
  <Paragraphs>457</Paragraphs>
  <Slides>73</Slides>
  <Notes>27</Notes>
  <HiddenSlides>24</HiddenSlides>
  <MMClips>0</MMClips>
  <ScaleCrop>false</ScaleCrop>
  <HeadingPairs>
    <vt:vector size="8" baseType="variant">
      <vt:variant>
        <vt:lpstr>Fonts Used</vt:lpstr>
      </vt:variant>
      <vt:variant>
        <vt:i4>15</vt:i4>
      </vt:variant>
      <vt:variant>
        <vt:lpstr>Theme</vt:lpstr>
      </vt:variant>
      <vt:variant>
        <vt:i4>4</vt:i4>
      </vt:variant>
      <vt:variant>
        <vt:lpstr>Slide Titles</vt:lpstr>
      </vt:variant>
      <vt:variant>
        <vt:i4>73</vt:i4>
      </vt:variant>
      <vt:variant>
        <vt:lpstr>Custom Shows</vt:lpstr>
      </vt:variant>
      <vt:variant>
        <vt:i4>28</vt:i4>
      </vt:variant>
    </vt:vector>
  </HeadingPairs>
  <TitlesOfParts>
    <vt:vector size="120" baseType="lpstr">
      <vt:lpstr>2  Nazanin</vt:lpstr>
      <vt:lpstr>Arial</vt:lpstr>
      <vt:lpstr>B Nazanin</vt:lpstr>
      <vt:lpstr>B Nazanin Outline</vt:lpstr>
      <vt:lpstr>B Yagut</vt:lpstr>
      <vt:lpstr>B Zar</vt:lpstr>
      <vt:lpstr>Calibri</vt:lpstr>
      <vt:lpstr>Helvetica</vt:lpstr>
      <vt:lpstr>Lucida Sans Unicode</vt:lpstr>
      <vt:lpstr>Myriad Roman</vt:lpstr>
      <vt:lpstr>Times New Roman</vt:lpstr>
      <vt:lpstr>Verdana</vt:lpstr>
      <vt:lpstr>Wingdings</vt:lpstr>
      <vt:lpstr>Wingdings 2</vt:lpstr>
      <vt:lpstr>Wingdings 3</vt:lpstr>
      <vt:lpstr>فرمت اسلايد</vt:lpstr>
      <vt:lpstr>Office Theme</vt:lpstr>
      <vt:lpstr>10_فرمت اسلايد</vt:lpstr>
      <vt:lpstr>1_فرمت اسلايد</vt:lpstr>
      <vt:lpstr>PowerPoint Presentation</vt:lpstr>
      <vt:lpstr>PowerPoint Presentation</vt:lpstr>
      <vt:lpstr>Terminology:</vt:lpstr>
      <vt:lpstr>PowerPoint Presentation</vt:lpstr>
      <vt:lpstr>PowerPoint Presentation</vt:lpstr>
      <vt:lpstr>PowerPoint Presentation</vt:lpstr>
      <vt:lpstr>PowerPoint Presentation</vt:lpstr>
      <vt:lpstr>PowerPoint Presentation</vt:lpstr>
      <vt:lpstr>Preterm Births as a Percentage of Live Births in the United States, 1990 to 2004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Breast Milk Kitchen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مادر 17 ساله این دو قلو ها: آقای دکتر این شیر رارو به کی بدم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fcdc</vt:lpstr>
      <vt:lpstr>chest</vt:lpstr>
      <vt:lpstr>دوقلو</vt:lpstr>
      <vt:lpstr>clostrum</vt:lpstr>
      <vt:lpstr>موانع</vt:lpstr>
      <vt:lpstr>age</vt:lpstr>
      <vt:lpstr>plan</vt:lpstr>
      <vt:lpstr>گود لچ</vt:lpstr>
      <vt:lpstr>kmc</vt:lpstr>
      <vt:lpstr>kenare takht</vt:lpstr>
      <vt:lpstr>Custom Show 1</vt:lpstr>
      <vt:lpstr>hop</vt:lpstr>
      <vt:lpstr>nnspic</vt:lpstr>
      <vt:lpstr>مکیدن غیر تغذ</vt:lpstr>
      <vt:lpstr>پستانک</vt:lpstr>
      <vt:lpstr>bottle</vt:lpstr>
      <vt:lpstr>paci</vt:lpstr>
      <vt:lpstr>1</vt:lpstr>
      <vt:lpstr>2</vt:lpstr>
      <vt:lpstr>3</vt:lpstr>
      <vt:lpstr>readiness</vt:lpstr>
      <vt:lpstr>4</vt:lpstr>
      <vt:lpstr>hide 4</vt:lpstr>
      <vt:lpstr>ئ1</vt:lpstr>
      <vt:lpstr>nasalc  tub</vt:lpstr>
      <vt:lpstr>fsc</vt:lpstr>
      <vt:lpstr>fccare</vt:lpstr>
      <vt:lpstr>دمای پدر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Ravari</dc:creator>
  <cp:lastModifiedBy>User</cp:lastModifiedBy>
  <cp:revision>288</cp:revision>
  <cp:lastPrinted>2019-07-15T19:06:23Z</cp:lastPrinted>
  <dcterms:created xsi:type="dcterms:W3CDTF">2006-08-16T00:00:00Z</dcterms:created>
  <dcterms:modified xsi:type="dcterms:W3CDTF">2019-07-17T18:30:45Z</dcterms:modified>
</cp:coreProperties>
</file>