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notesMasterIdLst>
    <p:notesMasterId r:id="rId41"/>
  </p:notesMasterIdLst>
  <p:handoutMasterIdLst>
    <p:handoutMasterId r:id="rId42"/>
  </p:handoutMasterIdLst>
  <p:sldIdLst>
    <p:sldId id="309" r:id="rId2"/>
    <p:sldId id="339" r:id="rId3"/>
    <p:sldId id="310" r:id="rId4"/>
    <p:sldId id="344" r:id="rId5"/>
    <p:sldId id="340" r:id="rId6"/>
    <p:sldId id="345" r:id="rId7"/>
    <p:sldId id="365" r:id="rId8"/>
    <p:sldId id="381" r:id="rId9"/>
    <p:sldId id="364" r:id="rId10"/>
    <p:sldId id="318" r:id="rId11"/>
    <p:sldId id="319" r:id="rId12"/>
    <p:sldId id="323" r:id="rId13"/>
    <p:sldId id="324" r:id="rId14"/>
    <p:sldId id="327" r:id="rId15"/>
    <p:sldId id="328" r:id="rId16"/>
    <p:sldId id="380" r:id="rId17"/>
    <p:sldId id="346" r:id="rId18"/>
    <p:sldId id="379" r:id="rId19"/>
    <p:sldId id="357" r:id="rId20"/>
    <p:sldId id="359" r:id="rId21"/>
    <p:sldId id="360" r:id="rId22"/>
    <p:sldId id="361" r:id="rId23"/>
    <p:sldId id="362" r:id="rId24"/>
    <p:sldId id="358" r:id="rId25"/>
    <p:sldId id="363" r:id="rId26"/>
    <p:sldId id="367" r:id="rId27"/>
    <p:sldId id="368" r:id="rId28"/>
    <p:sldId id="369" r:id="rId29"/>
    <p:sldId id="370" r:id="rId30"/>
    <p:sldId id="371" r:id="rId31"/>
    <p:sldId id="382" r:id="rId32"/>
    <p:sldId id="372" r:id="rId33"/>
    <p:sldId id="373" r:id="rId34"/>
    <p:sldId id="374" r:id="rId35"/>
    <p:sldId id="375" r:id="rId36"/>
    <p:sldId id="376" r:id="rId37"/>
    <p:sldId id="377" r:id="rId38"/>
    <p:sldId id="378" r:id="rId39"/>
    <p:sldId id="338" r:id="rId40"/>
  </p:sldIdLst>
  <p:sldSz cx="9144000" cy="6858000" type="screen4x3"/>
  <p:notesSz cx="6858000" cy="9144000"/>
  <p:defaultTextStyle>
    <a:defPPr>
      <a:defRPr lang="fa-I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021"/>
    <a:srgbClr val="660066"/>
    <a:srgbClr val="263A27"/>
    <a:srgbClr val="F6BB00"/>
    <a:srgbClr val="FF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سبک متوسط 2 - آکسان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8F1F6D1-C6E8-47D3-87AF-DD431A9E5772}" type="datetimeFigureOut">
              <a:rPr lang="fa-IR"/>
              <a:pPr>
                <a:defRPr/>
              </a:pPr>
              <a:t>17/11/1440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614F368-F446-4EAF-9A43-D91CD590929B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22144727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BCA2008-05A7-4266-ADF3-D75B13E5F170}" type="datetimeFigureOut">
              <a:rPr lang="fa-IR"/>
              <a:pPr>
                <a:defRPr/>
              </a:pPr>
              <a:t>17/11/1440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fa-I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848E416-0867-456D-A132-87D1FBAB503D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496664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19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algn="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20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fa-IR"/>
            </a:p>
          </p:txBody>
        </p:sp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22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23" descr="MOH logo.bmp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5257800"/>
            <a:ext cx="14827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 descr="logo final moavenat copy.tif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3962400" y="304800"/>
            <a:ext cx="1636713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ctr">
              <a:defRPr sz="4800" b="1">
                <a:solidFill>
                  <a:schemeClr val="tx2"/>
                </a:solidFill>
                <a:effectLst/>
                <a:cs typeface="B Yagut" pitchFamily="2" charset="-78"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ctr">
              <a:buNone/>
              <a:defRPr b="1">
                <a:solidFill>
                  <a:schemeClr val="tx2"/>
                </a:solidFill>
                <a:cs typeface="B Yagut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42987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4BB55B-7E47-4195-A2B7-D04E507ACA1E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3333606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547C27-7494-4632-813B-7E944D519E37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3652566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logo final moavenat copy.tif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737" b="26376"/>
          <a:stretch>
            <a:fillRect/>
          </a:stretch>
        </p:blipFill>
        <p:spPr bwMode="auto">
          <a:xfrm>
            <a:off x="2362200" y="1524000"/>
            <a:ext cx="499903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cs typeface="B Yagut" pitchFamily="2" charset="-78"/>
              </a:defRPr>
            </a:lvl1pPr>
            <a:lvl2pPr>
              <a:defRPr>
                <a:cs typeface="B Yagut" pitchFamily="2" charset="-78"/>
              </a:defRPr>
            </a:lvl2pPr>
            <a:lvl3pPr>
              <a:defRPr>
                <a:cs typeface="B Yagut" pitchFamily="2" charset="-78"/>
              </a:defRPr>
            </a:lvl3pPr>
            <a:lvl4pPr>
              <a:defRPr>
                <a:cs typeface="B Yagut" pitchFamily="2" charset="-78"/>
              </a:defRPr>
            </a:lvl4pPr>
            <a:lvl5pPr>
              <a:defRPr>
                <a:cs typeface="B Yagut" pitchFamily="2" charset="-78"/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effectLst/>
                <a:cs typeface="B Yagut" pitchFamily="2" charset="-78"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400" b="1">
                <a:latin typeface="+mn-lt"/>
                <a:cs typeface="B Yagut" pitchFamily="2" charset="-78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A915E6-25D4-4478-83EA-8A1184D8A544}" type="slidenum">
              <a:rPr lang="fa-IR"/>
              <a:pPr>
                <a:defRPr/>
              </a:pPr>
              <a:t>‹#›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3787722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68ADEF-94E8-494B-BF1A-52E35ADF85C0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17535664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B0FEEC-C887-49A2-813C-0F3E191FE232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35802107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92FDB1-4CDB-401A-97FA-64FF19B31A97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4055937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A7DEBB-8618-437D-A91E-D0446D021774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16187789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3E16D21-36F9-4973-9841-CC8DF3F0ED66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3365469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D23939-34E4-4D33-94D5-F50694E1FBFD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3565009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2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6A34DC4-E48F-490F-B258-50DFACCBB024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40819538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logo final moavenat copy.tif"/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2209800" y="1600200"/>
            <a:ext cx="4800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34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B Zar" pitchFamily="2" charset="-78"/>
              </a:defRPr>
            </a:lvl1pPr>
            <a:extLst/>
          </a:lstStyle>
          <a:p>
            <a:pPr>
              <a:defRPr/>
            </a:pPr>
            <a:fld id="{3B8F6583-93DF-424E-A836-9A068112C1F4}" type="slidenum">
              <a:rPr lang="fa-IR"/>
              <a:pPr>
                <a:defRPr/>
              </a:pPr>
              <a:t>‹#›</a:t>
            </a:fld>
            <a:endParaRPr lang="fa-IR"/>
          </a:p>
        </p:txBody>
      </p:sp>
      <p:pic>
        <p:nvPicPr>
          <p:cNvPr id="1037" name="Picture 15" descr="MOH logo.bmp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5943600"/>
            <a:ext cx="9874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hf hdr="0" ftr="0" dt="0"/>
  <p:txStyles>
    <p:titleStyle>
      <a:lvl1pPr algn="r" rtl="1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latin typeface="+mj-lt"/>
          <a:ea typeface="+mj-ea"/>
          <a:cs typeface="B Yagut" pitchFamily="2" charset="-78"/>
        </a:defRPr>
      </a:lvl1pPr>
      <a:lvl2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2pPr>
      <a:lvl3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3pPr>
      <a:lvl4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4pPr>
      <a:lvl5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5pPr>
      <a:lvl6pPr marL="4572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6pPr>
      <a:lvl7pPr marL="9144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7pPr>
      <a:lvl8pPr marL="13716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8pPr>
      <a:lvl9pPr marL="18288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9pPr>
      <a:extLst/>
    </p:titleStyle>
    <p:bodyStyle>
      <a:lvl1pPr marL="365125" indent="-255588" algn="r" rtl="1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B Yagut" pitchFamily="2" charset="-78"/>
        </a:defRPr>
      </a:lvl1pPr>
      <a:lvl2pPr marL="620713" indent="-228600" algn="r" rtl="1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B Yagut" pitchFamily="2" charset="-78"/>
        </a:defRPr>
      </a:lvl2pPr>
      <a:lvl3pPr marL="858838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B Yagut" pitchFamily="2" charset="-78"/>
        </a:defRPr>
      </a:lvl3pPr>
      <a:lvl4pPr marL="11430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B Yagut" pitchFamily="2" charset="-78"/>
        </a:defRPr>
      </a:lvl4pPr>
      <a:lvl5pPr marL="13716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B Yagut" pitchFamily="2" charset="-78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259632" y="2132856"/>
            <a:ext cx="6984776" cy="1800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7200" b="1" i="1" dirty="0" smtClean="0">
                <a:solidFill>
                  <a:srgbClr val="C00000"/>
                </a:solidFill>
              </a:rPr>
              <a:t>به نام خدا</a:t>
            </a:r>
            <a:endParaRPr lang="en-US" sz="72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1481138"/>
            <a:ext cx="8640960" cy="5376862"/>
          </a:xfrm>
        </p:spPr>
        <p:txBody>
          <a:bodyPr/>
          <a:lstStyle/>
          <a:p>
            <a:pPr marL="109537" indent="0" algn="just">
              <a:buNone/>
            </a:pPr>
            <a:r>
              <a:rPr lang="fa-IR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انواع:</a:t>
            </a:r>
          </a:p>
          <a:p>
            <a:pPr marL="566737" indent="-457200" algn="just">
              <a:buFont typeface="Wingdings" pitchFamily="2" charset="2"/>
              <a:buChar char="v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شیردوش های دستی </a:t>
            </a:r>
          </a:p>
          <a:p>
            <a:pPr marL="109537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از پمپ های شبیه بوق دوچرخه استفاده نکنید.</a:t>
            </a:r>
          </a:p>
          <a:p>
            <a:pPr marL="109537" indent="0">
              <a:buNone/>
            </a:pPr>
            <a:endParaRPr lang="fa-IR" sz="2400" b="1" dirty="0" smtClean="0">
              <a:solidFill>
                <a:srgbClr val="263A27"/>
              </a:solidFill>
              <a:cs typeface="+mn-cs"/>
            </a:endParaRPr>
          </a:p>
          <a:p>
            <a:pPr marL="109537" indent="0">
              <a:buNone/>
            </a:pPr>
            <a:endParaRPr lang="fa-IR" sz="2400" b="1" dirty="0">
              <a:solidFill>
                <a:srgbClr val="263A27"/>
              </a:solidFill>
              <a:cs typeface="+mn-cs"/>
            </a:endParaRPr>
          </a:p>
          <a:p>
            <a:pPr marL="109537" indent="0">
              <a:buNone/>
            </a:pPr>
            <a:endParaRPr lang="fa-IR" sz="2400" b="1" dirty="0" smtClean="0">
              <a:solidFill>
                <a:srgbClr val="263A27"/>
              </a:solidFill>
              <a:cs typeface="+mn-cs"/>
            </a:endParaRPr>
          </a:p>
          <a:p>
            <a:pPr marL="109537" indent="0">
              <a:buNone/>
            </a:pPr>
            <a:endParaRPr lang="fa-IR" sz="2400" b="1" dirty="0" smtClean="0">
              <a:solidFill>
                <a:srgbClr val="263A27"/>
              </a:solidFill>
              <a:cs typeface="+mn-cs"/>
            </a:endParaRPr>
          </a:p>
          <a:p>
            <a:pPr marL="452437" indent="-342900" algn="just">
              <a:buFont typeface="Wingdings" pitchFamily="2" charset="2"/>
              <a:buChar char="v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شیردوش هایی که با باطری کار می کنند.</a:t>
            </a:r>
          </a:p>
          <a:p>
            <a:pPr marL="109537" indent="0" algn="just">
              <a:buNone/>
            </a:pPr>
            <a:endParaRPr lang="fa-IR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452437" indent="-342900" algn="just">
              <a:buFont typeface="Wingdings" pitchFamily="2" charset="2"/>
              <a:buChar char="v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شیردوش های الکتریکی (برقی) که در منزل و </a:t>
            </a:r>
          </a:p>
          <a:p>
            <a:pPr marL="109537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یا بیمارستان مورداستفاده قرار می گیرند: </a:t>
            </a:r>
          </a:p>
          <a:p>
            <a:pPr marL="109537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تکی یا دوبل هستند.</a:t>
            </a:r>
          </a:p>
          <a:p>
            <a:pPr marL="109537" indent="0">
              <a:buNone/>
            </a:pPr>
            <a:endParaRPr lang="en-US" sz="2400" b="1" dirty="0">
              <a:solidFill>
                <a:srgbClr val="263A27"/>
              </a:solidFill>
              <a:cs typeface="+mn-cs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259632" y="263530"/>
            <a:ext cx="6840760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600" b="1" dirty="0" smtClean="0">
                <a:solidFill>
                  <a:srgbClr val="C00000"/>
                </a:solidFill>
              </a:rPr>
              <a:t>دوشیدن شیر با پمپ (شیردوش)</a:t>
            </a:r>
            <a:endParaRPr lang="en-US" sz="3600" b="1" dirty="0">
              <a:solidFill>
                <a:srgbClr val="C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628800"/>
            <a:ext cx="2057400" cy="14967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917196"/>
            <a:ext cx="1976293" cy="19762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42" y="3826689"/>
            <a:ext cx="2133600" cy="213360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762000" y="1628800"/>
            <a:ext cx="2057400" cy="149675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762000" y="1628800"/>
            <a:ext cx="2057400" cy="149675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14"/>
          <p:cNvSpPr/>
          <p:nvPr/>
        </p:nvSpPr>
        <p:spPr>
          <a:xfrm>
            <a:off x="4262084" y="3532729"/>
            <a:ext cx="540328" cy="637669"/>
          </a:xfrm>
          <a:custGeom>
            <a:avLst/>
            <a:gdLst>
              <a:gd name="connsiteX0" fmla="*/ 0 w 540328"/>
              <a:gd name="connsiteY0" fmla="*/ 401781 h 637669"/>
              <a:gd name="connsiteX1" fmla="*/ 138546 w 540328"/>
              <a:gd name="connsiteY1" fmla="*/ 623454 h 637669"/>
              <a:gd name="connsiteX2" fmla="*/ 526473 w 540328"/>
              <a:gd name="connsiteY2" fmla="*/ 41563 h 637669"/>
              <a:gd name="connsiteX3" fmla="*/ 526473 w 540328"/>
              <a:gd name="connsiteY3" fmla="*/ 41563 h 637669"/>
              <a:gd name="connsiteX4" fmla="*/ 540328 w 540328"/>
              <a:gd name="connsiteY4" fmla="*/ 0 h 63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0328" h="637669">
                <a:moveTo>
                  <a:pt x="0" y="401781"/>
                </a:moveTo>
                <a:cubicBezTo>
                  <a:pt x="25400" y="542635"/>
                  <a:pt x="50801" y="683490"/>
                  <a:pt x="138546" y="623454"/>
                </a:cubicBezTo>
                <a:cubicBezTo>
                  <a:pt x="226291" y="563418"/>
                  <a:pt x="526473" y="41563"/>
                  <a:pt x="526473" y="41563"/>
                </a:cubicBezTo>
                <a:lnTo>
                  <a:pt x="526473" y="41563"/>
                </a:lnTo>
                <a:lnTo>
                  <a:pt x="540328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10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371571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188640"/>
            <a:ext cx="8589640" cy="6480720"/>
          </a:xfrm>
        </p:spPr>
        <p:txBody>
          <a:bodyPr/>
          <a:lstStyle/>
          <a:p>
            <a:pPr marL="109537" indent="0" algn="just">
              <a:buNone/>
            </a:pPr>
            <a:endParaRPr lang="fa-IR" sz="11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buNone/>
            </a:pPr>
            <a:r>
              <a:rPr lang="fa-IR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کاربرد </a:t>
            </a:r>
            <a:r>
              <a:rPr lang="fa-IR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این روش:</a:t>
            </a:r>
          </a:p>
          <a:p>
            <a:pPr marL="109537" indent="0" algn="just">
              <a:buNone/>
            </a:pPr>
            <a:r>
              <a:rPr lang="fa-IR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مادرانی که:</a:t>
            </a:r>
          </a:p>
          <a:p>
            <a:pPr marL="109537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* باید مرتّب شیرشان را بدوشند.</a:t>
            </a:r>
          </a:p>
          <a:p>
            <a:pPr marL="109537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* باید به سر کارشان برگردند.</a:t>
            </a:r>
          </a:p>
          <a:p>
            <a:pPr marL="109537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* دارای شیرخوار بیمار و یا نارس هستند.</a:t>
            </a:r>
          </a:p>
          <a:p>
            <a:pPr mar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* نوزاد پرترم آنان در </a:t>
            </a:r>
            <a:r>
              <a:rPr lang="en-US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NICU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بستری است </a:t>
            </a:r>
            <a:r>
              <a:rPr lang="en-US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.(Pump dependent</a:t>
            </a:r>
            <a:r>
              <a:rPr lang="en-US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mothers)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2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endParaRPr lang="fa-IR" sz="20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fa-IR" sz="2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شیردوش </a:t>
            </a:r>
            <a:r>
              <a:rPr lang="fa-IR" sz="20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های 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NICU</a:t>
            </a:r>
            <a:r>
              <a:rPr lang="fa-IR" sz="20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باید بسیار مؤثّر، کارآمد، راحت و همیشه در دسترس باشند . </a:t>
            </a:r>
          </a:p>
          <a:p>
            <a:pPr marL="0" indent="0" algn="just">
              <a:buNone/>
            </a:pPr>
            <a:endParaRPr lang="en-US" sz="11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fa-IR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متخصصین شیردهی شاغل در </a:t>
            </a:r>
            <a:r>
              <a:rPr lang="en-US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NICU</a:t>
            </a:r>
            <a:r>
              <a:rPr lang="fa-IR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باید:</a:t>
            </a:r>
          </a:p>
          <a:p>
            <a:pPr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- به این مادران کمک کنند.</a:t>
            </a:r>
          </a:p>
          <a:p>
            <a:pPr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- بهترین شیردوش ها را فراهم نمایند. </a:t>
            </a:r>
          </a:p>
          <a:p>
            <a:pPr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- طرز کار با شیردوش را به مادران آموزش بدهند.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11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302946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2060848"/>
            <a:ext cx="8496944" cy="2592288"/>
          </a:xfrm>
        </p:spPr>
        <p:txBody>
          <a:bodyPr/>
          <a:lstStyle/>
          <a:p>
            <a:pPr lvl="0" algn="just"/>
            <a:r>
              <a:rPr lang="fa-IR" sz="2800" b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در مدّت کوتاه ، شیر بیشتری تخلیه کند . </a:t>
            </a:r>
            <a:endParaRPr lang="en-US" sz="2800" b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800" b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قابل حمل </a:t>
            </a:r>
            <a:endParaRPr lang="en-US" sz="2800" b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800" b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کم صدا </a:t>
            </a:r>
            <a:endParaRPr lang="en-US" sz="2800" b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800" b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و قیمت آن مناسب باشد . </a:t>
            </a:r>
            <a:endParaRPr lang="en-US" sz="2800" b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lnSpc>
                <a:spcPct val="150000"/>
              </a:lnSpc>
              <a:buNone/>
            </a:pPr>
            <a:endParaRPr lang="fa-IR" sz="2800" b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en-US" sz="2800" b="1" dirty="0">
              <a:solidFill>
                <a:schemeClr val="bg2">
                  <a:lumMod val="10000"/>
                </a:schemeClr>
              </a:solidFill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259632" y="476672"/>
            <a:ext cx="6840760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چه پمپی مناسب تر است؟</a:t>
            </a:r>
            <a:endParaRPr lang="en-US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12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316432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-3359" y="1340768"/>
            <a:ext cx="9144000" cy="5112568"/>
          </a:xfrm>
        </p:spPr>
        <p:txBody>
          <a:bodyPr/>
          <a:lstStyle/>
          <a:p>
            <a:pPr marL="623887" lvl="0" indent="-514350" algn="just">
              <a:lnSpc>
                <a:spcPct val="150000"/>
              </a:lnSpc>
              <a:buNone/>
            </a:pPr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1) قبل از دوشیدن شیر دستها را بشوئید . </a:t>
            </a:r>
          </a:p>
          <a:p>
            <a:pPr marL="109537" lvl="0" indent="0" algn="just">
              <a:buNone/>
            </a:pP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2) قبل از دوشیدن شیر همچنین در فاصله دوشیدن ها، پستان ها را </a:t>
            </a:r>
            <a:r>
              <a:rPr lang="fa-IR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ماساژ دهید</a:t>
            </a: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09537" indent="0" algn="just">
              <a:buNone/>
            </a:pPr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3) لازم نیست که چند میلی لیتر اول شیر را دور بریزید.</a:t>
            </a:r>
            <a:endParaRPr lang="en-US" sz="2400" b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109537" lvl="0" indent="0" algn="just">
              <a:buNone/>
            </a:pP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4) 10 دقیقه دوشیدن هر پستان کافی است. بهتر است که هر دو پستان با </a:t>
            </a:r>
            <a:r>
              <a:rPr lang="fa-IR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هم دوشیده</a:t>
            </a:r>
          </a:p>
          <a:p>
            <a:pPr marL="109537" lvl="0" indent="0" algn="just">
              <a:buNone/>
            </a:pP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شوند.</a:t>
            </a:r>
          </a:p>
          <a:p>
            <a:pPr marL="109537" lvl="0" indent="0" algn="just">
              <a:buNone/>
            </a:pPr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5) در بیمارستان، هر کیت شیردوش برای استفاده یک مادر است </a:t>
            </a:r>
            <a:r>
              <a:rPr lang="fa-IR" sz="2400" b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مگر، وسایل آن</a:t>
            </a:r>
          </a:p>
          <a:p>
            <a:pPr marL="109537" lvl="0" indent="0" algn="just">
              <a:buNone/>
            </a:pPr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400" b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استریل شود . </a:t>
            </a:r>
          </a:p>
          <a:p>
            <a:pPr marL="109537" lvl="0" indent="0" algn="just">
              <a:buNone/>
            </a:pP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6) شیردوش های مورد استفاده درمنزل اگر فقط توسط مادر استفاده می </a:t>
            </a:r>
            <a:r>
              <a:rPr lang="fa-IR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شود نیازی به</a:t>
            </a:r>
          </a:p>
          <a:p>
            <a:pPr marL="109537" lvl="0" indent="0" algn="just">
              <a:buNone/>
            </a:pP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استریل کردن ندارد (شستشو کافی است).</a:t>
            </a:r>
          </a:p>
          <a:p>
            <a:pPr marL="109537" lvl="0" indent="0" algn="just">
              <a:lnSpc>
                <a:spcPct val="150000"/>
              </a:lnSpc>
              <a:buNone/>
            </a:pPr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7) شیردوش های مورد استفاده نوزادان بیمار یا نارس باید استریل شوند.</a:t>
            </a:r>
          </a:p>
          <a:p>
            <a:pPr marL="109537" indent="0">
              <a:buNone/>
            </a:pPr>
            <a:endParaRPr lang="fa-IR" sz="2400" b="1" dirty="0" smtClean="0">
              <a:cs typeface="+mn-cs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004245" y="188640"/>
            <a:ext cx="712879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600" b="1" dirty="0">
                <a:solidFill>
                  <a:srgbClr val="C00000"/>
                </a:solidFill>
              </a:rPr>
              <a:t>راهنمای استفاده از شیردوش های </a:t>
            </a:r>
            <a:r>
              <a:rPr lang="fa-IR" sz="3600" b="1" dirty="0" smtClean="0">
                <a:solidFill>
                  <a:srgbClr val="C00000"/>
                </a:solidFill>
              </a:rPr>
              <a:t>برقی 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13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278450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1772816"/>
            <a:ext cx="8640960" cy="4824536"/>
          </a:xfrm>
        </p:spPr>
        <p:txBody>
          <a:bodyPr/>
          <a:lstStyle/>
          <a:p>
            <a:pPr lvl="0" algn="just">
              <a:buFont typeface="Wingdings" pitchFamily="2" charset="2"/>
              <a:buChar char="q"/>
            </a:pP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طرز دوشیدن شیر باید مانند مکیدن کودک باشد یعنی یک مکش در ثانیه یا 60 مکش در دقیقه </a:t>
            </a:r>
          </a:p>
          <a:p>
            <a:pPr marL="0" lvl="0" indent="0" algn="just">
              <a:buNone/>
            </a:pPr>
            <a:endParaRPr lang="fa-IR" sz="12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پمپ هایی بهتر عمل می کنند که مشابه حرکات پریستالتیک زبان عمل کنند و دارای فشار مثبت و منفی باشند . </a:t>
            </a:r>
          </a:p>
          <a:p>
            <a:pPr marL="0" indent="0" algn="just">
              <a:buNone/>
            </a:pPr>
            <a:endParaRPr lang="en-US" sz="12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q"/>
            </a:pP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فشار پمپ نباید از 200 میلی لیتر جیوه تجاوز کند. </a:t>
            </a:r>
          </a:p>
          <a:p>
            <a:pPr marL="0" lvl="0" indent="0" algn="just">
              <a:buNone/>
            </a:pPr>
            <a:endParaRPr lang="en-US" sz="12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q"/>
            </a:pP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فشار کمتر از 150 و بیش از 220 میلی لیتر جیوه هیچکدام مناسب نیستند.  </a:t>
            </a:r>
            <a:endParaRPr lang="en-US" sz="28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998775" y="404664"/>
            <a:ext cx="712879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600" b="1" dirty="0" smtClean="0">
                <a:solidFill>
                  <a:srgbClr val="C00000"/>
                </a:solidFill>
              </a:rPr>
              <a:t>طرز کار با شیردوش های برقی 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5" name="Striped Right Arrow 4"/>
          <p:cNvSpPr/>
          <p:nvPr/>
        </p:nvSpPr>
        <p:spPr>
          <a:xfrm rot="10800000">
            <a:off x="2915816" y="5938192"/>
            <a:ext cx="900100" cy="28803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14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1324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760640"/>
          </a:xfrm>
        </p:spPr>
        <p:txBody>
          <a:bodyPr/>
          <a:lstStyle/>
          <a:p>
            <a:pPr marL="109537" lvl="0" indent="0" algn="just">
              <a:buNone/>
            </a:pPr>
            <a:endParaRPr lang="fa-IR" sz="11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2437" indent="-342900" algn="just">
              <a:buFont typeface="Wingdings" pitchFamily="2" charset="2"/>
              <a:buChar char="q"/>
            </a:pPr>
            <a:r>
              <a:rPr lang="fa-IR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در ابتدا با حداقل فشار شروع کنید، سپس به تدریج فشار را زیادتر نمایید تا به حدّ مجاز برسد.</a:t>
            </a:r>
          </a:p>
          <a:p>
            <a:pPr marL="109537" indent="0" algn="just">
              <a:buNone/>
            </a:pPr>
            <a:endParaRPr lang="fa-IR" sz="11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452437" indent="-342900" algn="just">
              <a:buFont typeface="Wingdings" pitchFamily="2" charset="2"/>
              <a:buChar char="q"/>
            </a:pP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سعی کنید نوک پستان کاملا در وسط قیف شیردوش قرار بگیرد . </a:t>
            </a:r>
          </a:p>
          <a:p>
            <a:pPr marL="109537" indent="0" algn="just">
              <a:buNone/>
            </a:pPr>
            <a:endParaRPr lang="fa-IR" sz="11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452437" indent="-342900" algn="just">
              <a:buFont typeface="Wingdings" pitchFamily="2" charset="2"/>
              <a:buChar char="q"/>
            </a:pP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برای پستان های کوچک از پمپ های با قیف کوچک تر و برای پستان های بزرگ از پمپ های با قیف بزرگ تر استفاده نمایید. </a:t>
            </a:r>
          </a:p>
          <a:p>
            <a:pPr marL="109537" indent="0" algn="just">
              <a:buNone/>
            </a:pPr>
            <a:endParaRPr lang="fa-IR" sz="11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452437" indent="-342900" algn="just">
              <a:buFont typeface="Wingdings" pitchFamily="2" charset="2"/>
              <a:buChar char="q"/>
            </a:pP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درصورت احساس ناراحتی هنگام دوشیدن شیر، روش دوشیدن را کنترل کنید. </a:t>
            </a:r>
          </a:p>
          <a:p>
            <a:pPr marL="109537" indent="0" algn="just">
              <a:buNone/>
            </a:pPr>
            <a:endParaRPr lang="fa-IR" sz="11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452437" indent="-342900">
              <a:buFont typeface="Wingdings" pitchFamily="2" charset="2"/>
              <a:buChar char="q"/>
            </a:pP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روش شستشو و تمیز کردن وسایل پمپ در ورقه راهنما ذکر شده است. </a:t>
            </a:r>
          </a:p>
          <a:p>
            <a:pPr algn="just"/>
            <a:endParaRPr lang="fa-IR" sz="2800" b="1" dirty="0">
              <a:cs typeface="+mn-cs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15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159129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16</a:t>
            </a:fld>
            <a:endParaRPr lang="fa-IR" dirty="0"/>
          </a:p>
        </p:txBody>
      </p:sp>
      <p:pic>
        <p:nvPicPr>
          <p:cNvPr id="5" name="Content Placeholder 4" descr="Fig2-055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11559" r="32153"/>
          <a:stretch/>
        </p:blipFill>
        <p:spPr bwMode="auto">
          <a:xfrm>
            <a:off x="0" y="0"/>
            <a:ext cx="9144000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1772816"/>
            <a:ext cx="8640960" cy="4824536"/>
          </a:xfrm>
        </p:spPr>
        <p:txBody>
          <a:bodyPr/>
          <a:lstStyle/>
          <a:p>
            <a:pPr lvl="0" algn="just">
              <a:buFont typeface="Wingdings" pitchFamily="2" charset="2"/>
              <a:buChar char="q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چون همزمان شیر هر دو پستان را تخلیه می کنند با افزایش بیشتر سطح پرولاکتین و تولید بیشتر شیر همراهند. </a:t>
            </a:r>
          </a:p>
          <a:p>
            <a:pPr marL="0" lvl="0" indent="0" algn="just">
              <a:buNone/>
            </a:pPr>
            <a:endParaRPr lang="en-US" sz="12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q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ترکیب شیری که با عمل دوشیدن از پستان خارج می شود با ترکیب شیری که خود به خود و با رفلکس جهش شیر خارج می شود متفاوت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است. </a:t>
            </a:r>
            <a:endParaRPr lang="fa-IR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buNone/>
            </a:pPr>
            <a:endParaRPr lang="fa-IR" sz="12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چون با پمپ الکتریکی تقریباً تمام شیرخارج می شود چربی بیشتر و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درنتیجه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کالری بیشتری دارد و برای تغذیه نوزادان نارس بسیار مفید است.</a:t>
            </a:r>
          </a:p>
          <a:p>
            <a:pPr marL="0" indent="0" algn="just">
              <a:buNone/>
            </a:pPr>
            <a:endParaRPr lang="fa-IR" sz="12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از طرف دیگر سدیم بالای این شیر، دفع زیاد سدیم ادرار این نوزادان را جبران می کند و افزایش وزن آنان را از 13 گرم به 13 تا 21 گرم در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هر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کیلوگرم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می رساند. </a:t>
            </a:r>
            <a:endParaRPr lang="fa-IR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q"/>
            </a:pPr>
            <a:endParaRPr lang="fa-IR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998775" y="404664"/>
            <a:ext cx="712879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مزایای شیردوش های الکتریکی دوبل</a:t>
            </a:r>
            <a:endParaRPr lang="en-US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17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366778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18</a:t>
            </a:fld>
            <a:endParaRPr lang="fa-I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Multidocument 4"/>
          <p:cNvSpPr/>
          <p:nvPr/>
        </p:nvSpPr>
        <p:spPr>
          <a:xfrm>
            <a:off x="467544" y="1254518"/>
            <a:ext cx="8280919" cy="2664296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9537" indent="0" algn="ctr" rtl="1">
              <a:lnSpc>
                <a:spcPct val="150000"/>
              </a:lnSpc>
              <a:buNone/>
            </a:pPr>
            <a:r>
              <a:rPr lang="fa-IR" sz="4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نگهداری و </a:t>
            </a:r>
            <a:r>
              <a:rPr lang="fa-IR" sz="40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ذخیره کردن شیرمادر </a:t>
            </a:r>
          </a:p>
          <a:p>
            <a:pPr marL="109537" indent="0" algn="ctr" rtl="1">
              <a:lnSpc>
                <a:spcPct val="150000"/>
              </a:lnSpc>
              <a:buNone/>
            </a:pPr>
            <a:r>
              <a:rPr lang="fa-IR" sz="40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برای نوزادان نارس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19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96278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755576" y="2060848"/>
            <a:ext cx="7776864" cy="25202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راهنمای دوشیدن شیر </a:t>
            </a:r>
            <a:br>
              <a:rPr lang="fa-IR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fa-IR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و </a:t>
            </a:r>
            <a:br>
              <a:rPr lang="fa-IR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fa-IR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نحوه نگهداری شیر دوشیده شده مادر</a:t>
            </a:r>
            <a:endParaRPr lang="en-US" sz="4000" b="1" i="1" dirty="0">
              <a:solidFill>
                <a:srgbClr val="C00000"/>
              </a:solidFill>
            </a:endParaRPr>
          </a:p>
        </p:txBody>
      </p:sp>
      <p:sp>
        <p:nvSpPr>
          <p:cNvPr id="6" name="Round Same Side Corner Rectangle 5"/>
          <p:cNvSpPr/>
          <p:nvPr/>
        </p:nvSpPr>
        <p:spPr>
          <a:xfrm>
            <a:off x="7308304" y="6857998"/>
            <a:ext cx="864096" cy="45719"/>
          </a:xfrm>
          <a:prstGeom prst="round2Same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rgbClr val="263A27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421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3204" y="1556792"/>
            <a:ext cx="8229600" cy="4828182"/>
          </a:xfrm>
        </p:spPr>
        <p:txBody>
          <a:bodyPr/>
          <a:lstStyle/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با کاهش عفونت ها و  بیماری های التهابی همراه است.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تکامل عصبی و الگوی مناسب رشد را فراهم می کند.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برقراری تغذیه دهانی تسریع می شود .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سبب تقویت سیستم ایمنی، و </a:t>
            </a: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ایجاد روابط عاطفی مناسب مادر و نوزاد می گردد .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endParaRPr lang="en-US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fa-IR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fa-IR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توصیه </a:t>
            </a:r>
            <a:r>
              <a:rPr lang="en-US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AAP</a:t>
            </a:r>
          </a:p>
          <a:p>
            <a:pPr marL="0" indent="0" algn="ctr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همه شیرخواران نارس باید با شیرمادر خودشان تغذیه شوند و در صورت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عدم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دسترسی به شیرمادر، </a:t>
            </a:r>
            <a:r>
              <a:rPr lang="fa-I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شیرهای اهدایی پاستوریزه شده سایر مادران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بهتر از تغذیه با فرمولاهای تهیه شده برای نوزادان نارس است.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lnSpc>
                <a:spcPct val="150000"/>
              </a:lnSpc>
              <a:buNone/>
            </a:pPr>
            <a:endParaRPr lang="fa-IR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en-US" sz="2400" b="1" dirty="0">
              <a:solidFill>
                <a:srgbClr val="203021"/>
              </a:solidFill>
              <a:cs typeface="+mn-cs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899592" y="332656"/>
            <a:ext cx="7416824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چرا استفاده از شیرمادر برای نوزادان نارس </a:t>
            </a:r>
            <a:r>
              <a:rPr lang="fa-IR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حیاتی </a:t>
            </a:r>
            <a:r>
              <a:rPr lang="fa-IR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است ؟ </a:t>
            </a:r>
            <a:endParaRPr lang="en-US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20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265330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11560" y="775614"/>
            <a:ext cx="8229600" cy="5832648"/>
          </a:xfrm>
        </p:spPr>
        <p:txBody>
          <a:bodyPr/>
          <a:lstStyle/>
          <a:p>
            <a:pPr marL="0" lvl="0" indent="0" algn="just">
              <a:buNone/>
            </a:pPr>
            <a:r>
              <a:rPr lang="fa-IR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نگرانی و اضطراب مادر: </a:t>
            </a:r>
            <a:endParaRPr lang="en-US" sz="12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توقف رفلکس جاری شدن شیر      کاهش تولید شیر      حجم ناکافی شیر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fa-I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بنابراین: 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در مقایسه با مادران دارای نوازد رسیده :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- میزان شروع شیردهی کمتر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- تداوم شیردهی کمتر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fa-I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و چون: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اطّلاعات کافی از فواید شیرشان برای نوزاد نارس ندارند،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این باور نادرست که مزیّت شیرمادر و شیرمصنوعی یکسان است،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الگوی مناسبی در خانواده نداشته و یا ازطرف خانواده و پرسنل پزشکی حمایت کافی نمی شوند،</a:t>
            </a: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برخی پزشکان شیرمصنوعی را توصیه می کنند (بدون اینکه ضرورت داشته باشد)، </a:t>
            </a: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لذا: مادران نیز به استفاده از شیرمصنوعی تمایل پیدا می </a:t>
            </a:r>
            <a:r>
              <a:rPr lang="fa-IR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کنند. 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en-US" sz="2400" b="1" dirty="0">
              <a:solidFill>
                <a:srgbClr val="203021"/>
              </a:solidFill>
              <a:cs typeface="+mn-cs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921474" y="55565"/>
            <a:ext cx="7416824" cy="7091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مشکلات مادران دارای نوزاد نارس  </a:t>
            </a:r>
            <a:endParaRPr lang="en-US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Left Arrow 4"/>
          <p:cNvSpPr/>
          <p:nvPr/>
        </p:nvSpPr>
        <p:spPr>
          <a:xfrm>
            <a:off x="4860032" y="1347695"/>
            <a:ext cx="457200" cy="152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eft Arrow 5"/>
          <p:cNvSpPr/>
          <p:nvPr/>
        </p:nvSpPr>
        <p:spPr>
          <a:xfrm>
            <a:off x="2699792" y="1340768"/>
            <a:ext cx="457200" cy="152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21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96459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1268760"/>
            <a:ext cx="8445624" cy="4752528"/>
          </a:xfrm>
        </p:spPr>
        <p:txBody>
          <a:bodyPr/>
          <a:lstStyle/>
          <a:p>
            <a:pPr algn="just"/>
            <a:endParaRPr lang="fa-IR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اگر به هر دلیلی مادر نتواند به نوزادش مستقیماً از پستان شیر بدهد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109537" indent="0" algn="just">
              <a:buNone/>
            </a:pP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fa-IR" sz="28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هرچه </a:t>
            </a: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زودتر و در همان 6 ساعت اول پس از تولد باید شیرش </a:t>
            </a:r>
            <a:r>
              <a:rPr lang="fa-IR" sz="28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را</a:t>
            </a:r>
          </a:p>
          <a:p>
            <a:pPr marL="109537" indent="0" algn="just">
              <a:buNone/>
            </a:pP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8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بدوشد</a:t>
            </a: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marL="0" indent="0" algn="just">
              <a:buNone/>
            </a:pPr>
            <a:endParaRPr lang="en-US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fa-IR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fa-IR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مطالعات </a:t>
            </a: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نشان داده: </a:t>
            </a:r>
            <a:endParaRPr lang="en-US" sz="24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fa-I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دوشیدن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زودهنگام و مکرر دوشیدن شیر سبب: </a:t>
            </a:r>
          </a:p>
          <a:p>
            <a:pPr marL="0" indent="0" algn="just">
              <a:buNone/>
            </a:pPr>
            <a:endParaRPr lang="en-US" sz="10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افزایش طول مدت شیردهی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افزایش حجم شیر در دو هفتگی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افزایش بعدی تولید شیر </a:t>
            </a:r>
            <a:endParaRPr lang="fa-IR" sz="2400" b="1" dirty="0" smtClean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109537" lv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می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شود.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lnSpc>
                <a:spcPct val="150000"/>
              </a:lnSpc>
              <a:buNone/>
            </a:pPr>
            <a:endParaRPr lang="fa-IR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475655" y="368717"/>
            <a:ext cx="6264697" cy="7091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راه کار عملی </a:t>
            </a:r>
            <a:r>
              <a:rPr lang="fa-IR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چیست؟ </a:t>
            </a:r>
            <a:endParaRPr lang="en-US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22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370753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260648"/>
            <a:ext cx="8507288" cy="6408712"/>
          </a:xfrm>
        </p:spPr>
        <p:txBody>
          <a:bodyPr/>
          <a:lstStyle/>
          <a:p>
            <a:pPr marL="109537" indent="0" algn="ctr">
              <a:buNone/>
            </a:pPr>
            <a:r>
              <a:rPr lang="fa-IR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روش دوشیدن آغوز </a:t>
            </a:r>
            <a:endParaRPr lang="en-US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بعد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از تولّد به علّت غلیظ بودن آغوز و حجم کم آن </a:t>
            </a:r>
            <a:r>
              <a:rPr lang="fa-IR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(گرچه حجم آغوز کم </a:t>
            </a:r>
            <a:r>
              <a:rPr lang="fa-IR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است</a:t>
            </a:r>
          </a:p>
          <a:p>
            <a:pPr marL="109537" indent="0" algn="just">
              <a:buNone/>
            </a:pPr>
            <a:r>
              <a:rPr lang="fa-IR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fa-IR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ولی برای نوزاد کافی است):</a:t>
            </a:r>
            <a:endParaRPr lang="en-US" sz="2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buNone/>
            </a:pP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دوشیدن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آغوز </a:t>
            </a:r>
            <a:r>
              <a:rPr lang="fa-I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با دست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نسبت به دوشیدن شیر با پمپ الکتریکی </a:t>
            </a:r>
            <a:r>
              <a:rPr lang="fa-I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مؤثرتر</a:t>
            </a:r>
            <a:r>
              <a:rPr lang="fa-IR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است.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ctr">
              <a:buNone/>
            </a:pPr>
            <a:endParaRPr lang="fa-IR" sz="1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ctr">
              <a:buNone/>
            </a:pPr>
            <a:r>
              <a:rPr lang="fa-IR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دفعات </a:t>
            </a:r>
            <a:r>
              <a:rPr lang="fa-IR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دوشیدن  </a:t>
            </a:r>
          </a:p>
          <a:p>
            <a:pPr marL="109537" indent="0" algn="just">
              <a:buNone/>
            </a:pP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مانند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شیرخواران ترم : </a:t>
            </a:r>
          </a:p>
          <a:p>
            <a:pPr marL="109537" indent="0" algn="just">
              <a:buNone/>
            </a:pP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       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8 تا 12 بار در شبانه روز</a:t>
            </a:r>
          </a:p>
          <a:p>
            <a:pPr marL="109537" indent="0" algn="just">
              <a:buNone/>
            </a:pP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       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کلاً 100 دقیقه در روز و حداقل 1 بار در شب با پمپ (شیردوش) </a:t>
            </a:r>
            <a:endParaRPr lang="fa-IR" sz="2400" b="1" dirty="0" smtClean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       (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برای هر مادر و بر اساس شرایط او متفاوت است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109537" indent="0" algn="ctr">
              <a:buNone/>
            </a:pPr>
            <a:endParaRPr lang="fa-IR" sz="1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ctr">
              <a:buNone/>
            </a:pPr>
            <a:r>
              <a:rPr lang="fa-IR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طول زمان دوشیدن </a:t>
            </a:r>
            <a:endParaRPr lang="en-US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buNone/>
            </a:pP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روزهای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اول: هر بار 10 تا 15 دقیقه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buNone/>
            </a:pP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بعد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از جاری شدن شیر: علاوه بر زمان 10 تا 15 دقیقه، مدت دو دقیقه هم </a:t>
            </a:r>
            <a:endParaRPr lang="fa-IR" sz="2400" b="1" dirty="0" smtClean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پس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از خروج آخرین قطرات شیر دوشیدن باید ادامه داشته باشد.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23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196716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242396"/>
          </a:xfrm>
        </p:spPr>
        <p:txBody>
          <a:bodyPr/>
          <a:lstStyle/>
          <a:p>
            <a:pPr marL="109537" lvl="0" indent="0" algn="just">
              <a:lnSpc>
                <a:spcPct val="150000"/>
              </a:lnSpc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برای تولید و تداوم شیر برای یک </a:t>
            </a: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نوزاد نارس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بستری:</a:t>
            </a:r>
          </a:p>
          <a:p>
            <a:pPr marL="109537" lvl="0" indent="0" algn="just">
              <a:lnSpc>
                <a:spcPct val="150000"/>
              </a:lnSpc>
              <a:buNone/>
            </a:pPr>
            <a:r>
              <a:rPr lang="fa-IR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* هرچه زودتر پس از تولد او شروع به دوشیدن شیر کنید (ترجیحاً </a:t>
            </a:r>
          </a:p>
          <a:p>
            <a:pPr marL="109537" lvl="0" indent="0" algn="just">
              <a:lnSpc>
                <a:spcPct val="150000"/>
              </a:lnSpc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در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شش ساعت اول تولد)</a:t>
            </a:r>
          </a:p>
          <a:p>
            <a:pPr marL="109537" lvl="0" indent="0" algn="just">
              <a:lnSpc>
                <a:spcPct val="150000"/>
              </a:lnSpc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* دوشیدن را حداقل را 8 بار در 24 ساعت تکرار کنید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09537" lvl="0" indent="0" algn="just">
              <a:lnSpc>
                <a:spcPct val="150000"/>
              </a:lnSpc>
              <a:buNone/>
            </a:pPr>
            <a:endParaRPr lang="fa-IR" sz="1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109537" lvl="0" indent="0" algn="just">
              <a:lnSpc>
                <a:spcPct val="150000"/>
              </a:lnSpc>
              <a:buNone/>
            </a:pPr>
            <a:r>
              <a:rPr lang="fa-IR" sz="28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وقتی جریان شیر کاملاً برقرار شد:</a:t>
            </a:r>
          </a:p>
          <a:p>
            <a:pPr marL="109537" lv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   - دفعات دوشیدن را کاهش دهید.</a:t>
            </a:r>
          </a:p>
          <a:p>
            <a:pPr marL="109537" lv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   - این زمان معمولا" 2 تا 3 هفته بعد از تولد است</a:t>
            </a:r>
          </a:p>
          <a:p>
            <a:pPr marL="109537" lv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   - یا وقتی است که تولید شیر به 500 میلی لیتر در 24 ساعت</a:t>
            </a:r>
          </a:p>
          <a:p>
            <a:pPr marL="109537" lv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     می رسد. </a:t>
            </a:r>
          </a:p>
          <a:p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24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219179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1268760"/>
            <a:ext cx="8445624" cy="5040560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endParaRPr lang="fa-IR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حداکثر میزان تولید شیر هنگامی است که پستان از شیر تخلیه شود .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هم طول زمان هر نوبت دوشیدن شیر و هم فاصله بین دو نوبت دوشیدن شیر در مادران مختلف متفاوت است.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با توجه به خصوصیات هر مادر بهتر است ترتیبی داده شود که تولید شیرمادر به حداکثر و در نهایت زمان دوشیدن شیر به حداقل برسد . </a:t>
            </a:r>
          </a:p>
          <a:p>
            <a:pPr marL="0" indent="0" algn="just">
              <a:buNone/>
            </a:pPr>
            <a:endParaRPr lang="en-US" sz="16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جهش رشد در روزهای 10 تا 14 تولد در نوزاد نارس مانند نوزاد ترم است.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fa-IR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لذا: </a:t>
            </a:r>
          </a:p>
          <a:p>
            <a:pPr algn="just">
              <a:buFont typeface="Wingdings" pitchFamily="2" charset="2"/>
              <a:buChar char="Ø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دفعات شیردادن و دفعات دوشیدن شیر باید افزایش داشته باشد.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جمع آوری آخرین قطرات شیر که چربی بیشتر و نتیجه کالری بیشتری دارد برای نوزاد نارس، حیاتی و ضروری است .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lnSpc>
                <a:spcPct val="150000"/>
              </a:lnSpc>
              <a:buNone/>
            </a:pPr>
            <a:endParaRPr lang="fa-IR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lnSpc>
                <a:spcPct val="150000"/>
              </a:lnSpc>
              <a:buNone/>
            </a:pPr>
            <a:endParaRPr lang="fa-IR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627784" y="368717"/>
            <a:ext cx="4032448" cy="7091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توجّه</a:t>
            </a:r>
            <a:endParaRPr lang="en-US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25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305710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1700808"/>
            <a:ext cx="8445624" cy="4608512"/>
          </a:xfrm>
        </p:spPr>
        <p:txBody>
          <a:bodyPr/>
          <a:lstStyle/>
          <a:p>
            <a:pPr marL="0" lvl="0" indent="0" algn="ctr">
              <a:buNone/>
            </a:pPr>
            <a:endParaRPr lang="fa-IR" sz="1400" b="1" dirty="0" smtClean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ctr">
              <a:buNone/>
            </a:pP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شیر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تازه دوشیده شده نسبت به شیر دوشیده شده و نگهداری شده در یخچال ارجح است (نوزاد نارس بهتر وزن می گیرد). </a:t>
            </a:r>
          </a:p>
          <a:p>
            <a:pPr marL="0" lvl="0" indent="0" algn="just">
              <a:buNone/>
            </a:pP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نگهداری شیر تازه در اتاق با دمای 25 درجه سانتی گراد       4 ساعت </a:t>
            </a: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در یخچال                                                              48 ساعت </a:t>
            </a: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شیر فریز شده ذوب شده در یخچال                           حدّاکثر 12 ساعت </a:t>
            </a:r>
          </a:p>
          <a:p>
            <a:pPr marL="0" lvl="0" indent="0" algn="just">
              <a:buNone/>
            </a:pP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مصرف شیر ذوب شده در دمای اتاق                         حدّاکثر یک ساعت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lnSpc>
                <a:spcPct val="150000"/>
              </a:lnSpc>
              <a:buNone/>
            </a:pPr>
            <a:endParaRPr lang="fa-IR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115616" y="260648"/>
            <a:ext cx="7128792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ذخیره و </a:t>
            </a:r>
            <a:r>
              <a:rPr lang="fa-IR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نگهداری </a:t>
            </a:r>
            <a:r>
              <a:rPr lang="fa-IR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شیر </a:t>
            </a:r>
            <a:r>
              <a:rPr lang="fa-IR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دوشیده شده</a:t>
            </a:r>
          </a:p>
          <a:p>
            <a:pPr algn="ctr" rtl="1"/>
            <a:r>
              <a:rPr lang="fa-IR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برای نوزاد نارس  </a:t>
            </a:r>
            <a:endParaRPr lang="en-US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triped Right Arrow 4"/>
          <p:cNvSpPr/>
          <p:nvPr/>
        </p:nvSpPr>
        <p:spPr>
          <a:xfrm rot="10800000">
            <a:off x="3491880" y="6309320"/>
            <a:ext cx="900100" cy="28803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26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36605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8856" y="1600494"/>
            <a:ext cx="8568952" cy="4620019"/>
          </a:xfrm>
        </p:spPr>
        <p:txBody>
          <a:bodyPr/>
          <a:lstStyle/>
          <a:p>
            <a:pPr marL="0" lvl="0" indent="0" algn="just">
              <a:buNone/>
            </a:pPr>
            <a:r>
              <a:rPr lang="fa-IR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کلّیات</a:t>
            </a:r>
            <a:r>
              <a:rPr lang="fa-IR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algn="just">
              <a:buFont typeface="Wingdings" pitchFamily="2" charset="2"/>
              <a:buChar char="Ø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شیرمادر باید در یک مکان خنک و مناسب دوشیده و ذخیره شود تا حفاظت آن حداکثر و آلودگی آن حداقل باشد. </a:t>
            </a:r>
          </a:p>
          <a:p>
            <a:pPr algn="just">
              <a:buFont typeface="Wingdings" pitchFamily="2" charset="2"/>
              <a:buChar char="Ø"/>
            </a:pP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هنگام دوشیدن شیر، برخی میکروب های پوست به آن اضافه می شود. </a:t>
            </a:r>
          </a:p>
          <a:p>
            <a:pPr algn="just">
              <a:buFont typeface="Wingdings" pitchFamily="2" charset="2"/>
              <a:buChar char="Ø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موادّ ایمنی بخش موجود در شیرمادر، آن را از آلوده شدن حفظ می کند.</a:t>
            </a:r>
          </a:p>
          <a:p>
            <a:pPr lvl="0" algn="just">
              <a:buFont typeface="Wingdings" pitchFamily="2" charset="2"/>
              <a:buChar char="Ø"/>
            </a:pP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مطالعات نشان داده اند:</a:t>
            </a:r>
          </a:p>
          <a:p>
            <a:pPr marL="0" lvl="0" indent="0" algn="just">
              <a:buNone/>
            </a:pP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fa-IR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نگهداری </a:t>
            </a: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شیر در حرارت مناسب اتاق (کمتر از 25 درجه) و یا در </a:t>
            </a:r>
            <a:r>
              <a:rPr lang="fa-IR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یخچال </a:t>
            </a:r>
          </a:p>
          <a:p>
            <a:pPr marL="0" lvl="0" indent="0" algn="just">
              <a:buNone/>
            </a:pP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(4 </a:t>
            </a: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درجه یا کمتر) به مدت 8 ساعت، از نظر میکروب های شیر اختلاف </a:t>
            </a:r>
            <a:r>
              <a:rPr lang="fa-IR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0" lvl="0" indent="0" algn="just">
              <a:buNone/>
            </a:pP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قابل </a:t>
            </a: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توجهی  ندارند. </a:t>
            </a:r>
            <a:endParaRPr lang="en-US" sz="24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نگهداری شیرمادر در دمای بیش از 25 درجه سانتی گراد روش مطمئنی نیست و نگهداری شیر در دمای 37 درجه سانتی گراد اصلاً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توصیه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نمی شود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lowchart: Multidocument 3"/>
          <p:cNvSpPr/>
          <p:nvPr/>
        </p:nvSpPr>
        <p:spPr>
          <a:xfrm>
            <a:off x="840904" y="260648"/>
            <a:ext cx="7704856" cy="1296144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نحوه نگهداری شیر دوشیده شده مادر</a:t>
            </a:r>
            <a:endParaRPr lang="en-US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triped Right Arrow 4"/>
          <p:cNvSpPr/>
          <p:nvPr/>
        </p:nvSpPr>
        <p:spPr>
          <a:xfrm rot="10800000">
            <a:off x="3365866" y="6309320"/>
            <a:ext cx="900100" cy="28803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27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278582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5386412"/>
          </a:xfrm>
        </p:spPr>
        <p:txBody>
          <a:bodyPr/>
          <a:lstStyle/>
          <a:p>
            <a:pPr lvl="0" algn="just">
              <a:buFont typeface="Wingdings" pitchFamily="2" charset="2"/>
              <a:buChar char="Ø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محققین عقیده دارند:</a:t>
            </a: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اگر شیر دوشیده شده مادر حداکثر طی 5 روز استفاده می شود بهتر است </a:t>
            </a: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در یخچال نگهداری شود تا در فریزر .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شیر تازه دوشیده شده را اوّل یک ساعت در یخچال بگذارید، </a:t>
            </a:r>
            <a:r>
              <a:rPr lang="fa-IR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سپس می </a:t>
            </a: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توانید آن را به شیری که طی همان روز دوشیده و در </a:t>
            </a:r>
            <a:r>
              <a:rPr lang="fa-IR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یخچال </a:t>
            </a: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گذاشته اید، اضافه کنید . </a:t>
            </a:r>
          </a:p>
          <a:p>
            <a:pPr lvl="0" algn="just">
              <a:buFont typeface="Wingdings" pitchFamily="2" charset="2"/>
              <a:buChar char="Ø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شیر دوشیده شده هر روز را جدا از شیر دوشیده شده روزهای دیگر نگهداری کنید.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تاریخ دوشیدن شیر را بر روی یک بر چسب ضدّ آب بنویسید و روی ظرف شیر بچسبانید. </a:t>
            </a:r>
          </a:p>
          <a:p>
            <a:pPr lvl="0" algn="just">
              <a:buFont typeface="Wingdings" pitchFamily="2" charset="2"/>
              <a:buChar char="Ø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برای محافظت بیشتر، بهتر است ظرف ذخیره شیر را در مجاورت با یک تکه یخ خشک قرار دهید.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endParaRPr lang="en-US" sz="2400" dirty="0"/>
          </a:p>
        </p:txBody>
      </p:sp>
      <p:sp>
        <p:nvSpPr>
          <p:cNvPr id="5" name="Striped Right Arrow 4"/>
          <p:cNvSpPr/>
          <p:nvPr/>
        </p:nvSpPr>
        <p:spPr>
          <a:xfrm rot="10800000">
            <a:off x="3491880" y="6309320"/>
            <a:ext cx="900100" cy="28803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28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288430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026372"/>
          </a:xfrm>
        </p:spPr>
        <p:txBody>
          <a:bodyPr/>
          <a:lstStyle/>
          <a:p>
            <a:pPr lvl="0" algn="just">
              <a:buFont typeface="Wingdings" pitchFamily="2" charset="2"/>
              <a:buChar char="Ø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برای فریز کردن، سه چهارم ظرف را پر کنید تا جای یخ زدن داشته باشد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09537" lvl="0" indent="0" algn="just">
              <a:buNone/>
            </a:pPr>
            <a:endParaRPr lang="fa-IR" sz="1200" b="1" dirty="0" smtClean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fa-IR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مناسب </a:t>
            </a: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ترین مقدار شیر برای فریز کردن 30 تا 60 حداکثر </a:t>
            </a:r>
            <a:r>
              <a:rPr lang="fa-IR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120 </a:t>
            </a: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میلی لیتر است. </a:t>
            </a:r>
            <a:endParaRPr lang="fa-IR" sz="24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109537" lvl="0" indent="0" algn="just">
              <a:buNone/>
            </a:pPr>
            <a:endParaRPr lang="fa-IR" sz="12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شیر گرم تازه دوشیده شده را به شیرهای فریز شده قبلی اضافه نکنید. </a:t>
            </a: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(سبب ذوب نسبی شیر فریز شده و کاهش عوامل حفاظتی آن می شود) </a:t>
            </a:r>
            <a:endParaRPr lang="fa-IR" sz="2400" b="1" dirty="0" smtClean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buNone/>
            </a:pPr>
            <a:endParaRPr lang="en-US" sz="12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شیرهای دوشیده شده قدیمی را زودتر به کار ببرید. </a:t>
            </a:r>
            <a:endParaRPr lang="fa-IR" sz="24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109537" lvl="0" indent="0" algn="just">
              <a:buNone/>
            </a:pPr>
            <a:endParaRPr lang="en-US" sz="12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29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120701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6100" y="1500986"/>
            <a:ext cx="8784976" cy="5112568"/>
          </a:xfrm>
        </p:spPr>
        <p:txBody>
          <a:bodyPr/>
          <a:lstStyle/>
          <a:p>
            <a:pPr marL="0" lvl="0" indent="0" algn="just">
              <a:buNone/>
            </a:pPr>
            <a:r>
              <a:rPr lang="fa-IR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1) به منظور تداوم تولید شیر در موارد: </a:t>
            </a:r>
            <a:endParaRPr lang="en-US" sz="20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fa-IR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      - جدایی مادر و شیرخوار به هردلیل از جمله: مادران شاغل</a:t>
            </a:r>
            <a:endParaRPr lang="en-US" sz="20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buNone/>
            </a:pPr>
            <a:r>
              <a:rPr lang="fa-IR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      - بیماری مادر یا شیرخوار </a:t>
            </a:r>
            <a:endParaRPr lang="en-US" sz="20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fa-IR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      - استفاده مادر از برخی داروها</a:t>
            </a:r>
            <a:endParaRPr lang="en-US" sz="20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buNone/>
            </a:pPr>
            <a:r>
              <a:rPr lang="fa-IR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2) برای تغذیه نوزاد نارس یا کم وزن </a:t>
            </a:r>
            <a:endParaRPr lang="en-US" sz="20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buNone/>
            </a:pPr>
            <a:r>
              <a:rPr lang="fa-IR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3) برای نرم کردن هاله پستان در مواقع پری پستان </a:t>
            </a:r>
          </a:p>
          <a:p>
            <a:pPr marL="0" lvl="0" indent="0" algn="just">
              <a:buNone/>
            </a:pPr>
            <a:r>
              <a:rPr lang="fa-IR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4) برای تسکین و رفع احتقان پستان و یا زمانی که یک یا چند مجرای شیر مسدود </a:t>
            </a:r>
            <a:r>
              <a:rPr lang="fa-IR" sz="20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می </a:t>
            </a:r>
            <a:r>
              <a:rPr lang="fa-IR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شوند . </a:t>
            </a:r>
            <a:endParaRPr lang="en-US" sz="20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buNone/>
            </a:pPr>
            <a:r>
              <a:rPr lang="fa-IR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5) هنگام عدم توانایی شیرخوار برای گرفتن پستان </a:t>
            </a:r>
            <a:endParaRPr lang="en-US" sz="20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buNone/>
            </a:pPr>
            <a:r>
              <a:rPr lang="fa-IR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6) به منظور افزایش تولید شیرمادر در موارد کمبود شیرمادر </a:t>
            </a:r>
            <a:endParaRPr lang="en-US" sz="20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buNone/>
            </a:pPr>
            <a:r>
              <a:rPr lang="fa-IR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7) برای تشویق شیرخوار به گرفتن پستان (با دوشیدن کمی شیر در دهان او) </a:t>
            </a:r>
            <a:endParaRPr lang="en-US" sz="20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buNone/>
            </a:pPr>
            <a:r>
              <a:rPr lang="fa-IR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8) برای رفع نشت شیر</a:t>
            </a:r>
            <a:endParaRPr lang="en-US" sz="20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buNone/>
            </a:pPr>
            <a:r>
              <a:rPr lang="fa-IR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9) به منظور ذخیره کردن شیر در یخچال یا فریزر </a:t>
            </a:r>
            <a:endParaRPr lang="en-US" sz="20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buNone/>
            </a:pPr>
            <a:r>
              <a:rPr lang="fa-IR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10) برای اهداء به سایر مادران (که حتماً باید پاستوریزه شود). </a:t>
            </a:r>
            <a:endParaRPr lang="en-US" sz="20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buNone/>
            </a:pPr>
            <a:endParaRPr lang="fa-IR" sz="20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buNone/>
            </a:pPr>
            <a:endParaRPr lang="fa-IR" sz="2000" b="1" dirty="0" smtClean="0">
              <a:solidFill>
                <a:srgbClr val="203021"/>
              </a:solidFill>
              <a:cs typeface="+mn-cs"/>
            </a:endParaRPr>
          </a:p>
        </p:txBody>
      </p:sp>
      <p:sp>
        <p:nvSpPr>
          <p:cNvPr id="8" name="Flowchart: Multidocument 7"/>
          <p:cNvSpPr/>
          <p:nvPr/>
        </p:nvSpPr>
        <p:spPr>
          <a:xfrm>
            <a:off x="478129" y="188640"/>
            <a:ext cx="8280919" cy="1296144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چه موقع نیاز است که شیرمادر دوشیده شود؟ </a:t>
            </a:r>
            <a:endParaRPr lang="en-US" sz="3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3</a:t>
            </a:fld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7504" y="1052735"/>
            <a:ext cx="8856984" cy="5805265"/>
          </a:xfrm>
        </p:spPr>
        <p:txBody>
          <a:bodyPr/>
          <a:lstStyle/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شستشوی دست با آب و صابون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شستشوی ظروف و جوشاندن آن ها به 20 تا 25 دقیقه </a:t>
            </a:r>
          </a:p>
          <a:p>
            <a:pPr marL="0" lvl="0" indent="0" algn="just">
              <a:buNone/>
            </a:pPr>
            <a:r>
              <a:rPr lang="fa-IR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انتخاب </a:t>
            </a:r>
            <a:r>
              <a:rPr lang="fa-IR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ظرف</a:t>
            </a:r>
            <a:endParaRPr lang="en-US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1C7A0C"/>
                </a:solidFill>
                <a:latin typeface="Arial" pitchFamily="34" charset="0"/>
                <a:cs typeface="Arial" pitchFamily="34" charset="0"/>
              </a:rPr>
              <a:t>استفاده از ظروف شیشه ای بر سایر ظروف ارجح </a:t>
            </a:r>
            <a:r>
              <a:rPr lang="fa-IR" sz="2400" b="1" dirty="0" smtClean="0">
                <a:solidFill>
                  <a:srgbClr val="1C7A0C"/>
                </a:solidFill>
                <a:latin typeface="Arial" pitchFamily="34" charset="0"/>
                <a:cs typeface="Arial" pitchFamily="34" charset="0"/>
              </a:rPr>
              <a:t>است. </a:t>
            </a:r>
            <a:endParaRPr lang="en-US" sz="2400" b="1" dirty="0">
              <a:solidFill>
                <a:srgbClr val="1C7A0C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- دومین انتخاب ، ظروف پلاستیک سخت شفاف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- انتخاب سوم ظروف پلاستیک سخت غیر شفاف است .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- و چهارمین انتخاب ظروف استیل است .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نگهداری شیر در ظروف استیل و پلاستیکی سبب کاهش ایمونوگلبولین های شیرمادر می شود .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لکوسیت های شیر به دیواره شیشه می چسبند ولی خاصیت خود را از دست نمی دهند .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چسبیدن و از بین رفتن لکوسیت ها به ظروف استیل بیشتر از ظروف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شیشه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ای است .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417324" y="103397"/>
            <a:ext cx="6552728" cy="8389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رعایت بهداشت و انتخاب ظرف</a:t>
            </a:r>
          </a:p>
        </p:txBody>
      </p:sp>
      <p:sp>
        <p:nvSpPr>
          <p:cNvPr id="5" name="Striped Right Arrow 4"/>
          <p:cNvSpPr/>
          <p:nvPr/>
        </p:nvSpPr>
        <p:spPr>
          <a:xfrm rot="10800000">
            <a:off x="1129573" y="6422745"/>
            <a:ext cx="900100" cy="288032"/>
          </a:xfrm>
          <a:prstGeom prst="strip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30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294468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</a:t>
            </a:r>
            <a:r>
              <a:rPr lang="en-US" sz="80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31</a:t>
            </a:fld>
            <a:endParaRPr lang="fa-IR" dirty="0"/>
          </a:p>
        </p:txBody>
      </p:sp>
      <p:pic>
        <p:nvPicPr>
          <p:cNvPr id="5" name="Picture 6" descr="Rooming 00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897" t="8158" r="48276" b="8984"/>
          <a:stretch>
            <a:fillRect/>
          </a:stretch>
        </p:blipFill>
        <p:spPr bwMode="auto">
          <a:xfrm>
            <a:off x="251520" y="2780928"/>
            <a:ext cx="1294905" cy="19802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 descr="Fig3-020"/>
          <p:cNvPicPr>
            <a:picLocks noChangeAspect="1" noChangeArrowheads="1"/>
          </p:cNvPicPr>
          <p:nvPr/>
        </p:nvPicPr>
        <p:blipFill>
          <a:blip r:embed="rId3" cstate="print"/>
          <a:srcRect l="8108" r="13514"/>
          <a:stretch>
            <a:fillRect/>
          </a:stretch>
        </p:blipFill>
        <p:spPr bwMode="auto">
          <a:xfrm>
            <a:off x="1835696" y="2852936"/>
            <a:ext cx="2228289" cy="1981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7" descr="G:\slides\Update slides\new pic\expression\DSC005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2852936"/>
            <a:ext cx="2613044" cy="19597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6" descr="C:\Users\Admin\Desktop\Untitled.jpg"/>
          <p:cNvPicPr>
            <a:picLocks noChangeAspect="1" noChangeArrowheads="1"/>
          </p:cNvPicPr>
          <p:nvPr/>
        </p:nvPicPr>
        <p:blipFill>
          <a:blip r:embed="rId5" cstate="print">
            <a:lum bright="-30000"/>
          </a:blip>
          <a:srcRect l="15000" r="46250" b="8000"/>
          <a:stretch>
            <a:fillRect/>
          </a:stretch>
        </p:blipFill>
        <p:spPr bwMode="auto">
          <a:xfrm>
            <a:off x="7164288" y="2924944"/>
            <a:ext cx="1695128" cy="2016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386412"/>
          </a:xfrm>
        </p:spPr>
        <p:txBody>
          <a:bodyPr/>
          <a:lstStyle/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شستشوی ظروف شیشه ای راحت تر است و اگر دیواره آن خراش نداشته باشد احتمال آلودگی میکروبی کمتر است .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ظروف پلاستیکی بعد از چند بار مصرف و شستشو، خراش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برمی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دارند .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استفاده از کیسه های پلاستیکی ( پلی اتیلن ) به علت: </a:t>
            </a: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- امکان نشت شیر</a:t>
            </a: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- خطر آلودگی </a:t>
            </a: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- گرانی قیمت فقط برای مدّت کوتاه (کمتر از سه روز) اشکالی ندارد</a:t>
            </a: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ولی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باید حتماً در یخچال یا فریزر گذاشته شود. 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fa-IR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fa-IR" sz="20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fa-IR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در یک مطالعه دیده شد آنتی بادی های شیری که در کیسه پلاستیکی </a:t>
            </a:r>
            <a:r>
              <a:rPr lang="fa-IR" sz="20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نگهداری شده بود</a:t>
            </a:r>
          </a:p>
          <a:p>
            <a:pPr marL="0" indent="0" algn="just">
              <a:buNone/>
            </a:pPr>
            <a:r>
              <a:rPr lang="fa-IR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0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تا </a:t>
            </a:r>
            <a:r>
              <a:rPr lang="fa-IR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60 برابر کاهش داشته است) . </a:t>
            </a:r>
            <a:endParaRPr lang="en-US" sz="20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endParaRPr lang="en-US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32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139745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537" indent="0" algn="just">
              <a:buNone/>
            </a:pP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بررسی های جدید نشان داده:</a:t>
            </a:r>
            <a:endParaRPr lang="en-US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چون شیرتازه دوشیده شده مادر در اتاق با دمای حداکثر تا درجه حرارت 25 درجه، تا 4 ساعت سالم می ماند لذا اگر شیر دوشیده شده برای تغذیه مستمر نوزادان نارس از طریق گاواژ، ظرف 4 ساعت مصرف شود نیازی نیست که در یخچال گذاشته شود. </a:t>
            </a:r>
          </a:p>
          <a:p>
            <a:pPr marL="0" indent="0" algn="just">
              <a:buNone/>
            </a:pPr>
            <a:endParaRPr lang="fa-IR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خاصیت ضدّ میکروبی شیر دوشیده شده در یخچال به طور چشمگیری در طی 48 تا 72 ساعت کاهش می یابد.</a:t>
            </a:r>
          </a:p>
          <a:p>
            <a:pPr marL="0" indent="0" algn="just">
              <a:buNone/>
            </a:pPr>
            <a:endParaRPr lang="fa-IR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fa-IR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نتیجه:</a:t>
            </a:r>
          </a:p>
          <a:p>
            <a:pPr marL="0" indent="0" algn="ctr">
              <a:buNone/>
            </a:pPr>
            <a:r>
              <a:rPr lang="fa-IR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شیر دوشیده شده هرچه زودتر و تازه تر مصرف شود بهتر است.</a:t>
            </a:r>
          </a:p>
          <a:p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 rot="341342">
            <a:off x="5796136" y="332655"/>
            <a:ext cx="2484187" cy="8389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توجّه</a:t>
            </a:r>
            <a:endParaRPr lang="en-US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33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31844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03040" y="1340767"/>
            <a:ext cx="8173416" cy="5081977"/>
          </a:xfrm>
        </p:spPr>
        <p:txBody>
          <a:bodyPr/>
          <a:lstStyle/>
          <a:p>
            <a:pPr algn="just">
              <a:buFont typeface="Wingdings" pitchFamily="2" charset="2"/>
              <a:buChar char="v"/>
            </a:pPr>
            <a:endParaRPr lang="fa-IR" sz="11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اگر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امکان مصرف شیر دوشیده شده ظرف 48 ساعت، مقدور نباشد باید آن را فریز کرد. شیرهای دوشیده شده باید جداگانه فریز شوند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fa-IR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452437" indent="-342900" algn="just">
              <a:buFont typeface="Wingdings" pitchFamily="2" charset="2"/>
              <a:buChar char="v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شیر اگر به روش مناسب فریز شود، حداقل برای مدت سه ماه قابل نگهداری است.</a:t>
            </a:r>
          </a:p>
          <a:p>
            <a:pPr marL="452437" indent="-342900" algn="just">
              <a:buFont typeface="Wingdings" pitchFamily="2" charset="2"/>
              <a:buChar char="v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شیر را در درب فریزر نباید نگهداری کرد. </a:t>
            </a:r>
          </a:p>
          <a:p>
            <a:pPr marL="452437" indent="-342900" algn="just">
              <a:buFont typeface="Wingdings" pitchFamily="2" charset="2"/>
              <a:buChar char="v"/>
            </a:pPr>
            <a:r>
              <a:rPr lang="fa-IR" sz="2400" b="1" dirty="0">
                <a:solidFill>
                  <a:srgbClr val="1C7A0C"/>
                </a:solidFill>
                <a:latin typeface="Arial" pitchFamily="34" charset="0"/>
                <a:cs typeface="Arial" pitchFamily="34" charset="0"/>
              </a:rPr>
              <a:t>فریز کردن برعکس حرارت دادن، بسیاری از مواد مغذی و ایمنی بخش</a:t>
            </a:r>
          </a:p>
          <a:p>
            <a:pPr marL="109537" indent="0" algn="just">
              <a:buNone/>
            </a:pPr>
            <a:r>
              <a:rPr lang="fa-IR" sz="2400" b="1" dirty="0">
                <a:solidFill>
                  <a:srgbClr val="1C7A0C"/>
                </a:solidFill>
                <a:latin typeface="Arial" pitchFamily="34" charset="0"/>
                <a:cs typeface="Arial" pitchFamily="34" charset="0"/>
              </a:rPr>
              <a:t>    شیرمادر را حفظ می کند</a:t>
            </a:r>
            <a:r>
              <a:rPr lang="fa-IR" sz="2400" b="1" dirty="0" smtClean="0">
                <a:solidFill>
                  <a:srgbClr val="1C7A0C"/>
                </a:solidFill>
                <a:latin typeface="Arial" pitchFamily="34" charset="0"/>
                <a:cs typeface="Arial" pitchFamily="34" charset="0"/>
              </a:rPr>
              <a:t>.</a:t>
            </a:r>
            <a:endParaRPr lang="fa-IR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2437" indent="-342900" algn="just">
              <a:buFont typeface="Wingdings" pitchFamily="2" charset="2"/>
              <a:buChar char="v"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فریزرهای نگهداری شیر باید:</a:t>
            </a:r>
          </a:p>
          <a:p>
            <a:pPr marL="109537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- یک ترمومتر و یک زنگ هشدار داشته باشند.</a:t>
            </a:r>
          </a:p>
          <a:p>
            <a:pPr marL="109537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- مکرر باز و بسته نشوند تا شیر به مدت طولانی تر یعنی حداکثر 9 ماه </a:t>
            </a:r>
          </a:p>
          <a:p>
            <a:pPr marL="109537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  نگهداری شود.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lnSpc>
                <a:spcPct val="150000"/>
              </a:lnSpc>
              <a:buNone/>
            </a:pPr>
            <a:endParaRPr lang="fa-IR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109537" lvl="0" indent="0" algn="just">
              <a:buNone/>
            </a:pPr>
            <a:endParaRPr lang="fa-IR" sz="2400" b="1" dirty="0" smtClean="0">
              <a:solidFill>
                <a:srgbClr val="C00000"/>
              </a:solidFill>
              <a:cs typeface="+mn-cs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27584" y="249674"/>
            <a:ext cx="7452739" cy="10190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فریزکردن شیر (20- درجه) </a:t>
            </a:r>
            <a:endParaRPr lang="en-US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34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366892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03040" y="1340767"/>
            <a:ext cx="8173416" cy="5081977"/>
          </a:xfrm>
        </p:spPr>
        <p:txBody>
          <a:bodyPr/>
          <a:lstStyle/>
          <a:p>
            <a:pPr marL="0" indent="0" algn="just">
              <a:buNone/>
            </a:pPr>
            <a:endParaRPr lang="fa-IR" sz="1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به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2 طریق است:</a:t>
            </a:r>
          </a:p>
          <a:p>
            <a:pPr marL="0" indent="0" algn="just">
              <a:buNone/>
            </a:pPr>
            <a:endParaRPr lang="fa-IR" sz="9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1) شب قبل، شیر فریزشده را در یخچال بگذارید تا روز بعد شیرخوار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آن را </a:t>
            </a:r>
          </a:p>
          <a:p>
            <a:pPr mar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به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همان صورت سرد یا شیر با دمای اتاق و یا شیر گرم استفاده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کند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2) اگر می خواهید شیری را که بلافاصله از فریزر خارج کرده اید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استفاده کنید،</a:t>
            </a: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آن را:</a:t>
            </a: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fa-I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* </a:t>
            </a:r>
            <a:r>
              <a:rPr lang="fa-IR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زیر شیر آب گرم بگیرید. </a:t>
            </a: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fa-I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* 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ظرف شیر را داخل یک قابلمه آب گرم گذاشته و قابلمه را روی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اجاق</a:t>
            </a: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بگذارید. </a:t>
            </a: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fa-IR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(آب قابلمه نباید به جوش بیاید بلکه تا درجه ای که شیر داخل ظرف ذوب و </a:t>
            </a:r>
            <a:r>
              <a:rPr lang="fa-IR" sz="20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به حرارت</a:t>
            </a:r>
          </a:p>
          <a:p>
            <a:pPr marL="0" lvl="0" indent="0" algn="just">
              <a:buNone/>
            </a:pPr>
            <a:r>
              <a:rPr lang="fa-IR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0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  </a:t>
            </a:r>
            <a:r>
              <a:rPr lang="fa-IR" sz="20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مناسب برسد.)    </a:t>
            </a:r>
            <a:endParaRPr lang="en-US" sz="20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109537" lvl="0" indent="0" algn="just">
              <a:buNone/>
            </a:pPr>
            <a:endParaRPr lang="fa-IR" sz="2400" b="1" dirty="0" smtClean="0">
              <a:solidFill>
                <a:srgbClr val="C00000"/>
              </a:solidFill>
              <a:cs typeface="+mn-cs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27584" y="249674"/>
            <a:ext cx="7452739" cy="10190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نحوه ذوب کردن شیر فریزشده</a:t>
            </a:r>
            <a:endParaRPr lang="en-US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triped Right Arrow 4"/>
          <p:cNvSpPr/>
          <p:nvPr/>
        </p:nvSpPr>
        <p:spPr>
          <a:xfrm rot="10800000">
            <a:off x="3491880" y="6309320"/>
            <a:ext cx="900100" cy="28803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35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164036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/>
          <a:lstStyle/>
          <a:p>
            <a:pPr marL="0" indent="0" algn="just">
              <a:buNone/>
            </a:pPr>
            <a:r>
              <a:rPr lang="fa-IR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توجّه </a:t>
            </a:r>
            <a:r>
              <a:rPr lang="fa-IR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داشته باشید که: </a:t>
            </a:r>
          </a:p>
          <a:p>
            <a:pPr marL="0" indent="0" algn="just">
              <a:buNone/>
            </a:pPr>
            <a:endParaRPr lang="en-US" sz="10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جوشاندن شیر فریز شده مجاز نیست . </a:t>
            </a:r>
            <a:endParaRPr lang="fa-IR" sz="2400" b="1" dirty="0" smtClean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109537" lvl="0" indent="0" algn="just">
              <a:buNone/>
            </a:pPr>
            <a:endParaRPr lang="en-US" sz="10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شیر فریز شده را نباید مستقیماً روی اجاق گاز و یا در مایکروویو ذوب کرد چون علاوه بر کاهش آنتی بادی های شیر، قسمت های داغ آن سبب سوزاندن دهان شیرخوار می شود. </a:t>
            </a:r>
            <a:endParaRPr lang="fa-IR" sz="2400" b="1" dirty="0" smtClean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109537" lvl="0" indent="0" algn="just">
              <a:buNone/>
            </a:pPr>
            <a:endParaRPr lang="en-US" sz="10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شیر فریز شده ای را که ذوب شده ترجیحاً 8 ساعت و حداکثر تا 24 ساعت می توان در یخچال نگهداری کرد . </a:t>
            </a:r>
            <a:endParaRPr lang="fa-IR" sz="2400" b="1" dirty="0" smtClean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109537" lvl="0" indent="0" algn="just">
              <a:buNone/>
            </a:pPr>
            <a:endParaRPr lang="en-US" sz="10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شیر ذوب شده را نباید مجدداً  فریز کرد . </a:t>
            </a:r>
            <a:endParaRPr lang="fa-IR" sz="2400" b="1" dirty="0" smtClean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109537" lvl="0" indent="0" algn="just">
              <a:buNone/>
            </a:pPr>
            <a:endParaRPr lang="en-US" sz="10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اگر پس از تغذیه شیرخوار، مقداری از شیر ذوب شده در ظرف، باقی ماند دیگر قابل نگهداری نیست و باید آن را دور ریخت.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endParaRPr lang="en-US" sz="2400" dirty="0">
              <a:solidFill>
                <a:srgbClr val="20302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36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145227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458420"/>
          </a:xfrm>
        </p:spPr>
        <p:txBody>
          <a:bodyPr/>
          <a:lstStyle/>
          <a:p>
            <a:pPr marL="457200" lvl="0" indent="-457200" algn="just">
              <a:buFont typeface="Wingdings" pitchFamily="2" charset="2"/>
              <a:buChar char="ü"/>
            </a:pPr>
            <a:endParaRPr lang="fa-IR" sz="2400" b="1" dirty="0" smtClean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algn="just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قبل </a:t>
            </a:r>
            <a:r>
              <a:rPr lang="fa-IR" sz="2400" b="1" dirty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از مصرف ، ظرف محتوی شیر را به آرامی تکان دهید تا چربی شیر که از شیر جدا شده و به صورت یک لایه سفید بالای ظرف قرار گرفته است ، مخلوط شود ولی از تکان دادن شدید آن خودداری نمائید . </a:t>
            </a:r>
            <a:endParaRPr lang="fa-IR" sz="2400" b="1" dirty="0" smtClean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buNone/>
            </a:pPr>
            <a:r>
              <a:rPr lang="fa-IR" sz="24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1" dirty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algn="just">
              <a:buFont typeface="Wingdings" pitchFamily="2" charset="2"/>
              <a:buChar char="ü"/>
            </a:pPr>
            <a:r>
              <a:rPr lang="fa-IR" sz="2400" b="1" dirty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در حالت عادی و به علت رژیم غذایی مادر رنگ زرد ، آبی حتی قهوه ای شیرمادر طبیعی است </a:t>
            </a:r>
            <a:r>
              <a:rPr lang="fa-IR" sz="24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b="1" dirty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buNone/>
            </a:pPr>
            <a:r>
              <a:rPr lang="fa-IR" sz="24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  شیر </a:t>
            </a:r>
            <a:r>
              <a:rPr lang="fa-IR" sz="2400" b="1" dirty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فریز شده ممکن است زرد رنگ شود که نشانه </a:t>
            </a:r>
            <a:r>
              <a:rPr lang="fa-IR" sz="24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آلودگی نیست </a:t>
            </a:r>
            <a:r>
              <a:rPr lang="fa-IR" sz="2400" b="1" dirty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مگر </a:t>
            </a:r>
            <a:r>
              <a:rPr lang="fa-IR" sz="24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این</a:t>
            </a:r>
          </a:p>
          <a:p>
            <a:pPr marL="109537" indent="0" algn="just">
              <a:buNone/>
            </a:pPr>
            <a:r>
              <a:rPr lang="fa-IR" sz="2400" b="1" dirty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4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 که </a:t>
            </a:r>
            <a:r>
              <a:rPr lang="fa-IR" sz="2400" b="1" dirty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بو و طعم آن تغییر کرده باشد </a:t>
            </a:r>
            <a:r>
              <a:rPr lang="fa-IR" sz="24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09537" indent="0" algn="just">
              <a:buNone/>
            </a:pPr>
            <a:endParaRPr lang="en-US" sz="2400" b="1" dirty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algn="just">
              <a:buFont typeface="Wingdings" pitchFamily="2" charset="2"/>
              <a:buChar char="ü"/>
            </a:pPr>
            <a:r>
              <a:rPr lang="fa-IR" sz="2400" b="1" dirty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برخی اوقات شیر فریز شده بعد از ذوب شدن بوی </a:t>
            </a:r>
            <a:r>
              <a:rPr lang="fa-IR" sz="24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صابون </a:t>
            </a:r>
            <a:r>
              <a:rPr lang="fa-IR" sz="2400" b="1" dirty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می دهد که </a:t>
            </a:r>
            <a:r>
              <a:rPr lang="fa-IR" sz="24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      به </a:t>
            </a:r>
            <a:r>
              <a:rPr lang="fa-IR" sz="2400" b="1" dirty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دلیل تغییرات چربی شیر است. اگر شیرخوار آن را می پذیرد، استفاده از آن اشکالی ندارد.</a:t>
            </a:r>
            <a:endParaRPr lang="en-US" sz="2400" b="1" dirty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  <a:p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37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303628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208" y="1628800"/>
            <a:ext cx="8229600" cy="3892078"/>
          </a:xfrm>
        </p:spPr>
        <p:txBody>
          <a:bodyPr/>
          <a:lstStyle/>
          <a:p>
            <a:pPr marL="566737" indent="-457200" algn="just">
              <a:lnSpc>
                <a:spcPct val="150000"/>
              </a:lnSpc>
              <a:buFont typeface="Wingdings" pitchFamily="2" charset="2"/>
              <a:buChar char="v"/>
            </a:pPr>
            <a:endParaRPr lang="fa-IR" sz="1200" b="1" dirty="0" smtClean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566737" indent="-4572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28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شیر </a:t>
            </a: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باقی مانده در ظرف را دور بریزید.</a:t>
            </a:r>
          </a:p>
          <a:p>
            <a:pPr marL="566737" indent="-4572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ظرف را با آب داغ و صابون بشویید.</a:t>
            </a:r>
          </a:p>
          <a:p>
            <a:pPr marL="566737" indent="-4572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خوب آبکشی کنید.</a:t>
            </a:r>
          </a:p>
          <a:p>
            <a:pPr marL="566737" indent="-4572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بگذارید در هوا خشک شود.</a:t>
            </a:r>
          </a:p>
          <a:p>
            <a:pPr algn="just"/>
            <a:endParaRPr lang="en-US" sz="2800" b="1" dirty="0">
              <a:solidFill>
                <a:srgbClr val="203021"/>
              </a:solidFill>
              <a:cs typeface="+mn-cs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619672" y="476672"/>
            <a:ext cx="604867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تمیز کردن ظروف جمع آوری شیر</a:t>
            </a:r>
            <a:endParaRPr lang="en-US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38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415972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628800"/>
            <a:ext cx="5289227" cy="3532038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476672"/>
            <a:ext cx="8229600" cy="1143000"/>
          </a:xfrm>
        </p:spPr>
        <p:txBody>
          <a:bodyPr/>
          <a:lstStyle/>
          <a:p>
            <a:pPr algn="ctr"/>
            <a:r>
              <a:rPr lang="fa-IR" i="1" dirty="0" smtClean="0">
                <a:solidFill>
                  <a:srgbClr val="C00000"/>
                </a:solidFill>
              </a:rPr>
              <a:t>از توجه شما سپاسگزاریم</a:t>
            </a:r>
            <a:endParaRPr lang="en-US" i="1" dirty="0">
              <a:solidFill>
                <a:srgbClr val="C0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39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67550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1988839"/>
            <a:ext cx="8784976" cy="4267987"/>
          </a:xfrm>
        </p:spPr>
        <p:txBody>
          <a:bodyPr/>
          <a:lstStyle/>
          <a:p>
            <a:pPr marL="109537" indent="0" algn="just">
              <a:buNone/>
            </a:pPr>
            <a:endParaRPr lang="fa-IR" sz="9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buNone/>
            </a:pP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بستگی به دلیل دوشیدن شیر دارد، مثلاً:</a:t>
            </a:r>
          </a:p>
          <a:p>
            <a:pPr marL="109537" indent="0" algn="just">
              <a:buNone/>
            </a:pPr>
            <a:r>
              <a:rPr lang="fa-IR" sz="28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1)  نوزادی </a:t>
            </a: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که قادر به مکیدن نیست: هر 1 تا 2 ساعت یک بار </a:t>
            </a:r>
            <a:endParaRPr lang="fa-IR" sz="2800" b="1" dirty="0" smtClean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buNone/>
            </a:pP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8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آغوز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را باید با سرنگ 2 سی سی مستقیماً از نیپل دوشید و به او خوراند. </a:t>
            </a:r>
          </a:p>
          <a:p>
            <a:pPr marL="623887" indent="-514350" algn="just">
              <a:buNone/>
            </a:pP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2)  نوزادان کم وزن: هر 2 تا 3 ساعت یک بار</a:t>
            </a:r>
          </a:p>
          <a:p>
            <a:pPr marL="623887" indent="-514350" algn="just">
              <a:buNone/>
            </a:pP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3)  هنگام بیماری مادر یا شیرخوار: هر 3 ساعت یک بار</a:t>
            </a:r>
          </a:p>
          <a:p>
            <a:pPr marL="109537" indent="0" algn="just">
              <a:buNone/>
            </a:pP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4)  برای افزایش تولید شیر: هر 2 تا 3 ساعت یک بار</a:t>
            </a:r>
          </a:p>
          <a:p>
            <a:pPr marL="109537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 حداقل 6 بار در روز و یک بار در شب (کل زمان دوشیدن شیر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در شبانه روز</a:t>
            </a:r>
          </a:p>
          <a:p>
            <a:pPr marL="109537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4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کمتر از 100 دقیقه نباشد).</a:t>
            </a:r>
          </a:p>
          <a:p>
            <a:pPr marL="109537" indent="0" algn="just">
              <a:buNone/>
            </a:pPr>
            <a:endParaRPr lang="fa-IR" sz="28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buNone/>
            </a:pPr>
            <a:endParaRPr lang="fa-IR" sz="2800" b="1" dirty="0" smtClean="0">
              <a:solidFill>
                <a:srgbClr val="203021"/>
              </a:solidFill>
              <a:cs typeface="+mn-cs"/>
            </a:endParaRPr>
          </a:p>
        </p:txBody>
      </p:sp>
      <p:sp>
        <p:nvSpPr>
          <p:cNvPr id="8" name="Flowchart: Multidocument 7"/>
          <p:cNvSpPr/>
          <p:nvPr/>
        </p:nvSpPr>
        <p:spPr>
          <a:xfrm>
            <a:off x="1854487" y="404664"/>
            <a:ext cx="6048672" cy="1296144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4400" b="1" dirty="0" smtClean="0">
                <a:solidFill>
                  <a:srgbClr val="C00000"/>
                </a:solidFill>
                <a:cs typeface="+mj-cs"/>
              </a:rPr>
              <a:t>دفعات دوشیدن شیر</a:t>
            </a:r>
            <a:endParaRPr lang="en-US" sz="4400" b="1" dirty="0">
              <a:solidFill>
                <a:srgbClr val="C00000"/>
              </a:solidFill>
              <a:cs typeface="+mj-cs"/>
            </a:endParaRPr>
          </a:p>
        </p:txBody>
      </p:sp>
      <p:sp>
        <p:nvSpPr>
          <p:cNvPr id="7" name="Striped Right Arrow 6"/>
          <p:cNvSpPr/>
          <p:nvPr/>
        </p:nvSpPr>
        <p:spPr>
          <a:xfrm rot="10800000">
            <a:off x="3275856" y="6165304"/>
            <a:ext cx="900100" cy="28803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4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364973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1700808"/>
            <a:ext cx="8640960" cy="3672408"/>
          </a:xfrm>
        </p:spPr>
        <p:txBody>
          <a:bodyPr/>
          <a:lstStyle/>
          <a:p>
            <a:pPr algn="just">
              <a:buNone/>
            </a:pPr>
            <a:r>
              <a:rPr lang="fa-IR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5) </a:t>
            </a: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در مورد احتقان پستان: هر چندبار و هر مقدار شیر که </a:t>
            </a:r>
            <a:r>
              <a:rPr lang="fa-IR" sz="28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سبب</a:t>
            </a:r>
          </a:p>
          <a:p>
            <a:pPr algn="just">
              <a:buNone/>
            </a:pP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8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تسکین مادر شود.</a:t>
            </a:r>
          </a:p>
          <a:p>
            <a:pPr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(اول شیر را با دست بدوشند تا مادر احساس راحتی کند بعد با پمپ دوشیده شود).</a:t>
            </a:r>
          </a:p>
          <a:p>
            <a:pPr algn="just">
              <a:buNone/>
            </a:pPr>
            <a:endParaRPr lang="fa-IR" sz="105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fa-IR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6) </a:t>
            </a: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برای نشت شیر: آن مقدار که فشار داخل پستان کاهش یابد.</a:t>
            </a:r>
          </a:p>
          <a:p>
            <a:pPr algn="just">
              <a:buNone/>
            </a:pPr>
            <a:endParaRPr lang="fa-IR" sz="105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fa-IR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7) </a:t>
            </a: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مادران شاغل: هر 3 یا 4 ساعت یک بار (در محل کار</a:t>
            </a:r>
            <a:r>
              <a:rPr lang="fa-IR" sz="28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)</a:t>
            </a:r>
            <a:endParaRPr lang="fa-IR" sz="28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5</a:t>
            </a:fld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3171998"/>
          </a:xfrm>
        </p:spPr>
        <p:txBody>
          <a:bodyPr/>
          <a:lstStyle/>
          <a:p>
            <a:pPr marL="109537" indent="0" algn="just">
              <a:buNone/>
            </a:pPr>
            <a:r>
              <a:rPr lang="fa-IR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1) با دست</a:t>
            </a:r>
            <a:endParaRPr lang="fa-IR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buNone/>
            </a:pPr>
            <a:endParaRPr lang="fa-IR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buNone/>
            </a:pPr>
            <a:r>
              <a:rPr lang="fa-IR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2) با شیردوش:</a:t>
            </a:r>
          </a:p>
          <a:p>
            <a:pPr lvl="0" algn="just"/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شیر دوش </a:t>
            </a:r>
            <a:r>
              <a:rPr lang="fa-IR" sz="2800" b="1" dirty="0" smtClean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(پمپ) </a:t>
            </a:r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های دستی</a:t>
            </a:r>
            <a:endParaRPr lang="en-US" sz="28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8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شیردوش های الکتریکی (باطری – برقی: تکی یا دوبل)</a:t>
            </a:r>
            <a:endParaRPr lang="fa-IR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187624" y="620688"/>
            <a:ext cx="6840760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روش های دوشیدن شیر</a:t>
            </a:r>
            <a:endParaRPr lang="en-US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6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175921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1268760"/>
            <a:ext cx="8445624" cy="5040560"/>
          </a:xfrm>
        </p:spPr>
        <p:txBody>
          <a:bodyPr/>
          <a:lstStyle/>
          <a:p>
            <a:pPr marL="0" lvl="0" indent="0" algn="just">
              <a:buNone/>
            </a:pPr>
            <a:r>
              <a:rPr lang="fa-IR" sz="24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0" lvl="0" indent="0" algn="just">
              <a:buNone/>
            </a:pPr>
            <a:r>
              <a:rPr lang="fa-IR" sz="28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روش دوشیدن با دست: </a:t>
            </a: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ساده ، آسان ، راحت و روشی مؤثر در یکی دو روز اول بعد از تولد برای</a:t>
            </a: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جمع آوری آغوز است.</a:t>
            </a:r>
          </a:p>
          <a:p>
            <a:pPr marL="0" lvl="0" indent="0" algn="just">
              <a:buNone/>
            </a:pPr>
            <a:endParaRPr lang="en-US" sz="11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buNone/>
            </a:pPr>
            <a:r>
              <a:rPr lang="fa-IR" sz="28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دوشیدن با پمپ دستی:</a:t>
            </a:r>
          </a:p>
          <a:p>
            <a:pPr marL="0" lv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تولید ساکشن کمتر در مقایسه با پمپ الکتریکی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شیردوشی برای کوتاه مدت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خلاء حاصل از ایجاد فشار منفی را هر چند ثانیه یک بار باید قطع کرد تا از صدمه به نسج پستان پیشگیری شود .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lnSpc>
                <a:spcPct val="150000"/>
              </a:lnSpc>
              <a:buNone/>
            </a:pPr>
            <a:endParaRPr lang="fa-IR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109537" indent="0" algn="just">
              <a:lnSpc>
                <a:spcPct val="150000"/>
              </a:lnSpc>
              <a:buNone/>
            </a:pPr>
            <a:endParaRPr lang="fa-IR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619672" y="260648"/>
            <a:ext cx="6264696" cy="9000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نکات مهم در دوشیدن شیر</a:t>
            </a:r>
            <a:endParaRPr lang="en-US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triped Right Arrow 4"/>
          <p:cNvSpPr/>
          <p:nvPr/>
        </p:nvSpPr>
        <p:spPr>
          <a:xfrm rot="10800000">
            <a:off x="3491880" y="6309320"/>
            <a:ext cx="900100" cy="28803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7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164919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8</a:t>
            </a:fld>
            <a:endParaRPr lang="fa-IR" dirty="0"/>
          </a:p>
        </p:txBody>
      </p:sp>
      <p:pic>
        <p:nvPicPr>
          <p:cNvPr id="5" name="Picture 4" descr="C:\Users\Mahmoud\Pictures\posit\for edit\20120902_0903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11960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Content Placeholder 5" descr="Fig3-00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0"/>
            <a:ext cx="4788024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026372"/>
          </a:xfrm>
        </p:spPr>
        <p:txBody>
          <a:bodyPr/>
          <a:lstStyle/>
          <a:p>
            <a:pPr marL="0" lvl="0" indent="0" algn="just">
              <a:buNone/>
            </a:pPr>
            <a:r>
              <a:rPr lang="fa-IR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a-IR" sz="28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دوشیدن با پمپ الکتریکی: </a:t>
            </a:r>
            <a:endParaRPr lang="fa-IR" sz="28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buNone/>
            </a:pPr>
            <a:endParaRPr lang="en-US" sz="105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ریتم متناوب دارد .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سهولت سرهم کردن قطعات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سهولت در شستشو و ضد عفونی کردن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مؤثر برای دوشیدن شیر به مدت طولانی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دوشیدن شیر همزمان از هر دو پستان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    - جمع آوری شیر بیشتر در زمان معین </a:t>
            </a:r>
            <a:endParaRPr lang="en-US" sz="2400" b="1" dirty="0">
              <a:solidFill>
                <a:srgbClr val="20302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fa-IR" sz="2400" b="1" dirty="0">
                <a:solidFill>
                  <a:srgbClr val="203021"/>
                </a:solidFill>
                <a:latin typeface="Arial" pitchFamily="34" charset="0"/>
                <a:cs typeface="Arial" pitchFamily="34" charset="0"/>
              </a:rPr>
              <a:t>اگر با ماساژ پستان هم همراه باشد حجم و چربی شیر دوشیده شده بیشتر خواهد بود . </a:t>
            </a:r>
            <a:endParaRPr lang="en-US" sz="2400" dirty="0">
              <a:solidFill>
                <a:srgbClr val="20302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9</a:t>
            </a:fld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31834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فرمت اسلايد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2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3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4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فرمت اسلايد</Template>
  <TotalTime>1424</TotalTime>
  <Words>2976</Words>
  <Application>Microsoft Office PowerPoint</Application>
  <PresentationFormat>On-screen Show (4:3)</PresentationFormat>
  <Paragraphs>350</Paragraphs>
  <Slides>39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فرمت اسلايد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     .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از توجه شما سپاسگزاریم</vt:lpstr>
    </vt:vector>
  </TitlesOfParts>
  <Company>Office07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هپاتیت های ویرال</dc:title>
  <dc:creator>a-moghisi</dc:creator>
  <cp:lastModifiedBy>nya</cp:lastModifiedBy>
  <cp:revision>231</cp:revision>
  <dcterms:created xsi:type="dcterms:W3CDTF">2012-04-07T08:49:36Z</dcterms:created>
  <dcterms:modified xsi:type="dcterms:W3CDTF">2019-07-19T01:53:41Z</dcterms:modified>
</cp:coreProperties>
</file>