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6.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0.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1.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2.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7.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8.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9.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46.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47.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6"/>
  </p:notesMasterIdLst>
  <p:sldIdLst>
    <p:sldId id="445" r:id="rId2"/>
    <p:sldId id="446" r:id="rId3"/>
    <p:sldId id="553" r:id="rId4"/>
    <p:sldId id="554" r:id="rId5"/>
    <p:sldId id="560" r:id="rId6"/>
    <p:sldId id="559" r:id="rId7"/>
    <p:sldId id="533" r:id="rId8"/>
    <p:sldId id="538" r:id="rId9"/>
    <p:sldId id="539" r:id="rId10"/>
    <p:sldId id="540" r:id="rId11"/>
    <p:sldId id="551" r:id="rId12"/>
    <p:sldId id="558" r:id="rId13"/>
    <p:sldId id="542" r:id="rId14"/>
    <p:sldId id="543" r:id="rId15"/>
    <p:sldId id="544" r:id="rId16"/>
    <p:sldId id="548" r:id="rId17"/>
    <p:sldId id="549" r:id="rId18"/>
    <p:sldId id="389" r:id="rId19"/>
    <p:sldId id="450" r:id="rId20"/>
    <p:sldId id="452" r:id="rId21"/>
    <p:sldId id="453" r:id="rId22"/>
    <p:sldId id="454" r:id="rId23"/>
    <p:sldId id="457" r:id="rId24"/>
    <p:sldId id="458" r:id="rId25"/>
    <p:sldId id="459" r:id="rId26"/>
    <p:sldId id="460" r:id="rId27"/>
    <p:sldId id="461" r:id="rId28"/>
    <p:sldId id="462" r:id="rId29"/>
    <p:sldId id="463" r:id="rId30"/>
    <p:sldId id="561" r:id="rId31"/>
    <p:sldId id="466" r:id="rId32"/>
    <p:sldId id="467" r:id="rId33"/>
    <p:sldId id="468" r:id="rId34"/>
    <p:sldId id="469" r:id="rId35"/>
    <p:sldId id="470" r:id="rId36"/>
    <p:sldId id="471" r:id="rId37"/>
    <p:sldId id="472" r:id="rId38"/>
    <p:sldId id="556" r:id="rId39"/>
    <p:sldId id="555" r:id="rId40"/>
    <p:sldId id="474" r:id="rId41"/>
    <p:sldId id="475" r:id="rId42"/>
    <p:sldId id="476" r:id="rId43"/>
    <p:sldId id="477" r:id="rId44"/>
    <p:sldId id="478" r:id="rId45"/>
    <p:sldId id="479" r:id="rId46"/>
    <p:sldId id="481" r:id="rId47"/>
    <p:sldId id="482" r:id="rId48"/>
    <p:sldId id="483" r:id="rId49"/>
    <p:sldId id="484" r:id="rId50"/>
    <p:sldId id="485" r:id="rId51"/>
    <p:sldId id="486" r:id="rId52"/>
    <p:sldId id="488" r:id="rId53"/>
    <p:sldId id="489" r:id="rId54"/>
    <p:sldId id="490" r:id="rId55"/>
    <p:sldId id="491" r:id="rId56"/>
    <p:sldId id="492" r:id="rId57"/>
    <p:sldId id="493" r:id="rId58"/>
    <p:sldId id="494" r:id="rId59"/>
    <p:sldId id="495" r:id="rId60"/>
    <p:sldId id="496" r:id="rId61"/>
    <p:sldId id="497" r:id="rId62"/>
    <p:sldId id="498" r:id="rId63"/>
    <p:sldId id="499" r:id="rId64"/>
    <p:sldId id="500" r:id="rId65"/>
    <p:sldId id="501" r:id="rId66"/>
    <p:sldId id="502" r:id="rId67"/>
    <p:sldId id="503" r:id="rId68"/>
    <p:sldId id="504" r:id="rId69"/>
    <p:sldId id="505" r:id="rId70"/>
    <p:sldId id="506" r:id="rId71"/>
    <p:sldId id="507" r:id="rId72"/>
    <p:sldId id="508" r:id="rId73"/>
    <p:sldId id="509" r:id="rId74"/>
    <p:sldId id="510" r:id="rId75"/>
    <p:sldId id="511" r:id="rId76"/>
    <p:sldId id="512" r:id="rId77"/>
    <p:sldId id="513" r:id="rId78"/>
    <p:sldId id="514" r:id="rId79"/>
    <p:sldId id="515" r:id="rId80"/>
    <p:sldId id="516" r:id="rId81"/>
    <p:sldId id="517" r:id="rId82"/>
    <p:sldId id="518" r:id="rId83"/>
    <p:sldId id="519" r:id="rId84"/>
    <p:sldId id="520" r:id="rId85"/>
    <p:sldId id="521" r:id="rId86"/>
    <p:sldId id="522" r:id="rId87"/>
    <p:sldId id="523" r:id="rId88"/>
    <p:sldId id="524" r:id="rId89"/>
    <p:sldId id="525" r:id="rId90"/>
    <p:sldId id="526" r:id="rId91"/>
    <p:sldId id="527" r:id="rId92"/>
    <p:sldId id="528" r:id="rId93"/>
    <p:sldId id="529" r:id="rId94"/>
    <p:sldId id="530" r:id="rId9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7" d="100"/>
          <a:sy n="67" d="100"/>
        </p:scale>
        <p:origin x="57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D6073C-0F25-475A-A241-3992D82AEDE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B64DE74-B513-4278-8FF0-17AE8C628217}">
      <dgm:prSet custT="1"/>
      <dgm:spPr/>
      <dgm:t>
        <a:bodyPr/>
        <a:lstStyle/>
        <a:p>
          <a:pPr algn="ctr" rtl="1"/>
          <a:r>
            <a:rPr lang="fa-IR" sz="3600" b="1" dirty="0" smtClean="0">
              <a:effectLst>
                <a:outerShdw blurRad="38100" dist="38100" dir="2700000" algn="tl">
                  <a:srgbClr val="000000">
                    <a:alpha val="43137"/>
                  </a:srgbClr>
                </a:outerShdw>
              </a:effectLst>
              <a:cs typeface="B Nazanin" panose="00000400000000000000" pitchFamily="2" charset="-78"/>
            </a:rPr>
            <a:t>آموزش روش های صحیح در آغوش گرفتن و شیردادن به شیرخوار</a:t>
          </a:r>
          <a:endParaRPr lang="en-US" sz="3600" b="1" dirty="0">
            <a:effectLst>
              <a:outerShdw blurRad="38100" dist="38100" dir="2700000" algn="tl">
                <a:srgbClr val="000000">
                  <a:alpha val="43137"/>
                </a:srgbClr>
              </a:outerShdw>
            </a:effectLst>
            <a:cs typeface="B Nazanin" panose="00000400000000000000" pitchFamily="2" charset="-78"/>
          </a:endParaRPr>
        </a:p>
      </dgm:t>
    </dgm:pt>
    <dgm:pt modelId="{C5AA6DE3-CEB2-41E0-92C2-C3CA1B479566}" type="parTrans" cxnId="{ABF14CDF-06CC-432B-B894-AC5D96D9BC59}">
      <dgm:prSet/>
      <dgm:spPr/>
      <dgm:t>
        <a:bodyPr/>
        <a:lstStyle/>
        <a:p>
          <a:endParaRPr lang="en-US" sz="3600" b="1">
            <a:effectLst>
              <a:outerShdw blurRad="38100" dist="38100" dir="2700000" algn="tl">
                <a:srgbClr val="000000">
                  <a:alpha val="43137"/>
                </a:srgbClr>
              </a:outerShdw>
            </a:effectLst>
            <a:cs typeface="B Nazanin" panose="00000400000000000000" pitchFamily="2" charset="-78"/>
          </a:endParaRPr>
        </a:p>
      </dgm:t>
    </dgm:pt>
    <dgm:pt modelId="{EC4424C7-13D2-4810-A323-883854604DB0}" type="sibTrans" cxnId="{ABF14CDF-06CC-432B-B894-AC5D96D9BC59}">
      <dgm:prSet/>
      <dgm:spPr/>
      <dgm:t>
        <a:bodyPr/>
        <a:lstStyle/>
        <a:p>
          <a:endParaRPr lang="en-US" sz="3600" b="1">
            <a:effectLst>
              <a:outerShdw blurRad="38100" dist="38100" dir="2700000" algn="tl">
                <a:srgbClr val="000000">
                  <a:alpha val="43137"/>
                </a:srgbClr>
              </a:outerShdw>
            </a:effectLst>
            <a:cs typeface="B Nazanin" panose="00000400000000000000" pitchFamily="2" charset="-78"/>
          </a:endParaRPr>
        </a:p>
      </dgm:t>
    </dgm:pt>
    <dgm:pt modelId="{D8924637-56B1-4CAE-9282-AAAB13DFF0F3}" type="pres">
      <dgm:prSet presAssocID="{17D6073C-0F25-475A-A241-3992D82AEDED}" presName="linear" presStyleCnt="0">
        <dgm:presLayoutVars>
          <dgm:animLvl val="lvl"/>
          <dgm:resizeHandles val="exact"/>
        </dgm:presLayoutVars>
      </dgm:prSet>
      <dgm:spPr/>
      <dgm:t>
        <a:bodyPr/>
        <a:lstStyle/>
        <a:p>
          <a:endParaRPr lang="en-US"/>
        </a:p>
      </dgm:t>
    </dgm:pt>
    <dgm:pt modelId="{2487D966-0695-487A-9F83-4200A2F84CAD}" type="pres">
      <dgm:prSet presAssocID="{CB64DE74-B513-4278-8FF0-17AE8C628217}" presName="parentText" presStyleLbl="node1" presStyleIdx="0" presStyleCnt="1" custScaleY="346531" custLinFactNeighborX="-926">
        <dgm:presLayoutVars>
          <dgm:chMax val="0"/>
          <dgm:bulletEnabled val="1"/>
        </dgm:presLayoutVars>
      </dgm:prSet>
      <dgm:spPr/>
      <dgm:t>
        <a:bodyPr/>
        <a:lstStyle/>
        <a:p>
          <a:endParaRPr lang="en-US"/>
        </a:p>
      </dgm:t>
    </dgm:pt>
  </dgm:ptLst>
  <dgm:cxnLst>
    <dgm:cxn modelId="{ABF14CDF-06CC-432B-B894-AC5D96D9BC59}" srcId="{17D6073C-0F25-475A-A241-3992D82AEDED}" destId="{CB64DE74-B513-4278-8FF0-17AE8C628217}" srcOrd="0" destOrd="0" parTransId="{C5AA6DE3-CEB2-41E0-92C2-C3CA1B479566}" sibTransId="{EC4424C7-13D2-4810-A323-883854604DB0}"/>
    <dgm:cxn modelId="{B0E42613-34FD-4C60-BA48-7E2E418431C8}" type="presOf" srcId="{17D6073C-0F25-475A-A241-3992D82AEDED}" destId="{D8924637-56B1-4CAE-9282-AAAB13DFF0F3}" srcOrd="0" destOrd="0" presId="urn:microsoft.com/office/officeart/2005/8/layout/vList2"/>
    <dgm:cxn modelId="{90681E96-ACEB-4CE9-B1F0-5E097ABF05DA}" type="presOf" srcId="{CB64DE74-B513-4278-8FF0-17AE8C628217}" destId="{2487D966-0695-487A-9F83-4200A2F84CAD}" srcOrd="0" destOrd="0" presId="urn:microsoft.com/office/officeart/2005/8/layout/vList2"/>
    <dgm:cxn modelId="{CA7B6506-FAA4-46F6-AE7E-30315C5F3FBC}" type="presParOf" srcId="{D8924637-56B1-4CAE-9282-AAAB13DFF0F3}" destId="{2487D966-0695-487A-9F83-4200A2F84CAD}"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8FA7110-1DA3-4223-BDAE-5CFDD887FC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18F918C-6406-45DA-9557-024387FD37F7}">
      <dgm:prSet custT="1"/>
      <dgm:spPr/>
      <dgm:t>
        <a:bodyPr/>
        <a:lstStyle/>
        <a:p>
          <a:pPr algn="ctr" rtl="1"/>
          <a:r>
            <a:rPr lang="fa-IR" sz="4800" b="1" dirty="0" smtClean="0">
              <a:effectLst>
                <a:outerShdw blurRad="38100" dist="38100" dir="2700000" algn="tl">
                  <a:srgbClr val="000000">
                    <a:alpha val="43137"/>
                  </a:srgbClr>
                </a:outerShdw>
              </a:effectLst>
              <a:cs typeface="B Nazanin" panose="00000400000000000000" pitchFamily="2" charset="-78"/>
            </a:rPr>
            <a:t>حمایت پستان</a:t>
          </a:r>
          <a:endParaRPr lang="en-US" sz="4800" dirty="0">
            <a:effectLst>
              <a:outerShdw blurRad="38100" dist="38100" dir="2700000" algn="tl">
                <a:srgbClr val="000000">
                  <a:alpha val="43137"/>
                </a:srgbClr>
              </a:outerShdw>
            </a:effectLst>
            <a:cs typeface="B Nazanin" panose="00000400000000000000" pitchFamily="2" charset="-78"/>
          </a:endParaRPr>
        </a:p>
      </dgm:t>
    </dgm:pt>
    <dgm:pt modelId="{B8BF762D-DB01-4FB2-889E-246308CA0FB3}" type="sibTrans" cxnId="{6567D54F-1EB8-4D52-8213-2365D28434F7}">
      <dgm:prSet/>
      <dgm:spPr/>
      <dgm:t>
        <a:bodyPr/>
        <a:lstStyle/>
        <a:p>
          <a:endParaRPr lang="en-US" sz="2400"/>
        </a:p>
      </dgm:t>
    </dgm:pt>
    <dgm:pt modelId="{047A0158-7D48-4C4D-B386-8900B87DBA6D}" type="parTrans" cxnId="{6567D54F-1EB8-4D52-8213-2365D28434F7}">
      <dgm:prSet/>
      <dgm:spPr/>
      <dgm:t>
        <a:bodyPr/>
        <a:lstStyle/>
        <a:p>
          <a:endParaRPr lang="en-US" sz="2400"/>
        </a:p>
      </dgm:t>
    </dgm:pt>
    <dgm:pt modelId="{DF70C111-0AC4-4197-BD50-97C2BB95A4A6}" type="pres">
      <dgm:prSet presAssocID="{88FA7110-1DA3-4223-BDAE-5CFDD887FC76}" presName="linear" presStyleCnt="0">
        <dgm:presLayoutVars>
          <dgm:animLvl val="lvl"/>
          <dgm:resizeHandles val="exact"/>
        </dgm:presLayoutVars>
      </dgm:prSet>
      <dgm:spPr/>
      <dgm:t>
        <a:bodyPr/>
        <a:lstStyle/>
        <a:p>
          <a:endParaRPr lang="en-US"/>
        </a:p>
      </dgm:t>
    </dgm:pt>
    <dgm:pt modelId="{8EB7DD4D-A2ED-4427-8593-3B19D70A004E}" type="pres">
      <dgm:prSet presAssocID="{818F918C-6406-45DA-9557-024387FD37F7}" presName="parentText" presStyleLbl="node1" presStyleIdx="0" presStyleCnt="1">
        <dgm:presLayoutVars>
          <dgm:chMax val="0"/>
          <dgm:bulletEnabled val="1"/>
        </dgm:presLayoutVars>
      </dgm:prSet>
      <dgm:spPr/>
      <dgm:t>
        <a:bodyPr/>
        <a:lstStyle/>
        <a:p>
          <a:endParaRPr lang="en-US"/>
        </a:p>
      </dgm:t>
    </dgm:pt>
  </dgm:ptLst>
  <dgm:cxnLst>
    <dgm:cxn modelId="{E0F7960C-7AF5-418F-B17F-464A16AB998A}" type="presOf" srcId="{818F918C-6406-45DA-9557-024387FD37F7}" destId="{8EB7DD4D-A2ED-4427-8593-3B19D70A004E}" srcOrd="0" destOrd="0" presId="urn:microsoft.com/office/officeart/2005/8/layout/vList2"/>
    <dgm:cxn modelId="{6567D54F-1EB8-4D52-8213-2365D28434F7}" srcId="{88FA7110-1DA3-4223-BDAE-5CFDD887FC76}" destId="{818F918C-6406-45DA-9557-024387FD37F7}" srcOrd="0" destOrd="0" parTransId="{047A0158-7D48-4C4D-B386-8900B87DBA6D}" sibTransId="{B8BF762D-DB01-4FB2-889E-246308CA0FB3}"/>
    <dgm:cxn modelId="{7D36A13C-9D1D-4E0B-85A9-1475345D6560}" type="presOf" srcId="{88FA7110-1DA3-4223-BDAE-5CFDD887FC76}" destId="{DF70C111-0AC4-4197-BD50-97C2BB95A4A6}" srcOrd="0" destOrd="0" presId="urn:microsoft.com/office/officeart/2005/8/layout/vList2"/>
    <dgm:cxn modelId="{CE7904E6-CD2E-43AA-8CBB-49A35604C900}" type="presParOf" srcId="{DF70C111-0AC4-4197-BD50-97C2BB95A4A6}" destId="{8EB7DD4D-A2ED-4427-8593-3B19D70A004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C627D2C-301D-4F51-8698-F8241038440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D2EDB6-33C8-45A3-B822-9ABE72EB662B}">
      <dgm:prSet custT="1"/>
      <dgm:spPr/>
      <dgm:t>
        <a:bodyPr/>
        <a:lstStyle/>
        <a:p>
          <a:pPr algn="ctr" rtl="0"/>
          <a:r>
            <a:rPr lang="fa-IR" sz="3200" b="1" dirty="0" smtClean="0">
              <a:effectLst>
                <a:outerShdw blurRad="38100" dist="38100" dir="2700000" algn="tl">
                  <a:srgbClr val="000000">
                    <a:alpha val="43137"/>
                  </a:srgbClr>
                </a:outerShdw>
              </a:effectLst>
              <a:cs typeface="B Nazanin" panose="00000400000000000000" pitchFamily="2" charset="-78"/>
            </a:rPr>
            <a:t>اهمیت وضعیت شیردهی </a:t>
          </a:r>
          <a:endParaRPr lang="en-US" sz="3200" b="1" dirty="0">
            <a:effectLst>
              <a:outerShdw blurRad="38100" dist="38100" dir="2700000" algn="tl">
                <a:srgbClr val="000000">
                  <a:alpha val="43137"/>
                </a:srgbClr>
              </a:outerShdw>
            </a:effectLst>
          </a:endParaRPr>
        </a:p>
      </dgm:t>
    </dgm:pt>
    <dgm:pt modelId="{6A270311-8EB8-433E-AE32-D28E55BE8B3F}" type="parTrans" cxnId="{5D6FB8ED-23F8-4A19-A06F-DF00AA985D00}">
      <dgm:prSet/>
      <dgm:spPr/>
      <dgm:t>
        <a:bodyPr/>
        <a:lstStyle/>
        <a:p>
          <a:endParaRPr lang="en-US" sz="1200"/>
        </a:p>
      </dgm:t>
    </dgm:pt>
    <dgm:pt modelId="{EFB39705-719E-410A-9E64-88F9C50679EF}" type="sibTrans" cxnId="{5D6FB8ED-23F8-4A19-A06F-DF00AA985D00}">
      <dgm:prSet/>
      <dgm:spPr/>
      <dgm:t>
        <a:bodyPr/>
        <a:lstStyle/>
        <a:p>
          <a:endParaRPr lang="en-US" sz="1200"/>
        </a:p>
      </dgm:t>
    </dgm:pt>
    <dgm:pt modelId="{FB80C8AF-006B-47CA-99F0-F7A6E22DC1C9}" type="pres">
      <dgm:prSet presAssocID="{1C627D2C-301D-4F51-8698-F82410384408}" presName="linear" presStyleCnt="0">
        <dgm:presLayoutVars>
          <dgm:animLvl val="lvl"/>
          <dgm:resizeHandles val="exact"/>
        </dgm:presLayoutVars>
      </dgm:prSet>
      <dgm:spPr/>
      <dgm:t>
        <a:bodyPr/>
        <a:lstStyle/>
        <a:p>
          <a:endParaRPr lang="en-US"/>
        </a:p>
      </dgm:t>
    </dgm:pt>
    <dgm:pt modelId="{41B786DD-A9A6-4E96-A16E-3A6F65D47054}" type="pres">
      <dgm:prSet presAssocID="{EFD2EDB6-33C8-45A3-B822-9ABE72EB662B}" presName="parentText" presStyleLbl="node1" presStyleIdx="0" presStyleCnt="1" custScaleX="95629" custLinFactNeighborY="-834">
        <dgm:presLayoutVars>
          <dgm:chMax val="0"/>
          <dgm:bulletEnabled val="1"/>
        </dgm:presLayoutVars>
      </dgm:prSet>
      <dgm:spPr/>
      <dgm:t>
        <a:bodyPr/>
        <a:lstStyle/>
        <a:p>
          <a:endParaRPr lang="en-US"/>
        </a:p>
      </dgm:t>
    </dgm:pt>
  </dgm:ptLst>
  <dgm:cxnLst>
    <dgm:cxn modelId="{5D6FB8ED-23F8-4A19-A06F-DF00AA985D00}" srcId="{1C627D2C-301D-4F51-8698-F82410384408}" destId="{EFD2EDB6-33C8-45A3-B822-9ABE72EB662B}" srcOrd="0" destOrd="0" parTransId="{6A270311-8EB8-433E-AE32-D28E55BE8B3F}" sibTransId="{EFB39705-719E-410A-9E64-88F9C50679EF}"/>
    <dgm:cxn modelId="{0901068E-2C1A-4FC3-9ED4-EEAA9C6153EE}" type="presOf" srcId="{EFD2EDB6-33C8-45A3-B822-9ABE72EB662B}" destId="{41B786DD-A9A6-4E96-A16E-3A6F65D47054}" srcOrd="0" destOrd="0" presId="urn:microsoft.com/office/officeart/2005/8/layout/vList2"/>
    <dgm:cxn modelId="{82E4B843-C40C-47AF-B72D-A42BB17FEACC}" type="presOf" srcId="{1C627D2C-301D-4F51-8698-F82410384408}" destId="{FB80C8AF-006B-47CA-99F0-F7A6E22DC1C9}" srcOrd="0" destOrd="0" presId="urn:microsoft.com/office/officeart/2005/8/layout/vList2"/>
    <dgm:cxn modelId="{877259AA-8D60-47C5-B441-9E7037195BC9}" type="presParOf" srcId="{FB80C8AF-006B-47CA-99F0-F7A6E22DC1C9}" destId="{41B786DD-A9A6-4E96-A16E-3A6F65D4705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C87053F-5096-4BF0-B1F7-C99A07AC8C8E}"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en-US"/>
        </a:p>
      </dgm:t>
    </dgm:pt>
    <dgm:pt modelId="{A688BD9D-D04B-4374-A328-9F4942BF0A9F}">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وضعیت های شیردهی مادر و شیرخوار</a:t>
          </a:r>
          <a:endParaRPr lang="en-US" sz="4400" dirty="0">
            <a:effectLst>
              <a:outerShdw blurRad="38100" dist="38100" dir="2700000" algn="tl">
                <a:srgbClr val="000000">
                  <a:alpha val="43137"/>
                </a:srgbClr>
              </a:outerShdw>
            </a:effectLst>
            <a:cs typeface="B Nazanin" panose="00000400000000000000" pitchFamily="2" charset="-78"/>
          </a:endParaRPr>
        </a:p>
      </dgm:t>
    </dgm:pt>
    <dgm:pt modelId="{199D2A9D-C622-4967-A661-57F352F819DC}" type="parTrans" cxnId="{3B2C293C-A736-4398-9503-ACD26EF9BFA3}">
      <dgm:prSet/>
      <dgm:spPr/>
      <dgm:t>
        <a:bodyPr/>
        <a:lstStyle/>
        <a:p>
          <a:endParaRPr lang="en-US" sz="4400"/>
        </a:p>
      </dgm:t>
    </dgm:pt>
    <dgm:pt modelId="{7A7CBE21-2B9F-44BE-A3CD-556426ACFAB7}" type="sibTrans" cxnId="{3B2C293C-A736-4398-9503-ACD26EF9BFA3}">
      <dgm:prSet/>
      <dgm:spPr/>
      <dgm:t>
        <a:bodyPr/>
        <a:lstStyle/>
        <a:p>
          <a:endParaRPr lang="en-US" sz="4400"/>
        </a:p>
      </dgm:t>
    </dgm:pt>
    <dgm:pt modelId="{83358AC8-B839-4C0E-B0F1-6CF6FDB0C190}" type="pres">
      <dgm:prSet presAssocID="{FC87053F-5096-4BF0-B1F7-C99A07AC8C8E}" presName="linear" presStyleCnt="0">
        <dgm:presLayoutVars>
          <dgm:animLvl val="lvl"/>
          <dgm:resizeHandles val="exact"/>
        </dgm:presLayoutVars>
      </dgm:prSet>
      <dgm:spPr/>
      <dgm:t>
        <a:bodyPr/>
        <a:lstStyle/>
        <a:p>
          <a:endParaRPr lang="en-US"/>
        </a:p>
      </dgm:t>
    </dgm:pt>
    <dgm:pt modelId="{08E944E7-4EE3-43FB-88F3-2D07A7F4E7BB}" type="pres">
      <dgm:prSet presAssocID="{A688BD9D-D04B-4374-A328-9F4942BF0A9F}" presName="parentText" presStyleLbl="node1" presStyleIdx="0" presStyleCnt="1" custLinFactNeighborY="-8538">
        <dgm:presLayoutVars>
          <dgm:chMax val="0"/>
          <dgm:bulletEnabled val="1"/>
        </dgm:presLayoutVars>
      </dgm:prSet>
      <dgm:spPr/>
      <dgm:t>
        <a:bodyPr/>
        <a:lstStyle/>
        <a:p>
          <a:endParaRPr lang="en-US"/>
        </a:p>
      </dgm:t>
    </dgm:pt>
  </dgm:ptLst>
  <dgm:cxnLst>
    <dgm:cxn modelId="{3B2C293C-A736-4398-9503-ACD26EF9BFA3}" srcId="{FC87053F-5096-4BF0-B1F7-C99A07AC8C8E}" destId="{A688BD9D-D04B-4374-A328-9F4942BF0A9F}" srcOrd="0" destOrd="0" parTransId="{199D2A9D-C622-4967-A661-57F352F819DC}" sibTransId="{7A7CBE21-2B9F-44BE-A3CD-556426ACFAB7}"/>
    <dgm:cxn modelId="{08CC8227-EC37-4C90-B461-FE63C7C97A10}" type="presOf" srcId="{A688BD9D-D04B-4374-A328-9F4942BF0A9F}" destId="{08E944E7-4EE3-43FB-88F3-2D07A7F4E7BB}" srcOrd="0" destOrd="0" presId="urn:microsoft.com/office/officeart/2005/8/layout/vList2"/>
    <dgm:cxn modelId="{C6B98BBD-9A2A-44A1-81C9-274AB10C7B2D}" type="presOf" srcId="{FC87053F-5096-4BF0-B1F7-C99A07AC8C8E}" destId="{83358AC8-B839-4C0E-B0F1-6CF6FDB0C190}" srcOrd="0" destOrd="0" presId="urn:microsoft.com/office/officeart/2005/8/layout/vList2"/>
    <dgm:cxn modelId="{D18FE8AF-32E9-4872-87AD-8FE54C936007}" type="presParOf" srcId="{83358AC8-B839-4C0E-B0F1-6CF6FDB0C190}" destId="{08E944E7-4EE3-43FB-88F3-2D07A7F4E7B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1FEBC3B-9582-4C80-A975-FCC954266DD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6E6A364-84EA-4C5C-88BC-5B5A39E1653E}">
      <dgm:prSet custT="1"/>
      <dgm:spPr/>
      <dgm:t>
        <a:bodyPr/>
        <a:lstStyle/>
        <a:p>
          <a:pPr algn="ctr" rtl="1">
            <a:lnSpc>
              <a:spcPct val="50000"/>
            </a:lnSpc>
            <a:spcBef>
              <a:spcPts val="0"/>
            </a:spcBef>
            <a:spcAft>
              <a:spcPts val="0"/>
            </a:spcAft>
          </a:pPr>
          <a:r>
            <a:rPr lang="fa-IR" sz="3600" b="1" dirty="0" smtClean="0">
              <a:effectLst>
                <a:outerShdw blurRad="38100" dist="38100" dir="2700000" algn="tl">
                  <a:srgbClr val="000000">
                    <a:alpha val="43137"/>
                  </a:srgbClr>
                </a:outerShdw>
              </a:effectLst>
              <a:cs typeface="B Nazanin" panose="00000400000000000000" pitchFamily="2" charset="-78"/>
            </a:rPr>
            <a:t>شیردهی در ساعات اول پس از سزارین </a:t>
          </a:r>
          <a:endParaRPr lang="en-US" sz="3600" b="1" dirty="0" smtClean="0">
            <a:effectLst>
              <a:outerShdw blurRad="38100" dist="38100" dir="2700000" algn="tl">
                <a:srgbClr val="000000">
                  <a:alpha val="43137"/>
                </a:srgbClr>
              </a:outerShdw>
            </a:effectLst>
            <a:cs typeface="B Nazanin" panose="00000400000000000000" pitchFamily="2" charset="-78"/>
          </a:endParaRPr>
        </a:p>
        <a:p>
          <a:pPr algn="ctr" rtl="1">
            <a:lnSpc>
              <a:spcPct val="50000"/>
            </a:lnSpc>
            <a:spcBef>
              <a:spcPts val="0"/>
            </a:spcBef>
            <a:spcAft>
              <a:spcPts val="0"/>
            </a:spcAft>
          </a:pPr>
          <a:r>
            <a:rPr lang="en-US" sz="3600" b="1" dirty="0" smtClean="0">
              <a:effectLst>
                <a:outerShdw blurRad="38100" dist="38100" dir="2700000" algn="tl">
                  <a:srgbClr val="000000">
                    <a:alpha val="43137"/>
                  </a:srgbClr>
                </a:outerShdw>
              </a:effectLst>
              <a:cs typeface="B Nazanin" panose="00000400000000000000" pitchFamily="2" charset="-78"/>
            </a:rPr>
            <a:t> </a:t>
          </a:r>
          <a:r>
            <a:rPr lang="fa-IR" sz="3600" b="1" dirty="0" smtClean="0">
              <a:effectLst>
                <a:outerShdw blurRad="38100" dist="38100" dir="2700000" algn="tl">
                  <a:srgbClr val="000000">
                    <a:alpha val="43137"/>
                  </a:srgbClr>
                </a:outerShdw>
              </a:effectLst>
              <a:cs typeface="B Nazanin" panose="00000400000000000000" pitchFamily="2" charset="-78"/>
            </a:rPr>
            <a:t>مادر به پشت خوابیده است </a:t>
          </a:r>
          <a:endParaRPr lang="en-US" sz="3600" dirty="0">
            <a:effectLst>
              <a:outerShdw blurRad="38100" dist="38100" dir="2700000" algn="tl">
                <a:srgbClr val="000000">
                  <a:alpha val="43137"/>
                </a:srgbClr>
              </a:outerShdw>
            </a:effectLst>
            <a:cs typeface="B Nazanin" panose="00000400000000000000" pitchFamily="2" charset="-78"/>
          </a:endParaRPr>
        </a:p>
      </dgm:t>
    </dgm:pt>
    <dgm:pt modelId="{40207540-16F1-47FB-98F7-A4955F334C43}" type="parTrans" cxnId="{8F1D283C-1347-4B77-8AB0-9C4989B56BDE}">
      <dgm:prSet/>
      <dgm:spPr/>
      <dgm:t>
        <a:bodyPr/>
        <a:lstStyle/>
        <a:p>
          <a:endParaRPr lang="en-US" sz="2800"/>
        </a:p>
      </dgm:t>
    </dgm:pt>
    <dgm:pt modelId="{63F1FE3F-1B93-4F76-968D-166724CE9581}" type="sibTrans" cxnId="{8F1D283C-1347-4B77-8AB0-9C4989B56BDE}">
      <dgm:prSet/>
      <dgm:spPr/>
      <dgm:t>
        <a:bodyPr/>
        <a:lstStyle/>
        <a:p>
          <a:endParaRPr lang="en-US" sz="2800"/>
        </a:p>
      </dgm:t>
    </dgm:pt>
    <dgm:pt modelId="{CE94259E-00D4-4E43-A1BA-E18E98C741AA}" type="pres">
      <dgm:prSet presAssocID="{F1FEBC3B-9582-4C80-A975-FCC954266DD0}" presName="linear" presStyleCnt="0">
        <dgm:presLayoutVars>
          <dgm:animLvl val="lvl"/>
          <dgm:resizeHandles val="exact"/>
        </dgm:presLayoutVars>
      </dgm:prSet>
      <dgm:spPr/>
      <dgm:t>
        <a:bodyPr/>
        <a:lstStyle/>
        <a:p>
          <a:endParaRPr lang="en-US"/>
        </a:p>
      </dgm:t>
    </dgm:pt>
    <dgm:pt modelId="{C1A2AAA2-F346-47B1-B779-D33D0180D0C0}" type="pres">
      <dgm:prSet presAssocID="{56E6A364-84EA-4C5C-88BC-5B5A39E1653E}" presName="parentText" presStyleLbl="node1" presStyleIdx="0" presStyleCnt="1" custScaleX="100000" custScaleY="75138" custLinFactNeighborX="-12695" custLinFactNeighborY="-246">
        <dgm:presLayoutVars>
          <dgm:chMax val="0"/>
          <dgm:bulletEnabled val="1"/>
        </dgm:presLayoutVars>
      </dgm:prSet>
      <dgm:spPr/>
      <dgm:t>
        <a:bodyPr/>
        <a:lstStyle/>
        <a:p>
          <a:endParaRPr lang="en-US"/>
        </a:p>
      </dgm:t>
    </dgm:pt>
  </dgm:ptLst>
  <dgm:cxnLst>
    <dgm:cxn modelId="{287B3B6C-E230-4FC1-B5B7-C2CEB12C2BAF}" type="presOf" srcId="{56E6A364-84EA-4C5C-88BC-5B5A39E1653E}" destId="{C1A2AAA2-F346-47B1-B779-D33D0180D0C0}" srcOrd="0" destOrd="0" presId="urn:microsoft.com/office/officeart/2005/8/layout/vList2"/>
    <dgm:cxn modelId="{8F1D283C-1347-4B77-8AB0-9C4989B56BDE}" srcId="{F1FEBC3B-9582-4C80-A975-FCC954266DD0}" destId="{56E6A364-84EA-4C5C-88BC-5B5A39E1653E}" srcOrd="0" destOrd="0" parTransId="{40207540-16F1-47FB-98F7-A4955F334C43}" sibTransId="{63F1FE3F-1B93-4F76-968D-166724CE9581}"/>
    <dgm:cxn modelId="{713C8B26-006D-4C69-8825-731E24744F16}" type="presOf" srcId="{F1FEBC3B-9582-4C80-A975-FCC954266DD0}" destId="{CE94259E-00D4-4E43-A1BA-E18E98C741AA}" srcOrd="0" destOrd="0" presId="urn:microsoft.com/office/officeart/2005/8/layout/vList2"/>
    <dgm:cxn modelId="{5B7287E0-5675-4498-AAB0-9659FA785826}" type="presParOf" srcId="{CE94259E-00D4-4E43-A1BA-E18E98C741AA}" destId="{C1A2AAA2-F346-47B1-B779-D33D0180D0C0}"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C87053F-5096-4BF0-B1F7-C99A07AC8C8E}"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en-US"/>
        </a:p>
      </dgm:t>
    </dgm:pt>
    <dgm:pt modelId="{A688BD9D-D04B-4374-A328-9F4942BF0A9F}">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وضعیت های شیردهی مادر و شیرخوار</a:t>
          </a:r>
          <a:endParaRPr lang="en-US" sz="4400" dirty="0">
            <a:effectLst>
              <a:outerShdw blurRad="38100" dist="38100" dir="2700000" algn="tl">
                <a:srgbClr val="000000">
                  <a:alpha val="43137"/>
                </a:srgbClr>
              </a:outerShdw>
            </a:effectLst>
            <a:cs typeface="B Nazanin" panose="00000400000000000000" pitchFamily="2" charset="-78"/>
          </a:endParaRPr>
        </a:p>
      </dgm:t>
    </dgm:pt>
    <dgm:pt modelId="{199D2A9D-C622-4967-A661-57F352F819DC}" type="parTrans" cxnId="{3B2C293C-A736-4398-9503-ACD26EF9BFA3}">
      <dgm:prSet/>
      <dgm:spPr/>
      <dgm:t>
        <a:bodyPr/>
        <a:lstStyle/>
        <a:p>
          <a:endParaRPr lang="en-US" sz="4400"/>
        </a:p>
      </dgm:t>
    </dgm:pt>
    <dgm:pt modelId="{7A7CBE21-2B9F-44BE-A3CD-556426ACFAB7}" type="sibTrans" cxnId="{3B2C293C-A736-4398-9503-ACD26EF9BFA3}">
      <dgm:prSet/>
      <dgm:spPr/>
      <dgm:t>
        <a:bodyPr/>
        <a:lstStyle/>
        <a:p>
          <a:endParaRPr lang="en-US" sz="4400"/>
        </a:p>
      </dgm:t>
    </dgm:pt>
    <dgm:pt modelId="{83358AC8-B839-4C0E-B0F1-6CF6FDB0C190}" type="pres">
      <dgm:prSet presAssocID="{FC87053F-5096-4BF0-B1F7-C99A07AC8C8E}" presName="linear" presStyleCnt="0">
        <dgm:presLayoutVars>
          <dgm:animLvl val="lvl"/>
          <dgm:resizeHandles val="exact"/>
        </dgm:presLayoutVars>
      </dgm:prSet>
      <dgm:spPr/>
      <dgm:t>
        <a:bodyPr/>
        <a:lstStyle/>
        <a:p>
          <a:endParaRPr lang="en-US"/>
        </a:p>
      </dgm:t>
    </dgm:pt>
    <dgm:pt modelId="{08E944E7-4EE3-43FB-88F3-2D07A7F4E7BB}" type="pres">
      <dgm:prSet presAssocID="{A688BD9D-D04B-4374-A328-9F4942BF0A9F}" presName="parentText" presStyleLbl="node1" presStyleIdx="0" presStyleCnt="1" custLinFactNeighborY="-8538">
        <dgm:presLayoutVars>
          <dgm:chMax val="0"/>
          <dgm:bulletEnabled val="1"/>
        </dgm:presLayoutVars>
      </dgm:prSet>
      <dgm:spPr/>
      <dgm:t>
        <a:bodyPr/>
        <a:lstStyle/>
        <a:p>
          <a:endParaRPr lang="en-US"/>
        </a:p>
      </dgm:t>
    </dgm:pt>
  </dgm:ptLst>
  <dgm:cxnLst>
    <dgm:cxn modelId="{3B2C293C-A736-4398-9503-ACD26EF9BFA3}" srcId="{FC87053F-5096-4BF0-B1F7-C99A07AC8C8E}" destId="{A688BD9D-D04B-4374-A328-9F4942BF0A9F}" srcOrd="0" destOrd="0" parTransId="{199D2A9D-C622-4967-A661-57F352F819DC}" sibTransId="{7A7CBE21-2B9F-44BE-A3CD-556426ACFAB7}"/>
    <dgm:cxn modelId="{EA6C3FCE-E5F3-48BB-A8CE-915586FD029E}" type="presOf" srcId="{A688BD9D-D04B-4374-A328-9F4942BF0A9F}" destId="{08E944E7-4EE3-43FB-88F3-2D07A7F4E7BB}" srcOrd="0" destOrd="0" presId="urn:microsoft.com/office/officeart/2005/8/layout/vList2"/>
    <dgm:cxn modelId="{6EB3ACC9-0E73-429E-BA61-4A6AEBA384FE}" type="presOf" srcId="{FC87053F-5096-4BF0-B1F7-C99A07AC8C8E}" destId="{83358AC8-B839-4C0E-B0F1-6CF6FDB0C190}" srcOrd="0" destOrd="0" presId="urn:microsoft.com/office/officeart/2005/8/layout/vList2"/>
    <dgm:cxn modelId="{09F9FAD4-AD9B-4EF2-8F04-ED0D2608A852}" type="presParOf" srcId="{83358AC8-B839-4C0E-B0F1-6CF6FDB0C190}" destId="{08E944E7-4EE3-43FB-88F3-2D07A7F4E7B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C627D2C-301D-4F51-8698-F8241038440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D2EDB6-33C8-45A3-B822-9ABE72EB662B}">
      <dgm:prSet custT="1"/>
      <dgm:spPr/>
      <dgm: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4000" b="1" dirty="0" smtClean="0">
              <a:solidFill>
                <a:schemeClr val="bg1"/>
              </a:solidFill>
              <a:effectLst>
                <a:outerShdw blurRad="38100" dist="38100" dir="2700000" algn="tl">
                  <a:srgbClr val="000000">
                    <a:alpha val="43137"/>
                  </a:srgbClr>
                </a:outerShdw>
              </a:effectLst>
              <a:cs typeface="B Nazanin" panose="00000400000000000000" pitchFamily="2" charset="-78"/>
            </a:rPr>
            <a:t>وضعیت مناسب برای شیردهی نوزاد اواخر نارسی</a:t>
          </a:r>
        </a:p>
      </dgm:t>
    </dgm:pt>
    <dgm:pt modelId="{6A270311-8EB8-433E-AE32-D28E55BE8B3F}" type="parTrans" cxnId="{5D6FB8ED-23F8-4A19-A06F-DF00AA985D00}">
      <dgm:prSet/>
      <dgm:spPr/>
      <dgm:t>
        <a:bodyPr/>
        <a:lstStyle/>
        <a:p>
          <a:endParaRPr lang="en-US"/>
        </a:p>
      </dgm:t>
    </dgm:pt>
    <dgm:pt modelId="{EFB39705-719E-410A-9E64-88F9C50679EF}" type="sibTrans" cxnId="{5D6FB8ED-23F8-4A19-A06F-DF00AA985D00}">
      <dgm:prSet/>
      <dgm:spPr/>
      <dgm:t>
        <a:bodyPr/>
        <a:lstStyle/>
        <a:p>
          <a:endParaRPr lang="en-US"/>
        </a:p>
      </dgm:t>
    </dgm:pt>
    <dgm:pt modelId="{FB80C8AF-006B-47CA-99F0-F7A6E22DC1C9}" type="pres">
      <dgm:prSet presAssocID="{1C627D2C-301D-4F51-8698-F82410384408}" presName="linear" presStyleCnt="0">
        <dgm:presLayoutVars>
          <dgm:animLvl val="lvl"/>
          <dgm:resizeHandles val="exact"/>
        </dgm:presLayoutVars>
      </dgm:prSet>
      <dgm:spPr/>
      <dgm:t>
        <a:bodyPr/>
        <a:lstStyle/>
        <a:p>
          <a:endParaRPr lang="en-US"/>
        </a:p>
      </dgm:t>
    </dgm:pt>
    <dgm:pt modelId="{41B786DD-A9A6-4E96-A16E-3A6F65D47054}" type="pres">
      <dgm:prSet presAssocID="{EFD2EDB6-33C8-45A3-B822-9ABE72EB662B}" presName="parentText" presStyleLbl="node1" presStyleIdx="0" presStyleCnt="1" custLinFactNeighborX="1036" custLinFactNeighborY="13239">
        <dgm:presLayoutVars>
          <dgm:chMax val="0"/>
          <dgm:bulletEnabled val="1"/>
        </dgm:presLayoutVars>
      </dgm:prSet>
      <dgm:spPr/>
      <dgm:t>
        <a:bodyPr/>
        <a:lstStyle/>
        <a:p>
          <a:endParaRPr lang="en-US"/>
        </a:p>
      </dgm:t>
    </dgm:pt>
  </dgm:ptLst>
  <dgm:cxnLst>
    <dgm:cxn modelId="{5D6FB8ED-23F8-4A19-A06F-DF00AA985D00}" srcId="{1C627D2C-301D-4F51-8698-F82410384408}" destId="{EFD2EDB6-33C8-45A3-B822-9ABE72EB662B}" srcOrd="0" destOrd="0" parTransId="{6A270311-8EB8-433E-AE32-D28E55BE8B3F}" sibTransId="{EFB39705-719E-410A-9E64-88F9C50679EF}"/>
    <dgm:cxn modelId="{80C62EE1-8EBD-48BB-BAB8-700408744494}" type="presOf" srcId="{EFD2EDB6-33C8-45A3-B822-9ABE72EB662B}" destId="{41B786DD-A9A6-4E96-A16E-3A6F65D47054}" srcOrd="0" destOrd="0" presId="urn:microsoft.com/office/officeart/2005/8/layout/vList2"/>
    <dgm:cxn modelId="{D1BE727B-21CB-49C2-AC6D-14EE746086E9}" type="presOf" srcId="{1C627D2C-301D-4F51-8698-F82410384408}" destId="{FB80C8AF-006B-47CA-99F0-F7A6E22DC1C9}" srcOrd="0" destOrd="0" presId="urn:microsoft.com/office/officeart/2005/8/layout/vList2"/>
    <dgm:cxn modelId="{0E7A024F-8BAE-46FA-B5AF-628F854D5EE9}" type="presParOf" srcId="{FB80C8AF-006B-47CA-99F0-F7A6E22DC1C9}" destId="{41B786DD-A9A6-4E96-A16E-3A6F65D4705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642B368-F1D9-4E2C-862A-879DD120A8D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1C6D849-403A-45EE-808C-B9648AE1A739}">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اهمیت وضعیت شیردهی درمانی</a:t>
          </a:r>
          <a:endParaRPr lang="en-US" sz="4400" dirty="0">
            <a:effectLst>
              <a:outerShdw blurRad="38100" dist="38100" dir="2700000" algn="tl">
                <a:srgbClr val="000000">
                  <a:alpha val="43137"/>
                </a:srgbClr>
              </a:outerShdw>
            </a:effectLst>
            <a:cs typeface="B Nazanin" panose="00000400000000000000" pitchFamily="2" charset="-78"/>
          </a:endParaRPr>
        </a:p>
      </dgm:t>
    </dgm:pt>
    <dgm:pt modelId="{4FB16C63-416F-48B4-9A70-C5DD6855D8A3}" type="parTrans" cxnId="{6FDD9706-24D0-4986-B0DE-746AD4F2A18D}">
      <dgm:prSet/>
      <dgm:spPr/>
      <dgm:t>
        <a:bodyPr/>
        <a:lstStyle/>
        <a:p>
          <a:endParaRPr lang="en-US"/>
        </a:p>
      </dgm:t>
    </dgm:pt>
    <dgm:pt modelId="{A33A030F-701F-4E02-B230-53B0A40724E9}" type="sibTrans" cxnId="{6FDD9706-24D0-4986-B0DE-746AD4F2A18D}">
      <dgm:prSet/>
      <dgm:spPr/>
      <dgm:t>
        <a:bodyPr/>
        <a:lstStyle/>
        <a:p>
          <a:endParaRPr lang="en-US"/>
        </a:p>
      </dgm:t>
    </dgm:pt>
    <dgm:pt modelId="{CBBB208C-8C33-4FD2-83B3-1B2DB767AA39}" type="pres">
      <dgm:prSet presAssocID="{5642B368-F1D9-4E2C-862A-879DD120A8D6}" presName="linear" presStyleCnt="0">
        <dgm:presLayoutVars>
          <dgm:animLvl val="lvl"/>
          <dgm:resizeHandles val="exact"/>
        </dgm:presLayoutVars>
      </dgm:prSet>
      <dgm:spPr/>
      <dgm:t>
        <a:bodyPr/>
        <a:lstStyle/>
        <a:p>
          <a:endParaRPr lang="en-US"/>
        </a:p>
      </dgm:t>
    </dgm:pt>
    <dgm:pt modelId="{CC7F191F-EE1E-4E8D-A2A6-56575848E29C}" type="pres">
      <dgm:prSet presAssocID="{A1C6D849-403A-45EE-808C-B9648AE1A739}" presName="parentText" presStyleLbl="node1" presStyleIdx="0" presStyleCnt="1">
        <dgm:presLayoutVars>
          <dgm:chMax val="0"/>
          <dgm:bulletEnabled val="1"/>
        </dgm:presLayoutVars>
      </dgm:prSet>
      <dgm:spPr/>
      <dgm:t>
        <a:bodyPr/>
        <a:lstStyle/>
        <a:p>
          <a:endParaRPr lang="en-US"/>
        </a:p>
      </dgm:t>
    </dgm:pt>
  </dgm:ptLst>
  <dgm:cxnLst>
    <dgm:cxn modelId="{6FDD9706-24D0-4986-B0DE-746AD4F2A18D}" srcId="{5642B368-F1D9-4E2C-862A-879DD120A8D6}" destId="{A1C6D849-403A-45EE-808C-B9648AE1A739}" srcOrd="0" destOrd="0" parTransId="{4FB16C63-416F-48B4-9A70-C5DD6855D8A3}" sibTransId="{A33A030F-701F-4E02-B230-53B0A40724E9}"/>
    <dgm:cxn modelId="{D039ACAA-64E6-4DF0-B94E-85FE6D48C640}" type="presOf" srcId="{A1C6D849-403A-45EE-808C-B9648AE1A739}" destId="{CC7F191F-EE1E-4E8D-A2A6-56575848E29C}" srcOrd="0" destOrd="0" presId="urn:microsoft.com/office/officeart/2005/8/layout/vList2"/>
    <dgm:cxn modelId="{5CD92A0C-5C41-4D1F-BAA8-24389180F4E6}" type="presOf" srcId="{5642B368-F1D9-4E2C-862A-879DD120A8D6}" destId="{CBBB208C-8C33-4FD2-83B3-1B2DB767AA39}" srcOrd="0" destOrd="0" presId="urn:microsoft.com/office/officeart/2005/8/layout/vList2"/>
    <dgm:cxn modelId="{C0BCF083-2845-45EE-BEEC-D45A7E95E4F8}" type="presParOf" srcId="{CBBB208C-8C33-4FD2-83B3-1B2DB767AA39}" destId="{CC7F191F-EE1E-4E8D-A2A6-56575848E29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3FECFE7-9B99-4B11-BA5C-E9CC3D5795E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66C2174-6610-4517-A1AD-F9C760FCB382}">
      <dgm:prSet custT="1"/>
      <dgm:spPr/>
      <dgm:t>
        <a:bodyPr/>
        <a:lstStyle/>
        <a:p>
          <a:pPr algn="ctr" rtl="1"/>
          <a:r>
            <a:rPr lang="fa-IR" sz="4400" b="1" dirty="0" smtClean="0">
              <a:cs typeface="B Nazanin" panose="00000400000000000000" pitchFamily="2" charset="-78"/>
            </a:rPr>
            <a:t>اهمیت برقراری تماس پوست به پوست </a:t>
          </a:r>
          <a:endParaRPr lang="en-US" sz="2000" dirty="0"/>
        </a:p>
      </dgm:t>
    </dgm:pt>
    <dgm:pt modelId="{A9F614EB-3B16-4BFE-8304-EEE930CE8452}" type="parTrans" cxnId="{2EEB61D0-C233-47F4-904F-236B85FFF6C5}">
      <dgm:prSet/>
      <dgm:spPr/>
      <dgm:t>
        <a:bodyPr/>
        <a:lstStyle/>
        <a:p>
          <a:pPr algn="ctr"/>
          <a:endParaRPr lang="en-US"/>
        </a:p>
      </dgm:t>
    </dgm:pt>
    <dgm:pt modelId="{1FDE726D-D342-4D61-92FB-4B4F0FF63874}" type="sibTrans" cxnId="{2EEB61D0-C233-47F4-904F-236B85FFF6C5}">
      <dgm:prSet/>
      <dgm:spPr/>
      <dgm:t>
        <a:bodyPr/>
        <a:lstStyle/>
        <a:p>
          <a:pPr algn="ctr"/>
          <a:endParaRPr lang="en-US"/>
        </a:p>
      </dgm:t>
    </dgm:pt>
    <dgm:pt modelId="{0FA4720B-629A-4A45-B347-FAFE8EA0F04A}" type="pres">
      <dgm:prSet presAssocID="{63FECFE7-9B99-4B11-BA5C-E9CC3D5795E9}" presName="linear" presStyleCnt="0">
        <dgm:presLayoutVars>
          <dgm:animLvl val="lvl"/>
          <dgm:resizeHandles val="exact"/>
        </dgm:presLayoutVars>
      </dgm:prSet>
      <dgm:spPr/>
      <dgm:t>
        <a:bodyPr/>
        <a:lstStyle/>
        <a:p>
          <a:endParaRPr lang="en-US"/>
        </a:p>
      </dgm:t>
    </dgm:pt>
    <dgm:pt modelId="{20E643EA-7793-4C24-8C04-8FC3E1A8CEC4}" type="pres">
      <dgm:prSet presAssocID="{066C2174-6610-4517-A1AD-F9C760FCB382}" presName="parentText" presStyleLbl="node1" presStyleIdx="0" presStyleCnt="1">
        <dgm:presLayoutVars>
          <dgm:chMax val="0"/>
          <dgm:bulletEnabled val="1"/>
        </dgm:presLayoutVars>
      </dgm:prSet>
      <dgm:spPr/>
      <dgm:t>
        <a:bodyPr/>
        <a:lstStyle/>
        <a:p>
          <a:endParaRPr lang="en-US"/>
        </a:p>
      </dgm:t>
    </dgm:pt>
  </dgm:ptLst>
  <dgm:cxnLst>
    <dgm:cxn modelId="{D9567BD7-F081-4F9E-AECB-BC6FDDAF2F3A}" type="presOf" srcId="{63FECFE7-9B99-4B11-BA5C-E9CC3D5795E9}" destId="{0FA4720B-629A-4A45-B347-FAFE8EA0F04A}" srcOrd="0" destOrd="0" presId="urn:microsoft.com/office/officeart/2005/8/layout/vList2"/>
    <dgm:cxn modelId="{2EEB61D0-C233-47F4-904F-236B85FFF6C5}" srcId="{63FECFE7-9B99-4B11-BA5C-E9CC3D5795E9}" destId="{066C2174-6610-4517-A1AD-F9C760FCB382}" srcOrd="0" destOrd="0" parTransId="{A9F614EB-3B16-4BFE-8304-EEE930CE8452}" sibTransId="{1FDE726D-D342-4D61-92FB-4B4F0FF63874}"/>
    <dgm:cxn modelId="{6B6ABB26-9484-4DF3-9281-26102B0B6475}" type="presOf" srcId="{066C2174-6610-4517-A1AD-F9C760FCB382}" destId="{20E643EA-7793-4C24-8C04-8FC3E1A8CEC4}" srcOrd="0" destOrd="0" presId="urn:microsoft.com/office/officeart/2005/8/layout/vList2"/>
    <dgm:cxn modelId="{F680301F-A634-4C3B-9083-1A9AC93AB575}" type="presParOf" srcId="{0FA4720B-629A-4A45-B347-FAFE8EA0F04A}" destId="{20E643EA-7793-4C24-8C04-8FC3E1A8CEC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3FECFE7-9B99-4B11-BA5C-E9CC3D5795E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66C2174-6610-4517-A1AD-F9C760FCB382}">
      <dgm:prSet custT="1"/>
      <dgm:spPr/>
      <dgm:t>
        <a:bodyPr/>
        <a:lstStyle/>
        <a:p>
          <a:pPr algn="ctr" rtl="1"/>
          <a:r>
            <a:rPr lang="fa-IR" sz="4400" b="1" dirty="0" smtClean="0">
              <a:cs typeface="B Nazanin" panose="00000400000000000000" pitchFamily="2" charset="-78"/>
            </a:rPr>
            <a:t>قرار دادن دست در قاعده گردن شیرخوار</a:t>
          </a:r>
          <a:endParaRPr lang="en-US" sz="2000" dirty="0"/>
        </a:p>
      </dgm:t>
    </dgm:pt>
    <dgm:pt modelId="{A9F614EB-3B16-4BFE-8304-EEE930CE8452}" type="parTrans" cxnId="{2EEB61D0-C233-47F4-904F-236B85FFF6C5}">
      <dgm:prSet/>
      <dgm:spPr/>
      <dgm:t>
        <a:bodyPr/>
        <a:lstStyle/>
        <a:p>
          <a:pPr algn="ctr"/>
          <a:endParaRPr lang="en-US"/>
        </a:p>
      </dgm:t>
    </dgm:pt>
    <dgm:pt modelId="{1FDE726D-D342-4D61-92FB-4B4F0FF63874}" type="sibTrans" cxnId="{2EEB61D0-C233-47F4-904F-236B85FFF6C5}">
      <dgm:prSet/>
      <dgm:spPr/>
      <dgm:t>
        <a:bodyPr/>
        <a:lstStyle/>
        <a:p>
          <a:pPr algn="ctr"/>
          <a:endParaRPr lang="en-US"/>
        </a:p>
      </dgm:t>
    </dgm:pt>
    <dgm:pt modelId="{0FA4720B-629A-4A45-B347-FAFE8EA0F04A}" type="pres">
      <dgm:prSet presAssocID="{63FECFE7-9B99-4B11-BA5C-E9CC3D5795E9}" presName="linear" presStyleCnt="0">
        <dgm:presLayoutVars>
          <dgm:animLvl val="lvl"/>
          <dgm:resizeHandles val="exact"/>
        </dgm:presLayoutVars>
      </dgm:prSet>
      <dgm:spPr/>
      <dgm:t>
        <a:bodyPr/>
        <a:lstStyle/>
        <a:p>
          <a:endParaRPr lang="en-US"/>
        </a:p>
      </dgm:t>
    </dgm:pt>
    <dgm:pt modelId="{20E643EA-7793-4C24-8C04-8FC3E1A8CEC4}" type="pres">
      <dgm:prSet presAssocID="{066C2174-6610-4517-A1AD-F9C760FCB382}" presName="parentText" presStyleLbl="node1" presStyleIdx="0" presStyleCnt="1">
        <dgm:presLayoutVars>
          <dgm:chMax val="0"/>
          <dgm:bulletEnabled val="1"/>
        </dgm:presLayoutVars>
      </dgm:prSet>
      <dgm:spPr/>
      <dgm:t>
        <a:bodyPr/>
        <a:lstStyle/>
        <a:p>
          <a:endParaRPr lang="en-US"/>
        </a:p>
      </dgm:t>
    </dgm:pt>
  </dgm:ptLst>
  <dgm:cxnLst>
    <dgm:cxn modelId="{0DACCE3A-5314-45D8-859A-AB01F45FA5B4}" type="presOf" srcId="{066C2174-6610-4517-A1AD-F9C760FCB382}" destId="{20E643EA-7793-4C24-8C04-8FC3E1A8CEC4}" srcOrd="0" destOrd="0" presId="urn:microsoft.com/office/officeart/2005/8/layout/vList2"/>
    <dgm:cxn modelId="{2EEB61D0-C233-47F4-904F-236B85FFF6C5}" srcId="{63FECFE7-9B99-4B11-BA5C-E9CC3D5795E9}" destId="{066C2174-6610-4517-A1AD-F9C760FCB382}" srcOrd="0" destOrd="0" parTransId="{A9F614EB-3B16-4BFE-8304-EEE930CE8452}" sibTransId="{1FDE726D-D342-4D61-92FB-4B4F0FF63874}"/>
    <dgm:cxn modelId="{34092877-DB1F-4004-8E81-6D5D559EA04D}" type="presOf" srcId="{63FECFE7-9B99-4B11-BA5C-E9CC3D5795E9}" destId="{0FA4720B-629A-4A45-B347-FAFE8EA0F04A}" srcOrd="0" destOrd="0" presId="urn:microsoft.com/office/officeart/2005/8/layout/vList2"/>
    <dgm:cxn modelId="{B599DA76-FB6A-4AA4-B5A9-43049864EF03}" type="presParOf" srcId="{0FA4720B-629A-4A45-B347-FAFE8EA0F04A}" destId="{20E643EA-7793-4C24-8C04-8FC3E1A8CEC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80C5B843-32F2-42A2-B9E2-F2D5EA003EE6}"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US"/>
        </a:p>
      </dgm:t>
    </dgm:pt>
    <dgm:pt modelId="{1E3DDEF3-2401-40FF-B35D-216F404A6D88}">
      <dgm:prSet custT="1"/>
      <dgm:spPr/>
      <dgm:t>
        <a:bodyPr/>
        <a:lstStyle/>
        <a:p>
          <a:pPr algn="ctr" rtl="1"/>
          <a:r>
            <a:rPr lang="fa-IR" sz="3600" b="1" dirty="0" smtClean="0">
              <a:solidFill>
                <a:schemeClr val="bg1"/>
              </a:solidFill>
              <a:effectLst>
                <a:outerShdw blurRad="38100" dist="38100" dir="2700000" algn="tl">
                  <a:srgbClr val="000000">
                    <a:alpha val="43137"/>
                  </a:srgbClr>
                </a:outerShdw>
              </a:effectLst>
              <a:cs typeface="B Nazanin" panose="00000400000000000000" pitchFamily="2" charset="-78"/>
            </a:rPr>
            <a:t>مادر نشسته و شیرخوار در وضعیت های دیگراست</a:t>
          </a:r>
          <a:br>
            <a:rPr lang="fa-IR" sz="3600" b="1" dirty="0" smtClean="0">
              <a:solidFill>
                <a:schemeClr val="bg1"/>
              </a:solidFill>
              <a:effectLst>
                <a:outerShdw blurRad="38100" dist="38100" dir="2700000" algn="tl">
                  <a:srgbClr val="000000">
                    <a:alpha val="43137"/>
                  </a:srgbClr>
                </a:outerShdw>
              </a:effectLst>
              <a:cs typeface="B Nazanin" panose="00000400000000000000" pitchFamily="2" charset="-78"/>
            </a:rPr>
          </a:br>
          <a:r>
            <a:rPr lang="en-US" sz="3600" b="1" dirty="0" smtClean="0">
              <a:solidFill>
                <a:schemeClr val="bg1"/>
              </a:solidFill>
              <a:effectLst>
                <a:outerShdw blurRad="38100" dist="38100" dir="2700000" algn="tl">
                  <a:srgbClr val="000000">
                    <a:alpha val="43137"/>
                  </a:srgbClr>
                </a:outerShdw>
              </a:effectLst>
              <a:cs typeface="B Nazanin" panose="00000400000000000000" pitchFamily="2" charset="-78"/>
            </a:rPr>
            <a:t>Mother Sitting and Baby in Other Positions </a:t>
          </a:r>
          <a:endParaRPr lang="en-US" sz="3600" dirty="0">
            <a:solidFill>
              <a:schemeClr val="bg1"/>
            </a:solidFill>
            <a:effectLst>
              <a:outerShdw blurRad="38100" dist="38100" dir="2700000" algn="tl">
                <a:srgbClr val="000000">
                  <a:alpha val="43137"/>
                </a:srgbClr>
              </a:outerShdw>
            </a:effectLst>
            <a:cs typeface="B Nazanin" panose="00000400000000000000" pitchFamily="2" charset="-78"/>
          </a:endParaRPr>
        </a:p>
      </dgm:t>
    </dgm:pt>
    <dgm:pt modelId="{8C678455-D239-4B79-88C4-28110D288C7C}" type="parTrans" cxnId="{5DD6C2DA-BB83-4089-967B-87D0112ECFA2}">
      <dgm:prSet/>
      <dgm:spPr/>
      <dgm:t>
        <a:bodyPr/>
        <a:lstStyle/>
        <a:p>
          <a:endParaRPr lang="en-US" sz="1800">
            <a:effectLst>
              <a:outerShdw blurRad="38100" dist="38100" dir="2700000" algn="tl">
                <a:srgbClr val="000000">
                  <a:alpha val="43137"/>
                </a:srgbClr>
              </a:outerShdw>
            </a:effectLst>
          </a:endParaRPr>
        </a:p>
      </dgm:t>
    </dgm:pt>
    <dgm:pt modelId="{74B5FB64-40DD-479B-8ACA-9924E6A8B9FC}" type="sibTrans" cxnId="{5DD6C2DA-BB83-4089-967B-87D0112ECFA2}">
      <dgm:prSet/>
      <dgm:spPr/>
      <dgm:t>
        <a:bodyPr/>
        <a:lstStyle/>
        <a:p>
          <a:endParaRPr lang="en-US" sz="1800">
            <a:effectLst>
              <a:outerShdw blurRad="38100" dist="38100" dir="2700000" algn="tl">
                <a:srgbClr val="000000">
                  <a:alpha val="43137"/>
                </a:srgbClr>
              </a:outerShdw>
            </a:effectLst>
          </a:endParaRPr>
        </a:p>
      </dgm:t>
    </dgm:pt>
    <dgm:pt modelId="{A75D97F1-554F-48F3-9FD4-1C8FB8623B14}" type="pres">
      <dgm:prSet presAssocID="{80C5B843-32F2-42A2-B9E2-F2D5EA003EE6}" presName="linear" presStyleCnt="0">
        <dgm:presLayoutVars>
          <dgm:animLvl val="lvl"/>
          <dgm:resizeHandles val="exact"/>
        </dgm:presLayoutVars>
      </dgm:prSet>
      <dgm:spPr/>
      <dgm:t>
        <a:bodyPr/>
        <a:lstStyle/>
        <a:p>
          <a:endParaRPr lang="en-US"/>
        </a:p>
      </dgm:t>
    </dgm:pt>
    <dgm:pt modelId="{18942D10-C43C-410D-89C6-E6EBEA8D7B30}" type="pres">
      <dgm:prSet presAssocID="{1E3DDEF3-2401-40FF-B35D-216F404A6D88}" presName="parentText" presStyleLbl="node1" presStyleIdx="0" presStyleCnt="1" custLinFactNeighborX="906" custLinFactNeighborY="3587">
        <dgm:presLayoutVars>
          <dgm:chMax val="0"/>
          <dgm:bulletEnabled val="1"/>
        </dgm:presLayoutVars>
      </dgm:prSet>
      <dgm:spPr/>
      <dgm:t>
        <a:bodyPr/>
        <a:lstStyle/>
        <a:p>
          <a:endParaRPr lang="en-US"/>
        </a:p>
      </dgm:t>
    </dgm:pt>
  </dgm:ptLst>
  <dgm:cxnLst>
    <dgm:cxn modelId="{5DD6C2DA-BB83-4089-967B-87D0112ECFA2}" srcId="{80C5B843-32F2-42A2-B9E2-F2D5EA003EE6}" destId="{1E3DDEF3-2401-40FF-B35D-216F404A6D88}" srcOrd="0" destOrd="0" parTransId="{8C678455-D239-4B79-88C4-28110D288C7C}" sibTransId="{74B5FB64-40DD-479B-8ACA-9924E6A8B9FC}"/>
    <dgm:cxn modelId="{D0B7763F-0A60-48A2-8382-3EECD5ACFFA9}" type="presOf" srcId="{1E3DDEF3-2401-40FF-B35D-216F404A6D88}" destId="{18942D10-C43C-410D-89C6-E6EBEA8D7B30}" srcOrd="0" destOrd="0" presId="urn:microsoft.com/office/officeart/2005/8/layout/vList2"/>
    <dgm:cxn modelId="{1C0FB419-5210-4446-A3C8-DD1E28FC4875}" type="presOf" srcId="{80C5B843-32F2-42A2-B9E2-F2D5EA003EE6}" destId="{A75D97F1-554F-48F3-9FD4-1C8FB8623B14}" srcOrd="0" destOrd="0" presId="urn:microsoft.com/office/officeart/2005/8/layout/vList2"/>
    <dgm:cxn modelId="{417F43B2-7977-4DFA-ABAE-EFEA033FEE60}" type="presParOf" srcId="{A75D97F1-554F-48F3-9FD4-1C8FB8623B14}" destId="{18942D10-C43C-410D-89C6-E6EBEA8D7B3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C5110C-2245-4956-A58A-810256613EAF}"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AE23BB4-E9D3-407A-AAB4-840C406B61FC}">
      <dgm:prSet custT="1"/>
      <dgm:spPr/>
      <dgm:t>
        <a:bodyPr/>
        <a:lstStyle/>
        <a:p>
          <a:pPr algn="ctr" rtl="1"/>
          <a:r>
            <a:rPr lang="fa-IR" sz="4000" b="1" smtClean="0">
              <a:effectLst>
                <a:outerShdw blurRad="38100" dist="38100" dir="2700000" algn="tl">
                  <a:srgbClr val="000000">
                    <a:alpha val="43137"/>
                  </a:srgbClr>
                </a:outerShdw>
              </a:effectLst>
              <a:cs typeface="B Nazanin" panose="00000400000000000000" pitchFamily="2" charset="-78"/>
            </a:rPr>
            <a:t>مقدمه</a:t>
          </a:r>
          <a:endParaRPr lang="en-US" sz="4000">
            <a:effectLst>
              <a:outerShdw blurRad="38100" dist="38100" dir="2700000" algn="tl">
                <a:srgbClr val="000000">
                  <a:alpha val="43137"/>
                </a:srgbClr>
              </a:outerShdw>
            </a:effectLst>
            <a:cs typeface="B Nazanin" panose="00000400000000000000" pitchFamily="2" charset="-78"/>
          </a:endParaRPr>
        </a:p>
      </dgm:t>
    </dgm:pt>
    <dgm:pt modelId="{3D4B28AB-9B48-4E54-8EAA-51993D2CF86F}" type="parTrans" cxnId="{23829E87-9895-4757-A222-340B79CD4EFA}">
      <dgm:prSet/>
      <dgm:spPr/>
      <dgm:t>
        <a:bodyPr/>
        <a:lstStyle/>
        <a:p>
          <a:endParaRPr lang="en-US"/>
        </a:p>
      </dgm:t>
    </dgm:pt>
    <dgm:pt modelId="{9747C7A7-4070-415D-98AD-22908AE9974A}" type="sibTrans" cxnId="{23829E87-9895-4757-A222-340B79CD4EFA}">
      <dgm:prSet/>
      <dgm:spPr/>
      <dgm:t>
        <a:bodyPr/>
        <a:lstStyle/>
        <a:p>
          <a:endParaRPr lang="en-US"/>
        </a:p>
      </dgm:t>
    </dgm:pt>
    <dgm:pt modelId="{30BD2F29-57F8-418C-AA85-E977833C63E2}" type="pres">
      <dgm:prSet presAssocID="{57C5110C-2245-4956-A58A-810256613EAF}" presName="linear" presStyleCnt="0">
        <dgm:presLayoutVars>
          <dgm:animLvl val="lvl"/>
          <dgm:resizeHandles val="exact"/>
        </dgm:presLayoutVars>
      </dgm:prSet>
      <dgm:spPr/>
      <dgm:t>
        <a:bodyPr/>
        <a:lstStyle/>
        <a:p>
          <a:endParaRPr lang="en-US"/>
        </a:p>
      </dgm:t>
    </dgm:pt>
    <dgm:pt modelId="{3A6D458C-908D-4E74-A37A-35403A72B5A5}" type="pres">
      <dgm:prSet presAssocID="{EAE23BB4-E9D3-407A-AAB4-840C406B61FC}" presName="parentText" presStyleLbl="node1" presStyleIdx="0" presStyleCnt="1">
        <dgm:presLayoutVars>
          <dgm:chMax val="0"/>
          <dgm:bulletEnabled val="1"/>
        </dgm:presLayoutVars>
      </dgm:prSet>
      <dgm:spPr/>
      <dgm:t>
        <a:bodyPr/>
        <a:lstStyle/>
        <a:p>
          <a:endParaRPr lang="en-US"/>
        </a:p>
      </dgm:t>
    </dgm:pt>
  </dgm:ptLst>
  <dgm:cxnLst>
    <dgm:cxn modelId="{AF0CAEBE-8FF4-4EB5-B595-699EFB4FA734}" type="presOf" srcId="{EAE23BB4-E9D3-407A-AAB4-840C406B61FC}" destId="{3A6D458C-908D-4E74-A37A-35403A72B5A5}" srcOrd="0" destOrd="0" presId="urn:microsoft.com/office/officeart/2005/8/layout/vList2"/>
    <dgm:cxn modelId="{23829E87-9895-4757-A222-340B79CD4EFA}" srcId="{57C5110C-2245-4956-A58A-810256613EAF}" destId="{EAE23BB4-E9D3-407A-AAB4-840C406B61FC}" srcOrd="0" destOrd="0" parTransId="{3D4B28AB-9B48-4E54-8EAA-51993D2CF86F}" sibTransId="{9747C7A7-4070-415D-98AD-22908AE9974A}"/>
    <dgm:cxn modelId="{D1FC843B-5BE2-42BA-BCB0-1DAECDB660BC}" type="presOf" srcId="{57C5110C-2245-4956-A58A-810256613EAF}" destId="{30BD2F29-57F8-418C-AA85-E977833C63E2}" srcOrd="0" destOrd="0" presId="urn:microsoft.com/office/officeart/2005/8/layout/vList2"/>
    <dgm:cxn modelId="{AE86796B-A624-4E76-9B9F-4BE34E6B361F}" type="presParOf" srcId="{30BD2F29-57F8-418C-AA85-E977833C63E2}" destId="{3A6D458C-908D-4E74-A37A-35403A72B5A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C98F8AC-5484-48AE-A7E1-3A40DFDB0B2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A13C971E-BFD1-4FFE-96AA-A14371CC523E}">
      <dgm:prSet/>
      <dgm:spPr/>
      <dgm:t>
        <a:bodyPr/>
        <a:lstStyle/>
        <a:p>
          <a:pPr rtl="1"/>
          <a:r>
            <a:rPr lang="fa-IR" b="1" dirty="0" smtClean="0">
              <a:effectLst>
                <a:outerShdw blurRad="38100" dist="38100" dir="2700000" algn="tl">
                  <a:srgbClr val="000000">
                    <a:alpha val="43137"/>
                  </a:srgbClr>
                </a:outerShdw>
              </a:effectLst>
              <a:cs typeface="B Nazanin" panose="00000400000000000000" pitchFamily="2" charset="-78"/>
            </a:rPr>
            <a:t>وضعیت خم شدن فیزلوژیکی</a:t>
          </a:r>
          <a:r>
            <a:rPr lang="en-US" b="1" dirty="0" smtClean="0">
              <a:effectLst>
                <a:outerShdw blurRad="38100" dist="38100" dir="2700000" algn="tl">
                  <a:srgbClr val="000000">
                    <a:alpha val="43137"/>
                  </a:srgbClr>
                </a:outerShdw>
              </a:effectLst>
              <a:cs typeface="B Nazanin" panose="00000400000000000000" pitchFamily="2" charset="-78"/>
            </a:rPr>
            <a:t>Physiologic Flex Position </a:t>
          </a:r>
          <a:endParaRPr lang="en-US" dirty="0">
            <a:effectLst>
              <a:outerShdw blurRad="38100" dist="38100" dir="2700000" algn="tl">
                <a:srgbClr val="000000">
                  <a:alpha val="43137"/>
                </a:srgbClr>
              </a:outerShdw>
            </a:effectLst>
            <a:cs typeface="B Nazanin" panose="00000400000000000000" pitchFamily="2" charset="-78"/>
          </a:endParaRPr>
        </a:p>
      </dgm:t>
    </dgm:pt>
    <dgm:pt modelId="{5D437C82-AB47-4314-B898-F04BF44F73DC}" type="parTrans" cxnId="{493A574C-60DA-40ED-8B65-B6563126F4B0}">
      <dgm:prSet/>
      <dgm:spPr/>
      <dgm:t>
        <a:bodyPr/>
        <a:lstStyle/>
        <a:p>
          <a:endParaRPr lang="en-US"/>
        </a:p>
      </dgm:t>
    </dgm:pt>
    <dgm:pt modelId="{AC31E18E-4BB7-42A2-9994-6BE7E4AB86AD}" type="sibTrans" cxnId="{493A574C-60DA-40ED-8B65-B6563126F4B0}">
      <dgm:prSet/>
      <dgm:spPr/>
      <dgm:t>
        <a:bodyPr/>
        <a:lstStyle/>
        <a:p>
          <a:endParaRPr lang="en-US"/>
        </a:p>
      </dgm:t>
    </dgm:pt>
    <dgm:pt modelId="{F705DF65-5912-4D09-AF5F-AFD3DB599A7B}" type="pres">
      <dgm:prSet presAssocID="{7C98F8AC-5484-48AE-A7E1-3A40DFDB0B25}" presName="linear" presStyleCnt="0">
        <dgm:presLayoutVars>
          <dgm:animLvl val="lvl"/>
          <dgm:resizeHandles val="exact"/>
        </dgm:presLayoutVars>
      </dgm:prSet>
      <dgm:spPr/>
      <dgm:t>
        <a:bodyPr/>
        <a:lstStyle/>
        <a:p>
          <a:endParaRPr lang="en-US"/>
        </a:p>
      </dgm:t>
    </dgm:pt>
    <dgm:pt modelId="{B927F2AC-8EA4-4F39-A17E-A61981C439EE}" type="pres">
      <dgm:prSet presAssocID="{A13C971E-BFD1-4FFE-96AA-A14371CC523E}" presName="parentText" presStyleLbl="node1" presStyleIdx="0" presStyleCnt="1">
        <dgm:presLayoutVars>
          <dgm:chMax val="0"/>
          <dgm:bulletEnabled val="1"/>
        </dgm:presLayoutVars>
      </dgm:prSet>
      <dgm:spPr/>
      <dgm:t>
        <a:bodyPr/>
        <a:lstStyle/>
        <a:p>
          <a:endParaRPr lang="en-US"/>
        </a:p>
      </dgm:t>
    </dgm:pt>
  </dgm:ptLst>
  <dgm:cxnLst>
    <dgm:cxn modelId="{493A574C-60DA-40ED-8B65-B6563126F4B0}" srcId="{7C98F8AC-5484-48AE-A7E1-3A40DFDB0B25}" destId="{A13C971E-BFD1-4FFE-96AA-A14371CC523E}" srcOrd="0" destOrd="0" parTransId="{5D437C82-AB47-4314-B898-F04BF44F73DC}" sibTransId="{AC31E18E-4BB7-42A2-9994-6BE7E4AB86AD}"/>
    <dgm:cxn modelId="{6189607C-547D-4C1B-9995-7888FE94DB78}" type="presOf" srcId="{7C98F8AC-5484-48AE-A7E1-3A40DFDB0B25}" destId="{F705DF65-5912-4D09-AF5F-AFD3DB599A7B}" srcOrd="0" destOrd="0" presId="urn:microsoft.com/office/officeart/2005/8/layout/vList2"/>
    <dgm:cxn modelId="{7EEDFC16-B854-4A28-A44E-F0EE22A00C04}" type="presOf" srcId="{A13C971E-BFD1-4FFE-96AA-A14371CC523E}" destId="{B927F2AC-8EA4-4F39-A17E-A61981C439EE}" srcOrd="0" destOrd="0" presId="urn:microsoft.com/office/officeart/2005/8/layout/vList2"/>
    <dgm:cxn modelId="{09B45F74-2C2B-4FF7-A474-C84ED667CB54}" type="presParOf" srcId="{F705DF65-5912-4D09-AF5F-AFD3DB599A7B}" destId="{B927F2AC-8EA4-4F39-A17E-A61981C439E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80C5B843-32F2-42A2-B9E2-F2D5EA003EE6}"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US"/>
        </a:p>
      </dgm:t>
    </dgm:pt>
    <dgm:pt modelId="{1E3DDEF3-2401-40FF-B35D-216F404A6D88}">
      <dgm:prSet custT="1"/>
      <dgm:spPr/>
      <dgm:t>
        <a:bodyPr/>
        <a:lstStyle/>
        <a:p>
          <a:pPr algn="ctr" rtl="1"/>
          <a:r>
            <a:rPr lang="fa-IR" sz="3600" b="1" dirty="0" smtClean="0">
              <a:solidFill>
                <a:schemeClr val="bg1"/>
              </a:solidFill>
              <a:effectLst>
                <a:outerShdw blurRad="38100" dist="38100" dir="2700000" algn="tl">
                  <a:srgbClr val="000000">
                    <a:alpha val="43137"/>
                  </a:srgbClr>
                </a:outerShdw>
              </a:effectLst>
              <a:cs typeface="B Nazanin" panose="00000400000000000000" pitchFamily="2" charset="-78"/>
            </a:rPr>
            <a:t>مادر خوابیده به پشت و شیرخوار خوابیده به شکم</a:t>
          </a:r>
          <a:endParaRPr lang="en-US" sz="3600" b="1" dirty="0" smtClean="0">
            <a:solidFill>
              <a:schemeClr val="bg1"/>
            </a:solidFill>
            <a:effectLst>
              <a:outerShdw blurRad="38100" dist="38100" dir="2700000" algn="tl">
                <a:srgbClr val="000000">
                  <a:alpha val="43137"/>
                </a:srgbClr>
              </a:outerShdw>
            </a:effectLst>
            <a:cs typeface="B Nazanin" panose="00000400000000000000" pitchFamily="2" charset="-78"/>
          </a:endParaRPr>
        </a:p>
        <a:p>
          <a:pPr algn="ctr"/>
          <a:r>
            <a:rPr lang="en-US" sz="2400" b="1" dirty="0" smtClean="0">
              <a:solidFill>
                <a:schemeClr val="bg1"/>
              </a:solidFill>
              <a:effectLst>
                <a:outerShdw blurRad="38100" dist="38100" dir="2700000" algn="tl">
                  <a:srgbClr val="000000">
                    <a:alpha val="43137"/>
                  </a:srgbClr>
                </a:outerShdw>
              </a:effectLst>
              <a:cs typeface="B Nazanin" panose="00000400000000000000" pitchFamily="2" charset="-78"/>
            </a:rPr>
            <a:t> </a:t>
          </a:r>
          <a:r>
            <a:rPr lang="en-US" sz="3600" b="1" dirty="0" smtClean="0">
              <a:solidFill>
                <a:schemeClr val="bg1"/>
              </a:solidFill>
              <a:effectLst>
                <a:outerShdw blurRad="38100" dist="38100" dir="2700000" algn="tl">
                  <a:srgbClr val="000000">
                    <a:alpha val="43137"/>
                  </a:srgbClr>
                </a:outerShdw>
              </a:effectLst>
              <a:cs typeface="B Nazanin" panose="00000400000000000000" pitchFamily="2" charset="-78"/>
            </a:rPr>
            <a:t>Baby in Prone Positions and Mother Supine  </a:t>
          </a:r>
          <a:endParaRPr lang="en-US" sz="3200" b="1" dirty="0" smtClean="0">
            <a:solidFill>
              <a:schemeClr val="bg1"/>
            </a:solidFill>
            <a:effectLst>
              <a:outerShdw blurRad="38100" dist="38100" dir="2700000" algn="tl">
                <a:srgbClr val="000000">
                  <a:alpha val="43137"/>
                </a:srgbClr>
              </a:outerShdw>
            </a:effectLst>
            <a:cs typeface="B Nazanin" panose="00000400000000000000" pitchFamily="2" charset="-78"/>
          </a:endParaRPr>
        </a:p>
      </dgm:t>
    </dgm:pt>
    <dgm:pt modelId="{8C678455-D239-4B79-88C4-28110D288C7C}" type="parTrans" cxnId="{5DD6C2DA-BB83-4089-967B-87D0112ECFA2}">
      <dgm:prSet/>
      <dgm:spPr/>
      <dgm:t>
        <a:bodyPr/>
        <a:lstStyle/>
        <a:p>
          <a:endParaRPr lang="en-US" sz="1050">
            <a:effectLst>
              <a:outerShdw blurRad="38100" dist="38100" dir="2700000" algn="tl">
                <a:srgbClr val="000000">
                  <a:alpha val="43137"/>
                </a:srgbClr>
              </a:outerShdw>
            </a:effectLst>
          </a:endParaRPr>
        </a:p>
      </dgm:t>
    </dgm:pt>
    <dgm:pt modelId="{74B5FB64-40DD-479B-8ACA-9924E6A8B9FC}" type="sibTrans" cxnId="{5DD6C2DA-BB83-4089-967B-87D0112ECFA2}">
      <dgm:prSet/>
      <dgm:spPr/>
      <dgm:t>
        <a:bodyPr/>
        <a:lstStyle/>
        <a:p>
          <a:endParaRPr lang="en-US" sz="1050">
            <a:effectLst>
              <a:outerShdw blurRad="38100" dist="38100" dir="2700000" algn="tl">
                <a:srgbClr val="000000">
                  <a:alpha val="43137"/>
                </a:srgbClr>
              </a:outerShdw>
            </a:effectLst>
          </a:endParaRPr>
        </a:p>
      </dgm:t>
    </dgm:pt>
    <dgm:pt modelId="{A75D97F1-554F-48F3-9FD4-1C8FB8623B14}" type="pres">
      <dgm:prSet presAssocID="{80C5B843-32F2-42A2-B9E2-F2D5EA003EE6}" presName="linear" presStyleCnt="0">
        <dgm:presLayoutVars>
          <dgm:animLvl val="lvl"/>
          <dgm:resizeHandles val="exact"/>
        </dgm:presLayoutVars>
      </dgm:prSet>
      <dgm:spPr/>
      <dgm:t>
        <a:bodyPr/>
        <a:lstStyle/>
        <a:p>
          <a:endParaRPr lang="en-US"/>
        </a:p>
      </dgm:t>
    </dgm:pt>
    <dgm:pt modelId="{18942D10-C43C-410D-89C6-E6EBEA8D7B30}" type="pres">
      <dgm:prSet presAssocID="{1E3DDEF3-2401-40FF-B35D-216F404A6D88}" presName="parentText" presStyleLbl="node1" presStyleIdx="0" presStyleCnt="1" custScaleY="276105" custLinFactNeighborX="906" custLinFactNeighborY="3587">
        <dgm:presLayoutVars>
          <dgm:chMax val="0"/>
          <dgm:bulletEnabled val="1"/>
        </dgm:presLayoutVars>
      </dgm:prSet>
      <dgm:spPr/>
      <dgm:t>
        <a:bodyPr/>
        <a:lstStyle/>
        <a:p>
          <a:endParaRPr lang="en-US"/>
        </a:p>
      </dgm:t>
    </dgm:pt>
  </dgm:ptLst>
  <dgm:cxnLst>
    <dgm:cxn modelId="{128B3D7D-05C0-4AFF-A0F5-062953701AD2}" type="presOf" srcId="{80C5B843-32F2-42A2-B9E2-F2D5EA003EE6}" destId="{A75D97F1-554F-48F3-9FD4-1C8FB8623B14}" srcOrd="0" destOrd="0" presId="urn:microsoft.com/office/officeart/2005/8/layout/vList2"/>
    <dgm:cxn modelId="{5DD6C2DA-BB83-4089-967B-87D0112ECFA2}" srcId="{80C5B843-32F2-42A2-B9E2-F2D5EA003EE6}" destId="{1E3DDEF3-2401-40FF-B35D-216F404A6D88}" srcOrd="0" destOrd="0" parTransId="{8C678455-D239-4B79-88C4-28110D288C7C}" sibTransId="{74B5FB64-40DD-479B-8ACA-9924E6A8B9FC}"/>
    <dgm:cxn modelId="{CA4D4A6E-DB4C-41E6-98D2-99CF701EA72A}" type="presOf" srcId="{1E3DDEF3-2401-40FF-B35D-216F404A6D88}" destId="{18942D10-C43C-410D-89C6-E6EBEA8D7B30}" srcOrd="0" destOrd="0" presId="urn:microsoft.com/office/officeart/2005/8/layout/vList2"/>
    <dgm:cxn modelId="{D1CF7B7C-D145-4737-BABD-3F65048F3B23}" type="presParOf" srcId="{A75D97F1-554F-48F3-9FD4-1C8FB8623B14}" destId="{18942D10-C43C-410D-89C6-E6EBEA8D7B3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1841DA77-EBE2-46D2-9291-3814C092EC2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0EDC779-2E59-438D-B1A2-3F7871AA76BC}">
      <dgm:prSet custT="1"/>
      <dgm:spPr/>
      <dgm:t>
        <a:bodyPr/>
        <a:lstStyle/>
        <a:p>
          <a:pPr algn="ctr" rtl="1"/>
          <a:r>
            <a:rPr lang="fa-IR" sz="2400" b="1" dirty="0" smtClean="0">
              <a:cs typeface="B Nazanin" panose="00000400000000000000" pitchFamily="2" charset="-78"/>
            </a:rPr>
            <a:t>زبان به عقب کشیده شده</a:t>
          </a:r>
          <a:endParaRPr lang="en-US" sz="2400" dirty="0">
            <a:cs typeface="B Nazanin" panose="00000400000000000000" pitchFamily="2" charset="-78"/>
          </a:endParaRPr>
        </a:p>
      </dgm:t>
    </dgm:pt>
    <dgm:pt modelId="{63B57627-2D5A-4E41-8719-EF3D0994AEB1}" type="parTrans" cxnId="{44FA2059-FCBD-4028-B431-13938A07FB23}">
      <dgm:prSet/>
      <dgm:spPr/>
      <dgm:t>
        <a:bodyPr/>
        <a:lstStyle/>
        <a:p>
          <a:endParaRPr lang="en-US"/>
        </a:p>
      </dgm:t>
    </dgm:pt>
    <dgm:pt modelId="{B35111E0-9DC5-4CDD-8FD2-CBDB66E7B5B4}" type="sibTrans" cxnId="{44FA2059-FCBD-4028-B431-13938A07FB23}">
      <dgm:prSet/>
      <dgm:spPr/>
      <dgm:t>
        <a:bodyPr/>
        <a:lstStyle/>
        <a:p>
          <a:endParaRPr lang="en-US"/>
        </a:p>
      </dgm:t>
    </dgm:pt>
    <dgm:pt modelId="{448863B7-DA82-4137-995B-1CEF278D9971}" type="pres">
      <dgm:prSet presAssocID="{1841DA77-EBE2-46D2-9291-3814C092EC28}" presName="linear" presStyleCnt="0">
        <dgm:presLayoutVars>
          <dgm:animLvl val="lvl"/>
          <dgm:resizeHandles val="exact"/>
        </dgm:presLayoutVars>
      </dgm:prSet>
      <dgm:spPr/>
      <dgm:t>
        <a:bodyPr/>
        <a:lstStyle/>
        <a:p>
          <a:endParaRPr lang="en-US"/>
        </a:p>
      </dgm:t>
    </dgm:pt>
    <dgm:pt modelId="{29F27427-6926-4E44-9DC1-C4C587BCEF75}" type="pres">
      <dgm:prSet presAssocID="{B0EDC779-2E59-438D-B1A2-3F7871AA76BC}" presName="parentText" presStyleLbl="node1" presStyleIdx="0" presStyleCnt="1" custScaleY="57952" custLinFactNeighborX="5383" custLinFactNeighborY="-22371">
        <dgm:presLayoutVars>
          <dgm:chMax val="0"/>
          <dgm:bulletEnabled val="1"/>
        </dgm:presLayoutVars>
      </dgm:prSet>
      <dgm:spPr/>
      <dgm:t>
        <a:bodyPr/>
        <a:lstStyle/>
        <a:p>
          <a:endParaRPr lang="en-US"/>
        </a:p>
      </dgm:t>
    </dgm:pt>
  </dgm:ptLst>
  <dgm:cxnLst>
    <dgm:cxn modelId="{44FA2059-FCBD-4028-B431-13938A07FB23}" srcId="{1841DA77-EBE2-46D2-9291-3814C092EC28}" destId="{B0EDC779-2E59-438D-B1A2-3F7871AA76BC}" srcOrd="0" destOrd="0" parTransId="{63B57627-2D5A-4E41-8719-EF3D0994AEB1}" sibTransId="{B35111E0-9DC5-4CDD-8FD2-CBDB66E7B5B4}"/>
    <dgm:cxn modelId="{B8CAC854-0E71-4FE9-A85D-71717984BC96}" type="presOf" srcId="{B0EDC779-2E59-438D-B1A2-3F7871AA76BC}" destId="{29F27427-6926-4E44-9DC1-C4C587BCEF75}" srcOrd="0" destOrd="0" presId="urn:microsoft.com/office/officeart/2005/8/layout/vList2"/>
    <dgm:cxn modelId="{7BB31376-3FAF-494E-B3CA-929076FAF93A}" type="presOf" srcId="{1841DA77-EBE2-46D2-9291-3814C092EC28}" destId="{448863B7-DA82-4137-995B-1CEF278D9971}" srcOrd="0" destOrd="0" presId="urn:microsoft.com/office/officeart/2005/8/layout/vList2"/>
    <dgm:cxn modelId="{3C1CF25D-90D9-4C09-BFAB-D3184A397D74}" type="presParOf" srcId="{448863B7-DA82-4137-995B-1CEF278D9971}" destId="{29F27427-6926-4E44-9DC1-C4C587BCEF75}"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1841DA77-EBE2-46D2-9291-3814C092EC2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0EDC779-2E59-438D-B1A2-3F7871AA76BC}">
      <dgm:prSet/>
      <dgm:spPr/>
      <dgm:t>
        <a:bodyPr/>
        <a:lstStyle/>
        <a:p>
          <a:pPr algn="ctr" rtl="1"/>
          <a:r>
            <a:rPr lang="fa-IR" b="1" dirty="0" smtClean="0">
              <a:cs typeface="B Nazanin" panose="00000400000000000000" pitchFamily="2" charset="-78"/>
            </a:rPr>
            <a:t>بند زبان </a:t>
          </a:r>
          <a:r>
            <a:rPr lang="fa-IR" dirty="0" smtClean="0">
              <a:cs typeface="B Nazanin" panose="00000400000000000000" pitchFamily="2" charset="-78"/>
            </a:rPr>
            <a:t>(</a:t>
          </a:r>
          <a:r>
            <a:rPr lang="en-US" dirty="0" smtClean="0">
              <a:cs typeface="B Nazanin" panose="00000400000000000000" pitchFamily="2" charset="-78"/>
            </a:rPr>
            <a:t>tongue-tie</a:t>
          </a:r>
          <a:r>
            <a:rPr lang="fa-IR" dirty="0" smtClean="0">
              <a:cs typeface="B Nazanin" panose="00000400000000000000" pitchFamily="2" charset="-78"/>
            </a:rPr>
            <a:t>) </a:t>
          </a:r>
          <a:r>
            <a:rPr lang="en-US" b="1" dirty="0" smtClean="0">
              <a:cs typeface="B Nazanin" panose="00000400000000000000" pitchFamily="2" charset="-78"/>
            </a:rPr>
            <a:t> </a:t>
          </a:r>
          <a:endParaRPr lang="en-US" dirty="0">
            <a:cs typeface="B Nazanin" panose="00000400000000000000" pitchFamily="2" charset="-78"/>
          </a:endParaRPr>
        </a:p>
      </dgm:t>
    </dgm:pt>
    <dgm:pt modelId="{63B57627-2D5A-4E41-8719-EF3D0994AEB1}" type="parTrans" cxnId="{44FA2059-FCBD-4028-B431-13938A07FB23}">
      <dgm:prSet/>
      <dgm:spPr/>
      <dgm:t>
        <a:bodyPr/>
        <a:lstStyle/>
        <a:p>
          <a:endParaRPr lang="en-US"/>
        </a:p>
      </dgm:t>
    </dgm:pt>
    <dgm:pt modelId="{B35111E0-9DC5-4CDD-8FD2-CBDB66E7B5B4}" type="sibTrans" cxnId="{44FA2059-FCBD-4028-B431-13938A07FB23}">
      <dgm:prSet/>
      <dgm:spPr/>
      <dgm:t>
        <a:bodyPr/>
        <a:lstStyle/>
        <a:p>
          <a:endParaRPr lang="en-US"/>
        </a:p>
      </dgm:t>
    </dgm:pt>
    <dgm:pt modelId="{448863B7-DA82-4137-995B-1CEF278D9971}" type="pres">
      <dgm:prSet presAssocID="{1841DA77-EBE2-46D2-9291-3814C092EC28}" presName="linear" presStyleCnt="0">
        <dgm:presLayoutVars>
          <dgm:animLvl val="lvl"/>
          <dgm:resizeHandles val="exact"/>
        </dgm:presLayoutVars>
      </dgm:prSet>
      <dgm:spPr/>
      <dgm:t>
        <a:bodyPr/>
        <a:lstStyle/>
        <a:p>
          <a:endParaRPr lang="en-US"/>
        </a:p>
      </dgm:t>
    </dgm:pt>
    <dgm:pt modelId="{29F27427-6926-4E44-9DC1-C4C587BCEF75}" type="pres">
      <dgm:prSet presAssocID="{B0EDC779-2E59-438D-B1A2-3F7871AA76BC}" presName="parentText" presStyleLbl="node1" presStyleIdx="0" presStyleCnt="1" custLinFactNeighborX="14002" custLinFactNeighborY="-7297">
        <dgm:presLayoutVars>
          <dgm:chMax val="0"/>
          <dgm:bulletEnabled val="1"/>
        </dgm:presLayoutVars>
      </dgm:prSet>
      <dgm:spPr/>
      <dgm:t>
        <a:bodyPr/>
        <a:lstStyle/>
        <a:p>
          <a:endParaRPr lang="en-US"/>
        </a:p>
      </dgm:t>
    </dgm:pt>
  </dgm:ptLst>
  <dgm:cxnLst>
    <dgm:cxn modelId="{44FA2059-FCBD-4028-B431-13938A07FB23}" srcId="{1841DA77-EBE2-46D2-9291-3814C092EC28}" destId="{B0EDC779-2E59-438D-B1A2-3F7871AA76BC}" srcOrd="0" destOrd="0" parTransId="{63B57627-2D5A-4E41-8719-EF3D0994AEB1}" sibTransId="{B35111E0-9DC5-4CDD-8FD2-CBDB66E7B5B4}"/>
    <dgm:cxn modelId="{69512F05-18F7-4D30-ADB1-DC9EF53483E1}" type="presOf" srcId="{B0EDC779-2E59-438D-B1A2-3F7871AA76BC}" destId="{29F27427-6926-4E44-9DC1-C4C587BCEF75}" srcOrd="0" destOrd="0" presId="urn:microsoft.com/office/officeart/2005/8/layout/vList2"/>
    <dgm:cxn modelId="{C556025A-99DD-4183-AB63-1E70D067E2D2}" type="presOf" srcId="{1841DA77-EBE2-46D2-9291-3814C092EC28}" destId="{448863B7-DA82-4137-995B-1CEF278D9971}" srcOrd="0" destOrd="0" presId="urn:microsoft.com/office/officeart/2005/8/layout/vList2"/>
    <dgm:cxn modelId="{8D8BC210-8196-4914-9983-D1D18CB2581D}" type="presParOf" srcId="{448863B7-DA82-4137-995B-1CEF278D9971}" destId="{29F27427-6926-4E44-9DC1-C4C587BCEF7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60DB9828-02D5-46E9-9133-D31C5B7845D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215E07C-9E17-4D2D-B530-EE0C1DBAFFD5}">
      <dgm:prSet custT="1"/>
      <dgm:spPr/>
      <dgm:t>
        <a:bodyPr/>
        <a:lstStyle/>
        <a:p>
          <a:pPr algn="ctr" rtl="1"/>
          <a:r>
            <a:rPr lang="ar-SA" sz="36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مادرلمیده به پشت ،شیرخوار زانوزده ونیمه خوابیده به شکم</a:t>
          </a:r>
          <a:endParaRPr lang="en-US" sz="36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endParaRPr>
        </a:p>
        <a:p>
          <a:pPr algn="ctr"/>
          <a:r>
            <a:rPr lang="en-US" sz="36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Reclining Straddle Sit with Baby Semi-Prone</a:t>
          </a:r>
          <a:r>
            <a:rPr lang="fa-IR" sz="3600" b="1" dirty="0" smtClean="0">
              <a:effectLst>
                <a:outerShdw blurRad="38100" dist="38100" dir="2700000" algn="tl">
                  <a:srgbClr val="000000">
                    <a:alpha val="43137"/>
                  </a:srgbClr>
                </a:outerShdw>
              </a:effectLst>
              <a:cs typeface="B Nazanin" panose="00000400000000000000" pitchFamily="2" charset="-78"/>
            </a:rPr>
            <a:t> </a:t>
          </a:r>
          <a:endParaRPr lang="en-US" sz="3600" dirty="0">
            <a:effectLst>
              <a:outerShdw blurRad="38100" dist="38100" dir="2700000" algn="tl">
                <a:srgbClr val="000000">
                  <a:alpha val="43137"/>
                </a:srgbClr>
              </a:outerShdw>
            </a:effectLst>
            <a:cs typeface="B Nazanin" panose="00000400000000000000" pitchFamily="2" charset="-78"/>
          </a:endParaRPr>
        </a:p>
      </dgm:t>
    </dgm:pt>
    <dgm:pt modelId="{2C0305E9-C936-48AC-A4B5-A2947130F6B8}" type="parTrans" cxnId="{B0935C37-A2F4-4CFA-9A9B-52D12C4AECF8}">
      <dgm:prSet/>
      <dgm:spPr/>
      <dgm:t>
        <a:bodyPr/>
        <a:lstStyle/>
        <a:p>
          <a:endParaRPr lang="en-US" sz="3600"/>
        </a:p>
      </dgm:t>
    </dgm:pt>
    <dgm:pt modelId="{2D8B03C7-A884-49E2-AC9D-F180CD5D7AF9}" type="sibTrans" cxnId="{B0935C37-A2F4-4CFA-9A9B-52D12C4AECF8}">
      <dgm:prSet/>
      <dgm:spPr/>
      <dgm:t>
        <a:bodyPr/>
        <a:lstStyle/>
        <a:p>
          <a:endParaRPr lang="en-US" sz="3600"/>
        </a:p>
      </dgm:t>
    </dgm:pt>
    <dgm:pt modelId="{1AFA7C39-11E2-42E7-A10C-0FC827C937E3}" type="pres">
      <dgm:prSet presAssocID="{60DB9828-02D5-46E9-9133-D31C5B7845DF}" presName="linear" presStyleCnt="0">
        <dgm:presLayoutVars>
          <dgm:animLvl val="lvl"/>
          <dgm:resizeHandles val="exact"/>
        </dgm:presLayoutVars>
      </dgm:prSet>
      <dgm:spPr/>
      <dgm:t>
        <a:bodyPr/>
        <a:lstStyle/>
        <a:p>
          <a:endParaRPr lang="en-US"/>
        </a:p>
      </dgm:t>
    </dgm:pt>
    <dgm:pt modelId="{CA121835-C725-4FA8-9B34-8FECC7F86226}" type="pres">
      <dgm:prSet presAssocID="{3215E07C-9E17-4D2D-B530-EE0C1DBAFFD5}" presName="parentText" presStyleLbl="node1" presStyleIdx="0" presStyleCnt="1">
        <dgm:presLayoutVars>
          <dgm:chMax val="0"/>
          <dgm:bulletEnabled val="1"/>
        </dgm:presLayoutVars>
      </dgm:prSet>
      <dgm:spPr/>
      <dgm:t>
        <a:bodyPr/>
        <a:lstStyle/>
        <a:p>
          <a:endParaRPr lang="en-US"/>
        </a:p>
      </dgm:t>
    </dgm:pt>
  </dgm:ptLst>
  <dgm:cxnLst>
    <dgm:cxn modelId="{9A0DFC66-BC5B-44B1-B3E6-4758DEA04BD2}" type="presOf" srcId="{60DB9828-02D5-46E9-9133-D31C5B7845DF}" destId="{1AFA7C39-11E2-42E7-A10C-0FC827C937E3}" srcOrd="0" destOrd="0" presId="urn:microsoft.com/office/officeart/2005/8/layout/vList2"/>
    <dgm:cxn modelId="{B0935C37-A2F4-4CFA-9A9B-52D12C4AECF8}" srcId="{60DB9828-02D5-46E9-9133-D31C5B7845DF}" destId="{3215E07C-9E17-4D2D-B530-EE0C1DBAFFD5}" srcOrd="0" destOrd="0" parTransId="{2C0305E9-C936-48AC-A4B5-A2947130F6B8}" sibTransId="{2D8B03C7-A884-49E2-AC9D-F180CD5D7AF9}"/>
    <dgm:cxn modelId="{9DB188CB-58DD-44CF-8E7E-C3FAE80D3E90}" type="presOf" srcId="{3215E07C-9E17-4D2D-B530-EE0C1DBAFFD5}" destId="{CA121835-C725-4FA8-9B34-8FECC7F86226}" srcOrd="0" destOrd="0" presId="urn:microsoft.com/office/officeart/2005/8/layout/vList2"/>
    <dgm:cxn modelId="{BA4F2D50-50DC-4861-8C89-480378D42E0E}" type="presParOf" srcId="{1AFA7C39-11E2-42E7-A10C-0FC827C937E3}" destId="{CA121835-C725-4FA8-9B34-8FECC7F8622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7A6E3420-CA9A-4F92-B8D1-4B58F9A28BF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DC12934-E79E-49A6-9950-2118CDA70402}">
      <dgm:prSet/>
      <dgm:spPr/>
      <dgm:t>
        <a:bodyPr/>
        <a:lstStyle/>
        <a:p>
          <a:pPr algn="ctr" rtl="1"/>
          <a:r>
            <a:rPr lang="fa-IR" b="1" dirty="0" smtClean="0">
              <a:cs typeface="B Nazanin" panose="00000400000000000000" pitchFamily="2" charset="-78"/>
            </a:rPr>
            <a:t>پوزیشن شیردهی برای تورتیکولی</a:t>
          </a:r>
          <a:endParaRPr lang="en-US" b="1" dirty="0" smtClean="0">
            <a:cs typeface="B Nazanin" panose="00000400000000000000" pitchFamily="2" charset="-78"/>
          </a:endParaRPr>
        </a:p>
      </dgm:t>
    </dgm:pt>
    <dgm:pt modelId="{990206AE-3DB1-43A3-B31E-F00E316269E8}" type="parTrans" cxnId="{1EF96F4F-6473-4BF3-B0A4-7339A16105FB}">
      <dgm:prSet/>
      <dgm:spPr/>
      <dgm:t>
        <a:bodyPr/>
        <a:lstStyle/>
        <a:p>
          <a:endParaRPr lang="en-US">
            <a:cs typeface="B Nazanin" panose="00000400000000000000" pitchFamily="2" charset="-78"/>
          </a:endParaRPr>
        </a:p>
      </dgm:t>
    </dgm:pt>
    <dgm:pt modelId="{D61B0C4D-3D08-4EF3-8845-C180F21D4A80}" type="sibTrans" cxnId="{1EF96F4F-6473-4BF3-B0A4-7339A16105FB}">
      <dgm:prSet/>
      <dgm:spPr/>
      <dgm:t>
        <a:bodyPr/>
        <a:lstStyle/>
        <a:p>
          <a:endParaRPr lang="en-US">
            <a:cs typeface="B Nazanin" panose="00000400000000000000" pitchFamily="2" charset="-78"/>
          </a:endParaRPr>
        </a:p>
      </dgm:t>
    </dgm:pt>
    <dgm:pt modelId="{2DE4359F-1F2E-4837-9C06-3B13C27CBAAE}" type="pres">
      <dgm:prSet presAssocID="{7A6E3420-CA9A-4F92-B8D1-4B58F9A28BF3}" presName="linear" presStyleCnt="0">
        <dgm:presLayoutVars>
          <dgm:animLvl val="lvl"/>
          <dgm:resizeHandles val="exact"/>
        </dgm:presLayoutVars>
      </dgm:prSet>
      <dgm:spPr/>
      <dgm:t>
        <a:bodyPr/>
        <a:lstStyle/>
        <a:p>
          <a:endParaRPr lang="en-US"/>
        </a:p>
      </dgm:t>
    </dgm:pt>
    <dgm:pt modelId="{C74091A7-2E3A-4108-8E30-75557A5A6313}" type="pres">
      <dgm:prSet presAssocID="{3DC12934-E79E-49A6-9950-2118CDA70402}" presName="parentText" presStyleLbl="node1" presStyleIdx="0" presStyleCnt="1">
        <dgm:presLayoutVars>
          <dgm:chMax val="0"/>
          <dgm:bulletEnabled val="1"/>
        </dgm:presLayoutVars>
      </dgm:prSet>
      <dgm:spPr/>
      <dgm:t>
        <a:bodyPr/>
        <a:lstStyle/>
        <a:p>
          <a:endParaRPr lang="en-US"/>
        </a:p>
      </dgm:t>
    </dgm:pt>
  </dgm:ptLst>
  <dgm:cxnLst>
    <dgm:cxn modelId="{1EF96F4F-6473-4BF3-B0A4-7339A16105FB}" srcId="{7A6E3420-CA9A-4F92-B8D1-4B58F9A28BF3}" destId="{3DC12934-E79E-49A6-9950-2118CDA70402}" srcOrd="0" destOrd="0" parTransId="{990206AE-3DB1-43A3-B31E-F00E316269E8}" sibTransId="{D61B0C4D-3D08-4EF3-8845-C180F21D4A80}"/>
    <dgm:cxn modelId="{7F65F423-739A-41E7-880E-9C99789F2C1B}" type="presOf" srcId="{7A6E3420-CA9A-4F92-B8D1-4B58F9A28BF3}" destId="{2DE4359F-1F2E-4837-9C06-3B13C27CBAAE}" srcOrd="0" destOrd="0" presId="urn:microsoft.com/office/officeart/2005/8/layout/vList2"/>
    <dgm:cxn modelId="{A53EFE86-FA4B-44D7-8F5E-897AAE1A3A1A}" type="presOf" srcId="{3DC12934-E79E-49A6-9950-2118CDA70402}" destId="{C74091A7-2E3A-4108-8E30-75557A5A6313}" srcOrd="0" destOrd="0" presId="urn:microsoft.com/office/officeart/2005/8/layout/vList2"/>
    <dgm:cxn modelId="{816209CB-4E74-44C2-BDDA-947624299FEC}" type="presParOf" srcId="{2DE4359F-1F2E-4837-9C06-3B13C27CBAAE}" destId="{C74091A7-2E3A-4108-8E30-75557A5A631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7A6E3420-CA9A-4F92-B8D1-4B58F9A28BF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DC12934-E79E-49A6-9950-2118CDA70402}">
      <dgm:prSet/>
      <dgm:spPr/>
      <dgm:t>
        <a:bodyPr/>
        <a:lstStyle/>
        <a:p>
          <a:pPr algn="ctr" rtl="1"/>
          <a:r>
            <a:rPr lang="fa-IR" b="1" dirty="0" smtClean="0">
              <a:cs typeface="B Nazanin" panose="00000400000000000000" pitchFamily="2" charset="-78"/>
            </a:rPr>
            <a:t>پوزیشن شیردهی برای تورتیکولی</a:t>
          </a:r>
          <a:endParaRPr lang="en-US" b="1" dirty="0" smtClean="0">
            <a:cs typeface="B Nazanin" panose="00000400000000000000" pitchFamily="2" charset="-78"/>
          </a:endParaRPr>
        </a:p>
      </dgm:t>
    </dgm:pt>
    <dgm:pt modelId="{990206AE-3DB1-43A3-B31E-F00E316269E8}" type="parTrans" cxnId="{1EF96F4F-6473-4BF3-B0A4-7339A16105FB}">
      <dgm:prSet/>
      <dgm:spPr/>
      <dgm:t>
        <a:bodyPr/>
        <a:lstStyle/>
        <a:p>
          <a:endParaRPr lang="en-US">
            <a:cs typeface="B Nazanin" panose="00000400000000000000" pitchFamily="2" charset="-78"/>
          </a:endParaRPr>
        </a:p>
      </dgm:t>
    </dgm:pt>
    <dgm:pt modelId="{D61B0C4D-3D08-4EF3-8845-C180F21D4A80}" type="sibTrans" cxnId="{1EF96F4F-6473-4BF3-B0A4-7339A16105FB}">
      <dgm:prSet/>
      <dgm:spPr/>
      <dgm:t>
        <a:bodyPr/>
        <a:lstStyle/>
        <a:p>
          <a:endParaRPr lang="en-US">
            <a:cs typeface="B Nazanin" panose="00000400000000000000" pitchFamily="2" charset="-78"/>
          </a:endParaRPr>
        </a:p>
      </dgm:t>
    </dgm:pt>
    <dgm:pt modelId="{2DE4359F-1F2E-4837-9C06-3B13C27CBAAE}" type="pres">
      <dgm:prSet presAssocID="{7A6E3420-CA9A-4F92-B8D1-4B58F9A28BF3}" presName="linear" presStyleCnt="0">
        <dgm:presLayoutVars>
          <dgm:animLvl val="lvl"/>
          <dgm:resizeHandles val="exact"/>
        </dgm:presLayoutVars>
      </dgm:prSet>
      <dgm:spPr/>
      <dgm:t>
        <a:bodyPr/>
        <a:lstStyle/>
        <a:p>
          <a:endParaRPr lang="en-US"/>
        </a:p>
      </dgm:t>
    </dgm:pt>
    <dgm:pt modelId="{C74091A7-2E3A-4108-8E30-75557A5A6313}" type="pres">
      <dgm:prSet presAssocID="{3DC12934-E79E-49A6-9950-2118CDA70402}" presName="parentText" presStyleLbl="node1" presStyleIdx="0" presStyleCnt="1">
        <dgm:presLayoutVars>
          <dgm:chMax val="0"/>
          <dgm:bulletEnabled val="1"/>
        </dgm:presLayoutVars>
      </dgm:prSet>
      <dgm:spPr/>
      <dgm:t>
        <a:bodyPr/>
        <a:lstStyle/>
        <a:p>
          <a:endParaRPr lang="en-US"/>
        </a:p>
      </dgm:t>
    </dgm:pt>
  </dgm:ptLst>
  <dgm:cxnLst>
    <dgm:cxn modelId="{1EF96F4F-6473-4BF3-B0A4-7339A16105FB}" srcId="{7A6E3420-CA9A-4F92-B8D1-4B58F9A28BF3}" destId="{3DC12934-E79E-49A6-9950-2118CDA70402}" srcOrd="0" destOrd="0" parTransId="{990206AE-3DB1-43A3-B31E-F00E316269E8}" sibTransId="{D61B0C4D-3D08-4EF3-8845-C180F21D4A80}"/>
    <dgm:cxn modelId="{BFD118E3-5A3C-420F-A7C1-A5BC12174D95}" type="presOf" srcId="{7A6E3420-CA9A-4F92-B8D1-4B58F9A28BF3}" destId="{2DE4359F-1F2E-4837-9C06-3B13C27CBAAE}" srcOrd="0" destOrd="0" presId="urn:microsoft.com/office/officeart/2005/8/layout/vList2"/>
    <dgm:cxn modelId="{AD1921CA-F645-490A-890C-C513240E1638}" type="presOf" srcId="{3DC12934-E79E-49A6-9950-2118CDA70402}" destId="{C74091A7-2E3A-4108-8E30-75557A5A6313}" srcOrd="0" destOrd="0" presId="urn:microsoft.com/office/officeart/2005/8/layout/vList2"/>
    <dgm:cxn modelId="{E4C143AB-533E-4383-A036-4F2DF390AE66}" type="presParOf" srcId="{2DE4359F-1F2E-4837-9C06-3B13C27CBAAE}" destId="{C74091A7-2E3A-4108-8E30-75557A5A631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7A6E3420-CA9A-4F92-B8D1-4B58F9A28BF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DC12934-E79E-49A6-9950-2118CDA70402}">
      <dgm:prSet custT="1"/>
      <dgm:spPr/>
      <dgm:t>
        <a:bodyPr/>
        <a:lstStyle/>
        <a:p>
          <a:pPr algn="ctr" rtl="1"/>
          <a:r>
            <a:rPr lang="fa-IR" sz="3700" b="1" dirty="0" smtClean="0">
              <a:cs typeface="B Nazanin" panose="00000400000000000000" pitchFamily="2" charset="-78"/>
            </a:rPr>
            <a:t>پوزیشن شیردهی برای تورتیکولی </a:t>
          </a:r>
          <a:r>
            <a:rPr lang="fa-IR" sz="2400" b="1" dirty="0" smtClean="0">
              <a:cs typeface="B Nazanin" panose="00000400000000000000" pitchFamily="2" charset="-78"/>
            </a:rPr>
            <a:t>وضعیت های مختلف چرخش شکم</a:t>
          </a:r>
          <a:endParaRPr lang="en-US" sz="4000" b="1" dirty="0" smtClean="0">
            <a:cs typeface="B Nazanin" panose="00000400000000000000" pitchFamily="2" charset="-78"/>
          </a:endParaRPr>
        </a:p>
      </dgm:t>
    </dgm:pt>
    <dgm:pt modelId="{990206AE-3DB1-43A3-B31E-F00E316269E8}" type="parTrans" cxnId="{1EF96F4F-6473-4BF3-B0A4-7339A16105FB}">
      <dgm:prSet/>
      <dgm:spPr/>
      <dgm:t>
        <a:bodyPr/>
        <a:lstStyle/>
        <a:p>
          <a:endParaRPr lang="en-US">
            <a:cs typeface="B Nazanin" panose="00000400000000000000" pitchFamily="2" charset="-78"/>
          </a:endParaRPr>
        </a:p>
      </dgm:t>
    </dgm:pt>
    <dgm:pt modelId="{D61B0C4D-3D08-4EF3-8845-C180F21D4A80}" type="sibTrans" cxnId="{1EF96F4F-6473-4BF3-B0A4-7339A16105FB}">
      <dgm:prSet/>
      <dgm:spPr/>
      <dgm:t>
        <a:bodyPr/>
        <a:lstStyle/>
        <a:p>
          <a:endParaRPr lang="en-US">
            <a:cs typeface="B Nazanin" panose="00000400000000000000" pitchFamily="2" charset="-78"/>
          </a:endParaRPr>
        </a:p>
      </dgm:t>
    </dgm:pt>
    <dgm:pt modelId="{2DE4359F-1F2E-4837-9C06-3B13C27CBAAE}" type="pres">
      <dgm:prSet presAssocID="{7A6E3420-CA9A-4F92-B8D1-4B58F9A28BF3}" presName="linear" presStyleCnt="0">
        <dgm:presLayoutVars>
          <dgm:animLvl val="lvl"/>
          <dgm:resizeHandles val="exact"/>
        </dgm:presLayoutVars>
      </dgm:prSet>
      <dgm:spPr/>
      <dgm:t>
        <a:bodyPr/>
        <a:lstStyle/>
        <a:p>
          <a:endParaRPr lang="en-US"/>
        </a:p>
      </dgm:t>
    </dgm:pt>
    <dgm:pt modelId="{C74091A7-2E3A-4108-8E30-75557A5A6313}" type="pres">
      <dgm:prSet presAssocID="{3DC12934-E79E-49A6-9950-2118CDA70402}" presName="parentText" presStyleLbl="node1" presStyleIdx="0" presStyleCnt="1">
        <dgm:presLayoutVars>
          <dgm:chMax val="0"/>
          <dgm:bulletEnabled val="1"/>
        </dgm:presLayoutVars>
      </dgm:prSet>
      <dgm:spPr/>
      <dgm:t>
        <a:bodyPr/>
        <a:lstStyle/>
        <a:p>
          <a:endParaRPr lang="en-US"/>
        </a:p>
      </dgm:t>
    </dgm:pt>
  </dgm:ptLst>
  <dgm:cxnLst>
    <dgm:cxn modelId="{1FB8563E-AED6-4399-87B0-662A5CEFCE50}" type="presOf" srcId="{7A6E3420-CA9A-4F92-B8D1-4B58F9A28BF3}" destId="{2DE4359F-1F2E-4837-9C06-3B13C27CBAAE}" srcOrd="0" destOrd="0" presId="urn:microsoft.com/office/officeart/2005/8/layout/vList2"/>
    <dgm:cxn modelId="{1EF96F4F-6473-4BF3-B0A4-7339A16105FB}" srcId="{7A6E3420-CA9A-4F92-B8D1-4B58F9A28BF3}" destId="{3DC12934-E79E-49A6-9950-2118CDA70402}" srcOrd="0" destOrd="0" parTransId="{990206AE-3DB1-43A3-B31E-F00E316269E8}" sibTransId="{D61B0C4D-3D08-4EF3-8845-C180F21D4A80}"/>
    <dgm:cxn modelId="{50F54D7F-7E2B-49D9-BA08-C4255279D5B6}" type="presOf" srcId="{3DC12934-E79E-49A6-9950-2118CDA70402}" destId="{C74091A7-2E3A-4108-8E30-75557A5A6313}" srcOrd="0" destOrd="0" presId="urn:microsoft.com/office/officeart/2005/8/layout/vList2"/>
    <dgm:cxn modelId="{4F020B9E-E2F5-435A-94E0-E4E25F729F47}" type="presParOf" srcId="{2DE4359F-1F2E-4837-9C06-3B13C27CBAAE}" destId="{C74091A7-2E3A-4108-8E30-75557A5A631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785D0678-0329-4BFD-86D3-23084668B9D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89AF919-18ED-48DD-AD25-F0981DCA4B5C}">
      <dgm:prSet/>
      <dgm:spPr/>
      <dgm:t>
        <a:bodyPr/>
        <a:lstStyle/>
        <a:p>
          <a:pPr algn="ctr" rtl="1"/>
          <a:r>
            <a:rPr lang="fa-IR" b="1" dirty="0" smtClean="0">
              <a:effectLst>
                <a:outerShdw blurRad="38100" dist="38100" dir="2700000" algn="tl">
                  <a:srgbClr val="000000">
                    <a:alpha val="43137"/>
                  </a:srgbClr>
                </a:outerShdw>
              </a:effectLst>
              <a:cs typeface="B Nazanin" panose="00000400000000000000" pitchFamily="2" charset="-78"/>
            </a:rPr>
            <a:t>طرز بغل گرفتن دوقلوها در هنگام شيردادن همزمان</a:t>
          </a:r>
          <a:endParaRPr lang="en-US" dirty="0">
            <a:effectLst>
              <a:outerShdw blurRad="38100" dist="38100" dir="2700000" algn="tl">
                <a:srgbClr val="000000">
                  <a:alpha val="43137"/>
                </a:srgbClr>
              </a:outerShdw>
            </a:effectLst>
            <a:cs typeface="B Nazanin" panose="00000400000000000000" pitchFamily="2" charset="-78"/>
          </a:endParaRPr>
        </a:p>
      </dgm:t>
    </dgm:pt>
    <dgm:pt modelId="{48115E37-A0B7-4111-BB40-FC4C4557CD99}" type="parTrans" cxnId="{77C3BAD6-F020-4AD3-B1D6-4A1DE63137BA}">
      <dgm:prSet/>
      <dgm:spPr/>
      <dgm:t>
        <a:bodyPr/>
        <a:lstStyle/>
        <a:p>
          <a:endParaRPr lang="en-US"/>
        </a:p>
      </dgm:t>
    </dgm:pt>
    <dgm:pt modelId="{360F73CE-39F7-4099-BF95-6A6527D13D9E}" type="sibTrans" cxnId="{77C3BAD6-F020-4AD3-B1D6-4A1DE63137BA}">
      <dgm:prSet/>
      <dgm:spPr/>
      <dgm:t>
        <a:bodyPr/>
        <a:lstStyle/>
        <a:p>
          <a:endParaRPr lang="en-US"/>
        </a:p>
      </dgm:t>
    </dgm:pt>
    <dgm:pt modelId="{B480EBD6-89F5-4D1A-B619-10E1211E9103}" type="pres">
      <dgm:prSet presAssocID="{785D0678-0329-4BFD-86D3-23084668B9DE}" presName="linear" presStyleCnt="0">
        <dgm:presLayoutVars>
          <dgm:animLvl val="lvl"/>
          <dgm:resizeHandles val="exact"/>
        </dgm:presLayoutVars>
      </dgm:prSet>
      <dgm:spPr/>
      <dgm:t>
        <a:bodyPr/>
        <a:lstStyle/>
        <a:p>
          <a:endParaRPr lang="en-US"/>
        </a:p>
      </dgm:t>
    </dgm:pt>
    <dgm:pt modelId="{8A423AE0-5A13-49D0-B615-4757E561D682}" type="pres">
      <dgm:prSet presAssocID="{189AF919-18ED-48DD-AD25-F0981DCA4B5C}" presName="parentText" presStyleLbl="node1" presStyleIdx="0" presStyleCnt="1" custLinFactNeighborX="1349" custLinFactNeighborY="-14878">
        <dgm:presLayoutVars>
          <dgm:chMax val="0"/>
          <dgm:bulletEnabled val="1"/>
        </dgm:presLayoutVars>
      </dgm:prSet>
      <dgm:spPr/>
      <dgm:t>
        <a:bodyPr/>
        <a:lstStyle/>
        <a:p>
          <a:endParaRPr lang="en-US"/>
        </a:p>
      </dgm:t>
    </dgm:pt>
  </dgm:ptLst>
  <dgm:cxnLst>
    <dgm:cxn modelId="{C3019E51-DE09-4BCA-BFF3-D1E4876D2F4A}" type="presOf" srcId="{189AF919-18ED-48DD-AD25-F0981DCA4B5C}" destId="{8A423AE0-5A13-49D0-B615-4757E561D682}" srcOrd="0" destOrd="0" presId="urn:microsoft.com/office/officeart/2005/8/layout/vList2"/>
    <dgm:cxn modelId="{77C3BAD6-F020-4AD3-B1D6-4A1DE63137BA}" srcId="{785D0678-0329-4BFD-86D3-23084668B9DE}" destId="{189AF919-18ED-48DD-AD25-F0981DCA4B5C}" srcOrd="0" destOrd="0" parTransId="{48115E37-A0B7-4111-BB40-FC4C4557CD99}" sibTransId="{360F73CE-39F7-4099-BF95-6A6527D13D9E}"/>
    <dgm:cxn modelId="{97C2E610-80E6-4189-879D-0838DE764E01}" type="presOf" srcId="{785D0678-0329-4BFD-86D3-23084668B9DE}" destId="{B480EBD6-89F5-4D1A-B619-10E1211E9103}" srcOrd="0" destOrd="0" presId="urn:microsoft.com/office/officeart/2005/8/layout/vList2"/>
    <dgm:cxn modelId="{2F4E666E-2DE5-4C1B-9C12-8DAC3639164F}" type="presParOf" srcId="{B480EBD6-89F5-4D1A-B619-10E1211E9103}" destId="{8A423AE0-5A13-49D0-B615-4757E561D68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C627D2C-301D-4F51-8698-F8241038440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D2EDB6-33C8-45A3-B822-9ABE72EB662B}">
      <dgm:prSet custT="1"/>
      <dgm:spPr/>
      <dgm:t>
        <a:bodyPr/>
        <a:lstStyle/>
        <a:p>
          <a:pPr algn="ctr" rtl="0"/>
          <a:r>
            <a:rPr lang="fa-IR" sz="3200" b="1" dirty="0" smtClean="0">
              <a:solidFill>
                <a:schemeClr val="bg1"/>
              </a:solidFill>
              <a:effectLst>
                <a:outerShdw blurRad="38100" dist="38100" dir="2700000" algn="tl">
                  <a:srgbClr val="000000">
                    <a:alpha val="43137"/>
                  </a:srgbClr>
                </a:outerShdw>
              </a:effectLst>
              <a:cs typeface="B Nazanin" panose="00000400000000000000" pitchFamily="2" charset="-78"/>
            </a:rPr>
            <a:t>اطمینان از گرفتن صحیح پستان توسط نوزاد و مکیدن قوی او</a:t>
          </a:r>
          <a:r>
            <a:rPr lang="en-US" sz="2800" b="1" dirty="0" smtClean="0">
              <a:solidFill>
                <a:schemeClr val="bg1"/>
              </a:solidFill>
              <a:effectLst>
                <a:outerShdw blurRad="38100" dist="38100" dir="2700000" algn="tl">
                  <a:srgbClr val="000000">
                    <a:alpha val="43137"/>
                  </a:srgbClr>
                </a:outerShdw>
              </a:effectLst>
              <a:cs typeface="B Nazanin" panose="00000400000000000000" pitchFamily="2" charset="-78"/>
            </a:rPr>
            <a:t> </a:t>
          </a:r>
          <a:endParaRPr lang="en-US" sz="2800" dirty="0">
            <a:solidFill>
              <a:schemeClr val="bg1"/>
            </a:solidFill>
            <a:effectLst>
              <a:outerShdw blurRad="38100" dist="38100" dir="2700000" algn="tl">
                <a:srgbClr val="000000">
                  <a:alpha val="43137"/>
                </a:srgbClr>
              </a:outerShdw>
            </a:effectLst>
          </a:endParaRPr>
        </a:p>
      </dgm:t>
    </dgm:pt>
    <dgm:pt modelId="{6A270311-8EB8-433E-AE32-D28E55BE8B3F}" type="parTrans" cxnId="{5D6FB8ED-23F8-4A19-A06F-DF00AA985D00}">
      <dgm:prSet/>
      <dgm:spPr/>
      <dgm:t>
        <a:bodyPr/>
        <a:lstStyle/>
        <a:p>
          <a:endParaRPr lang="en-US" sz="1100"/>
        </a:p>
      </dgm:t>
    </dgm:pt>
    <dgm:pt modelId="{EFB39705-719E-410A-9E64-88F9C50679EF}" type="sibTrans" cxnId="{5D6FB8ED-23F8-4A19-A06F-DF00AA985D00}">
      <dgm:prSet/>
      <dgm:spPr/>
      <dgm:t>
        <a:bodyPr/>
        <a:lstStyle/>
        <a:p>
          <a:endParaRPr lang="en-US" sz="1100"/>
        </a:p>
      </dgm:t>
    </dgm:pt>
    <dgm:pt modelId="{FB80C8AF-006B-47CA-99F0-F7A6E22DC1C9}" type="pres">
      <dgm:prSet presAssocID="{1C627D2C-301D-4F51-8698-F82410384408}" presName="linear" presStyleCnt="0">
        <dgm:presLayoutVars>
          <dgm:animLvl val="lvl"/>
          <dgm:resizeHandles val="exact"/>
        </dgm:presLayoutVars>
      </dgm:prSet>
      <dgm:spPr/>
      <dgm:t>
        <a:bodyPr/>
        <a:lstStyle/>
        <a:p>
          <a:endParaRPr lang="en-US"/>
        </a:p>
      </dgm:t>
    </dgm:pt>
    <dgm:pt modelId="{41B786DD-A9A6-4E96-A16E-3A6F65D47054}" type="pres">
      <dgm:prSet presAssocID="{EFD2EDB6-33C8-45A3-B822-9ABE72EB662B}" presName="parentText" presStyleLbl="node1" presStyleIdx="0" presStyleCnt="1" custScaleY="95403" custLinFactNeighborY="-1168">
        <dgm:presLayoutVars>
          <dgm:chMax val="0"/>
          <dgm:bulletEnabled val="1"/>
        </dgm:presLayoutVars>
      </dgm:prSet>
      <dgm:spPr/>
      <dgm:t>
        <a:bodyPr/>
        <a:lstStyle/>
        <a:p>
          <a:endParaRPr lang="en-US"/>
        </a:p>
      </dgm:t>
    </dgm:pt>
  </dgm:ptLst>
  <dgm:cxnLst>
    <dgm:cxn modelId="{5D6FB8ED-23F8-4A19-A06F-DF00AA985D00}" srcId="{1C627D2C-301D-4F51-8698-F82410384408}" destId="{EFD2EDB6-33C8-45A3-B822-9ABE72EB662B}" srcOrd="0" destOrd="0" parTransId="{6A270311-8EB8-433E-AE32-D28E55BE8B3F}" sibTransId="{EFB39705-719E-410A-9E64-88F9C50679EF}"/>
    <dgm:cxn modelId="{7B03BB69-5023-412B-900D-DB25D6DA0C92}" type="presOf" srcId="{1C627D2C-301D-4F51-8698-F82410384408}" destId="{FB80C8AF-006B-47CA-99F0-F7A6E22DC1C9}" srcOrd="0" destOrd="0" presId="urn:microsoft.com/office/officeart/2005/8/layout/vList2"/>
    <dgm:cxn modelId="{DF979456-EC95-45C6-AF70-A31C22F04BD2}" type="presOf" srcId="{EFD2EDB6-33C8-45A3-B822-9ABE72EB662B}" destId="{41B786DD-A9A6-4E96-A16E-3A6F65D47054}" srcOrd="0" destOrd="0" presId="urn:microsoft.com/office/officeart/2005/8/layout/vList2"/>
    <dgm:cxn modelId="{126C1629-6079-4051-BD31-09F610929A10}" type="presParOf" srcId="{FB80C8AF-006B-47CA-99F0-F7A6E22DC1C9}" destId="{41B786DD-A9A6-4E96-A16E-3A6F65D4705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0A885D9-2954-4C70-8C6D-618F411312A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B7652FC-38E0-42D3-A55F-0175E8582870}">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آموزش وضعیت شیردهی و گرفتن پستان</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61E459E3-1B58-4A60-88B2-8BB246DB0F66}" type="parTrans" cxnId="{4D9B74B8-F156-4DBA-9177-77B3FE2AE667}">
      <dgm:prSet/>
      <dgm:spPr/>
      <dgm:t>
        <a:bodyPr/>
        <a:lstStyle/>
        <a:p>
          <a:endParaRPr lang="en-US"/>
        </a:p>
      </dgm:t>
    </dgm:pt>
    <dgm:pt modelId="{167939A4-7F99-4FBB-90AC-4A9818FD0CA7}" type="sibTrans" cxnId="{4D9B74B8-F156-4DBA-9177-77B3FE2AE667}">
      <dgm:prSet/>
      <dgm:spPr/>
      <dgm:t>
        <a:bodyPr/>
        <a:lstStyle/>
        <a:p>
          <a:endParaRPr lang="en-US"/>
        </a:p>
      </dgm:t>
    </dgm:pt>
    <dgm:pt modelId="{24CEB394-17CC-4C0F-A408-015BEA826421}" type="pres">
      <dgm:prSet presAssocID="{70A885D9-2954-4C70-8C6D-618F411312A7}" presName="linear" presStyleCnt="0">
        <dgm:presLayoutVars>
          <dgm:animLvl val="lvl"/>
          <dgm:resizeHandles val="exact"/>
        </dgm:presLayoutVars>
      </dgm:prSet>
      <dgm:spPr/>
      <dgm:t>
        <a:bodyPr/>
        <a:lstStyle/>
        <a:p>
          <a:endParaRPr lang="en-US"/>
        </a:p>
      </dgm:t>
    </dgm:pt>
    <dgm:pt modelId="{928EE0BD-8994-4744-A6CE-B264BE5175AF}" type="pres">
      <dgm:prSet presAssocID="{CB7652FC-38E0-42D3-A55F-0175E8582870}" presName="parentText" presStyleLbl="node1" presStyleIdx="0" presStyleCnt="1">
        <dgm:presLayoutVars>
          <dgm:chMax val="0"/>
          <dgm:bulletEnabled val="1"/>
        </dgm:presLayoutVars>
      </dgm:prSet>
      <dgm:spPr/>
      <dgm:t>
        <a:bodyPr/>
        <a:lstStyle/>
        <a:p>
          <a:endParaRPr lang="en-US"/>
        </a:p>
      </dgm:t>
    </dgm:pt>
  </dgm:ptLst>
  <dgm:cxnLst>
    <dgm:cxn modelId="{8DDEA76A-4762-4E96-B8C3-7592BE344FD3}" type="presOf" srcId="{70A885D9-2954-4C70-8C6D-618F411312A7}" destId="{24CEB394-17CC-4C0F-A408-015BEA826421}" srcOrd="0" destOrd="0" presId="urn:microsoft.com/office/officeart/2005/8/layout/vList2"/>
    <dgm:cxn modelId="{83FFC4C1-342C-499D-BD63-4AB528F4A6E9}" type="presOf" srcId="{CB7652FC-38E0-42D3-A55F-0175E8582870}" destId="{928EE0BD-8994-4744-A6CE-B264BE5175AF}" srcOrd="0" destOrd="0" presId="urn:microsoft.com/office/officeart/2005/8/layout/vList2"/>
    <dgm:cxn modelId="{4D9B74B8-F156-4DBA-9177-77B3FE2AE667}" srcId="{70A885D9-2954-4C70-8C6D-618F411312A7}" destId="{CB7652FC-38E0-42D3-A55F-0175E8582870}" srcOrd="0" destOrd="0" parTransId="{61E459E3-1B58-4A60-88B2-8BB246DB0F66}" sibTransId="{167939A4-7F99-4FBB-90AC-4A9818FD0CA7}"/>
    <dgm:cxn modelId="{E9977FA2-C925-42E1-9791-F2DB33B550FB}" type="presParOf" srcId="{24CEB394-17CC-4C0F-A408-015BEA826421}" destId="{928EE0BD-8994-4744-A6CE-B264BE5175A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188820C-C1CA-453C-B6BD-478637432C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1B25E1D-E695-44BD-97E8-8F17EEB3E7AD}">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آوردن شیرخوار به طرف پستان </a:t>
          </a:r>
          <a:endParaRPr lang="en-US" sz="4400" b="1" dirty="0" smtClean="0">
            <a:effectLst>
              <a:outerShdw blurRad="38100" dist="38100" dir="2700000" algn="tl">
                <a:srgbClr val="000000">
                  <a:alpha val="43137"/>
                </a:srgbClr>
              </a:outerShdw>
            </a:effectLst>
            <a:cs typeface="B Nazanin" panose="00000400000000000000" pitchFamily="2" charset="-78"/>
          </a:endParaRPr>
        </a:p>
        <a:p>
          <a:pPr algn="ctr" rtl="1">
            <a:lnSpc>
              <a:spcPct val="100000"/>
            </a:lnSpc>
            <a:spcBef>
              <a:spcPts val="1200"/>
            </a:spcBef>
            <a:spcAft>
              <a:spcPts val="5400"/>
            </a:spcAft>
          </a:pPr>
          <a:r>
            <a:rPr lang="fa-IR" sz="2800" b="1" dirty="0" smtClean="0">
              <a:effectLst>
                <a:outerShdw blurRad="38100" dist="38100" dir="2700000" algn="tl">
                  <a:srgbClr val="000000">
                    <a:alpha val="43137"/>
                  </a:srgbClr>
                </a:outerShdw>
              </a:effectLst>
              <a:cs typeface="B Nazanin" panose="00000400000000000000" pitchFamily="2" charset="-78"/>
            </a:rPr>
            <a:t>(</a:t>
          </a:r>
          <a:r>
            <a:rPr lang="en-US" sz="2800" b="1" dirty="0" smtClean="0">
              <a:effectLst>
                <a:outerShdw blurRad="38100" dist="38100" dir="2700000" algn="tl">
                  <a:srgbClr val="000000">
                    <a:alpha val="43137"/>
                  </a:srgbClr>
                </a:outerShdw>
              </a:effectLst>
              <a:cs typeface="B Nazanin" panose="00000400000000000000" pitchFamily="2" charset="-78"/>
            </a:rPr>
            <a:t>Attachment</a:t>
          </a:r>
          <a:r>
            <a:rPr lang="fa-IR" sz="2800" b="1" dirty="0" smtClean="0">
              <a:effectLst>
                <a:outerShdw blurRad="38100" dist="38100" dir="2700000" algn="tl">
                  <a:srgbClr val="000000">
                    <a:alpha val="43137"/>
                  </a:srgbClr>
                </a:outerShdw>
              </a:effectLst>
              <a:cs typeface="B Nazanin" panose="00000400000000000000" pitchFamily="2" charset="-78"/>
            </a:rPr>
            <a:t>)</a:t>
          </a:r>
          <a:endParaRPr lang="en-US" sz="2800" dirty="0">
            <a:effectLst>
              <a:outerShdw blurRad="38100" dist="38100" dir="2700000" algn="tl">
                <a:srgbClr val="000000">
                  <a:alpha val="43137"/>
                </a:srgbClr>
              </a:outerShdw>
            </a:effectLst>
            <a:cs typeface="B Nazanin" panose="00000400000000000000" pitchFamily="2" charset="-78"/>
          </a:endParaRPr>
        </a:p>
      </dgm:t>
    </dgm:pt>
    <dgm:pt modelId="{C53287AD-B5F2-41E4-B003-6364D5764E71}" type="parTrans" cxnId="{F2DC8578-2C0C-43DE-8468-BD70AC82F150}">
      <dgm:prSet/>
      <dgm:spPr/>
      <dgm:t>
        <a:bodyPr/>
        <a:lstStyle/>
        <a:p>
          <a:pPr algn="ctr">
            <a:lnSpc>
              <a:spcPct val="100000"/>
            </a:lnSpc>
          </a:pPr>
          <a:endParaRPr lang="en-US"/>
        </a:p>
      </dgm:t>
    </dgm:pt>
    <dgm:pt modelId="{1D9680B8-1320-4F5E-979F-6286344BFE1D}" type="sibTrans" cxnId="{F2DC8578-2C0C-43DE-8468-BD70AC82F150}">
      <dgm:prSet/>
      <dgm:spPr/>
      <dgm:t>
        <a:bodyPr/>
        <a:lstStyle/>
        <a:p>
          <a:pPr algn="ctr">
            <a:lnSpc>
              <a:spcPct val="100000"/>
            </a:lnSpc>
          </a:pPr>
          <a:endParaRPr lang="en-US"/>
        </a:p>
      </dgm:t>
    </dgm:pt>
    <dgm:pt modelId="{727F44C3-F180-4871-8177-0EC82889DA52}" type="pres">
      <dgm:prSet presAssocID="{2188820C-C1CA-453C-B6BD-478637432C76}" presName="linear" presStyleCnt="0">
        <dgm:presLayoutVars>
          <dgm:animLvl val="lvl"/>
          <dgm:resizeHandles val="exact"/>
        </dgm:presLayoutVars>
      </dgm:prSet>
      <dgm:spPr/>
      <dgm:t>
        <a:bodyPr/>
        <a:lstStyle/>
        <a:p>
          <a:endParaRPr lang="en-US"/>
        </a:p>
      </dgm:t>
    </dgm:pt>
    <dgm:pt modelId="{3D909D3F-A1C4-493A-B1A6-E886C85CF076}" type="pres">
      <dgm:prSet presAssocID="{B1B25E1D-E695-44BD-97E8-8F17EEB3E7AD}" presName="parentText" presStyleLbl="node1" presStyleIdx="0" presStyleCnt="1" custScaleY="315925" custLinFactNeighborY="-154">
        <dgm:presLayoutVars>
          <dgm:chMax val="0"/>
          <dgm:bulletEnabled val="1"/>
        </dgm:presLayoutVars>
      </dgm:prSet>
      <dgm:spPr/>
      <dgm:t>
        <a:bodyPr/>
        <a:lstStyle/>
        <a:p>
          <a:endParaRPr lang="en-US"/>
        </a:p>
      </dgm:t>
    </dgm:pt>
  </dgm:ptLst>
  <dgm:cxnLst>
    <dgm:cxn modelId="{F2DC8578-2C0C-43DE-8468-BD70AC82F150}" srcId="{2188820C-C1CA-453C-B6BD-478637432C76}" destId="{B1B25E1D-E695-44BD-97E8-8F17EEB3E7AD}" srcOrd="0" destOrd="0" parTransId="{C53287AD-B5F2-41E4-B003-6364D5764E71}" sibTransId="{1D9680B8-1320-4F5E-979F-6286344BFE1D}"/>
    <dgm:cxn modelId="{95F74503-48AC-4688-96A9-0FBE20FD2682}" type="presOf" srcId="{B1B25E1D-E695-44BD-97E8-8F17EEB3E7AD}" destId="{3D909D3F-A1C4-493A-B1A6-E886C85CF076}" srcOrd="0" destOrd="0" presId="urn:microsoft.com/office/officeart/2005/8/layout/vList2"/>
    <dgm:cxn modelId="{499EFE69-EB9C-4C7D-B59A-9D1337F6D4FE}" type="presOf" srcId="{2188820C-C1CA-453C-B6BD-478637432C76}" destId="{727F44C3-F180-4871-8177-0EC82889DA52}" srcOrd="0" destOrd="0" presId="urn:microsoft.com/office/officeart/2005/8/layout/vList2"/>
    <dgm:cxn modelId="{0110C804-7242-4663-B1BA-4C3E81C04012}" type="presParOf" srcId="{727F44C3-F180-4871-8177-0EC82889DA52}" destId="{3D909D3F-A1C4-493A-B1A6-E886C85CF07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188820C-C1CA-453C-B6BD-478637432C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1B25E1D-E695-44BD-97E8-8F17EEB3E7AD}">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آوردن شیرخوار به طرف پستان </a:t>
          </a:r>
          <a:endParaRPr lang="en-US" sz="4400" b="1" dirty="0" smtClean="0">
            <a:effectLst>
              <a:outerShdw blurRad="38100" dist="38100" dir="2700000" algn="tl">
                <a:srgbClr val="000000">
                  <a:alpha val="43137"/>
                </a:srgbClr>
              </a:outerShdw>
            </a:effectLst>
            <a:cs typeface="B Nazanin" panose="00000400000000000000" pitchFamily="2" charset="-78"/>
          </a:endParaRPr>
        </a:p>
        <a:p>
          <a:pPr algn="ctr" rtl="1">
            <a:lnSpc>
              <a:spcPct val="100000"/>
            </a:lnSpc>
            <a:spcBef>
              <a:spcPts val="1200"/>
            </a:spcBef>
            <a:spcAft>
              <a:spcPts val="5400"/>
            </a:spcAft>
          </a:pPr>
          <a:r>
            <a:rPr lang="fa-IR" sz="2800" b="1" dirty="0" smtClean="0">
              <a:effectLst>
                <a:outerShdw blurRad="38100" dist="38100" dir="2700000" algn="tl">
                  <a:srgbClr val="000000">
                    <a:alpha val="43137"/>
                  </a:srgbClr>
                </a:outerShdw>
              </a:effectLst>
              <a:cs typeface="B Nazanin" panose="00000400000000000000" pitchFamily="2" charset="-78"/>
            </a:rPr>
            <a:t>(</a:t>
          </a:r>
          <a:r>
            <a:rPr lang="en-US" sz="2800" b="1" dirty="0" smtClean="0">
              <a:effectLst>
                <a:outerShdw blurRad="38100" dist="38100" dir="2700000" algn="tl">
                  <a:srgbClr val="000000">
                    <a:alpha val="43137"/>
                  </a:srgbClr>
                </a:outerShdw>
              </a:effectLst>
              <a:cs typeface="B Nazanin" panose="00000400000000000000" pitchFamily="2" charset="-78"/>
            </a:rPr>
            <a:t>Attachment</a:t>
          </a:r>
          <a:r>
            <a:rPr lang="fa-IR" sz="2800" b="1" dirty="0" smtClean="0">
              <a:effectLst>
                <a:outerShdw blurRad="38100" dist="38100" dir="2700000" algn="tl">
                  <a:srgbClr val="000000">
                    <a:alpha val="43137"/>
                  </a:srgbClr>
                </a:outerShdw>
              </a:effectLst>
              <a:cs typeface="B Nazanin" panose="00000400000000000000" pitchFamily="2" charset="-78"/>
            </a:rPr>
            <a:t>)</a:t>
          </a:r>
          <a:endParaRPr lang="en-US" sz="2800" dirty="0">
            <a:effectLst>
              <a:outerShdw blurRad="38100" dist="38100" dir="2700000" algn="tl">
                <a:srgbClr val="000000">
                  <a:alpha val="43137"/>
                </a:srgbClr>
              </a:outerShdw>
            </a:effectLst>
            <a:cs typeface="B Nazanin" panose="00000400000000000000" pitchFamily="2" charset="-78"/>
          </a:endParaRPr>
        </a:p>
      </dgm:t>
    </dgm:pt>
    <dgm:pt modelId="{C53287AD-B5F2-41E4-B003-6364D5764E71}" type="parTrans" cxnId="{F2DC8578-2C0C-43DE-8468-BD70AC82F150}">
      <dgm:prSet/>
      <dgm:spPr/>
      <dgm:t>
        <a:bodyPr/>
        <a:lstStyle/>
        <a:p>
          <a:pPr algn="ctr">
            <a:lnSpc>
              <a:spcPct val="100000"/>
            </a:lnSpc>
          </a:pPr>
          <a:endParaRPr lang="en-US"/>
        </a:p>
      </dgm:t>
    </dgm:pt>
    <dgm:pt modelId="{1D9680B8-1320-4F5E-979F-6286344BFE1D}" type="sibTrans" cxnId="{F2DC8578-2C0C-43DE-8468-BD70AC82F150}">
      <dgm:prSet/>
      <dgm:spPr/>
      <dgm:t>
        <a:bodyPr/>
        <a:lstStyle/>
        <a:p>
          <a:pPr algn="ctr">
            <a:lnSpc>
              <a:spcPct val="100000"/>
            </a:lnSpc>
          </a:pPr>
          <a:endParaRPr lang="en-US"/>
        </a:p>
      </dgm:t>
    </dgm:pt>
    <dgm:pt modelId="{727F44C3-F180-4871-8177-0EC82889DA52}" type="pres">
      <dgm:prSet presAssocID="{2188820C-C1CA-453C-B6BD-478637432C76}" presName="linear" presStyleCnt="0">
        <dgm:presLayoutVars>
          <dgm:animLvl val="lvl"/>
          <dgm:resizeHandles val="exact"/>
        </dgm:presLayoutVars>
      </dgm:prSet>
      <dgm:spPr/>
      <dgm:t>
        <a:bodyPr/>
        <a:lstStyle/>
        <a:p>
          <a:endParaRPr lang="en-US"/>
        </a:p>
      </dgm:t>
    </dgm:pt>
    <dgm:pt modelId="{3D909D3F-A1C4-493A-B1A6-E886C85CF076}" type="pres">
      <dgm:prSet presAssocID="{B1B25E1D-E695-44BD-97E8-8F17EEB3E7AD}" presName="parentText" presStyleLbl="node1" presStyleIdx="0" presStyleCnt="1" custScaleY="315925" custLinFactNeighborY="-154">
        <dgm:presLayoutVars>
          <dgm:chMax val="0"/>
          <dgm:bulletEnabled val="1"/>
        </dgm:presLayoutVars>
      </dgm:prSet>
      <dgm:spPr/>
      <dgm:t>
        <a:bodyPr/>
        <a:lstStyle/>
        <a:p>
          <a:endParaRPr lang="en-US"/>
        </a:p>
      </dgm:t>
    </dgm:pt>
  </dgm:ptLst>
  <dgm:cxnLst>
    <dgm:cxn modelId="{3728C733-8CC1-49AC-8487-FCD4DC642520}" type="presOf" srcId="{2188820C-C1CA-453C-B6BD-478637432C76}" destId="{727F44C3-F180-4871-8177-0EC82889DA52}" srcOrd="0" destOrd="0" presId="urn:microsoft.com/office/officeart/2005/8/layout/vList2"/>
    <dgm:cxn modelId="{0A4F6D78-2CF9-4FA9-8C40-EE2DED0A7A7A}" type="presOf" srcId="{B1B25E1D-E695-44BD-97E8-8F17EEB3E7AD}" destId="{3D909D3F-A1C4-493A-B1A6-E886C85CF076}" srcOrd="0" destOrd="0" presId="urn:microsoft.com/office/officeart/2005/8/layout/vList2"/>
    <dgm:cxn modelId="{F2DC8578-2C0C-43DE-8468-BD70AC82F150}" srcId="{2188820C-C1CA-453C-B6BD-478637432C76}" destId="{B1B25E1D-E695-44BD-97E8-8F17EEB3E7AD}" srcOrd="0" destOrd="0" parTransId="{C53287AD-B5F2-41E4-B003-6364D5764E71}" sibTransId="{1D9680B8-1320-4F5E-979F-6286344BFE1D}"/>
    <dgm:cxn modelId="{4F585DC5-9861-4EC5-B8EC-1CDEB1862E1D}" type="presParOf" srcId="{727F44C3-F180-4871-8177-0EC82889DA52}" destId="{3D909D3F-A1C4-493A-B1A6-E886C85CF076}"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188820C-C1CA-453C-B6BD-478637432C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1B25E1D-E695-44BD-97E8-8F17EEB3E7AD}">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آوردن شیرخوار به طرف پستان </a:t>
          </a:r>
          <a:endParaRPr lang="en-US" sz="4400" b="1" dirty="0" smtClean="0">
            <a:effectLst>
              <a:outerShdw blurRad="38100" dist="38100" dir="2700000" algn="tl">
                <a:srgbClr val="000000">
                  <a:alpha val="43137"/>
                </a:srgbClr>
              </a:outerShdw>
            </a:effectLst>
            <a:cs typeface="B Nazanin" panose="00000400000000000000" pitchFamily="2" charset="-78"/>
          </a:endParaRPr>
        </a:p>
        <a:p>
          <a:pPr algn="ctr" rtl="1">
            <a:lnSpc>
              <a:spcPct val="100000"/>
            </a:lnSpc>
            <a:spcBef>
              <a:spcPts val="1200"/>
            </a:spcBef>
            <a:spcAft>
              <a:spcPts val="5400"/>
            </a:spcAft>
          </a:pPr>
          <a:r>
            <a:rPr lang="fa-IR" sz="2800" b="1" dirty="0" smtClean="0">
              <a:effectLst>
                <a:outerShdw blurRad="38100" dist="38100" dir="2700000" algn="tl">
                  <a:srgbClr val="000000">
                    <a:alpha val="43137"/>
                  </a:srgbClr>
                </a:outerShdw>
              </a:effectLst>
              <a:cs typeface="B Nazanin" panose="00000400000000000000" pitchFamily="2" charset="-78"/>
            </a:rPr>
            <a:t>(</a:t>
          </a:r>
          <a:r>
            <a:rPr lang="en-US" sz="2800" b="1" dirty="0" smtClean="0">
              <a:effectLst>
                <a:outerShdw blurRad="38100" dist="38100" dir="2700000" algn="tl">
                  <a:srgbClr val="000000">
                    <a:alpha val="43137"/>
                  </a:srgbClr>
                </a:outerShdw>
              </a:effectLst>
              <a:cs typeface="B Nazanin" panose="00000400000000000000" pitchFamily="2" charset="-78"/>
            </a:rPr>
            <a:t>Attachment</a:t>
          </a:r>
          <a:r>
            <a:rPr lang="fa-IR" sz="2800" b="1" dirty="0" smtClean="0">
              <a:effectLst>
                <a:outerShdw blurRad="38100" dist="38100" dir="2700000" algn="tl">
                  <a:srgbClr val="000000">
                    <a:alpha val="43137"/>
                  </a:srgbClr>
                </a:outerShdw>
              </a:effectLst>
              <a:cs typeface="B Nazanin" panose="00000400000000000000" pitchFamily="2" charset="-78"/>
            </a:rPr>
            <a:t>)</a:t>
          </a:r>
          <a:endParaRPr lang="en-US" sz="2800" dirty="0">
            <a:effectLst>
              <a:outerShdw blurRad="38100" dist="38100" dir="2700000" algn="tl">
                <a:srgbClr val="000000">
                  <a:alpha val="43137"/>
                </a:srgbClr>
              </a:outerShdw>
            </a:effectLst>
            <a:cs typeface="B Nazanin" panose="00000400000000000000" pitchFamily="2" charset="-78"/>
          </a:endParaRPr>
        </a:p>
      </dgm:t>
    </dgm:pt>
    <dgm:pt modelId="{C53287AD-B5F2-41E4-B003-6364D5764E71}" type="parTrans" cxnId="{F2DC8578-2C0C-43DE-8468-BD70AC82F150}">
      <dgm:prSet/>
      <dgm:spPr/>
      <dgm:t>
        <a:bodyPr/>
        <a:lstStyle/>
        <a:p>
          <a:pPr algn="ctr">
            <a:lnSpc>
              <a:spcPct val="100000"/>
            </a:lnSpc>
          </a:pPr>
          <a:endParaRPr lang="en-US"/>
        </a:p>
      </dgm:t>
    </dgm:pt>
    <dgm:pt modelId="{1D9680B8-1320-4F5E-979F-6286344BFE1D}" type="sibTrans" cxnId="{F2DC8578-2C0C-43DE-8468-BD70AC82F150}">
      <dgm:prSet/>
      <dgm:spPr/>
      <dgm:t>
        <a:bodyPr/>
        <a:lstStyle/>
        <a:p>
          <a:pPr algn="ctr">
            <a:lnSpc>
              <a:spcPct val="100000"/>
            </a:lnSpc>
          </a:pPr>
          <a:endParaRPr lang="en-US"/>
        </a:p>
      </dgm:t>
    </dgm:pt>
    <dgm:pt modelId="{727F44C3-F180-4871-8177-0EC82889DA52}" type="pres">
      <dgm:prSet presAssocID="{2188820C-C1CA-453C-B6BD-478637432C76}" presName="linear" presStyleCnt="0">
        <dgm:presLayoutVars>
          <dgm:animLvl val="lvl"/>
          <dgm:resizeHandles val="exact"/>
        </dgm:presLayoutVars>
      </dgm:prSet>
      <dgm:spPr/>
      <dgm:t>
        <a:bodyPr/>
        <a:lstStyle/>
        <a:p>
          <a:endParaRPr lang="en-US"/>
        </a:p>
      </dgm:t>
    </dgm:pt>
    <dgm:pt modelId="{3D909D3F-A1C4-493A-B1A6-E886C85CF076}" type="pres">
      <dgm:prSet presAssocID="{B1B25E1D-E695-44BD-97E8-8F17EEB3E7AD}" presName="parentText" presStyleLbl="node1" presStyleIdx="0" presStyleCnt="1" custScaleY="315925" custLinFactNeighborY="-154">
        <dgm:presLayoutVars>
          <dgm:chMax val="0"/>
          <dgm:bulletEnabled val="1"/>
        </dgm:presLayoutVars>
      </dgm:prSet>
      <dgm:spPr/>
      <dgm:t>
        <a:bodyPr/>
        <a:lstStyle/>
        <a:p>
          <a:endParaRPr lang="en-US"/>
        </a:p>
      </dgm:t>
    </dgm:pt>
  </dgm:ptLst>
  <dgm:cxnLst>
    <dgm:cxn modelId="{F2DC8578-2C0C-43DE-8468-BD70AC82F150}" srcId="{2188820C-C1CA-453C-B6BD-478637432C76}" destId="{B1B25E1D-E695-44BD-97E8-8F17EEB3E7AD}" srcOrd="0" destOrd="0" parTransId="{C53287AD-B5F2-41E4-B003-6364D5764E71}" sibTransId="{1D9680B8-1320-4F5E-979F-6286344BFE1D}"/>
    <dgm:cxn modelId="{90E13EAB-910F-4ADE-AE26-DE43701416CC}" type="presOf" srcId="{B1B25E1D-E695-44BD-97E8-8F17EEB3E7AD}" destId="{3D909D3F-A1C4-493A-B1A6-E886C85CF076}" srcOrd="0" destOrd="0" presId="urn:microsoft.com/office/officeart/2005/8/layout/vList2"/>
    <dgm:cxn modelId="{44AF958C-8277-4393-A0A0-A02E0DD135F6}" type="presOf" srcId="{2188820C-C1CA-453C-B6BD-478637432C76}" destId="{727F44C3-F180-4871-8177-0EC82889DA52}" srcOrd="0" destOrd="0" presId="urn:microsoft.com/office/officeart/2005/8/layout/vList2"/>
    <dgm:cxn modelId="{F918734D-EF12-449F-B216-28A7E88255B3}" type="presParOf" srcId="{727F44C3-F180-4871-8177-0EC82889DA52}" destId="{3D909D3F-A1C4-493A-B1A6-E886C85CF07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A330375-5999-43A4-94B2-6D881F8ADEC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B7B055D-E810-41D8-866A-FEAA62D52F96}">
      <dgm:prSet custT="1"/>
      <dgm:spPr/>
      <dgm:t>
        <a:bodyPr/>
        <a:lstStyle/>
        <a:p>
          <a:pPr algn="ctr" rtl="1"/>
          <a:r>
            <a:rPr lang="fa-IR" sz="3200" b="1" dirty="0" smtClean="0">
              <a:solidFill>
                <a:schemeClr val="bg1"/>
              </a:solidFill>
              <a:effectLst>
                <a:outerShdw blurRad="38100" dist="38100" dir="2700000" algn="tl">
                  <a:srgbClr val="000000">
                    <a:alpha val="43137"/>
                  </a:srgbClr>
                </a:outerShdw>
              </a:effectLst>
              <a:cs typeface="B Nazanin" panose="00000400000000000000" pitchFamily="2" charset="-78"/>
            </a:rPr>
            <a:t>گرفتن صحیح پستان </a:t>
          </a:r>
          <a:r>
            <a:rPr lang="fa-IR" sz="3200" b="1" dirty="0" smtClean="0">
              <a:effectLst>
                <a:outerShdw blurRad="38100" dist="38100" dir="2700000" algn="tl">
                  <a:srgbClr val="000000">
                    <a:alpha val="43137"/>
                  </a:srgbClr>
                </a:outerShdw>
              </a:effectLst>
              <a:cs typeface="B Nazanin" panose="00000400000000000000" pitchFamily="2" charset="-78"/>
            </a:rPr>
            <a:t>در نوزاد نارس اواخر نارسی</a:t>
          </a:r>
          <a:endParaRPr lang="en-US" sz="3200" b="1" dirty="0" smtClean="0">
            <a:effectLst>
              <a:outerShdw blurRad="38100" dist="38100" dir="2700000" algn="tl">
                <a:srgbClr val="000000">
                  <a:alpha val="43137"/>
                </a:srgbClr>
              </a:outerShdw>
            </a:effectLst>
            <a:cs typeface="B Nazanin" panose="00000400000000000000" pitchFamily="2" charset="-78"/>
          </a:endParaRPr>
        </a:p>
        <a:p>
          <a:pPr algn="ctr" rtl="1"/>
          <a:r>
            <a:rPr lang="fa-IR" sz="3200" b="1" dirty="0" smtClean="0">
              <a:effectLst>
                <a:outerShdw blurRad="38100" dist="38100" dir="2700000" algn="tl">
                  <a:srgbClr val="000000">
                    <a:alpha val="43137"/>
                  </a:srgbClr>
                </a:outerShdw>
              </a:effectLst>
              <a:cs typeface="B Nazanin" panose="00000400000000000000" pitchFamily="2" charset="-78"/>
            </a:rPr>
            <a:t>(</a:t>
          </a:r>
          <a:r>
            <a:rPr lang="en-US" sz="3200" b="1" dirty="0" smtClean="0">
              <a:solidFill>
                <a:srgbClr val="FFFF00"/>
              </a:solidFill>
              <a:effectLst>
                <a:outerShdw blurRad="38100" dist="38100" dir="2700000" algn="tl">
                  <a:srgbClr val="000000">
                    <a:alpha val="43137"/>
                  </a:srgbClr>
                </a:outerShdw>
              </a:effectLst>
              <a:cs typeface="B Nazanin" panose="00000400000000000000" pitchFamily="2" charset="-78"/>
            </a:rPr>
            <a:t>L</a:t>
          </a:r>
          <a:r>
            <a:rPr lang="en-US" sz="3200" b="1" dirty="0" smtClean="0">
              <a:effectLst>
                <a:outerShdw blurRad="38100" dist="38100" dir="2700000" algn="tl">
                  <a:srgbClr val="000000">
                    <a:alpha val="43137"/>
                  </a:srgbClr>
                </a:outerShdw>
              </a:effectLst>
              <a:cs typeface="B Nazanin" panose="00000400000000000000" pitchFamily="2" charset="-78"/>
            </a:rPr>
            <a:t>ate </a:t>
          </a:r>
          <a:r>
            <a:rPr lang="en-US" sz="3200" b="1" dirty="0" smtClean="0">
              <a:solidFill>
                <a:srgbClr val="FFFF00"/>
              </a:solidFill>
              <a:effectLst>
                <a:outerShdw blurRad="38100" dist="38100" dir="2700000" algn="tl">
                  <a:srgbClr val="000000">
                    <a:alpha val="43137"/>
                  </a:srgbClr>
                </a:outerShdw>
              </a:effectLst>
              <a:cs typeface="B Nazanin" panose="00000400000000000000" pitchFamily="2" charset="-78"/>
            </a:rPr>
            <a:t>P</a:t>
          </a:r>
          <a:r>
            <a:rPr lang="en-US" sz="3200" b="1" dirty="0" smtClean="0">
              <a:effectLst>
                <a:outerShdw blurRad="38100" dist="38100" dir="2700000" algn="tl">
                  <a:srgbClr val="000000">
                    <a:alpha val="43137"/>
                  </a:srgbClr>
                </a:outerShdw>
              </a:effectLst>
              <a:cs typeface="B Nazanin" panose="00000400000000000000" pitchFamily="2" charset="-78"/>
            </a:rPr>
            <a:t>reterm </a:t>
          </a:r>
          <a:r>
            <a:rPr lang="en-US" sz="3200" b="1" dirty="0" smtClean="0">
              <a:solidFill>
                <a:srgbClr val="FFFF00"/>
              </a:solidFill>
              <a:effectLst>
                <a:outerShdw blurRad="38100" dist="38100" dir="2700000" algn="tl">
                  <a:srgbClr val="000000">
                    <a:alpha val="43137"/>
                  </a:srgbClr>
                </a:outerShdw>
              </a:effectLst>
              <a:cs typeface="B Nazanin" panose="00000400000000000000" pitchFamily="2" charset="-78"/>
            </a:rPr>
            <a:t>I</a:t>
          </a:r>
          <a:r>
            <a:rPr lang="en-US" sz="3200" b="1" dirty="0" smtClean="0">
              <a:effectLst>
                <a:outerShdw blurRad="38100" dist="38100" dir="2700000" algn="tl">
                  <a:srgbClr val="000000">
                    <a:alpha val="43137"/>
                  </a:srgbClr>
                </a:outerShdw>
              </a:effectLst>
              <a:cs typeface="B Nazanin" panose="00000400000000000000" pitchFamily="2" charset="-78"/>
            </a:rPr>
            <a:t>nfants </a:t>
          </a:r>
          <a:r>
            <a:rPr lang="fa-IR" sz="3200" b="1" dirty="0" smtClean="0">
              <a:effectLst>
                <a:outerShdw blurRad="38100" dist="38100" dir="2700000" algn="tl">
                  <a:srgbClr val="000000">
                    <a:alpha val="43137"/>
                  </a:srgbClr>
                </a:outerShdw>
              </a:effectLst>
              <a:cs typeface="B Nazanin" panose="00000400000000000000" pitchFamily="2" charset="-78"/>
            </a:rPr>
            <a:t>)</a:t>
          </a:r>
          <a:endParaRPr lang="en-US" sz="3200" b="1" dirty="0" smtClean="0">
            <a:effectLst>
              <a:outerShdw blurRad="38100" dist="38100" dir="2700000" algn="tl">
                <a:srgbClr val="000000">
                  <a:alpha val="43137"/>
                </a:srgbClr>
              </a:outerShdw>
            </a:effectLst>
            <a:cs typeface="B Nazanin" panose="00000400000000000000" pitchFamily="2" charset="-78"/>
          </a:endParaRPr>
        </a:p>
      </dgm:t>
    </dgm:pt>
    <dgm:pt modelId="{CBD7CE10-CF7B-4EA5-9F38-4B3196634FE0}" type="parTrans" cxnId="{48673700-C2E9-4BF0-83B7-25A64D3EAF44}">
      <dgm:prSet/>
      <dgm:spPr/>
      <dgm:t>
        <a:bodyPr/>
        <a:lstStyle/>
        <a:p>
          <a:pPr algn="ctr"/>
          <a:endParaRPr lang="en-US" sz="3200">
            <a:effectLst>
              <a:outerShdw blurRad="38100" dist="38100" dir="2700000" algn="tl">
                <a:srgbClr val="000000">
                  <a:alpha val="43137"/>
                </a:srgbClr>
              </a:outerShdw>
            </a:effectLst>
          </a:endParaRPr>
        </a:p>
      </dgm:t>
    </dgm:pt>
    <dgm:pt modelId="{EBC33343-3F63-4160-BD02-C36E83E4C283}" type="sibTrans" cxnId="{48673700-C2E9-4BF0-83B7-25A64D3EAF44}">
      <dgm:prSet/>
      <dgm:spPr/>
      <dgm:t>
        <a:bodyPr/>
        <a:lstStyle/>
        <a:p>
          <a:pPr algn="ctr"/>
          <a:endParaRPr lang="en-US" sz="3200">
            <a:effectLst>
              <a:outerShdw blurRad="38100" dist="38100" dir="2700000" algn="tl">
                <a:srgbClr val="000000">
                  <a:alpha val="43137"/>
                </a:srgbClr>
              </a:outerShdw>
            </a:effectLst>
          </a:endParaRPr>
        </a:p>
      </dgm:t>
    </dgm:pt>
    <dgm:pt modelId="{F8605D1C-7116-487D-A8A4-F5BB9513D48E}" type="pres">
      <dgm:prSet presAssocID="{0A330375-5999-43A4-94B2-6D881F8ADEC6}" presName="linear" presStyleCnt="0">
        <dgm:presLayoutVars>
          <dgm:animLvl val="lvl"/>
          <dgm:resizeHandles val="exact"/>
        </dgm:presLayoutVars>
      </dgm:prSet>
      <dgm:spPr/>
      <dgm:t>
        <a:bodyPr/>
        <a:lstStyle/>
        <a:p>
          <a:endParaRPr lang="en-US"/>
        </a:p>
      </dgm:t>
    </dgm:pt>
    <dgm:pt modelId="{BF89DB08-8782-47A7-9B68-8E3963F8681B}" type="pres">
      <dgm:prSet presAssocID="{3B7B055D-E810-41D8-866A-FEAA62D52F96}" presName="parentText" presStyleLbl="node1" presStyleIdx="0" presStyleCnt="1" custScaleY="342749" custLinFactNeighborX="264" custLinFactNeighborY="5464">
        <dgm:presLayoutVars>
          <dgm:chMax val="0"/>
          <dgm:bulletEnabled val="1"/>
        </dgm:presLayoutVars>
      </dgm:prSet>
      <dgm:spPr/>
      <dgm:t>
        <a:bodyPr/>
        <a:lstStyle/>
        <a:p>
          <a:endParaRPr lang="en-US"/>
        </a:p>
      </dgm:t>
    </dgm:pt>
  </dgm:ptLst>
  <dgm:cxnLst>
    <dgm:cxn modelId="{48673700-C2E9-4BF0-83B7-25A64D3EAF44}" srcId="{0A330375-5999-43A4-94B2-6D881F8ADEC6}" destId="{3B7B055D-E810-41D8-866A-FEAA62D52F96}" srcOrd="0" destOrd="0" parTransId="{CBD7CE10-CF7B-4EA5-9F38-4B3196634FE0}" sibTransId="{EBC33343-3F63-4160-BD02-C36E83E4C283}"/>
    <dgm:cxn modelId="{883AA753-6798-4FD0-AF56-F7B035A8CAFC}" type="presOf" srcId="{3B7B055D-E810-41D8-866A-FEAA62D52F96}" destId="{BF89DB08-8782-47A7-9B68-8E3963F8681B}" srcOrd="0" destOrd="0" presId="urn:microsoft.com/office/officeart/2005/8/layout/vList2"/>
    <dgm:cxn modelId="{B8733955-C64C-4A6D-AE29-E3C3C3583905}" type="presOf" srcId="{0A330375-5999-43A4-94B2-6D881F8ADEC6}" destId="{F8605D1C-7116-487D-A8A4-F5BB9513D48E}" srcOrd="0" destOrd="0" presId="urn:microsoft.com/office/officeart/2005/8/layout/vList2"/>
    <dgm:cxn modelId="{ACFC31F5-2636-4E8C-969C-DF4335A28B64}" type="presParOf" srcId="{F8605D1C-7116-487D-A8A4-F5BB9513D48E}" destId="{BF89DB08-8782-47A7-9B68-8E3963F8681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8C7E80E-A12B-4E19-8765-A700F898B36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79FC7C8-7562-465A-85F5-263325C26AC3}">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نتایج نادرست گرفتن پستان توسط شیرخوار</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8498BF73-8C5D-4608-916E-3338A879B77E}" type="parTrans" cxnId="{852E2271-D711-4524-AB6C-90ADD4ED8A77}">
      <dgm:prSet/>
      <dgm:spPr/>
      <dgm:t>
        <a:bodyPr/>
        <a:lstStyle/>
        <a:p>
          <a:endParaRPr lang="en-US"/>
        </a:p>
      </dgm:t>
    </dgm:pt>
    <dgm:pt modelId="{7F5D0B91-EADF-4122-96B4-E69DD507CB0B}" type="sibTrans" cxnId="{852E2271-D711-4524-AB6C-90ADD4ED8A77}">
      <dgm:prSet/>
      <dgm:spPr/>
      <dgm:t>
        <a:bodyPr/>
        <a:lstStyle/>
        <a:p>
          <a:endParaRPr lang="en-US"/>
        </a:p>
      </dgm:t>
    </dgm:pt>
    <dgm:pt modelId="{1561C07A-A582-41DB-986C-CC1B6D070326}" type="pres">
      <dgm:prSet presAssocID="{68C7E80E-A12B-4E19-8765-A700F898B361}" presName="linear" presStyleCnt="0">
        <dgm:presLayoutVars>
          <dgm:animLvl val="lvl"/>
          <dgm:resizeHandles val="exact"/>
        </dgm:presLayoutVars>
      </dgm:prSet>
      <dgm:spPr/>
      <dgm:t>
        <a:bodyPr/>
        <a:lstStyle/>
        <a:p>
          <a:endParaRPr lang="en-US"/>
        </a:p>
      </dgm:t>
    </dgm:pt>
    <dgm:pt modelId="{62ABE905-86A7-4A16-9131-958ED700DD69}" type="pres">
      <dgm:prSet presAssocID="{479FC7C8-7562-465A-85F5-263325C26AC3}" presName="parentText" presStyleLbl="node1" presStyleIdx="0" presStyleCnt="1">
        <dgm:presLayoutVars>
          <dgm:chMax val="0"/>
          <dgm:bulletEnabled val="1"/>
        </dgm:presLayoutVars>
      </dgm:prSet>
      <dgm:spPr/>
      <dgm:t>
        <a:bodyPr/>
        <a:lstStyle/>
        <a:p>
          <a:endParaRPr lang="en-US"/>
        </a:p>
      </dgm:t>
    </dgm:pt>
  </dgm:ptLst>
  <dgm:cxnLst>
    <dgm:cxn modelId="{69E36FB1-5E3D-48EC-82A5-8806F208B7E9}" type="presOf" srcId="{68C7E80E-A12B-4E19-8765-A700F898B361}" destId="{1561C07A-A582-41DB-986C-CC1B6D070326}" srcOrd="0" destOrd="0" presId="urn:microsoft.com/office/officeart/2005/8/layout/vList2"/>
    <dgm:cxn modelId="{852E2271-D711-4524-AB6C-90ADD4ED8A77}" srcId="{68C7E80E-A12B-4E19-8765-A700F898B361}" destId="{479FC7C8-7562-465A-85F5-263325C26AC3}" srcOrd="0" destOrd="0" parTransId="{8498BF73-8C5D-4608-916E-3338A879B77E}" sibTransId="{7F5D0B91-EADF-4122-96B4-E69DD507CB0B}"/>
    <dgm:cxn modelId="{80841D80-3205-4E8B-9E05-13659CFAAA4D}" type="presOf" srcId="{479FC7C8-7562-465A-85F5-263325C26AC3}" destId="{62ABE905-86A7-4A16-9131-958ED700DD69}" srcOrd="0" destOrd="0" presId="urn:microsoft.com/office/officeart/2005/8/layout/vList2"/>
    <dgm:cxn modelId="{B789EB8D-8363-4F04-A8A3-BC325C01A65A}" type="presParOf" srcId="{1561C07A-A582-41DB-986C-CC1B6D070326}" destId="{62ABE905-86A7-4A16-9131-958ED700DD6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87D966-0695-487A-9F83-4200A2F84CAD}">
      <dsp:nvSpPr>
        <dsp:cNvPr id="0" name=""/>
        <dsp:cNvSpPr/>
      </dsp:nvSpPr>
      <dsp:spPr>
        <a:xfrm>
          <a:off x="0" y="632"/>
          <a:ext cx="7772400" cy="1294878"/>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b="1" kern="1200" dirty="0" smtClean="0">
              <a:effectLst>
                <a:outerShdw blurRad="38100" dist="38100" dir="2700000" algn="tl">
                  <a:srgbClr val="000000">
                    <a:alpha val="43137"/>
                  </a:srgbClr>
                </a:outerShdw>
              </a:effectLst>
              <a:cs typeface="B Nazanin" panose="00000400000000000000" pitchFamily="2" charset="-78"/>
            </a:rPr>
            <a:t>آموزش روش های صحیح در آغوش گرفتن و شیردادن به شیرخوار</a:t>
          </a:r>
          <a:endParaRPr lang="en-US" sz="3600" b="1" kern="1200" dirty="0">
            <a:effectLst>
              <a:outerShdw blurRad="38100" dist="38100" dir="2700000" algn="tl">
                <a:srgbClr val="000000">
                  <a:alpha val="43137"/>
                </a:srgbClr>
              </a:outerShdw>
            </a:effectLst>
            <a:cs typeface="B Nazanin" panose="00000400000000000000" pitchFamily="2" charset="-78"/>
          </a:endParaRPr>
        </a:p>
      </dsp:txBody>
      <dsp:txXfrm>
        <a:off x="63211" y="63843"/>
        <a:ext cx="7645978" cy="116845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7F191F-EE1E-4E8D-A2A6-56575848E29C}">
      <dsp:nvSpPr>
        <dsp:cNvPr id="0" name=""/>
        <dsp:cNvSpPr/>
      </dsp:nvSpPr>
      <dsp:spPr>
        <a:xfrm>
          <a:off x="0" y="119"/>
          <a:ext cx="8229600" cy="11427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b="1" kern="1200" dirty="0" smtClean="0">
              <a:effectLst>
                <a:outerShdw blurRad="38100" dist="38100" dir="2700000" algn="tl">
                  <a:srgbClr val="000000">
                    <a:alpha val="43137"/>
                  </a:srgbClr>
                </a:outerShdw>
              </a:effectLst>
              <a:cs typeface="B Nazanin" panose="00000400000000000000" pitchFamily="2" charset="-78"/>
            </a:rPr>
            <a:t>اهمیت وضعیت شیردهی درمانی</a:t>
          </a:r>
          <a:endParaRPr lang="en-US" sz="4400" kern="1200" dirty="0">
            <a:effectLst>
              <a:outerShdw blurRad="38100" dist="38100" dir="2700000" algn="tl">
                <a:srgbClr val="000000">
                  <a:alpha val="43137"/>
                </a:srgbClr>
              </a:outerShdw>
            </a:effectLst>
            <a:cs typeface="B Nazanin" panose="00000400000000000000" pitchFamily="2" charset="-78"/>
          </a:endParaRPr>
        </a:p>
      </dsp:txBody>
      <dsp:txXfrm>
        <a:off x="55785" y="55904"/>
        <a:ext cx="8118030" cy="103119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643EA-7793-4C24-8C04-8FC3E1A8CEC4}">
      <dsp:nvSpPr>
        <dsp:cNvPr id="0" name=""/>
        <dsp:cNvSpPr/>
      </dsp:nvSpPr>
      <dsp:spPr>
        <a:xfrm>
          <a:off x="0" y="119"/>
          <a:ext cx="9717205" cy="11427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b="1" kern="1200" dirty="0" smtClean="0">
              <a:cs typeface="B Nazanin" panose="00000400000000000000" pitchFamily="2" charset="-78"/>
            </a:rPr>
            <a:t>اهمیت برقراری تماس پوست به پوست </a:t>
          </a:r>
          <a:endParaRPr lang="en-US" sz="2000" kern="1200" dirty="0"/>
        </a:p>
      </dsp:txBody>
      <dsp:txXfrm>
        <a:off x="55785" y="55904"/>
        <a:ext cx="9605635" cy="103119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643EA-7793-4C24-8C04-8FC3E1A8CEC4}">
      <dsp:nvSpPr>
        <dsp:cNvPr id="0" name=""/>
        <dsp:cNvSpPr/>
      </dsp:nvSpPr>
      <dsp:spPr>
        <a:xfrm>
          <a:off x="0" y="119"/>
          <a:ext cx="9717205" cy="11427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b="1" kern="1200" dirty="0" smtClean="0">
              <a:cs typeface="B Nazanin" panose="00000400000000000000" pitchFamily="2" charset="-78"/>
            </a:rPr>
            <a:t>قرار دادن دست در قاعده گردن شیرخوار</a:t>
          </a:r>
          <a:endParaRPr lang="en-US" sz="2000" kern="1200" dirty="0"/>
        </a:p>
      </dsp:txBody>
      <dsp:txXfrm>
        <a:off x="55785" y="55904"/>
        <a:ext cx="9605635" cy="103119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942D10-C43C-410D-89C6-E6EBEA8D7B30}">
      <dsp:nvSpPr>
        <dsp:cNvPr id="0" name=""/>
        <dsp:cNvSpPr/>
      </dsp:nvSpPr>
      <dsp:spPr>
        <a:xfrm>
          <a:off x="0" y="1564"/>
          <a:ext cx="10540621" cy="1141435"/>
        </a:xfrm>
        <a:prstGeom prst="roundRect">
          <a:avLst/>
        </a:prstGeom>
        <a:solidFill>
          <a:schemeClr val="dk2">
            <a:hueOff val="0"/>
            <a:satOff val="0"/>
            <a:lumOff val="0"/>
            <a:alphaOff val="0"/>
          </a:schemeClr>
        </a:solidFill>
        <a:ln w="55000" cap="flat" cmpd="thickThin"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b="1" kern="1200" dirty="0" smtClean="0">
              <a:solidFill>
                <a:schemeClr val="bg1"/>
              </a:solidFill>
              <a:effectLst>
                <a:outerShdw blurRad="38100" dist="38100" dir="2700000" algn="tl">
                  <a:srgbClr val="000000">
                    <a:alpha val="43137"/>
                  </a:srgbClr>
                </a:outerShdw>
              </a:effectLst>
              <a:cs typeface="B Nazanin" panose="00000400000000000000" pitchFamily="2" charset="-78"/>
            </a:rPr>
            <a:t>مادر نشسته و شیرخوار در وضعیت های دیگراست</a:t>
          </a:r>
          <a:br>
            <a:rPr lang="fa-IR" sz="3600" b="1" kern="1200" dirty="0" smtClean="0">
              <a:solidFill>
                <a:schemeClr val="bg1"/>
              </a:solidFill>
              <a:effectLst>
                <a:outerShdw blurRad="38100" dist="38100" dir="2700000" algn="tl">
                  <a:srgbClr val="000000">
                    <a:alpha val="43137"/>
                  </a:srgbClr>
                </a:outerShdw>
              </a:effectLst>
              <a:cs typeface="B Nazanin" panose="00000400000000000000" pitchFamily="2" charset="-78"/>
            </a:rPr>
          </a:br>
          <a:r>
            <a:rPr lang="en-US" sz="3600" b="1" kern="1200" dirty="0" smtClean="0">
              <a:solidFill>
                <a:schemeClr val="bg1"/>
              </a:solidFill>
              <a:effectLst>
                <a:outerShdw blurRad="38100" dist="38100" dir="2700000" algn="tl">
                  <a:srgbClr val="000000">
                    <a:alpha val="43137"/>
                  </a:srgbClr>
                </a:outerShdw>
              </a:effectLst>
              <a:cs typeface="B Nazanin" panose="00000400000000000000" pitchFamily="2" charset="-78"/>
            </a:rPr>
            <a:t>Mother Sitting and Baby in Other Positions </a:t>
          </a:r>
          <a:endParaRPr lang="en-US" sz="3600" kern="1200" dirty="0">
            <a:solidFill>
              <a:schemeClr val="bg1"/>
            </a:solidFill>
            <a:effectLst>
              <a:outerShdw blurRad="38100" dist="38100" dir="2700000" algn="tl">
                <a:srgbClr val="000000">
                  <a:alpha val="43137"/>
                </a:srgbClr>
              </a:outerShdw>
            </a:effectLst>
            <a:cs typeface="B Nazanin" panose="00000400000000000000" pitchFamily="2" charset="-78"/>
          </a:endParaRPr>
        </a:p>
      </dsp:txBody>
      <dsp:txXfrm>
        <a:off x="55720" y="57284"/>
        <a:ext cx="10429181" cy="10299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27F2AC-8EA4-4F39-A17E-A61981C439EE}">
      <dsp:nvSpPr>
        <dsp:cNvPr id="0" name=""/>
        <dsp:cNvSpPr/>
      </dsp:nvSpPr>
      <dsp:spPr>
        <a:xfrm>
          <a:off x="0" y="19552"/>
          <a:ext cx="10972800" cy="110389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lvl="0" algn="r" defTabSz="1644650" rtl="1">
            <a:lnSpc>
              <a:spcPct val="90000"/>
            </a:lnSpc>
            <a:spcBef>
              <a:spcPct val="0"/>
            </a:spcBef>
            <a:spcAft>
              <a:spcPct val="35000"/>
            </a:spcAft>
          </a:pPr>
          <a:r>
            <a:rPr lang="fa-IR" sz="3700" b="1" kern="1200" dirty="0" smtClean="0">
              <a:effectLst>
                <a:outerShdw blurRad="38100" dist="38100" dir="2700000" algn="tl">
                  <a:srgbClr val="000000">
                    <a:alpha val="43137"/>
                  </a:srgbClr>
                </a:outerShdw>
              </a:effectLst>
              <a:cs typeface="B Nazanin" panose="00000400000000000000" pitchFamily="2" charset="-78"/>
            </a:rPr>
            <a:t>وضعیت خم شدن فیزلوژیکی</a:t>
          </a:r>
          <a:r>
            <a:rPr lang="en-US" sz="3700" b="1" kern="1200" dirty="0" smtClean="0">
              <a:effectLst>
                <a:outerShdw blurRad="38100" dist="38100" dir="2700000" algn="tl">
                  <a:srgbClr val="000000">
                    <a:alpha val="43137"/>
                  </a:srgbClr>
                </a:outerShdw>
              </a:effectLst>
              <a:cs typeface="B Nazanin" panose="00000400000000000000" pitchFamily="2" charset="-78"/>
            </a:rPr>
            <a:t>Physiologic Flex Position </a:t>
          </a:r>
          <a:endParaRPr lang="en-US" sz="3700" kern="1200" dirty="0">
            <a:effectLst>
              <a:outerShdw blurRad="38100" dist="38100" dir="2700000" algn="tl">
                <a:srgbClr val="000000">
                  <a:alpha val="43137"/>
                </a:srgbClr>
              </a:outerShdw>
            </a:effectLst>
            <a:cs typeface="B Nazanin" panose="00000400000000000000" pitchFamily="2" charset="-78"/>
          </a:endParaRPr>
        </a:p>
      </dsp:txBody>
      <dsp:txXfrm>
        <a:off x="53888" y="73440"/>
        <a:ext cx="10865024" cy="99611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942D10-C43C-410D-89C6-E6EBEA8D7B30}">
      <dsp:nvSpPr>
        <dsp:cNvPr id="0" name=""/>
        <dsp:cNvSpPr/>
      </dsp:nvSpPr>
      <dsp:spPr>
        <a:xfrm>
          <a:off x="0" y="1481"/>
          <a:ext cx="10540621" cy="1515339"/>
        </a:xfrm>
        <a:prstGeom prst="roundRect">
          <a:avLst/>
        </a:prstGeom>
        <a:solidFill>
          <a:schemeClr val="dk2">
            <a:hueOff val="0"/>
            <a:satOff val="0"/>
            <a:lumOff val="0"/>
            <a:alphaOff val="0"/>
          </a:schemeClr>
        </a:solidFill>
        <a:ln w="55000" cap="flat" cmpd="thickThin"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b="1" kern="1200" dirty="0" smtClean="0">
              <a:solidFill>
                <a:schemeClr val="bg1"/>
              </a:solidFill>
              <a:effectLst>
                <a:outerShdw blurRad="38100" dist="38100" dir="2700000" algn="tl">
                  <a:srgbClr val="000000">
                    <a:alpha val="43137"/>
                  </a:srgbClr>
                </a:outerShdw>
              </a:effectLst>
              <a:cs typeface="B Nazanin" panose="00000400000000000000" pitchFamily="2" charset="-78"/>
            </a:rPr>
            <a:t>مادر خوابیده به پشت و شیرخوار خوابیده به شکم</a:t>
          </a:r>
          <a:endParaRPr lang="en-US" sz="3600" b="1" kern="1200" dirty="0" smtClean="0">
            <a:solidFill>
              <a:schemeClr val="bg1"/>
            </a:solidFill>
            <a:effectLst>
              <a:outerShdw blurRad="38100" dist="38100" dir="2700000" algn="tl">
                <a:srgbClr val="000000">
                  <a:alpha val="43137"/>
                </a:srgbClr>
              </a:outerShdw>
            </a:effectLst>
            <a:cs typeface="B Nazanin" panose="00000400000000000000" pitchFamily="2" charset="-78"/>
          </a:endParaRPr>
        </a:p>
        <a:p>
          <a:pPr lvl="0" algn="ctr" defTabSz="1600200">
            <a:lnSpc>
              <a:spcPct val="90000"/>
            </a:lnSpc>
            <a:spcBef>
              <a:spcPct val="0"/>
            </a:spcBef>
            <a:spcAft>
              <a:spcPct val="35000"/>
            </a:spcAft>
          </a:pPr>
          <a:r>
            <a:rPr lang="en-US" sz="2400" b="1" kern="1200" dirty="0" smtClean="0">
              <a:solidFill>
                <a:schemeClr val="bg1"/>
              </a:solidFill>
              <a:effectLst>
                <a:outerShdw blurRad="38100" dist="38100" dir="2700000" algn="tl">
                  <a:srgbClr val="000000">
                    <a:alpha val="43137"/>
                  </a:srgbClr>
                </a:outerShdw>
              </a:effectLst>
              <a:cs typeface="B Nazanin" panose="00000400000000000000" pitchFamily="2" charset="-78"/>
            </a:rPr>
            <a:t> </a:t>
          </a:r>
          <a:r>
            <a:rPr lang="en-US" sz="3600" b="1" kern="1200" dirty="0" smtClean="0">
              <a:solidFill>
                <a:schemeClr val="bg1"/>
              </a:solidFill>
              <a:effectLst>
                <a:outerShdw blurRad="38100" dist="38100" dir="2700000" algn="tl">
                  <a:srgbClr val="000000">
                    <a:alpha val="43137"/>
                  </a:srgbClr>
                </a:outerShdw>
              </a:effectLst>
              <a:cs typeface="B Nazanin" panose="00000400000000000000" pitchFamily="2" charset="-78"/>
            </a:rPr>
            <a:t>Baby in Prone Positions and Mother Supine  </a:t>
          </a:r>
          <a:endParaRPr lang="en-US" sz="3200" b="1" kern="1200" dirty="0" smtClean="0">
            <a:solidFill>
              <a:schemeClr val="bg1"/>
            </a:solidFill>
            <a:effectLst>
              <a:outerShdw blurRad="38100" dist="38100" dir="2700000" algn="tl">
                <a:srgbClr val="000000">
                  <a:alpha val="43137"/>
                </a:srgbClr>
              </a:outerShdw>
            </a:effectLst>
            <a:cs typeface="B Nazanin" panose="00000400000000000000" pitchFamily="2" charset="-78"/>
          </a:endParaRPr>
        </a:p>
      </dsp:txBody>
      <dsp:txXfrm>
        <a:off x="73973" y="75454"/>
        <a:ext cx="10392675" cy="1367393"/>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27427-6926-4E44-9DC1-C4C587BCEF75}">
      <dsp:nvSpPr>
        <dsp:cNvPr id="0" name=""/>
        <dsp:cNvSpPr/>
      </dsp:nvSpPr>
      <dsp:spPr>
        <a:xfrm>
          <a:off x="0" y="0"/>
          <a:ext cx="4703957" cy="70515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B Nazanin" panose="00000400000000000000" pitchFamily="2" charset="-78"/>
            </a:rPr>
            <a:t>زبان به عقب کشیده شده</a:t>
          </a:r>
          <a:endParaRPr lang="en-US" sz="2400" kern="1200" dirty="0">
            <a:cs typeface="B Nazanin" panose="00000400000000000000" pitchFamily="2" charset="-78"/>
          </a:endParaRPr>
        </a:p>
      </dsp:txBody>
      <dsp:txXfrm>
        <a:off x="34423" y="34423"/>
        <a:ext cx="4635111" cy="636313"/>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27427-6926-4E44-9DC1-C4C587BCEF75}">
      <dsp:nvSpPr>
        <dsp:cNvPr id="0" name=""/>
        <dsp:cNvSpPr/>
      </dsp:nvSpPr>
      <dsp:spPr>
        <a:xfrm>
          <a:off x="0" y="40836"/>
          <a:ext cx="5296621" cy="119340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cs typeface="B Nazanin" panose="00000400000000000000" pitchFamily="2" charset="-78"/>
            </a:rPr>
            <a:t>بند زبان </a:t>
          </a:r>
          <a:r>
            <a:rPr lang="fa-IR" sz="4000" kern="1200" dirty="0" smtClean="0">
              <a:cs typeface="B Nazanin" panose="00000400000000000000" pitchFamily="2" charset="-78"/>
            </a:rPr>
            <a:t>(</a:t>
          </a:r>
          <a:r>
            <a:rPr lang="en-US" sz="4000" kern="1200" dirty="0" smtClean="0">
              <a:cs typeface="B Nazanin" panose="00000400000000000000" pitchFamily="2" charset="-78"/>
            </a:rPr>
            <a:t>tongue-tie</a:t>
          </a:r>
          <a:r>
            <a:rPr lang="fa-IR" sz="4000" kern="1200" dirty="0" smtClean="0">
              <a:cs typeface="B Nazanin" panose="00000400000000000000" pitchFamily="2" charset="-78"/>
            </a:rPr>
            <a:t>) </a:t>
          </a:r>
          <a:r>
            <a:rPr lang="en-US" sz="4000" b="1" kern="1200" dirty="0" smtClean="0">
              <a:cs typeface="B Nazanin" panose="00000400000000000000" pitchFamily="2" charset="-78"/>
            </a:rPr>
            <a:t> </a:t>
          </a:r>
          <a:endParaRPr lang="en-US" sz="4000" kern="1200" dirty="0">
            <a:cs typeface="B Nazanin" panose="00000400000000000000" pitchFamily="2" charset="-78"/>
          </a:endParaRPr>
        </a:p>
      </dsp:txBody>
      <dsp:txXfrm>
        <a:off x="58257" y="99093"/>
        <a:ext cx="5180107" cy="1076886"/>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121835-C725-4FA8-9B34-8FECC7F86226}">
      <dsp:nvSpPr>
        <dsp:cNvPr id="0" name=""/>
        <dsp:cNvSpPr/>
      </dsp:nvSpPr>
      <dsp:spPr>
        <a:xfrm>
          <a:off x="0" y="699"/>
          <a:ext cx="10972800" cy="160673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ar-SA" sz="3600" b="1" kern="1200"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مادرلمیده به پشت ،شیرخوار زانوزده ونیمه خوابیده به شکم</a:t>
          </a:r>
          <a:endParaRPr lang="en-US" sz="3600" b="1" kern="1200"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endParaRPr>
        </a:p>
        <a:p>
          <a:pPr lvl="0" algn="ctr" defTabSz="1600200">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Reclining Straddle Sit with Baby Semi-Prone</a:t>
          </a:r>
          <a:r>
            <a:rPr lang="fa-IR" sz="3600" b="1" kern="1200" dirty="0" smtClean="0">
              <a:effectLst>
                <a:outerShdw blurRad="38100" dist="38100" dir="2700000" algn="tl">
                  <a:srgbClr val="000000">
                    <a:alpha val="43137"/>
                  </a:srgbClr>
                </a:outerShdw>
              </a:effectLst>
              <a:cs typeface="B Nazanin" panose="00000400000000000000" pitchFamily="2" charset="-78"/>
            </a:rPr>
            <a:t> </a:t>
          </a:r>
          <a:endParaRPr lang="en-US" sz="3600" kern="1200" dirty="0">
            <a:effectLst>
              <a:outerShdw blurRad="38100" dist="38100" dir="2700000" algn="tl">
                <a:srgbClr val="000000">
                  <a:alpha val="43137"/>
                </a:srgbClr>
              </a:outerShdw>
            </a:effectLst>
            <a:cs typeface="B Nazanin" panose="00000400000000000000" pitchFamily="2" charset="-78"/>
          </a:endParaRPr>
        </a:p>
      </dsp:txBody>
      <dsp:txXfrm>
        <a:off x="78435" y="79134"/>
        <a:ext cx="10815930" cy="1449869"/>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4091A7-2E3A-4108-8E30-75557A5A6313}">
      <dsp:nvSpPr>
        <dsp:cNvPr id="0" name=""/>
        <dsp:cNvSpPr/>
      </dsp:nvSpPr>
      <dsp:spPr>
        <a:xfrm>
          <a:off x="0" y="4635"/>
          <a:ext cx="10972800" cy="113373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rtl="1">
            <a:lnSpc>
              <a:spcPct val="90000"/>
            </a:lnSpc>
            <a:spcBef>
              <a:spcPct val="0"/>
            </a:spcBef>
            <a:spcAft>
              <a:spcPct val="35000"/>
            </a:spcAft>
          </a:pPr>
          <a:r>
            <a:rPr lang="fa-IR" sz="3800" b="1" kern="1200" dirty="0" smtClean="0">
              <a:cs typeface="B Nazanin" panose="00000400000000000000" pitchFamily="2" charset="-78"/>
            </a:rPr>
            <a:t>پوزیشن شیردهی برای تورتیکولی</a:t>
          </a:r>
          <a:endParaRPr lang="en-US" sz="3800" b="1" kern="1200" dirty="0" smtClean="0">
            <a:cs typeface="B Nazanin" panose="00000400000000000000" pitchFamily="2" charset="-78"/>
          </a:endParaRPr>
        </a:p>
      </dsp:txBody>
      <dsp:txXfrm>
        <a:off x="55344" y="59979"/>
        <a:ext cx="10862112" cy="102304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4091A7-2E3A-4108-8E30-75557A5A6313}">
      <dsp:nvSpPr>
        <dsp:cNvPr id="0" name=""/>
        <dsp:cNvSpPr/>
      </dsp:nvSpPr>
      <dsp:spPr>
        <a:xfrm>
          <a:off x="0" y="4635"/>
          <a:ext cx="10972800" cy="113373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rtl="1">
            <a:lnSpc>
              <a:spcPct val="90000"/>
            </a:lnSpc>
            <a:spcBef>
              <a:spcPct val="0"/>
            </a:spcBef>
            <a:spcAft>
              <a:spcPct val="35000"/>
            </a:spcAft>
          </a:pPr>
          <a:r>
            <a:rPr lang="fa-IR" sz="3800" b="1" kern="1200" dirty="0" smtClean="0">
              <a:cs typeface="B Nazanin" panose="00000400000000000000" pitchFamily="2" charset="-78"/>
            </a:rPr>
            <a:t>پوزیشن شیردهی برای تورتیکولی</a:t>
          </a:r>
          <a:endParaRPr lang="en-US" sz="3800" b="1" kern="1200" dirty="0" smtClean="0">
            <a:cs typeface="B Nazanin" panose="00000400000000000000" pitchFamily="2" charset="-78"/>
          </a:endParaRPr>
        </a:p>
      </dsp:txBody>
      <dsp:txXfrm>
        <a:off x="55344" y="59979"/>
        <a:ext cx="10862112" cy="102304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4091A7-2E3A-4108-8E30-75557A5A6313}">
      <dsp:nvSpPr>
        <dsp:cNvPr id="0" name=""/>
        <dsp:cNvSpPr/>
      </dsp:nvSpPr>
      <dsp:spPr>
        <a:xfrm>
          <a:off x="0" y="539"/>
          <a:ext cx="10972800" cy="114192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700" b="1" kern="1200" dirty="0" smtClean="0">
              <a:cs typeface="B Nazanin" panose="00000400000000000000" pitchFamily="2" charset="-78"/>
            </a:rPr>
            <a:t>پوزیشن شیردهی برای تورتیکولی </a:t>
          </a:r>
          <a:r>
            <a:rPr lang="fa-IR" sz="2400" b="1" kern="1200" dirty="0" smtClean="0">
              <a:cs typeface="B Nazanin" panose="00000400000000000000" pitchFamily="2" charset="-78"/>
            </a:rPr>
            <a:t>وضعیت های مختلف چرخش شکم</a:t>
          </a:r>
          <a:endParaRPr lang="en-US" sz="4000" b="1" kern="1200" dirty="0" smtClean="0">
            <a:cs typeface="B Nazanin" panose="00000400000000000000" pitchFamily="2" charset="-78"/>
          </a:endParaRPr>
        </a:p>
      </dsp:txBody>
      <dsp:txXfrm>
        <a:off x="55744" y="56283"/>
        <a:ext cx="10861312" cy="1030432"/>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423AE0-5A13-49D0-B615-4757E561D682}">
      <dsp:nvSpPr>
        <dsp:cNvPr id="0" name=""/>
        <dsp:cNvSpPr/>
      </dsp:nvSpPr>
      <dsp:spPr>
        <a:xfrm>
          <a:off x="0" y="0"/>
          <a:ext cx="10041466" cy="1282904"/>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lvl="0" algn="ctr" defTabSz="1911350" rtl="1">
            <a:lnSpc>
              <a:spcPct val="90000"/>
            </a:lnSpc>
            <a:spcBef>
              <a:spcPct val="0"/>
            </a:spcBef>
            <a:spcAft>
              <a:spcPct val="35000"/>
            </a:spcAft>
          </a:pPr>
          <a:r>
            <a:rPr lang="fa-IR" sz="4300" b="1" kern="1200" dirty="0" smtClean="0">
              <a:effectLst>
                <a:outerShdw blurRad="38100" dist="38100" dir="2700000" algn="tl">
                  <a:srgbClr val="000000">
                    <a:alpha val="43137"/>
                  </a:srgbClr>
                </a:outerShdw>
              </a:effectLst>
              <a:cs typeface="B Nazanin" panose="00000400000000000000" pitchFamily="2" charset="-78"/>
            </a:rPr>
            <a:t>طرز بغل گرفتن دوقلوها در هنگام شيردادن همزمان</a:t>
          </a:r>
          <a:endParaRPr lang="en-US" sz="4300" kern="1200" dirty="0">
            <a:effectLst>
              <a:outerShdw blurRad="38100" dist="38100" dir="2700000" algn="tl">
                <a:srgbClr val="000000">
                  <a:alpha val="43137"/>
                </a:srgbClr>
              </a:outerShdw>
            </a:effectLst>
            <a:cs typeface="B Nazanin" panose="00000400000000000000" pitchFamily="2" charset="-78"/>
          </a:endParaRPr>
        </a:p>
      </dsp:txBody>
      <dsp:txXfrm>
        <a:off x="62626" y="62626"/>
        <a:ext cx="9916214" cy="11576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E8A14-38A4-4CC3-A6AE-D72942532300}" type="datetimeFigureOut">
              <a:rPr lang="en-US" smtClean="0"/>
              <a:t>7/18/2019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18D90A-E687-4AB2-A222-DCA8C50C0829}" type="slidenum">
              <a:rPr lang="en-US" smtClean="0"/>
              <a:t>‹#›</a:t>
            </a:fld>
            <a:endParaRPr lang="en-US"/>
          </a:p>
        </p:txBody>
      </p:sp>
    </p:spTree>
    <p:extLst>
      <p:ext uri="{BB962C8B-B14F-4D97-AF65-F5344CB8AC3E}">
        <p14:creationId xmlns:p14="http://schemas.microsoft.com/office/powerpoint/2010/main" val="1195823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6</a:t>
            </a:fld>
            <a:endParaRPr lang="fa-IR"/>
          </a:p>
        </p:txBody>
      </p:sp>
    </p:spTree>
    <p:extLst>
      <p:ext uri="{BB962C8B-B14F-4D97-AF65-F5344CB8AC3E}">
        <p14:creationId xmlns:p14="http://schemas.microsoft.com/office/powerpoint/2010/main" val="313309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23</a:t>
            </a:fld>
            <a:endParaRPr lang="fa-IR"/>
          </a:p>
        </p:txBody>
      </p:sp>
    </p:spTree>
    <p:extLst>
      <p:ext uri="{BB962C8B-B14F-4D97-AF65-F5344CB8AC3E}">
        <p14:creationId xmlns:p14="http://schemas.microsoft.com/office/powerpoint/2010/main" val="3548627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24</a:t>
            </a:fld>
            <a:endParaRPr lang="fa-IR"/>
          </a:p>
        </p:txBody>
      </p:sp>
    </p:spTree>
    <p:extLst>
      <p:ext uri="{BB962C8B-B14F-4D97-AF65-F5344CB8AC3E}">
        <p14:creationId xmlns:p14="http://schemas.microsoft.com/office/powerpoint/2010/main" val="2770071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25</a:t>
            </a:fld>
            <a:endParaRPr lang="fa-IR"/>
          </a:p>
        </p:txBody>
      </p:sp>
    </p:spTree>
    <p:extLst>
      <p:ext uri="{BB962C8B-B14F-4D97-AF65-F5344CB8AC3E}">
        <p14:creationId xmlns:p14="http://schemas.microsoft.com/office/powerpoint/2010/main" val="26240313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26</a:t>
            </a:fld>
            <a:endParaRPr lang="fa-IR"/>
          </a:p>
        </p:txBody>
      </p:sp>
    </p:spTree>
    <p:extLst>
      <p:ext uri="{BB962C8B-B14F-4D97-AF65-F5344CB8AC3E}">
        <p14:creationId xmlns:p14="http://schemas.microsoft.com/office/powerpoint/2010/main" val="1976212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27</a:t>
            </a:fld>
            <a:endParaRPr lang="fa-IR"/>
          </a:p>
        </p:txBody>
      </p:sp>
    </p:spTree>
    <p:extLst>
      <p:ext uri="{BB962C8B-B14F-4D97-AF65-F5344CB8AC3E}">
        <p14:creationId xmlns:p14="http://schemas.microsoft.com/office/powerpoint/2010/main" val="1509064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charset="0"/>
              <a:cs typeface="Arial" charset="0"/>
            </a:endParaRPr>
          </a:p>
        </p:txBody>
      </p:sp>
      <p:sp>
        <p:nvSpPr>
          <p:cNvPr id="193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eaLnBrk="0" hangingPunct="0">
              <a:spcBef>
                <a:spcPct val="30000"/>
              </a:spcBef>
              <a:defRPr sz="1200">
                <a:solidFill>
                  <a:schemeClr val="tx1"/>
                </a:solidFill>
                <a:latin typeface="Arial" charset="0"/>
                <a:cs typeface="Arial" charset="0"/>
              </a:defRPr>
            </a:lvl1pPr>
            <a:lvl2pPr marL="742950" indent="-285750" algn="r" rtl="1" eaLnBrk="0" hangingPunct="0">
              <a:spcBef>
                <a:spcPct val="30000"/>
              </a:spcBef>
              <a:defRPr sz="1200">
                <a:solidFill>
                  <a:schemeClr val="tx1"/>
                </a:solidFill>
                <a:latin typeface="Arial" charset="0"/>
                <a:cs typeface="Arial" charset="0"/>
              </a:defRPr>
            </a:lvl2pPr>
            <a:lvl3pPr marL="1143000" indent="-228600" algn="r" rtl="1" eaLnBrk="0" hangingPunct="0">
              <a:spcBef>
                <a:spcPct val="30000"/>
              </a:spcBef>
              <a:defRPr sz="1200">
                <a:solidFill>
                  <a:schemeClr val="tx1"/>
                </a:solidFill>
                <a:latin typeface="Arial" charset="0"/>
                <a:cs typeface="Arial" charset="0"/>
              </a:defRPr>
            </a:lvl3pPr>
            <a:lvl4pPr marL="1600200" indent="-228600" algn="r" rtl="1" eaLnBrk="0" hangingPunct="0">
              <a:spcBef>
                <a:spcPct val="30000"/>
              </a:spcBef>
              <a:defRPr sz="1200">
                <a:solidFill>
                  <a:schemeClr val="tx1"/>
                </a:solidFill>
                <a:latin typeface="Arial" charset="0"/>
                <a:cs typeface="Arial" charset="0"/>
              </a:defRPr>
            </a:lvl4pPr>
            <a:lvl5pPr marL="2057400" indent="-228600" algn="r" rtl="1" eaLnBrk="0" hangingPunct="0">
              <a:spcBef>
                <a:spcPct val="30000"/>
              </a:spcBef>
              <a:defRPr sz="1200">
                <a:solidFill>
                  <a:schemeClr val="tx1"/>
                </a:solidFill>
                <a:latin typeface="Arial" charset="0"/>
                <a:cs typeface="Arial" charset="0"/>
              </a:defRPr>
            </a:lvl5pPr>
            <a:lvl6pPr marL="2514600" indent="-228600" algn="r" rtl="1" eaLnBrk="0" fontAlgn="base" hangingPunct="0">
              <a:spcBef>
                <a:spcPct val="30000"/>
              </a:spcBef>
              <a:spcAft>
                <a:spcPct val="0"/>
              </a:spcAft>
              <a:defRPr sz="1200">
                <a:solidFill>
                  <a:schemeClr val="tx1"/>
                </a:solidFill>
                <a:latin typeface="Arial" charset="0"/>
                <a:cs typeface="Arial" charset="0"/>
              </a:defRPr>
            </a:lvl6pPr>
            <a:lvl7pPr marL="2971800" indent="-228600" algn="r" rtl="1" eaLnBrk="0" fontAlgn="base" hangingPunct="0">
              <a:spcBef>
                <a:spcPct val="30000"/>
              </a:spcBef>
              <a:spcAft>
                <a:spcPct val="0"/>
              </a:spcAft>
              <a:defRPr sz="1200">
                <a:solidFill>
                  <a:schemeClr val="tx1"/>
                </a:solidFill>
                <a:latin typeface="Arial" charset="0"/>
                <a:cs typeface="Arial" charset="0"/>
              </a:defRPr>
            </a:lvl7pPr>
            <a:lvl8pPr marL="3429000" indent="-228600" algn="r" rtl="1" eaLnBrk="0" fontAlgn="base" hangingPunct="0">
              <a:spcBef>
                <a:spcPct val="30000"/>
              </a:spcBef>
              <a:spcAft>
                <a:spcPct val="0"/>
              </a:spcAft>
              <a:defRPr sz="1200">
                <a:solidFill>
                  <a:schemeClr val="tx1"/>
                </a:solidFill>
                <a:latin typeface="Arial" charset="0"/>
                <a:cs typeface="Arial" charset="0"/>
              </a:defRPr>
            </a:lvl8pPr>
            <a:lvl9pPr marL="3886200" indent="-228600" algn="r" rtl="1" eaLnBrk="0" fontAlgn="base" hangingPunct="0">
              <a:spcBef>
                <a:spcPct val="30000"/>
              </a:spcBef>
              <a:spcAft>
                <a:spcPct val="0"/>
              </a:spcAft>
              <a:defRPr sz="1200">
                <a:solidFill>
                  <a:schemeClr val="tx1"/>
                </a:solidFill>
                <a:latin typeface="Arial" charset="0"/>
                <a:cs typeface="Arial" charset="0"/>
              </a:defRPr>
            </a:lvl9pPr>
          </a:lstStyle>
          <a:p>
            <a:pPr algn="l" eaLnBrk="1" hangingPunct="1">
              <a:spcBef>
                <a:spcPct val="0"/>
              </a:spcBef>
            </a:pPr>
            <a:fld id="{C252306F-5AA3-4C5C-9E58-977A4A3D37FC}" type="slidenum">
              <a:rPr lang="ar-SA" altLang="en-US" smtClean="0"/>
              <a:pPr algn="l" eaLnBrk="1" hangingPunct="1">
                <a:spcBef>
                  <a:spcPct val="0"/>
                </a:spcBef>
              </a:pPr>
              <a:t>28</a:t>
            </a:fld>
            <a:endParaRPr lang="en-US" altLang="en-US" smtClean="0"/>
          </a:p>
        </p:txBody>
      </p:sp>
    </p:spTree>
    <p:extLst>
      <p:ext uri="{BB962C8B-B14F-4D97-AF65-F5344CB8AC3E}">
        <p14:creationId xmlns:p14="http://schemas.microsoft.com/office/powerpoint/2010/main" val="19885583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29</a:t>
            </a:fld>
            <a:endParaRPr lang="fa-IR"/>
          </a:p>
        </p:txBody>
      </p:sp>
    </p:spTree>
    <p:extLst>
      <p:ext uri="{BB962C8B-B14F-4D97-AF65-F5344CB8AC3E}">
        <p14:creationId xmlns:p14="http://schemas.microsoft.com/office/powerpoint/2010/main" val="13553948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34</a:t>
            </a:fld>
            <a:endParaRPr lang="fa-IR"/>
          </a:p>
        </p:txBody>
      </p:sp>
    </p:spTree>
    <p:extLst>
      <p:ext uri="{BB962C8B-B14F-4D97-AF65-F5344CB8AC3E}">
        <p14:creationId xmlns:p14="http://schemas.microsoft.com/office/powerpoint/2010/main" val="882866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37</a:t>
            </a:fld>
            <a:endParaRPr lang="fa-IR"/>
          </a:p>
        </p:txBody>
      </p:sp>
    </p:spTree>
    <p:extLst>
      <p:ext uri="{BB962C8B-B14F-4D97-AF65-F5344CB8AC3E}">
        <p14:creationId xmlns:p14="http://schemas.microsoft.com/office/powerpoint/2010/main" val="2809618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en-US" dirty="0" smtClean="0"/>
              <a:t> Cradle Hold</a:t>
            </a:r>
          </a:p>
          <a:p>
            <a:pPr rtl="1"/>
            <a:r>
              <a:rPr lang="fa-IR" dirty="0" smtClean="0"/>
              <a:t>اغلب مادران احساس </a:t>
            </a:r>
            <a:r>
              <a:rPr lang="fa-IR" dirty="0" err="1" smtClean="0">
                <a:solidFill>
                  <a:srgbClr val="FF0000"/>
                </a:solidFill>
              </a:rPr>
              <a:t>می¬کنند</a:t>
            </a:r>
            <a:r>
              <a:rPr lang="fa-IR" dirty="0" smtClean="0"/>
              <a:t> روش </a:t>
            </a:r>
            <a:r>
              <a:rPr lang="fa-IR" dirty="0" err="1" smtClean="0"/>
              <a:t>گهواره¬ای</a:t>
            </a:r>
            <a:r>
              <a:rPr lang="fa-IR" dirty="0" smtClean="0"/>
              <a:t>، در حالیکه سر نوزاد روی آرنج </a:t>
            </a:r>
            <a:r>
              <a:rPr lang="fa-IR" dirty="0" err="1" smtClean="0"/>
              <a:t>آن¬ها</a:t>
            </a:r>
            <a:r>
              <a:rPr lang="fa-IR" dirty="0" smtClean="0"/>
              <a:t> خم شده است، </a:t>
            </a:r>
            <a:r>
              <a:rPr lang="fa-IR" dirty="0" err="1" smtClean="0"/>
              <a:t>طبیعی¬ترین</a:t>
            </a:r>
            <a:r>
              <a:rPr lang="fa-IR" dirty="0" smtClean="0"/>
              <a:t> راه برای </a:t>
            </a:r>
            <a:r>
              <a:rPr lang="fa-IR" dirty="0" err="1" smtClean="0"/>
              <a:t>نگه¬داشتن</a:t>
            </a:r>
            <a:r>
              <a:rPr lang="fa-IR" dirty="0" smtClean="0"/>
              <a:t> نوزاد برای شیردهی است. اگرچه ممکن است این کار به نظر </a:t>
            </a:r>
            <a:r>
              <a:rPr lang="fa-IR" dirty="0" err="1" smtClean="0"/>
              <a:t>آن¬ها</a:t>
            </a:r>
            <a:r>
              <a:rPr lang="fa-IR" dirty="0" smtClean="0"/>
              <a:t> طبیعی باشد، اما این کار، نوزاد را در </a:t>
            </a:r>
            <a:r>
              <a:rPr lang="fa-IR" dirty="0" err="1" smtClean="0"/>
              <a:t>غیرطبیعی¬ترین</a:t>
            </a:r>
            <a:r>
              <a:rPr lang="fa-IR" dirty="0" smtClean="0"/>
              <a:t> حالت قرار </a:t>
            </a:r>
            <a:r>
              <a:rPr lang="fa-IR" dirty="0" err="1" smtClean="0"/>
              <a:t>می¬دهد</a:t>
            </a:r>
            <a:r>
              <a:rPr lang="fa-IR" dirty="0" smtClean="0"/>
              <a:t> و موجب </a:t>
            </a:r>
            <a:r>
              <a:rPr lang="fa-IR" dirty="0" err="1" smtClean="0"/>
              <a:t>خمیدگی</a:t>
            </a:r>
            <a:r>
              <a:rPr lang="fa-IR" dirty="0" smtClean="0"/>
              <a:t> سر و گردن او </a:t>
            </a:r>
            <a:r>
              <a:rPr lang="fa-IR" dirty="0" err="1" smtClean="0"/>
              <a:t>می¬شود</a:t>
            </a:r>
            <a:r>
              <a:rPr lang="fa-IR" dirty="0" smtClean="0"/>
              <a:t>. روش </a:t>
            </a:r>
            <a:r>
              <a:rPr lang="fa-IR" dirty="0" err="1" smtClean="0"/>
              <a:t>گهواره¬ای</a:t>
            </a:r>
            <a:r>
              <a:rPr lang="fa-IR" dirty="0" smtClean="0"/>
              <a:t> ممکن است هنگامی که نوزاد </a:t>
            </a:r>
            <a:r>
              <a:rPr lang="fa-IR" dirty="0" err="1" smtClean="0"/>
              <a:t>بزرگ¬تر</a:t>
            </a:r>
            <a:r>
              <a:rPr lang="fa-IR" dirty="0" smtClean="0"/>
              <a:t> است و به اندازه کافی رشد کرده که بداند چطور سر خود را دوباره جابجا کند تا حالت بهینه گردن را پیدا کند، استفاده شود، اما برای یک نوزاد نارس نزدیک به </a:t>
            </a:r>
            <a:r>
              <a:rPr lang="fa-IR" dirty="0" err="1" smtClean="0"/>
              <a:t>ترم</a:t>
            </a:r>
            <a:r>
              <a:rPr lang="fa-IR" dirty="0" smtClean="0"/>
              <a:t>، این وضعیت مشکلات زیادی ایجاد </a:t>
            </a:r>
            <a:r>
              <a:rPr lang="fa-IR" dirty="0" err="1" smtClean="0"/>
              <a:t>می¬کند</a:t>
            </a:r>
            <a:r>
              <a:rPr lang="fa-IR" dirty="0" smtClean="0"/>
              <a:t>. حمایت کامل بدن نوزاد با </a:t>
            </a:r>
            <a:r>
              <a:rPr lang="fa-IR" dirty="0" err="1" smtClean="0"/>
              <a:t>دست¬ها</a:t>
            </a:r>
            <a:r>
              <a:rPr lang="fa-IR" dirty="0" smtClean="0"/>
              <a:t> و پاهای آویزان مشکل است، اجازه¬ به خم کردن مناسب </a:t>
            </a:r>
            <a:r>
              <a:rPr lang="fa-IR" dirty="0" err="1" smtClean="0"/>
              <a:t>اندام¬ها</a:t>
            </a:r>
            <a:r>
              <a:rPr lang="fa-IR" dirty="0" smtClean="0"/>
              <a:t> و </a:t>
            </a:r>
            <a:r>
              <a:rPr lang="fa-IR" dirty="0" err="1" smtClean="0"/>
              <a:t>هیپ¬ها</a:t>
            </a:r>
            <a:r>
              <a:rPr lang="fa-IR" dirty="0" smtClean="0"/>
              <a:t> مشکل است و اغلب نوزاد به صورت صاف روی پشت خود خوابیده ، در </a:t>
            </a:r>
            <a:r>
              <a:rPr lang="fa-IR" dirty="0" err="1" smtClean="0"/>
              <a:t>حالی¬که</a:t>
            </a:r>
            <a:r>
              <a:rPr lang="fa-IR" dirty="0" smtClean="0"/>
              <a:t> فقط سر او به سمت پستان چرخیده است که و موجب پیچیدگی حلق و مری، و شیرخوردن کمتر از حد مطلوب و سبب مشکلات تنفسی در وی می-شود. حتی بالغین هم </a:t>
            </a:r>
            <a:r>
              <a:rPr lang="fa-IR" dirty="0" err="1" smtClean="0"/>
              <a:t>نمی¬توانند</a:t>
            </a:r>
            <a:r>
              <a:rPr lang="fa-IR" dirty="0" smtClean="0"/>
              <a:t> در این حالت به طور موثر بنوشند، بنابراین چرا باید انتظار داشته باشیم که نوزاد بتواند این کار را انجام دهد؟ </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39</a:t>
            </a:fld>
            <a:endParaRPr lang="fa-IR"/>
          </a:p>
        </p:txBody>
      </p:sp>
    </p:spTree>
    <p:extLst>
      <p:ext uri="{BB962C8B-B14F-4D97-AF65-F5344CB8AC3E}">
        <p14:creationId xmlns:p14="http://schemas.microsoft.com/office/powerpoint/2010/main" val="3308083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174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74084" name="Footer Placeholder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solidFill>
                  <a:prstClr val="black"/>
                </a:solidFill>
              </a:rPr>
              <a:t>2006</a:t>
            </a:r>
          </a:p>
        </p:txBody>
      </p:sp>
      <p:sp>
        <p:nvSpPr>
          <p:cNvPr id="17408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209E16E-BAB7-46EC-BA55-301F0D2FBE26}" type="slidenum">
              <a:rPr lang="ar-SA" altLang="en-US">
                <a:solidFill>
                  <a:prstClr val="black"/>
                </a:solidFill>
              </a:rPr>
              <a:pPr eaLnBrk="1" hangingPunct="1"/>
              <a:t>7</a:t>
            </a:fld>
            <a:endParaRPr lang="en-US" altLang="en-US">
              <a:solidFill>
                <a:prstClr val="black"/>
              </a:solidFill>
            </a:endParaRPr>
          </a:p>
        </p:txBody>
      </p:sp>
    </p:spTree>
    <p:extLst>
      <p:ext uri="{BB962C8B-B14F-4D97-AF65-F5344CB8AC3E}">
        <p14:creationId xmlns:p14="http://schemas.microsoft.com/office/powerpoint/2010/main" val="9509500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Importance of Positioning</a:t>
            </a:r>
            <a:endParaRPr lang="fa-IR" dirty="0" smtClean="0"/>
          </a:p>
          <a:p>
            <a:r>
              <a:rPr lang="en-US" dirty="0" smtClean="0"/>
              <a:t>Regardless of the breastfeeding position chosen, if the baby is gaining weight and thriving, and breastfeeding is comfortable for mother and infant, no intervention is needed.</a:t>
            </a:r>
          </a:p>
          <a:p>
            <a:r>
              <a:rPr lang="en-US" dirty="0" smtClean="0"/>
              <a:t>Because of variations in the size, shape, physical abilities, and preferences of mothers and infants, no single</a:t>
            </a:r>
          </a:p>
          <a:p>
            <a:r>
              <a:rPr lang="en-US" dirty="0" smtClean="0"/>
              <a:t>position is correct for all breastfeeding dyads</a:t>
            </a:r>
          </a:p>
          <a:p>
            <a:r>
              <a:rPr lang="en-US" dirty="0" smtClean="0"/>
              <a:t>Supportive positioning facilitates breastfeeding and, when necessary, helps to compensate for</a:t>
            </a:r>
          </a:p>
          <a:p>
            <a:r>
              <a:rPr lang="en-US" dirty="0" smtClean="0"/>
              <a:t>special problems.</a:t>
            </a:r>
            <a:endParaRPr lang="fa-IR" dirty="0" smtClean="0"/>
          </a:p>
          <a:p>
            <a:r>
              <a:rPr lang="en-US" dirty="0" smtClean="0"/>
              <a:t>A newborn’s natural posture is physiologic flexion. The baby is most stable in a prone position</a:t>
            </a:r>
          </a:p>
          <a:p>
            <a:r>
              <a:rPr lang="en-US" dirty="0" smtClean="0"/>
              <a:t>on a supportive</a:t>
            </a:r>
            <a:r>
              <a:rPr lang="fa-IR" baseline="0" dirty="0" smtClean="0"/>
              <a:t> </a:t>
            </a:r>
            <a:r>
              <a:rPr lang="en-US" dirty="0" smtClean="0"/>
              <a:t>surface</a:t>
            </a:r>
            <a:r>
              <a:rPr lang="fa-IR" baseline="0" dirty="0" smtClean="0"/>
              <a:t> </a:t>
            </a:r>
            <a:r>
              <a:rPr lang="en-US" dirty="0" smtClean="0"/>
              <a:t>and can even</a:t>
            </a:r>
            <a:r>
              <a:rPr lang="fa-IR" baseline="0" dirty="0" smtClean="0"/>
              <a:t> </a:t>
            </a:r>
            <a:r>
              <a:rPr lang="en-US" dirty="0" smtClean="0"/>
              <a:t>move</a:t>
            </a:r>
            <a:r>
              <a:rPr lang="fa-IR" baseline="0" dirty="0" smtClean="0"/>
              <a:t> </a:t>
            </a:r>
            <a:r>
              <a:rPr lang="en-US" dirty="0" smtClean="0"/>
              <a:t>forward</a:t>
            </a:r>
            <a:r>
              <a:rPr lang="fa-IR" baseline="0" dirty="0" smtClean="0"/>
              <a:t> </a:t>
            </a:r>
            <a:r>
              <a:rPr lang="en-US" dirty="0" smtClean="0"/>
              <a:t>in a coordinated</a:t>
            </a:r>
            <a:r>
              <a:rPr lang="fa-IR" baseline="0" dirty="0" smtClean="0"/>
              <a:t> </a:t>
            </a:r>
            <a:r>
              <a:rPr lang="en-US" dirty="0" smtClean="0"/>
              <a:t>pattern</a:t>
            </a:r>
            <a:endParaRPr lang="fa-IR" dirty="0" smtClean="0"/>
          </a:p>
          <a:p>
            <a:r>
              <a:rPr lang="en-US" sz="1200" dirty="0" smtClean="0">
                <a:solidFill>
                  <a:srgbClr val="000000"/>
                </a:solidFill>
                <a:latin typeface="Book Antiqua" panose="02040602050305030304" pitchFamily="18" charset="0"/>
              </a:rPr>
              <a:t>When the baby is supine, limb movements often elicit a startle reflex, interfering</a:t>
            </a:r>
          </a:p>
          <a:p>
            <a:r>
              <a:rPr lang="en-US" sz="1200" dirty="0" smtClean="0">
                <a:solidFill>
                  <a:srgbClr val="000000"/>
                </a:solidFill>
                <a:latin typeface="Book Antiqua" panose="02040602050305030304" pitchFamily="18" charset="0"/>
              </a:rPr>
              <a:t>with controlled mobility.</a:t>
            </a:r>
          </a:p>
          <a:p>
            <a:r>
              <a:rPr lang="en-US" sz="1200" dirty="0" smtClean="0">
                <a:solidFill>
                  <a:srgbClr val="000000"/>
                </a:solidFill>
                <a:latin typeface="Book Antiqua" panose="02040602050305030304" pitchFamily="18" charset="0"/>
              </a:rPr>
              <a:t>Normal neuromuscular development increases stability in the</a:t>
            </a:r>
            <a:r>
              <a:rPr lang="en-US"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proximal, or central, parts of the body (hips and trunk). When this proximal base of stability is</a:t>
            </a:r>
          </a:p>
          <a:p>
            <a:r>
              <a:rPr lang="en-US" sz="1200" dirty="0" smtClean="0">
                <a:solidFill>
                  <a:srgbClr val="000000"/>
                </a:solidFill>
                <a:latin typeface="Book Antiqua" panose="02040602050305030304" pitchFamily="18" charset="0"/>
              </a:rPr>
              <a:t>established, the baby has greater mobility and more refined distal control, including control</a:t>
            </a:r>
            <a:r>
              <a:rPr lang="en-US"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of the mouth and tongue</a:t>
            </a:r>
            <a:endParaRPr lang="fa-IR" sz="1200" dirty="0" smtClean="0">
              <a:solidFill>
                <a:srgbClr val="000000"/>
              </a:solidFill>
              <a:latin typeface="Book Antiqua" panose="02040602050305030304" pitchFamily="18" charset="0"/>
            </a:endParaRPr>
          </a:p>
          <a:p>
            <a:r>
              <a:rPr lang="en-US" sz="1200" dirty="0" smtClean="0">
                <a:solidFill>
                  <a:srgbClr val="000000"/>
                </a:solidFill>
                <a:latin typeface="Book Antiqua" panose="02040602050305030304" pitchFamily="18" charset="0"/>
              </a:rPr>
              <a:t>Therapeutic positioning is</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often an important piece of the treatment plan for sore nipples, breast refusal, milk supply issues,</a:t>
            </a:r>
          </a:p>
          <a:p>
            <a:r>
              <a:rPr lang="en-US" sz="1200" dirty="0" smtClean="0">
                <a:solidFill>
                  <a:srgbClr val="000000"/>
                </a:solidFill>
                <a:latin typeface="Book Antiqua" panose="02040602050305030304" pitchFamily="18" charset="0"/>
              </a:rPr>
              <a:t>and anatomical variations of the mother</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or baby.</a:t>
            </a:r>
          </a:p>
          <a:p>
            <a:r>
              <a:rPr lang="en-US" sz="1200" dirty="0" smtClean="0">
                <a:solidFill>
                  <a:srgbClr val="000000"/>
                </a:solidFill>
                <a:latin typeface="Book Antiqua" panose="02040602050305030304" pitchFamily="18" charset="0"/>
              </a:rPr>
              <a:t>Additionally,</a:t>
            </a:r>
            <a:r>
              <a:rPr lang="fa-IR" sz="120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therapeutic positions assist</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in</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correcting or compensating</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for</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suckling problems</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a:solidFill>
                  <a:prstClr val="black"/>
                </a:solidFill>
              </a:rPr>
              <a:pPr>
                <a:defRPr/>
              </a:pPr>
              <a:t>41</a:t>
            </a:fld>
            <a:endParaRPr lang="fa-IR">
              <a:solidFill>
                <a:prstClr val="black"/>
              </a:solidFill>
            </a:endParaRPr>
          </a:p>
        </p:txBody>
      </p:sp>
    </p:spTree>
    <p:extLst>
      <p:ext uri="{BB962C8B-B14F-4D97-AF65-F5344CB8AC3E}">
        <p14:creationId xmlns:p14="http://schemas.microsoft.com/office/powerpoint/2010/main" val="1764871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The Importance of Skin-to-Skin Contact</a:t>
            </a:r>
            <a:endParaRPr lang="fa-IR" b="1" dirty="0" smtClean="0"/>
          </a:p>
          <a:p>
            <a:r>
              <a:rPr lang="en-US" dirty="0" smtClean="0"/>
              <a:t>The beginning of all positioning is ideally skin-to-skin</a:t>
            </a:r>
            <a:endParaRPr lang="fa-IR" dirty="0" smtClean="0"/>
          </a:p>
          <a:p>
            <a:r>
              <a:rPr lang="en-US" sz="1200" dirty="0" smtClean="0">
                <a:solidFill>
                  <a:srgbClr val="000000"/>
                </a:solidFill>
                <a:latin typeface="Book Antiqua" panose="02040602050305030304" pitchFamily="18" charset="0"/>
              </a:rPr>
              <a:t>Some breastfeeding experts have reported that when helping mothers with breastfeeding problems,</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Just</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placing</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the mother</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and</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baby</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in unclothed,</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chest-to-chest</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contact</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and allowing</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time for</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them</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to relax together</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leads to the baby</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self-attaching</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and breastfeeding</a:t>
            </a:r>
            <a:r>
              <a:rPr lang="fa-IR" sz="1200" baseline="0" dirty="0" smtClean="0">
                <a:solidFill>
                  <a:srgbClr val="000000"/>
                </a:solidFill>
                <a:latin typeface="Book Antiqua" panose="02040602050305030304" pitchFamily="18" charset="0"/>
              </a:rPr>
              <a:t> </a:t>
            </a:r>
            <a:r>
              <a:rPr lang="en-US" sz="1200" dirty="0" smtClean="0">
                <a:solidFill>
                  <a:srgbClr val="000000"/>
                </a:solidFill>
                <a:latin typeface="Book Antiqua" panose="02040602050305030304" pitchFamily="18" charset="0"/>
              </a:rPr>
              <a:t>well</a:t>
            </a:r>
            <a:endParaRPr lang="fa-IR" sz="1200" dirty="0" smtClean="0">
              <a:solidFill>
                <a:srgbClr val="000000"/>
              </a:solidFill>
              <a:latin typeface="Book Antiqua" panose="02040602050305030304" pitchFamily="18" charset="0"/>
            </a:endParaRPr>
          </a:p>
          <a:p>
            <a:r>
              <a:rPr lang="en-US" dirty="0" smtClean="0"/>
              <a:t>When infants are</a:t>
            </a:r>
            <a:r>
              <a:rPr lang="fa-IR" baseline="0" dirty="0" smtClean="0"/>
              <a:t> </a:t>
            </a:r>
            <a:r>
              <a:rPr lang="en-US" dirty="0" smtClean="0"/>
              <a:t>stressed, they cannot access their feeding and growth </a:t>
            </a:r>
            <a:r>
              <a:rPr lang="en-US" dirty="0" err="1" smtClean="0"/>
              <a:t>responses.Difficulty</a:t>
            </a:r>
            <a:r>
              <a:rPr lang="en-US" dirty="0" smtClean="0"/>
              <a:t> latching to the breast</a:t>
            </a:r>
            <a:r>
              <a:rPr lang="fa-IR" baseline="0" dirty="0" smtClean="0"/>
              <a:t> </a:t>
            </a:r>
            <a:r>
              <a:rPr lang="en-US" dirty="0" smtClean="0"/>
              <a:t>and disorganized sucking behavior may result</a:t>
            </a:r>
            <a:endParaRPr lang="fa-IR" dirty="0" smtClean="0"/>
          </a:p>
          <a:p>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42</a:t>
            </a:fld>
            <a:endParaRPr lang="en-US"/>
          </a:p>
        </p:txBody>
      </p:sp>
    </p:spTree>
    <p:extLst>
      <p:ext uri="{BB962C8B-B14F-4D97-AF65-F5344CB8AC3E}">
        <p14:creationId xmlns:p14="http://schemas.microsoft.com/office/powerpoint/2010/main" val="15907879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Hand Position on the Base of the Baby’s Head</a:t>
            </a:r>
          </a:p>
          <a:p>
            <a:r>
              <a:rPr lang="en-US" dirty="0" smtClean="0"/>
              <a:t>If the position requires the mother’s hand to hold the baby’s head, her thumb and first finger</a:t>
            </a:r>
          </a:p>
          <a:p>
            <a:r>
              <a:rPr lang="en-US" dirty="0" smtClean="0"/>
              <a:t>should wrap around the base of the skull (occiput) just under the ears (Figure 13-1). </a:t>
            </a:r>
            <a:endParaRPr lang="fa-IR" dirty="0" smtClean="0"/>
          </a:p>
          <a:p>
            <a:r>
              <a:rPr lang="en-US" dirty="0" smtClean="0"/>
              <a:t>Placing</a:t>
            </a:r>
            <a:r>
              <a:rPr lang="fa-IR" baseline="0" dirty="0" smtClean="0"/>
              <a:t> </a:t>
            </a:r>
            <a:r>
              <a:rPr lang="en-US" dirty="0" smtClean="0"/>
              <a:t>the hand higher on the back of the baby’s head can interfere with the baby’s ability to latch, especially</a:t>
            </a:r>
          </a:p>
          <a:p>
            <a:r>
              <a:rPr lang="en-US" dirty="0" smtClean="0"/>
              <a:t>when the</a:t>
            </a:r>
          </a:p>
          <a:p>
            <a:r>
              <a:rPr lang="en-US" dirty="0" smtClean="0"/>
              <a:t>baby</a:t>
            </a:r>
          </a:p>
          <a:p>
            <a:r>
              <a:rPr lang="en-US" dirty="0" smtClean="0"/>
              <a:t>is experiencing problems. The heel</a:t>
            </a:r>
          </a:p>
          <a:p>
            <a:r>
              <a:rPr lang="en-US" dirty="0" smtClean="0"/>
              <a:t>of the mother’s</a:t>
            </a:r>
          </a:p>
          <a:p>
            <a:r>
              <a:rPr lang="en-US" dirty="0" smtClean="0"/>
              <a:t>hand and her</a:t>
            </a:r>
          </a:p>
          <a:p>
            <a:r>
              <a:rPr lang="en-US" dirty="0" smtClean="0"/>
              <a:t>pinky</a:t>
            </a:r>
          </a:p>
          <a:p>
            <a:endParaRPr lang="en-US" dirty="0" smtClean="0"/>
          </a:p>
          <a:p>
            <a:r>
              <a:rPr lang="en-US" dirty="0" smtClean="0"/>
              <a:t>and</a:t>
            </a:r>
          </a:p>
          <a:p>
            <a:r>
              <a:rPr lang="en-US" dirty="0" smtClean="0"/>
              <a:t>ring fingers</a:t>
            </a:r>
          </a:p>
          <a:p>
            <a:r>
              <a:rPr lang="en-US" dirty="0" smtClean="0"/>
              <a:t>rest on the shoulders, supporting</a:t>
            </a:r>
          </a:p>
          <a:p>
            <a:r>
              <a:rPr lang="en-US" dirty="0" smtClean="0"/>
              <a:t>the back and neck.</a:t>
            </a:r>
          </a:p>
          <a:p>
            <a:r>
              <a:rPr lang="en-US" dirty="0" smtClean="0"/>
              <a:t>By providing</a:t>
            </a:r>
          </a:p>
          <a:p>
            <a:r>
              <a:rPr lang="en-US" dirty="0" smtClean="0"/>
              <a:t>support</a:t>
            </a:r>
          </a:p>
          <a:p>
            <a:r>
              <a:rPr lang="en-US" dirty="0" smtClean="0"/>
              <a:t>for</a:t>
            </a:r>
          </a:p>
          <a:p>
            <a:endParaRPr lang="en-US" dirty="0" smtClean="0"/>
          </a:p>
          <a:p>
            <a:r>
              <a:rPr lang="en-US" dirty="0" smtClean="0"/>
              <a:t>the</a:t>
            </a:r>
          </a:p>
          <a:p>
            <a:r>
              <a:rPr lang="en-US" dirty="0" smtClean="0"/>
              <a:t>head, stability</a:t>
            </a:r>
          </a:p>
          <a:p>
            <a:r>
              <a:rPr lang="en-US" dirty="0" smtClean="0"/>
              <a:t>is achieved</a:t>
            </a:r>
          </a:p>
          <a:p>
            <a:r>
              <a:rPr lang="en-US" dirty="0" smtClean="0"/>
              <a:t>in the back,</a:t>
            </a:r>
          </a:p>
          <a:p>
            <a:r>
              <a:rPr lang="en-US" dirty="0" smtClean="0"/>
              <a:t>neck,</a:t>
            </a:r>
          </a:p>
          <a:p>
            <a:r>
              <a:rPr lang="en-US" dirty="0" smtClean="0"/>
              <a:t>and shoulders, thus protecting</a:t>
            </a:r>
          </a:p>
          <a:p>
            <a:r>
              <a:rPr lang="en-US" dirty="0" smtClean="0"/>
              <a:t>the neck</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7225235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بعضی از مادران تمایل دارند که از تمامی هر سه روش دردفعات مختلف شیردهی استفاده کنند</a:t>
            </a:r>
          </a:p>
          <a:p>
            <a:pPr algn="r" rtl="1"/>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15407848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46</a:t>
            </a:fld>
            <a:endParaRPr lang="en-US"/>
          </a:p>
        </p:txBody>
      </p:sp>
    </p:spTree>
    <p:extLst>
      <p:ext uri="{BB962C8B-B14F-4D97-AF65-F5344CB8AC3E}">
        <p14:creationId xmlns:p14="http://schemas.microsoft.com/office/powerpoint/2010/main" val="6274137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زین اسب</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47</a:t>
            </a:fld>
            <a:endParaRPr lang="en-US"/>
          </a:p>
        </p:txBody>
      </p:sp>
    </p:spTree>
    <p:extLst>
      <p:ext uri="{BB962C8B-B14F-4D97-AF65-F5344CB8AC3E}">
        <p14:creationId xmlns:p14="http://schemas.microsoft.com/office/powerpoint/2010/main" val="37405765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err="1" smtClean="0"/>
              <a:t>Retrognathia</a:t>
            </a:r>
            <a:endParaRPr lang="en-US" sz="1600" b="1" dirty="0" smtClean="0"/>
          </a:p>
          <a:p>
            <a:r>
              <a:rPr lang="en-US" sz="1600" b="1" dirty="0" smtClean="0"/>
              <a:t>Velopharyngeal </a:t>
            </a:r>
            <a:r>
              <a:rPr lang="en-US" sz="1600" b="1" baseline="0" dirty="0" smtClean="0"/>
              <a:t>  inadequacy</a:t>
            </a:r>
            <a:endParaRPr lang="fa-IR" sz="1600" b="1" baseline="0" dirty="0" smtClean="0"/>
          </a:p>
          <a:p>
            <a:r>
              <a:rPr lang="en-US" sz="1600" b="0" dirty="0" smtClean="0"/>
              <a:t>specially if the baby is being</a:t>
            </a:r>
            <a:r>
              <a:rPr lang="fa-IR" sz="1600" b="0" baseline="0" dirty="0" smtClean="0"/>
              <a:t> </a:t>
            </a:r>
            <a:r>
              <a:rPr lang="en-US" sz="1600" b="0" dirty="0" smtClean="0"/>
              <a:t>fed artificial infant milk supplements,</a:t>
            </a:r>
            <a:r>
              <a:rPr lang="fa-IR" sz="1600" b="0" baseline="0" dirty="0" smtClean="0"/>
              <a:t> </a:t>
            </a:r>
            <a:r>
              <a:rPr lang="en-US" sz="1600" b="0" dirty="0" smtClean="0"/>
              <a:t>vertical positions help prevent milk</a:t>
            </a:r>
            <a:r>
              <a:rPr lang="fa-IR" sz="1600" b="0" baseline="0" dirty="0" smtClean="0"/>
              <a:t> </a:t>
            </a:r>
            <a:r>
              <a:rPr lang="en-US" sz="1600" b="0" dirty="0" smtClean="0"/>
              <a:t>from entering the nasopharynx and</a:t>
            </a:r>
            <a:r>
              <a:rPr lang="fa-IR" sz="1600" b="0" baseline="0" dirty="0" smtClean="0"/>
              <a:t> </a:t>
            </a:r>
            <a:r>
              <a:rPr lang="en-US" sz="1600" b="0" dirty="0" err="1" smtClean="0"/>
              <a:t>eustachian</a:t>
            </a:r>
            <a:r>
              <a:rPr lang="en-US" sz="1600" b="0" dirty="0" smtClean="0"/>
              <a:t> tubes.</a:t>
            </a:r>
            <a:endParaRPr lang="fa-IR" sz="1600" b="0" dirty="0" smtClean="0"/>
          </a:p>
        </p:txBody>
      </p:sp>
      <p:sp>
        <p:nvSpPr>
          <p:cNvPr id="4" name="Slide Number Placeholder 3"/>
          <p:cNvSpPr>
            <a:spLocks noGrp="1"/>
          </p:cNvSpPr>
          <p:nvPr>
            <p:ph type="sldNum" sz="quarter" idx="10"/>
          </p:nvPr>
        </p:nvSpPr>
        <p:spPr/>
        <p:txBody>
          <a:bodyPr/>
          <a:lstStyle/>
          <a:p>
            <a:fld id="{BD4665D1-74C1-4D34-A678-639F491A6FFF}" type="slidenum">
              <a:rPr lang="en-US" smtClean="0"/>
              <a:t>49</a:t>
            </a:fld>
            <a:endParaRPr lang="en-US"/>
          </a:p>
        </p:txBody>
      </p:sp>
    </p:spTree>
    <p:extLst>
      <p:ext uri="{BB962C8B-B14F-4D97-AF65-F5344CB8AC3E}">
        <p14:creationId xmlns:p14="http://schemas.microsoft.com/office/powerpoint/2010/main" val="29740012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52</a:t>
            </a:fld>
            <a:endParaRPr lang="en-US"/>
          </a:p>
        </p:txBody>
      </p:sp>
    </p:spTree>
    <p:extLst>
      <p:ext uri="{BB962C8B-B14F-4D97-AF65-F5344CB8AC3E}">
        <p14:creationId xmlns:p14="http://schemas.microsoft.com/office/powerpoint/2010/main" val="29874389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diagonal prone positions</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57</a:t>
            </a:fld>
            <a:endParaRPr lang="en-US"/>
          </a:p>
        </p:txBody>
      </p:sp>
    </p:spTree>
    <p:extLst>
      <p:ext uri="{BB962C8B-B14F-4D97-AF65-F5344CB8AC3E}">
        <p14:creationId xmlns:p14="http://schemas.microsoft.com/office/powerpoint/2010/main" val="2183422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61</a:t>
            </a:fld>
            <a:endParaRPr lang="en-US"/>
          </a:p>
        </p:txBody>
      </p:sp>
    </p:spTree>
    <p:extLst>
      <p:ext uri="{BB962C8B-B14F-4D97-AF65-F5344CB8AC3E}">
        <p14:creationId xmlns:p14="http://schemas.microsoft.com/office/powerpoint/2010/main" val="4007667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8</a:t>
            </a:fld>
            <a:endParaRPr lang="fa-IR"/>
          </a:p>
        </p:txBody>
      </p:sp>
    </p:spTree>
    <p:extLst>
      <p:ext uri="{BB962C8B-B14F-4D97-AF65-F5344CB8AC3E}">
        <p14:creationId xmlns:p14="http://schemas.microsoft.com/office/powerpoint/2010/main" val="35117527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62</a:t>
            </a:fld>
            <a:endParaRPr lang="en-US"/>
          </a:p>
        </p:txBody>
      </p:sp>
    </p:spTree>
    <p:extLst>
      <p:ext uri="{BB962C8B-B14F-4D97-AF65-F5344CB8AC3E}">
        <p14:creationId xmlns:p14="http://schemas.microsoft.com/office/powerpoint/2010/main" val="8055783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قفسه سینه شیرخوار توسط بازو و ساعدودست مادر حمایت می شود و با دست دیگر پیشانی شیرخوار بطوری حمایت می شود که انگشت اول یا دوم برای تمرین مکیدن به دهان شیرخوار رسیده و در فضایی که بعلت قوس دادن کف دست مادر ایجاد شده  شیرخوار تنفس می کند.</a:t>
            </a:r>
          </a:p>
          <a:p>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63</a:t>
            </a:fld>
            <a:endParaRPr lang="en-US"/>
          </a:p>
        </p:txBody>
      </p:sp>
    </p:spTree>
    <p:extLst>
      <p:ext uri="{BB962C8B-B14F-4D97-AF65-F5344CB8AC3E}">
        <p14:creationId xmlns:p14="http://schemas.microsoft.com/office/powerpoint/2010/main" val="3227190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روش انجام ان به این صورت است که شیرخوار در بستری که مادر به پشت خوابیده زانو زده و به روی شانه ی همان پستانی که خواهد گرفت درازمی کشد. ممکن است شیرخواران بزرگتر به روی شانه مادر بنشینند و در حالت خم شده پستان را بگیرند. </a:t>
            </a:r>
          </a:p>
          <a:p>
            <a:pPr algn="l" rtl="0"/>
            <a:r>
              <a:rPr lang="en-US" dirty="0" smtClean="0"/>
              <a:t>his position is especially useful when the</a:t>
            </a:r>
          </a:p>
          <a:p>
            <a:pPr algn="l" rtl="0"/>
            <a:r>
              <a:rPr lang="en-US" dirty="0" smtClean="0"/>
              <a:t>mother has a nipple or areolar injury or infection,</a:t>
            </a:r>
          </a:p>
          <a:p>
            <a:pPr algn="l" rtl="0"/>
            <a:r>
              <a:rPr lang="en-US" dirty="0" smtClean="0"/>
              <a:t>and the pressure points from suckling</a:t>
            </a:r>
            <a:r>
              <a:rPr lang="fa-IR" baseline="0" dirty="0" smtClean="0"/>
              <a:t> </a:t>
            </a:r>
            <a:r>
              <a:rPr lang="en-US" dirty="0" smtClean="0"/>
              <a:t>need</a:t>
            </a:r>
          </a:p>
          <a:p>
            <a:pPr algn="l" rtl="0"/>
            <a:r>
              <a:rPr lang="en-US" dirty="0" smtClean="0"/>
              <a:t>to be changed dramatically to allow</a:t>
            </a:r>
            <a:r>
              <a:rPr lang="fa-IR" baseline="0" dirty="0" smtClean="0"/>
              <a:t> </a:t>
            </a:r>
            <a:r>
              <a:rPr lang="en-US" dirty="0" smtClean="0"/>
              <a:t>healing</a:t>
            </a:r>
          </a:p>
          <a:p>
            <a:pPr algn="l" rtl="0"/>
            <a:r>
              <a:rPr lang="en-US" dirty="0" smtClean="0"/>
              <a:t>to occur.</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64</a:t>
            </a:fld>
            <a:endParaRPr lang="en-US"/>
          </a:p>
        </p:txBody>
      </p:sp>
    </p:spTree>
    <p:extLst>
      <p:ext uri="{BB962C8B-B14F-4D97-AF65-F5344CB8AC3E}">
        <p14:creationId xmlns:p14="http://schemas.microsoft.com/office/powerpoint/2010/main" val="40348905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روش انجام ان به این صورت است که بجز سر شیرخوار که روی پستان مادر قرار دارد بدن شیرخوار  به شکم  و به روی بالشی که جایگاه متحرکی برایش است، از پهلو در کنار مادر گذاشته می شود. ممکن است نیاز به این باشد که روی پستان مادر بجز ناحیه ای که در تماس اجباری با دهان  شیرخوار است، توسط لباس یا پارجه ای پوشانیده شود که صورت او در تماس باپوست نباشد.مادر می تواند با کمک دستش قاعده سر شیرخوار را حمایت کند ، اما ممکن است باز هم نیاز به این باشد که بین دست مادر و سر شیرخوار پارچه ای گذاشته شود. </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65</a:t>
            </a:fld>
            <a:endParaRPr lang="en-US"/>
          </a:p>
        </p:txBody>
      </p:sp>
    </p:spTree>
    <p:extLst>
      <p:ext uri="{BB962C8B-B14F-4D97-AF65-F5344CB8AC3E}">
        <p14:creationId xmlns:p14="http://schemas.microsoft.com/office/powerpoint/2010/main" val="36487054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دراین روش شیرخوار از پهلوی مادر بطور خوابیده به شکم و مایل به روی شکم مادر قرار می گیرد.بطوری که برای پستان راست مادر، شیرخوار از طرف چپش  به روی بازوی راست مادر که به روی  بالشی گذاشته است، بطور مایل و زاویه دار ونه بیشتر از 30تا45 درجه از بستر به روی شکم مادر خوابیده است. سر شیرخوار همسطح با پستان و دهان وی زیر نوک پستان بمنظور لچ (</a:t>
            </a:r>
            <a:r>
              <a:rPr lang="en-US" dirty="0" err="1" smtClean="0"/>
              <a:t>Latch_on</a:t>
            </a:r>
            <a:r>
              <a:rPr lang="en-US" dirty="0" smtClean="0"/>
              <a:t>)</a:t>
            </a:r>
            <a:r>
              <a:rPr lang="fa-IR" dirty="0" smtClean="0"/>
              <a:t>واقع میشود.بازو و دست مادر، شیرخوار را و بالش، بازوی مادر را حمایت می کند.</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66</a:t>
            </a:fld>
            <a:endParaRPr lang="en-US"/>
          </a:p>
        </p:txBody>
      </p:sp>
    </p:spTree>
    <p:extLst>
      <p:ext uri="{BB962C8B-B14F-4D97-AF65-F5344CB8AC3E}">
        <p14:creationId xmlns:p14="http://schemas.microsoft.com/office/powerpoint/2010/main" val="18493396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باید مادرمطمئن شود که زانوهای شیرخوار از کنارش سر نخورد. در صورت زانوزدن شیرخوار در طرف چپ مادر، قاعده گردن شیرخوار با دست چپ مادر و پشت او توسط بازوی همان دست مادر حمایت می شود، دست راست مادرکه ازاد است می تواند پستان چپ را کنترول کند.در ابتدا به محض اینکه شیرخوار اماده گرفتن پستان است مادر می تواند سرشیرخوار را بطرف پستان ببرد، ولیکن پس از چند تلاش  اغلب خود شیرخوار پستان را خواهد گرفت. سهولت تطابق این روش که درآن  شیرخوار احساس خوب وضعیت جنینی را می نماید، سبب تعجب مادر و مراقبین خواهد شد. پس از شیرخوردن خوب شیرخوار،با گذاشتن بالش کوچک در کنارسر، سبب حمایت و ازاد شدن دست مادر می شود. </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67</a:t>
            </a:fld>
            <a:endParaRPr lang="en-US"/>
          </a:p>
        </p:txBody>
      </p:sp>
    </p:spTree>
    <p:extLst>
      <p:ext uri="{BB962C8B-B14F-4D97-AF65-F5344CB8AC3E}">
        <p14:creationId xmlns:p14="http://schemas.microsoft.com/office/powerpoint/2010/main" val="10328386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رکلاینینگ</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68</a:t>
            </a:fld>
            <a:endParaRPr lang="en-US"/>
          </a:p>
        </p:txBody>
      </p:sp>
    </p:spTree>
    <p:extLst>
      <p:ext uri="{BB962C8B-B14F-4D97-AF65-F5344CB8AC3E}">
        <p14:creationId xmlns:p14="http://schemas.microsoft.com/office/powerpoint/2010/main" val="19729170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70</a:t>
            </a:fld>
            <a:endParaRPr lang="en-US"/>
          </a:p>
        </p:txBody>
      </p:sp>
    </p:spTree>
    <p:extLst>
      <p:ext uri="{BB962C8B-B14F-4D97-AF65-F5344CB8AC3E}">
        <p14:creationId xmlns:p14="http://schemas.microsoft.com/office/powerpoint/2010/main" val="30694136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position can be accomplished in two ways: using a thumb and two fingers, or</a:t>
            </a:r>
          </a:p>
          <a:p>
            <a:r>
              <a:rPr lang="en-US" dirty="0" smtClean="0"/>
              <a:t>using three fingers (Figure 13-19). The mother’s hand size, finger length, and manual dexterity will</a:t>
            </a:r>
          </a:p>
          <a:p>
            <a:r>
              <a:rPr lang="en-US" dirty="0" smtClean="0"/>
              <a:t>determine which digits she uses to apply pressure to the baby’s cheeks over the buccinators and to</a:t>
            </a:r>
          </a:p>
          <a:p>
            <a:r>
              <a:rPr lang="en-US" dirty="0" smtClean="0"/>
              <a:t>support the mandible (chin). An additional finger is used in the baby’s mouth for the suck training.</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75</a:t>
            </a:fld>
            <a:endParaRPr lang="en-US"/>
          </a:p>
        </p:txBody>
      </p:sp>
    </p:spTree>
    <p:extLst>
      <p:ext uri="{BB962C8B-B14F-4D97-AF65-F5344CB8AC3E}">
        <p14:creationId xmlns:p14="http://schemas.microsoft.com/office/powerpoint/2010/main" val="29135553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During suck training, eliminate the finger on the chin, leaving two fingers for</a:t>
            </a:r>
          </a:p>
          <a:p>
            <a:r>
              <a:rPr lang="en-US" dirty="0" smtClean="0"/>
              <a:t>pressure points on the buccal muscles. When the baby is at the breast, two hands are used to</a:t>
            </a:r>
          </a:p>
          <a:p>
            <a:r>
              <a:rPr lang="en-US" dirty="0" smtClean="0"/>
              <a:t>provide the pressure points</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76</a:t>
            </a:fld>
            <a:endParaRPr lang="en-US"/>
          </a:p>
        </p:txBody>
      </p:sp>
    </p:spTree>
    <p:extLst>
      <p:ext uri="{BB962C8B-B14F-4D97-AF65-F5344CB8AC3E}">
        <p14:creationId xmlns:p14="http://schemas.microsoft.com/office/powerpoint/2010/main" val="777552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9</a:t>
            </a:fld>
            <a:endParaRPr lang="fa-IR"/>
          </a:p>
        </p:txBody>
      </p:sp>
    </p:spTree>
    <p:extLst>
      <p:ext uri="{BB962C8B-B14F-4D97-AF65-F5344CB8AC3E}">
        <p14:creationId xmlns:p14="http://schemas.microsoft.com/office/powerpoint/2010/main" val="20600002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Low" rtl="1">
              <a:lnSpc>
                <a:spcPct val="107000"/>
              </a:lnSpc>
              <a:spcBef>
                <a:spcPts val="0"/>
              </a:spcBef>
              <a:spcAft>
                <a:spcPts val="0"/>
              </a:spcAft>
            </a:pPr>
            <a:endParaRPr lang="en-US" sz="1200" dirty="0" smtClean="0">
              <a:effectLst/>
              <a:latin typeface="Calibri" panose="020F0502020204030204" pitchFamily="34" charset="0"/>
              <a:ea typeface="Times New Roman" panose="0202050305040509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BD4665D1-74C1-4D34-A678-639F491A6FFF}" type="slidenum">
              <a:rPr lang="en-US" smtClean="0">
                <a:solidFill>
                  <a:prstClr val="black"/>
                </a:solidFill>
              </a:rPr>
              <a:pPr/>
              <a:t>79</a:t>
            </a:fld>
            <a:endParaRPr lang="en-US">
              <a:solidFill>
                <a:prstClr val="black"/>
              </a:solidFill>
            </a:endParaRPr>
          </a:p>
        </p:txBody>
      </p:sp>
    </p:spTree>
    <p:extLst>
      <p:ext uri="{BB962C8B-B14F-4D97-AF65-F5344CB8AC3E}">
        <p14:creationId xmlns:p14="http://schemas.microsoft.com/office/powerpoint/2010/main" val="21899450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Low" rtl="1">
              <a:lnSpc>
                <a:spcPct val="107000"/>
              </a:lnSpc>
              <a:spcBef>
                <a:spcPts val="0"/>
              </a:spcBef>
              <a:spcAft>
                <a:spcPts val="0"/>
              </a:spcAft>
            </a:pPr>
            <a:endParaRPr lang="en-US" sz="1600" b="1" dirty="0"/>
          </a:p>
        </p:txBody>
      </p:sp>
      <p:sp>
        <p:nvSpPr>
          <p:cNvPr id="4" name="Slide Number Placeholder 3"/>
          <p:cNvSpPr>
            <a:spLocks noGrp="1"/>
          </p:cNvSpPr>
          <p:nvPr>
            <p:ph type="sldNum" sz="quarter" idx="10"/>
          </p:nvPr>
        </p:nvSpPr>
        <p:spPr/>
        <p:txBody>
          <a:bodyPr/>
          <a:lstStyle/>
          <a:p>
            <a:fld id="{BD4665D1-74C1-4D34-A678-639F491A6FFF}" type="slidenum">
              <a:rPr lang="en-US" smtClean="0"/>
              <a:t>80</a:t>
            </a:fld>
            <a:endParaRPr lang="en-US"/>
          </a:p>
        </p:txBody>
      </p:sp>
    </p:spTree>
    <p:extLst>
      <p:ext uri="{BB962C8B-B14F-4D97-AF65-F5344CB8AC3E}">
        <p14:creationId xmlns:p14="http://schemas.microsoft.com/office/powerpoint/2010/main" val="39507411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استفاده از بالش ها، در وضعیت دادن شیرخوار، کمک به جلو آمدن زبان می شود، وبا آزاد بودن دست ها هم حمایت پستان می شود و هم می توان از ابزار شیردهی کمکی از قبیل رابط سلیکونی سرنگ(</a:t>
            </a:r>
            <a:r>
              <a:rPr lang="en-US" dirty="0" smtClean="0"/>
              <a:t>Finger feeder) </a:t>
            </a:r>
            <a:r>
              <a:rPr lang="fa-IR" dirty="0" smtClean="0"/>
              <a:t>حین تغذیه پستانی به شیرخوار کمک کرد. وضعیت گهواره ای خوابیده به شکم، کمک به نگهداشتن لچ شیرخوار دراین فرایند می کند. </a:t>
            </a:r>
          </a:p>
          <a:p>
            <a:pPr algn="r" rtl="1"/>
            <a:r>
              <a:rPr lang="fa-IR" dirty="0" smtClean="0"/>
              <a:t>در این روش مادر، تقریبا نشسته و در زاویه  نه بیشتر از 70 درجه لم داده است تا که شیرخوارش بتواند در وضعیت نسبتا خوابیده به شکم، در آغوشش قرار گیرد. شیرخوار باید به روی بالش و نه به روی  ساعد و بازوی مادر قرار گیرد، بطوری که در حالتی به جلو دراز کشیده که قفسه سینه شیرخوار، توسط قفسه سینه مادر حمایت می شود.اگر همراه تغذیه پستانی شیرخوار از رابط سیلیکونی سرنگ(</a:t>
            </a:r>
            <a:r>
              <a:rPr lang="en-US" dirty="0" smtClean="0"/>
              <a:t>Finger feeder) </a:t>
            </a:r>
            <a:r>
              <a:rPr lang="fa-IR" dirty="0" smtClean="0"/>
              <a:t>ویاوسیله مکمل رسان</a:t>
            </a:r>
            <a:r>
              <a:rPr lang="en-US" dirty="0" smtClean="0"/>
              <a:t>SNS (supplementary nursing system ) </a:t>
            </a:r>
            <a:r>
              <a:rPr lang="fa-IR" dirty="0" smtClean="0"/>
              <a:t>استفاده می کند،ممکن است مادر با کمی زاویه دادن بین خود و شیرخوار، دهانش را در حین گرفتن مکمل ببیند. </a:t>
            </a:r>
          </a:p>
          <a:p>
            <a:pPr algn="r" rtl="1"/>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81</a:t>
            </a:fld>
            <a:endParaRPr lang="en-US"/>
          </a:p>
        </p:txBody>
      </p:sp>
    </p:spTree>
    <p:extLst>
      <p:ext uri="{BB962C8B-B14F-4D97-AF65-F5344CB8AC3E}">
        <p14:creationId xmlns:p14="http://schemas.microsoft.com/office/powerpoint/2010/main" val="28373782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kumimoji="0" lang="ar-SA" sz="3200" b="0" i="0" u="none" strike="noStrike" kern="1200" cap="none" spc="0" normalizeH="0" baseline="0" noProof="0" dirty="0" smtClean="0">
                <a:ln>
                  <a:noFill/>
                </a:ln>
                <a:solidFill>
                  <a:srgbClr val="000000"/>
                </a:solidFill>
                <a:effectLst/>
                <a:uLnTx/>
                <a:uFillTx/>
                <a:latin typeface="Calibri" panose="020F0502020204030204" pitchFamily="34" charset="0"/>
                <a:ea typeface="Times New Roman" panose="02020503050405090304" pitchFamily="18" charset="0"/>
                <a:cs typeface="B Nazanin" panose="00000400000000000000" pitchFamily="2" charset="-78"/>
              </a:rPr>
              <a:t>در این روش شیرخوار خوابیده به پشت و مادر رو به شیرخوار در حالت زانوزده  و تکیه بر دست ها و زانوها، پستانش را در حالتی که آویزان است در دهان شیرخوار می گذارد</a:t>
            </a:r>
            <a:r>
              <a:rPr kumimoji="0" lang="en-US" sz="3200" b="0" i="0" u="none" strike="noStrike" kern="1200" cap="none" spc="0" normalizeH="0" baseline="0" noProof="0" dirty="0" smtClean="0">
                <a:ln>
                  <a:noFill/>
                </a:ln>
                <a:solidFill>
                  <a:prstClr val="black"/>
                </a:solidFill>
                <a:effectLst/>
                <a:uLnTx/>
                <a:uFillTx/>
                <a:latin typeface="Lucida Sans Unicode"/>
                <a:ea typeface="+mn-ea"/>
                <a:cs typeface="B Yagut" pitchFamily="2" charset="-78"/>
              </a:rPr>
              <a:t> </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82</a:t>
            </a:fld>
            <a:endParaRPr lang="en-US"/>
          </a:p>
        </p:txBody>
      </p:sp>
    </p:spTree>
    <p:extLst>
      <p:ext uri="{BB962C8B-B14F-4D97-AF65-F5344CB8AC3E}">
        <p14:creationId xmlns:p14="http://schemas.microsoft.com/office/powerpoint/2010/main" val="24188337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در این روش مادر و شیرخوار به پهلو خوابیده بطوری که پاهای شیربطرف سرمادر قرار داردو شیرخواردرحالت به پهلو خوابیده از پستان تغذیه می شود</a:t>
            </a:r>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smtClean="0"/>
              <a:t>83</a:t>
            </a:fld>
            <a:endParaRPr lang="en-US"/>
          </a:p>
        </p:txBody>
      </p:sp>
    </p:spTree>
    <p:extLst>
      <p:ext uri="{BB962C8B-B14F-4D97-AF65-F5344CB8AC3E}">
        <p14:creationId xmlns:p14="http://schemas.microsoft.com/office/powerpoint/2010/main" val="28567086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A7B97FF7-2780-4BEB-97BA-325A90ED5931}" type="slidenum">
              <a:rPr lang="en-US" smtClean="0">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18725239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A7B97FF7-2780-4BEB-97BA-325A90ED5931}" type="slidenum">
              <a:rPr lang="en-US" smtClean="0">
                <a:solidFill>
                  <a:prstClr val="black"/>
                </a:solidFill>
              </a:rPr>
              <a:pPr/>
              <a:t>87</a:t>
            </a:fld>
            <a:endParaRPr lang="en-US">
              <a:solidFill>
                <a:prstClr val="black"/>
              </a:solidFill>
            </a:endParaRPr>
          </a:p>
        </p:txBody>
      </p:sp>
    </p:spTree>
    <p:extLst>
      <p:ext uri="{BB962C8B-B14F-4D97-AF65-F5344CB8AC3E}">
        <p14:creationId xmlns:p14="http://schemas.microsoft.com/office/powerpoint/2010/main" val="2620131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A7B97FF7-2780-4BEB-97BA-325A90ED5931}" type="slidenum">
              <a:rPr lang="en-US" smtClean="0">
                <a:solidFill>
                  <a:prstClr val="black"/>
                </a:solidFill>
              </a:rPr>
              <a:pPr/>
              <a:t>88</a:t>
            </a:fld>
            <a:endParaRPr lang="en-US">
              <a:solidFill>
                <a:prstClr val="black"/>
              </a:solidFill>
            </a:endParaRPr>
          </a:p>
        </p:txBody>
      </p:sp>
    </p:spTree>
    <p:extLst>
      <p:ext uri="{BB962C8B-B14F-4D97-AF65-F5344CB8AC3E}">
        <p14:creationId xmlns:p14="http://schemas.microsoft.com/office/powerpoint/2010/main" val="1583737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10</a:t>
            </a:fld>
            <a:endParaRPr lang="fa-IR"/>
          </a:p>
        </p:txBody>
      </p:sp>
    </p:spTree>
    <p:extLst>
      <p:ext uri="{BB962C8B-B14F-4D97-AF65-F5344CB8AC3E}">
        <p14:creationId xmlns:p14="http://schemas.microsoft.com/office/powerpoint/2010/main" val="463408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12</a:t>
            </a:fld>
            <a:endParaRPr lang="fa-IR">
              <a:solidFill>
                <a:prstClr val="black"/>
              </a:solidFill>
            </a:endParaRPr>
          </a:p>
        </p:txBody>
      </p:sp>
    </p:spTree>
    <p:extLst>
      <p:ext uri="{BB962C8B-B14F-4D97-AF65-F5344CB8AC3E}">
        <p14:creationId xmlns:p14="http://schemas.microsoft.com/office/powerpoint/2010/main" val="2194897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13</a:t>
            </a:fld>
            <a:endParaRPr lang="fa-IR"/>
          </a:p>
        </p:txBody>
      </p:sp>
    </p:spTree>
    <p:extLst>
      <p:ext uri="{BB962C8B-B14F-4D97-AF65-F5344CB8AC3E}">
        <p14:creationId xmlns:p14="http://schemas.microsoft.com/office/powerpoint/2010/main" val="4210148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err="1" smtClean="0"/>
              <a:t>Th</a:t>
            </a:r>
            <a:r>
              <a:rPr lang="en-US" dirty="0" smtClean="0"/>
              <a:t> e Dancer ha </a:t>
            </a:r>
            <a:r>
              <a:rPr lang="en-US" dirty="0" err="1" smtClean="0"/>
              <a:t>nd</a:t>
            </a:r>
            <a:r>
              <a:rPr lang="en-US" dirty="0" smtClean="0"/>
              <a:t> </a:t>
            </a:r>
            <a:r>
              <a:rPr lang="en-US" dirty="0" err="1" smtClean="0"/>
              <a:t>positio</a:t>
            </a:r>
            <a:r>
              <a:rPr lang="en-US" dirty="0" smtClean="0"/>
              <a:t> n (D </a:t>
            </a:r>
            <a:r>
              <a:rPr lang="en-US" dirty="0" err="1" smtClean="0"/>
              <a:t>anner</a:t>
            </a:r>
            <a:r>
              <a:rPr lang="en-US" dirty="0" smtClean="0"/>
              <a:t>, 1 9 9 2 ) ca n benefit ma </a:t>
            </a:r>
            <a:r>
              <a:rPr lang="en-US" dirty="0" err="1" smtClean="0"/>
              <a:t>ny</a:t>
            </a:r>
            <a:r>
              <a:rPr lang="en-US" dirty="0" smtClean="0"/>
              <a:t> of </a:t>
            </a:r>
            <a:r>
              <a:rPr lang="en-US" dirty="0" err="1" smtClean="0"/>
              <a:t>th</a:t>
            </a:r>
            <a:r>
              <a:rPr lang="en-US" dirty="0" smtClean="0"/>
              <a:t> e s e </a:t>
            </a:r>
            <a:r>
              <a:rPr lang="en-US" dirty="0" err="1" smtClean="0"/>
              <a:t>bab</a:t>
            </a:r>
            <a:r>
              <a:rPr lang="en-US" dirty="0" smtClean="0"/>
              <a:t> </a:t>
            </a:r>
            <a:r>
              <a:rPr lang="en-US" dirty="0" err="1" smtClean="0"/>
              <a:t>ie</a:t>
            </a:r>
            <a:r>
              <a:rPr lang="en-US" dirty="0" smtClean="0"/>
              <a:t> s </a:t>
            </a:r>
          </a:p>
          <a:p>
            <a:pPr algn="l" rtl="0"/>
            <a:r>
              <a:rPr lang="en-US" dirty="0" err="1" smtClean="0"/>
              <a:t>becau</a:t>
            </a:r>
            <a:r>
              <a:rPr lang="en-US" dirty="0" smtClean="0"/>
              <a:t> se </a:t>
            </a:r>
            <a:r>
              <a:rPr lang="en-US" dirty="0" err="1" smtClean="0"/>
              <a:t>i</a:t>
            </a:r>
            <a:r>
              <a:rPr lang="en-US" dirty="0" smtClean="0"/>
              <a:t> t </a:t>
            </a:r>
            <a:r>
              <a:rPr lang="en-US" dirty="0" err="1" smtClean="0"/>
              <a:t>st</a:t>
            </a:r>
            <a:r>
              <a:rPr lang="en-US" dirty="0" smtClean="0"/>
              <a:t> a </a:t>
            </a:r>
            <a:r>
              <a:rPr lang="en-US" dirty="0" err="1" smtClean="0"/>
              <a:t>bil</a:t>
            </a:r>
            <a:r>
              <a:rPr lang="en-US" dirty="0" smtClean="0"/>
              <a:t> </a:t>
            </a:r>
            <a:r>
              <a:rPr lang="en-US" dirty="0" err="1" smtClean="0"/>
              <a:t>izes</a:t>
            </a:r>
            <a:r>
              <a:rPr lang="en-US" dirty="0" smtClean="0"/>
              <a:t> t h e jaw a </a:t>
            </a:r>
            <a:r>
              <a:rPr lang="en-US" dirty="0" err="1" smtClean="0"/>
              <a:t>nd</a:t>
            </a:r>
            <a:r>
              <a:rPr lang="en-US" dirty="0" smtClean="0"/>
              <a:t> s </a:t>
            </a:r>
            <a:r>
              <a:rPr lang="en-US" dirty="0" err="1" smtClean="0"/>
              <a:t>upports</a:t>
            </a:r>
            <a:r>
              <a:rPr lang="en-US" dirty="0" smtClean="0"/>
              <a:t> t he ma </a:t>
            </a:r>
            <a:r>
              <a:rPr lang="en-US" dirty="0" err="1" smtClean="0"/>
              <a:t>ss</a:t>
            </a:r>
            <a:r>
              <a:rPr lang="en-US" dirty="0" smtClean="0"/>
              <a:t> et e r muscles , </a:t>
            </a:r>
            <a:r>
              <a:rPr lang="en-US" dirty="0" err="1" smtClean="0"/>
              <a:t>wh</a:t>
            </a:r>
            <a:r>
              <a:rPr lang="en-US" dirty="0" smtClean="0"/>
              <a:t> </a:t>
            </a:r>
            <a:r>
              <a:rPr lang="en-US" dirty="0" err="1" smtClean="0"/>
              <a:t>i</a:t>
            </a:r>
            <a:r>
              <a:rPr lang="en-US" dirty="0" smtClean="0"/>
              <a:t> c h</a:t>
            </a:r>
          </a:p>
          <a:p>
            <a:pPr algn="l" rtl="0"/>
            <a:r>
              <a:rPr lang="en-US" dirty="0" err="1" smtClean="0"/>
              <a:t>dec</a:t>
            </a:r>
            <a:r>
              <a:rPr lang="en-US" dirty="0" smtClean="0"/>
              <a:t> re a se s the </a:t>
            </a:r>
            <a:r>
              <a:rPr lang="en-US" dirty="0" err="1" smtClean="0"/>
              <a:t>i</a:t>
            </a:r>
            <a:r>
              <a:rPr lang="en-US" dirty="0" smtClean="0"/>
              <a:t> </a:t>
            </a:r>
            <a:r>
              <a:rPr lang="en-US" dirty="0" err="1" smtClean="0"/>
              <a:t>ntra</a:t>
            </a:r>
            <a:r>
              <a:rPr lang="en-US" dirty="0" smtClean="0"/>
              <a:t>-oral s pace a </a:t>
            </a:r>
            <a:r>
              <a:rPr lang="en-US" dirty="0" err="1" smtClean="0"/>
              <a:t>nd</a:t>
            </a:r>
            <a:r>
              <a:rPr lang="en-US" dirty="0" smtClean="0"/>
              <a:t> e </a:t>
            </a:r>
            <a:r>
              <a:rPr lang="en-US" dirty="0" err="1" smtClean="0"/>
              <a:t>nhances</a:t>
            </a:r>
            <a:r>
              <a:rPr lang="en-US" dirty="0" smtClean="0"/>
              <a:t> </a:t>
            </a:r>
            <a:r>
              <a:rPr lang="en-US" dirty="0" err="1" smtClean="0"/>
              <a:t>th</a:t>
            </a:r>
            <a:r>
              <a:rPr lang="en-US" dirty="0" smtClean="0"/>
              <a:t> e </a:t>
            </a:r>
            <a:r>
              <a:rPr lang="en-US" dirty="0" err="1" smtClean="0"/>
              <a:t>ge</a:t>
            </a:r>
            <a:r>
              <a:rPr lang="en-US" dirty="0" smtClean="0"/>
              <a:t> ne </a:t>
            </a:r>
            <a:r>
              <a:rPr lang="en-US" dirty="0" err="1" smtClean="0"/>
              <a:t>ra</a:t>
            </a:r>
            <a:r>
              <a:rPr lang="en-US" dirty="0" smtClean="0"/>
              <a:t> t </a:t>
            </a:r>
            <a:r>
              <a:rPr lang="en-US" dirty="0" err="1" smtClean="0"/>
              <a:t>i</a:t>
            </a:r>
            <a:r>
              <a:rPr lang="en-US" dirty="0" smtClean="0"/>
              <a:t> on of </a:t>
            </a:r>
            <a:r>
              <a:rPr lang="en-US" dirty="0" err="1" smtClean="0"/>
              <a:t>nega</a:t>
            </a:r>
            <a:r>
              <a:rPr lang="en-US" dirty="0" smtClean="0"/>
              <a:t> t </a:t>
            </a:r>
            <a:r>
              <a:rPr lang="en-US" dirty="0" err="1" smtClean="0"/>
              <a:t>i</a:t>
            </a:r>
            <a:r>
              <a:rPr lang="en-US" dirty="0" smtClean="0"/>
              <a:t> </a:t>
            </a:r>
            <a:r>
              <a:rPr lang="en-US" dirty="0" err="1" smtClean="0"/>
              <a:t>ve</a:t>
            </a:r>
            <a:r>
              <a:rPr lang="en-US" dirty="0" smtClean="0"/>
              <a:t> </a:t>
            </a:r>
          </a:p>
          <a:p>
            <a:pPr algn="l" rtl="0"/>
            <a:r>
              <a:rPr lang="en-US" dirty="0" smtClean="0"/>
              <a:t>pressure.</a:t>
            </a:r>
          </a:p>
          <a:p>
            <a:pPr algn="l" rtl="0"/>
            <a:r>
              <a:rPr lang="en-US" dirty="0" err="1" smtClean="0"/>
              <a:t>i</a:t>
            </a:r>
            <a:r>
              <a:rPr lang="en-US" dirty="0" smtClean="0"/>
              <a:t>. The </a:t>
            </a:r>
            <a:r>
              <a:rPr lang="en-US" dirty="0" err="1" smtClean="0"/>
              <a:t>brea</a:t>
            </a:r>
            <a:r>
              <a:rPr lang="en-US" dirty="0" smtClean="0"/>
              <a:t> </a:t>
            </a:r>
            <a:r>
              <a:rPr lang="en-US" dirty="0" err="1" smtClean="0"/>
              <a:t>st</a:t>
            </a:r>
            <a:r>
              <a:rPr lang="en-US" dirty="0" smtClean="0"/>
              <a:t> is s </a:t>
            </a:r>
            <a:r>
              <a:rPr lang="en-US" dirty="0" err="1" smtClean="0"/>
              <a:t>upported</a:t>
            </a:r>
            <a:r>
              <a:rPr lang="en-US" dirty="0" smtClean="0"/>
              <a:t> b y t he </a:t>
            </a:r>
            <a:r>
              <a:rPr lang="en-US" dirty="0" err="1" smtClean="0"/>
              <a:t>thir</a:t>
            </a:r>
            <a:r>
              <a:rPr lang="en-US" dirty="0" smtClean="0"/>
              <a:t> d , fourth, a </a:t>
            </a:r>
            <a:r>
              <a:rPr lang="en-US" dirty="0" err="1" smtClean="0"/>
              <a:t>nd</a:t>
            </a:r>
            <a:r>
              <a:rPr lang="en-US" dirty="0" smtClean="0"/>
              <a:t> fifth fi </a:t>
            </a:r>
            <a:r>
              <a:rPr lang="en-US" dirty="0" err="1" smtClean="0"/>
              <a:t>ngers</a:t>
            </a:r>
            <a:r>
              <a:rPr lang="en-US" dirty="0" smtClean="0"/>
              <a:t> so t h at t he </a:t>
            </a:r>
          </a:p>
          <a:p>
            <a:pPr algn="l" rtl="0"/>
            <a:r>
              <a:rPr lang="en-US" dirty="0" smtClean="0"/>
              <a:t>we bb in g b e twee n </a:t>
            </a:r>
            <a:r>
              <a:rPr lang="en-US" dirty="0" err="1" smtClean="0"/>
              <a:t>th</a:t>
            </a:r>
            <a:r>
              <a:rPr lang="en-US" dirty="0" smtClean="0"/>
              <a:t> e </a:t>
            </a:r>
            <a:r>
              <a:rPr lang="en-US" dirty="0" err="1" smtClean="0"/>
              <a:t>th</a:t>
            </a:r>
            <a:r>
              <a:rPr lang="en-US" dirty="0" smtClean="0"/>
              <a:t> u </a:t>
            </a:r>
            <a:r>
              <a:rPr lang="en-US" dirty="0" err="1" smtClean="0"/>
              <a:t>mb</a:t>
            </a:r>
            <a:r>
              <a:rPr lang="en-US" dirty="0" smtClean="0"/>
              <a:t> and index fin g </a:t>
            </a:r>
            <a:r>
              <a:rPr lang="en-US" dirty="0" err="1" smtClean="0"/>
              <a:t>er</a:t>
            </a:r>
            <a:r>
              <a:rPr lang="en-US" dirty="0" smtClean="0"/>
              <a:t> forms a U- s h a </a:t>
            </a:r>
            <a:r>
              <a:rPr lang="en-US" dirty="0" err="1" smtClean="0"/>
              <a:t>pe</a:t>
            </a:r>
            <a:r>
              <a:rPr lang="en-US" dirty="0" smtClean="0"/>
              <a:t> d cu p on</a:t>
            </a:r>
          </a:p>
          <a:p>
            <a:pPr algn="l" rtl="0"/>
            <a:r>
              <a:rPr lang="en-US" dirty="0" smtClean="0"/>
              <a:t>w </a:t>
            </a:r>
            <a:r>
              <a:rPr lang="en-US" dirty="0" err="1" smtClean="0"/>
              <a:t>hich</a:t>
            </a:r>
            <a:r>
              <a:rPr lang="en-US" dirty="0" smtClean="0"/>
              <a:t> t he </a:t>
            </a:r>
            <a:r>
              <a:rPr lang="en-US" dirty="0" err="1" smtClean="0"/>
              <a:t>bab</a:t>
            </a:r>
            <a:r>
              <a:rPr lang="en-US" dirty="0" smtClean="0"/>
              <a:t> y ' s </a:t>
            </a:r>
            <a:r>
              <a:rPr lang="en-US" dirty="0" err="1" smtClean="0"/>
              <a:t>ch</a:t>
            </a:r>
            <a:r>
              <a:rPr lang="en-US" dirty="0" smtClean="0"/>
              <a:t> </a:t>
            </a:r>
            <a:r>
              <a:rPr lang="en-US" dirty="0" err="1" smtClean="0"/>
              <a:t>i</a:t>
            </a:r>
            <a:r>
              <a:rPr lang="en-US" dirty="0" smtClean="0"/>
              <a:t> n rests. </a:t>
            </a:r>
          </a:p>
          <a:p>
            <a:pPr algn="l" rtl="0"/>
            <a:r>
              <a:rPr lang="en-US" dirty="0" smtClean="0"/>
              <a:t>ii. The </a:t>
            </a:r>
            <a:r>
              <a:rPr lang="en-US" dirty="0" err="1" smtClean="0"/>
              <a:t>th</a:t>
            </a:r>
            <a:r>
              <a:rPr lang="en-US" dirty="0" smtClean="0"/>
              <a:t> </a:t>
            </a:r>
            <a:r>
              <a:rPr lang="en-US" dirty="0" err="1" smtClean="0"/>
              <a:t>umb</a:t>
            </a:r>
            <a:r>
              <a:rPr lang="en-US" dirty="0" smtClean="0"/>
              <a:t> a </a:t>
            </a:r>
            <a:r>
              <a:rPr lang="en-US" dirty="0" err="1" smtClean="0"/>
              <a:t>nd</a:t>
            </a:r>
            <a:r>
              <a:rPr lang="en-US" dirty="0" smtClean="0"/>
              <a:t> </a:t>
            </a:r>
            <a:r>
              <a:rPr lang="en-US" dirty="0" err="1" smtClean="0"/>
              <a:t>inde</a:t>
            </a:r>
            <a:r>
              <a:rPr lang="en-US" dirty="0" smtClean="0"/>
              <a:t> x </a:t>
            </a:r>
            <a:r>
              <a:rPr lang="en-US" dirty="0" err="1" smtClean="0"/>
              <a:t>finge</a:t>
            </a:r>
            <a:r>
              <a:rPr lang="en-US" dirty="0" smtClean="0"/>
              <a:t> r support t he cheek s w </a:t>
            </a:r>
            <a:r>
              <a:rPr lang="en-US" dirty="0" err="1" smtClean="0"/>
              <a:t>ith</a:t>
            </a:r>
            <a:r>
              <a:rPr lang="en-US" dirty="0" smtClean="0"/>
              <a:t> </a:t>
            </a:r>
            <a:r>
              <a:rPr lang="en-US" dirty="0" err="1" smtClean="0"/>
              <a:t>ge</a:t>
            </a:r>
            <a:r>
              <a:rPr lang="en-US" dirty="0" smtClean="0"/>
              <a:t> </a:t>
            </a:r>
            <a:r>
              <a:rPr lang="en-US" dirty="0" err="1" smtClean="0"/>
              <a:t>ntle</a:t>
            </a:r>
            <a:r>
              <a:rPr lang="en-US" dirty="0" smtClean="0"/>
              <a:t> t </a:t>
            </a:r>
            <a:r>
              <a:rPr lang="en-US" dirty="0" err="1" smtClean="0"/>
              <a:t>rac</a:t>
            </a:r>
            <a:r>
              <a:rPr lang="en-US" dirty="0" smtClean="0"/>
              <a:t> t </a:t>
            </a:r>
            <a:r>
              <a:rPr lang="en-US" dirty="0" err="1" smtClean="0"/>
              <a:t>i</a:t>
            </a:r>
            <a:r>
              <a:rPr lang="en-US" dirty="0" smtClean="0"/>
              <a:t> on</a:t>
            </a:r>
          </a:p>
          <a:p>
            <a:pPr algn="l" rtl="0"/>
            <a:r>
              <a:rPr lang="en-US" dirty="0" smtClean="0"/>
              <a:t>toward t h e corner of t h e li </a:t>
            </a:r>
            <a:r>
              <a:rPr lang="en-US" dirty="0" err="1" smtClean="0"/>
              <a:t>ps</a:t>
            </a:r>
            <a:r>
              <a:rPr lang="en-US" dirty="0" smtClean="0"/>
              <a:t> . </a:t>
            </a:r>
          </a:p>
          <a:p>
            <a:pPr algn="l" rtl="0"/>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14</a:t>
            </a:fld>
            <a:endParaRPr lang="fa-IR"/>
          </a:p>
        </p:txBody>
      </p:sp>
    </p:spTree>
    <p:extLst>
      <p:ext uri="{BB962C8B-B14F-4D97-AF65-F5344CB8AC3E}">
        <p14:creationId xmlns:p14="http://schemas.microsoft.com/office/powerpoint/2010/main" val="1373259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15</a:t>
            </a:fld>
            <a:endParaRPr lang="fa-IR"/>
          </a:p>
        </p:txBody>
      </p:sp>
    </p:spTree>
    <p:extLst>
      <p:ext uri="{BB962C8B-B14F-4D97-AF65-F5344CB8AC3E}">
        <p14:creationId xmlns:p14="http://schemas.microsoft.com/office/powerpoint/2010/main" val="2794687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12200467"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grpSp>
        <p:nvGrpSpPr>
          <p:cNvPr id="5" name="Group 18"/>
          <p:cNvGrpSpPr>
            <a:grpSpLocks/>
          </p:cNvGrpSpPr>
          <p:nvPr/>
        </p:nvGrpSpPr>
        <p:grpSpPr bwMode="auto">
          <a:xfrm>
            <a:off x="-4233" y="4953000"/>
            <a:ext cx="12196233"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black"/>
                </a:solidFill>
                <a:latin typeface="Arial" pitchFamily="34" charset="0"/>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6701" y="5257800"/>
            <a:ext cx="1976967"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4" descr="logo final moavenat copy.tif"/>
          <p:cNvPicPr>
            <a:picLocks noChangeAspect="1"/>
          </p:cNvPicPr>
          <p:nvPr userDrawn="1"/>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t="14444" b="24445"/>
          <a:stretch>
            <a:fillRect/>
          </a:stretch>
        </p:blipFill>
        <p:spPr bwMode="auto">
          <a:xfrm>
            <a:off x="4838798" y="304800"/>
            <a:ext cx="2182284"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914400" y="1752602"/>
            <a:ext cx="103632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Tree>
    <p:extLst>
      <p:ext uri="{BB962C8B-B14F-4D97-AF65-F5344CB8AC3E}">
        <p14:creationId xmlns:p14="http://schemas.microsoft.com/office/powerpoint/2010/main" val="4287081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481330"/>
            <a:ext cx="109728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5839884" y="6408739"/>
            <a:ext cx="3134783"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solidFill>
                  <a:prstClr val="black"/>
                </a:solidFill>
              </a:rPr>
              <a:pPr>
                <a:defRPr/>
              </a:pPr>
              <a:t>‹#›</a:t>
            </a:fld>
            <a:endParaRPr lang="fa-IR">
              <a:solidFill>
                <a:prstClr val="black"/>
              </a:solidFill>
            </a:endParaRPr>
          </a:p>
        </p:txBody>
      </p:sp>
      <p:sp>
        <p:nvSpPr>
          <p:cNvPr id="7" name="Footer Placeholder 4"/>
          <p:cNvSpPr txBox="1">
            <a:spLocks/>
          </p:cNvSpPr>
          <p:nvPr userDrawn="1"/>
        </p:nvSpPr>
        <p:spPr>
          <a:xfrm>
            <a:off x="8496267" y="6492876"/>
            <a:ext cx="3134783" cy="365125"/>
          </a:xfrm>
          <a:prstGeom prst="rect">
            <a:avLst/>
          </a:prstGeom>
        </p:spPr>
        <p:txBody>
          <a:bodyPr/>
          <a:lstStyle>
            <a:defPPr>
              <a:defRPr lang="fa-IR"/>
            </a:defPPr>
            <a:lvl1pPr algn="ctr" rtl="1" fontAlgn="auto">
              <a:spcBef>
                <a:spcPts val="0"/>
              </a:spcBef>
              <a:spcAft>
                <a:spcPts val="0"/>
              </a:spcAft>
              <a:defRPr sz="1200" b="1" kern="1200">
                <a:solidFill>
                  <a:schemeClr val="tx1"/>
                </a:solidFill>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prstClr val="black"/>
                </a:solidFill>
              </a:rPr>
              <a:t>Dr Ravari</a:t>
            </a:r>
            <a:endParaRPr lang="fa-IR" dirty="0">
              <a:solidFill>
                <a:prstClr val="black"/>
              </a:solidFill>
            </a:endParaRPr>
          </a:p>
        </p:txBody>
      </p:sp>
    </p:spTree>
    <p:extLst>
      <p:ext uri="{BB962C8B-B14F-4D97-AF65-F5344CB8AC3E}">
        <p14:creationId xmlns:p14="http://schemas.microsoft.com/office/powerpoint/2010/main" val="669688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41"/>
            <a:ext cx="236996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1"/>
            <a:ext cx="84328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5839884" y="6408739"/>
            <a:ext cx="3134783"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327386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3149600" y="1524000"/>
            <a:ext cx="6665384"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a:xfrm>
            <a:off x="6096000" y="6486851"/>
            <a:ext cx="2559051" cy="365125"/>
          </a:xfrm>
        </p:spPr>
        <p:txBody>
          <a:bodyPr/>
          <a:lstStyle>
            <a:lvl1pPr>
              <a:defRPr sz="500"/>
            </a:lvl1pPr>
            <a:extLst/>
          </a:lstStyle>
          <a:p>
            <a:pPr>
              <a:defRPr/>
            </a:pPr>
            <a:endParaRPr lang="fa-IR" dirty="0">
              <a:solidFill>
                <a:prstClr val="black"/>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solidFill>
                  <a:prstClr val="black"/>
                </a:solidFill>
              </a:rPr>
              <a:pPr>
                <a:defRPr/>
              </a:pPr>
              <a:t>‹#›</a:t>
            </a:fld>
            <a:endParaRPr lang="fa-IR" dirty="0">
              <a:solidFill>
                <a:prstClr val="black"/>
              </a:solidFill>
            </a:endParaRPr>
          </a:p>
        </p:txBody>
      </p:sp>
    </p:spTree>
    <p:extLst>
      <p:ext uri="{BB962C8B-B14F-4D97-AF65-F5344CB8AC3E}">
        <p14:creationId xmlns:p14="http://schemas.microsoft.com/office/powerpoint/2010/main" val="3222230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4849284" y="3005138"/>
            <a:ext cx="243416"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5" name="Chevron 4"/>
          <p:cNvSpPr/>
          <p:nvPr/>
        </p:nvSpPr>
        <p:spPr>
          <a:xfrm>
            <a:off x="4599518" y="3005138"/>
            <a:ext cx="24553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2" name="Title 1"/>
          <p:cNvSpPr>
            <a:spLocks noGrp="1"/>
          </p:cNvSpPr>
          <p:nvPr>
            <p:ph type="title"/>
          </p:nvPr>
        </p:nvSpPr>
        <p:spPr>
          <a:xfrm>
            <a:off x="963168" y="1059712"/>
            <a:ext cx="103632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5230284" y="2931712"/>
            <a:ext cx="6096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7" name="Footer Placeholder 4"/>
          <p:cNvSpPr>
            <a:spLocks noGrp="1"/>
          </p:cNvSpPr>
          <p:nvPr>
            <p:ph type="ftr" sz="quarter" idx="11"/>
          </p:nvPr>
        </p:nvSpPr>
        <p:spPr>
          <a:xfrm>
            <a:off x="5839884" y="6408739"/>
            <a:ext cx="3134783"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69378176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29"/>
            <a:ext cx="53848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481329"/>
            <a:ext cx="53848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6" name="Footer Placeholder 5"/>
          <p:cNvSpPr>
            <a:spLocks noGrp="1"/>
          </p:cNvSpPr>
          <p:nvPr>
            <p:ph type="ftr" sz="quarter" idx="11"/>
          </p:nvPr>
        </p:nvSpPr>
        <p:spPr>
          <a:xfrm>
            <a:off x="5839884" y="6408739"/>
            <a:ext cx="3134783"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519625478"/>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6193369"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609600" y="1444295"/>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3368" y="1444295"/>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8" name="Footer Placeholder 7"/>
          <p:cNvSpPr>
            <a:spLocks noGrp="1"/>
          </p:cNvSpPr>
          <p:nvPr>
            <p:ph type="ftr" sz="quarter" idx="11"/>
          </p:nvPr>
        </p:nvSpPr>
        <p:spPr>
          <a:xfrm>
            <a:off x="5839884" y="6408739"/>
            <a:ext cx="3134783"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098502558"/>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4" name="Footer Placeholder 3"/>
          <p:cNvSpPr>
            <a:spLocks noGrp="1"/>
          </p:cNvSpPr>
          <p:nvPr>
            <p:ph type="ftr" sz="quarter" idx="11"/>
          </p:nvPr>
        </p:nvSpPr>
        <p:spPr>
          <a:xfrm>
            <a:off x="5839884" y="6408739"/>
            <a:ext cx="3134783"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986071285"/>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3" name="Footer Placeholder 2"/>
          <p:cNvSpPr>
            <a:spLocks noGrp="1"/>
          </p:cNvSpPr>
          <p:nvPr>
            <p:ph type="ftr" sz="quarter" idx="11"/>
          </p:nvPr>
        </p:nvSpPr>
        <p:spPr>
          <a:xfrm>
            <a:off x="5839884" y="6408739"/>
            <a:ext cx="3134783"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solidFill>
                  <a:prstClr val="black"/>
                </a:solidFill>
              </a:rPr>
              <a:pPr>
                <a:defRPr/>
              </a:pPr>
              <a:t>‹#›</a:t>
            </a:fld>
            <a:endParaRPr lang="fa-IR">
              <a:solidFill>
                <a:prstClr val="black"/>
              </a:solidFill>
            </a:endParaRPr>
          </a:p>
        </p:txBody>
      </p:sp>
      <p:sp>
        <p:nvSpPr>
          <p:cNvPr id="5" name="Footer Placeholder 4"/>
          <p:cNvSpPr txBox="1">
            <a:spLocks/>
          </p:cNvSpPr>
          <p:nvPr userDrawn="1"/>
        </p:nvSpPr>
        <p:spPr>
          <a:xfrm>
            <a:off x="8496267" y="6492876"/>
            <a:ext cx="3134783" cy="365125"/>
          </a:xfrm>
          <a:prstGeom prst="rect">
            <a:avLst/>
          </a:prstGeom>
        </p:spPr>
        <p:txBody>
          <a:bodyPr/>
          <a:lstStyle>
            <a:defPPr>
              <a:defRPr lang="fa-IR"/>
            </a:defPPr>
            <a:lvl1pPr algn="ctr" rtl="1" fontAlgn="auto">
              <a:spcBef>
                <a:spcPts val="0"/>
              </a:spcBef>
              <a:spcAft>
                <a:spcPts val="0"/>
              </a:spcAft>
              <a:defRPr sz="1200" b="1" kern="1200">
                <a:solidFill>
                  <a:schemeClr val="tx1"/>
                </a:solidFill>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prstClr val="black"/>
                </a:solidFill>
              </a:rPr>
              <a:t>Dr Ravari</a:t>
            </a:r>
            <a:endParaRPr lang="fa-IR" dirty="0">
              <a:solidFill>
                <a:prstClr val="black"/>
              </a:solidFill>
            </a:endParaRPr>
          </a:p>
        </p:txBody>
      </p:sp>
    </p:spTree>
    <p:extLst>
      <p:ext uri="{BB962C8B-B14F-4D97-AF65-F5344CB8AC3E}">
        <p14:creationId xmlns:p14="http://schemas.microsoft.com/office/powerpoint/2010/main" val="2295993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6" name="Footer Placeholder 5"/>
          <p:cNvSpPr>
            <a:spLocks noGrp="1"/>
          </p:cNvSpPr>
          <p:nvPr>
            <p:ph type="ftr" sz="quarter" idx="11"/>
          </p:nvPr>
        </p:nvSpPr>
        <p:spPr>
          <a:xfrm>
            <a:off x="5839884" y="6408739"/>
            <a:ext cx="3134783"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11369473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954617" y="5002214"/>
            <a:ext cx="5069416"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white"/>
              </a:solidFill>
              <a:cs typeface="Arial" pitchFamily="34" charset="0"/>
            </a:endParaRPr>
          </a:p>
        </p:txBody>
      </p:sp>
      <p:sp>
        <p:nvSpPr>
          <p:cNvPr id="6" name="Freeform 18"/>
          <p:cNvSpPr>
            <a:spLocks/>
          </p:cNvSpPr>
          <p:nvPr/>
        </p:nvSpPr>
        <p:spPr bwMode="auto">
          <a:xfrm>
            <a:off x="-71966" y="5784850"/>
            <a:ext cx="5069417"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white"/>
              </a:solidFill>
              <a:latin typeface="Arial" pitchFamily="34" charset="0"/>
            </a:endParaRPr>
          </a:p>
        </p:txBody>
      </p:sp>
      <p:sp>
        <p:nvSpPr>
          <p:cNvPr id="7" name="Right Triangle 6"/>
          <p:cNvSpPr>
            <a:spLocks/>
          </p:cNvSpPr>
          <p:nvPr/>
        </p:nvSpPr>
        <p:spPr bwMode="auto">
          <a:xfrm>
            <a:off x="-8056" y="5791253"/>
            <a:ext cx="4536419"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8" name="Straight Connector 20"/>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11552768" y="4987925"/>
            <a:ext cx="243417"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10" name="Chevron 9"/>
          <p:cNvSpPr/>
          <p:nvPr/>
        </p:nvSpPr>
        <p:spPr>
          <a:xfrm>
            <a:off x="11303001" y="4987925"/>
            <a:ext cx="243417"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4" name="Text Placeholder 3"/>
          <p:cNvSpPr>
            <a:spLocks noGrp="1"/>
          </p:cNvSpPr>
          <p:nvPr>
            <p:ph type="body" sz="half" idx="2"/>
          </p:nvPr>
        </p:nvSpPr>
        <p:spPr>
          <a:xfrm>
            <a:off x="1521643" y="5443402"/>
            <a:ext cx="95504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fa-IR">
              <a:solidFill>
                <a:prstClr val="white"/>
              </a:solidFill>
            </a:endParaRPr>
          </a:p>
        </p:txBody>
      </p:sp>
      <p:sp>
        <p:nvSpPr>
          <p:cNvPr id="12" name="Footer Placeholder 5"/>
          <p:cNvSpPr>
            <a:spLocks noGrp="1"/>
          </p:cNvSpPr>
          <p:nvPr>
            <p:ph type="ftr" sz="quarter" idx="11"/>
          </p:nvPr>
        </p:nvSpPr>
        <p:spPr>
          <a:xfrm>
            <a:off x="5839884" y="6408739"/>
            <a:ext cx="3134783"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endParaRPr lang="fa-IR">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77176670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3" cstate="print">
            <a:lum bright="70000" contrast="-70000"/>
            <a:extLst>
              <a:ext uri="{28A0092B-C50C-407E-A947-70E740481C1C}">
                <a14:useLocalDpi xmlns:a14="http://schemas.microsoft.com/office/drawing/2010/main" val="0"/>
              </a:ext>
            </a:extLst>
          </a:blip>
          <a:srcRect t="14444" b="24445"/>
          <a:stretch>
            <a:fillRect/>
          </a:stretch>
        </p:blipFill>
        <p:spPr bwMode="auto">
          <a:xfrm>
            <a:off x="2946400" y="1600200"/>
            <a:ext cx="64008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954617" y="5002214"/>
            <a:ext cx="5069416"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1028" name="Freeform 11"/>
          <p:cNvSpPr>
            <a:spLocks/>
          </p:cNvSpPr>
          <p:nvPr/>
        </p:nvSpPr>
        <p:spPr bwMode="auto">
          <a:xfrm>
            <a:off x="-71966" y="5784850"/>
            <a:ext cx="5069417"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black"/>
              </a:solidFill>
              <a:latin typeface="Arial" pitchFamily="34" charset="0"/>
            </a:endParaRPr>
          </a:p>
        </p:txBody>
      </p:sp>
      <p:sp>
        <p:nvSpPr>
          <p:cNvPr id="14" name="Right Triangle 13"/>
          <p:cNvSpPr>
            <a:spLocks/>
          </p:cNvSpPr>
          <p:nvPr/>
        </p:nvSpPr>
        <p:spPr bwMode="auto">
          <a:xfrm>
            <a:off x="-8056" y="5791253"/>
            <a:ext cx="4536419"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15" name="Straight Connector 14"/>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4" name="Text Placeholder 29"/>
          <p:cNvSpPr>
            <a:spLocks noGrp="1"/>
          </p:cNvSpPr>
          <p:nvPr>
            <p:ph type="body" idx="1"/>
          </p:nvPr>
        </p:nvSpPr>
        <p:spPr bwMode="auto">
          <a:xfrm>
            <a:off x="609600" y="1481138"/>
            <a:ext cx="10972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8970433" y="6408739"/>
            <a:ext cx="2559051"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fa-IR">
              <a:solidFill>
                <a:prstClr val="black"/>
              </a:solidFill>
            </a:endParaRPr>
          </a:p>
        </p:txBody>
      </p:sp>
      <p:sp>
        <p:nvSpPr>
          <p:cNvPr id="18" name="Slide Number Placeholder 17"/>
          <p:cNvSpPr>
            <a:spLocks noGrp="1"/>
          </p:cNvSpPr>
          <p:nvPr>
            <p:ph type="sldNum" sz="quarter" idx="4"/>
          </p:nvPr>
        </p:nvSpPr>
        <p:spPr>
          <a:xfrm>
            <a:off x="11529484" y="6408739"/>
            <a:ext cx="488949"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solidFill>
                  <a:prstClr val="black"/>
                </a:solidFill>
              </a:rPr>
              <a:pPr>
                <a:defRPr/>
              </a:pPr>
              <a:t>‹#›</a:t>
            </a:fld>
            <a:endParaRPr lang="fa-IR">
              <a:solidFill>
                <a:prstClr val="black"/>
              </a:solidFill>
            </a:endParaRPr>
          </a:p>
        </p:txBody>
      </p:sp>
      <p:pic>
        <p:nvPicPr>
          <p:cNvPr id="1037" name="Picture 15" descr="MOH logo.bmp"/>
          <p:cNvPicPr>
            <a:picLocks noChangeAspect="1"/>
          </p:cNvPicPr>
          <p:nvPr/>
        </p:nvPicPr>
        <p:blipFill>
          <a:blip r:embed="rId15"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234" y="5943600"/>
            <a:ext cx="131656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ooter Placeholder 4"/>
          <p:cNvSpPr>
            <a:spLocks noGrp="1"/>
          </p:cNvSpPr>
          <p:nvPr>
            <p:ph type="ftr" sz="quarter" idx="3"/>
          </p:nvPr>
        </p:nvSpPr>
        <p:spPr>
          <a:xfrm>
            <a:off x="8496267" y="6492876"/>
            <a:ext cx="3134783" cy="365125"/>
          </a:xfrm>
          <a:prstGeom prst="rect">
            <a:avLst/>
          </a:prstGeom>
        </p:spPr>
        <p:txBody>
          <a:bodyPr/>
          <a:lstStyle>
            <a:lvl1pPr algn="ctr" rtl="1" fontAlgn="auto">
              <a:spcBef>
                <a:spcPts val="0"/>
              </a:spcBef>
              <a:spcAft>
                <a:spcPts val="0"/>
              </a:spcAft>
              <a:defRPr sz="1200" b="1">
                <a:latin typeface="+mn-lt"/>
                <a:cs typeface="B Yagut" pitchFamily="2" charset="-78"/>
              </a:defRPr>
            </a:lvl1pPr>
            <a:extLst/>
          </a:lstStyle>
          <a:p>
            <a:pPr>
              <a:defRPr/>
            </a:pPr>
            <a:r>
              <a:rPr lang="en-US" smtClean="0">
                <a:solidFill>
                  <a:prstClr val="black"/>
                </a:solidFill>
              </a:rPr>
              <a:t>Dr Ravari</a:t>
            </a:r>
            <a:endParaRPr lang="fa-IR" dirty="0">
              <a:solidFill>
                <a:prstClr val="black"/>
              </a:solidFill>
            </a:endParaRPr>
          </a:p>
        </p:txBody>
      </p:sp>
    </p:spTree>
    <p:extLst>
      <p:ext uri="{BB962C8B-B14F-4D97-AF65-F5344CB8AC3E}">
        <p14:creationId xmlns:p14="http://schemas.microsoft.com/office/powerpoint/2010/main" val="23039220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7.jpe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15.jpe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jpeg"/><Relationship Id="rId9"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hyperlink" Target="file:///D:\slides\Update%20slides\new%20pic\my%20pic%20and%20position\my%20pic%20and%20movies\movie\20140414_185331.mp4" TargetMode="External"/><Relationship Id="rId3" Type="http://schemas.openxmlformats.org/officeDocument/2006/relationships/image" Target="../media/image26.jpeg"/><Relationship Id="rId7" Type="http://schemas.openxmlformats.org/officeDocument/2006/relationships/image" Target="../media/image28.png"/><Relationship Id="rId2" Type="http://schemas.openxmlformats.org/officeDocument/2006/relationships/hyperlink" Target="file:///D:\slides\Update%20slides\new%20pic\my%20pic%20and%20position\my%20pic%20and%20movies\movie\20140414_172801.mp4" TargetMode="External"/><Relationship Id="rId1" Type="http://schemas.openxmlformats.org/officeDocument/2006/relationships/slideLayout" Target="../slideLayouts/slideLayout2.xml"/><Relationship Id="rId6" Type="http://schemas.openxmlformats.org/officeDocument/2006/relationships/hyperlink" Target="file:///D:\slides\Update%20slides\new%20pic\my%20pic%20and%20position\my%20pic%20and%20movies\movie\20140414_184849.mp4" TargetMode="External"/><Relationship Id="rId5" Type="http://schemas.openxmlformats.org/officeDocument/2006/relationships/image" Target="../media/image27.jpeg"/><Relationship Id="rId4" Type="http://schemas.openxmlformats.org/officeDocument/2006/relationships/hyperlink" Target="file:///D:\slides\Update%20slides\new%20pic\my%20pic%20and%20position\my%20pic%20and%20movies\movie\20140414_172945.mp4" TargetMode="External"/><Relationship Id="rId9"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30.jpe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 Id="rId9" Type="http://schemas.openxmlformats.org/officeDocument/2006/relationships/image" Target="../media/image37.jpe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2.jpg"/><Relationship Id="rId4" Type="http://schemas.openxmlformats.org/officeDocument/2006/relationships/image" Target="../media/image51.jpg"/></Relationships>
</file>

<file path=ppt/slides/_rels/slide4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52.xml.rels><?xml version="1.0" encoding="UTF-8" standalone="yes"?>
<Relationships xmlns="http://schemas.openxmlformats.org/package/2006/relationships"><Relationship Id="rId8" Type="http://schemas.openxmlformats.org/officeDocument/2006/relationships/image" Target="../media/image57.jpg"/><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5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64.png"/><Relationship Id="rId7" Type="http://schemas.openxmlformats.org/officeDocument/2006/relationships/diagramColors" Target="../diagrams/colors22.xml"/><Relationship Id="rId2" Type="http://schemas.openxmlformats.org/officeDocument/2006/relationships/image" Target="../media/image63.jpeg"/><Relationship Id="rId1" Type="http://schemas.openxmlformats.org/officeDocument/2006/relationships/slideLayout" Target="../slideLayouts/slideLayout2.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61.xml.rels><?xml version="1.0" encoding="UTF-8" standalone="yes"?>
<Relationships xmlns="http://schemas.openxmlformats.org/package/2006/relationships"><Relationship Id="rId8" Type="http://schemas.openxmlformats.org/officeDocument/2006/relationships/image" Target="../media/image65.wmf"/><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 Id="rId9" Type="http://schemas.openxmlformats.org/officeDocument/2006/relationships/image" Target="../media/image66.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73.jp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24.xml"/><Relationship Id="rId7" Type="http://schemas.openxmlformats.org/officeDocument/2006/relationships/image" Target="../media/image74.jpg"/><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70.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76.jpg"/></Relationships>
</file>

<file path=ppt/slides/_rels/slide71.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78.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7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13.png"/></Relationships>
</file>

<file path=ppt/slides/_rels/slide8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87.png"/></Relationships>
</file>

<file path=ppt/slides/_rels/slide8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 Id="rId9" Type="http://schemas.openxmlformats.org/officeDocument/2006/relationships/image" Target="../media/image94.png"/></Relationships>
</file>

<file path=ppt/slides/_rels/slide87.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 Id="rId9" Type="http://schemas.openxmlformats.org/officeDocument/2006/relationships/image" Target="../media/image96.png"/></Relationships>
</file>

<file path=ppt/slides/_rels/slide88.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 Id="rId9" Type="http://schemas.openxmlformats.org/officeDocument/2006/relationships/image" Target="../media/image98.png"/></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4.png"/><Relationship Id="rId7" Type="http://schemas.openxmlformats.org/officeDocument/2006/relationships/diagramColors" Target="../diagrams/colors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90.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2351584" y="1772816"/>
          <a:ext cx="7772400"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4"/>
          <p:cNvSpPr>
            <a:spLocks noChangeArrowheads="1"/>
          </p:cNvSpPr>
          <p:nvPr/>
        </p:nvSpPr>
        <p:spPr bwMode="gray">
          <a:xfrm>
            <a:off x="5591944" y="3790950"/>
            <a:ext cx="4680520" cy="1222227"/>
          </a:xfrm>
          <a:prstGeom prst="rect">
            <a:avLst/>
          </a:prstGeom>
          <a:noFill/>
          <a:ln w="9525">
            <a:noFill/>
            <a:miter lim="800000"/>
            <a:headEnd/>
            <a:tailEnd/>
          </a:ln>
        </p:spPr>
        <p:txBody>
          <a:bodyPr/>
          <a:lstStyle/>
          <a:p>
            <a:pPr algn="ctr">
              <a:lnSpc>
                <a:spcPct val="80000"/>
              </a:lnSpc>
              <a:spcBef>
                <a:spcPct val="20000"/>
              </a:spcBef>
              <a:defRPr/>
            </a:pPr>
            <a:r>
              <a:rPr lang="fa-IR" sz="2400" b="1" dirty="0" smtClean="0">
                <a:ln w="10160">
                  <a:solidFill>
                    <a:schemeClr val="accent1"/>
                  </a:solidFill>
                  <a:prstDash val="solid"/>
                </a:ln>
                <a:latin typeface="Vrinda" pitchFamily="2" charset="0"/>
                <a:cs typeface="Zar" pitchFamily="2" charset="-78"/>
              </a:rPr>
              <a:t>دکتر خدیجه ابراهیم </a:t>
            </a:r>
            <a:r>
              <a:rPr lang="fa-IR" sz="2400" b="1" dirty="0" smtClean="0">
                <a:ln w="10160">
                  <a:solidFill>
                    <a:schemeClr val="accent1"/>
                  </a:solidFill>
                  <a:prstDash val="solid"/>
                </a:ln>
                <a:latin typeface="Vrinda" pitchFamily="2" charset="0"/>
                <a:cs typeface="Zar" pitchFamily="2" charset="-78"/>
              </a:rPr>
              <a:t>خا</a:t>
            </a:r>
            <a:r>
              <a:rPr lang="fa-IR" sz="2400" b="1" dirty="0" smtClean="0">
                <a:ln w="10160">
                  <a:solidFill>
                    <a:schemeClr val="accent1"/>
                  </a:solidFill>
                  <a:prstDash val="solid"/>
                </a:ln>
                <a:latin typeface="Vrinda" pitchFamily="2" charset="0"/>
                <a:cs typeface="Zar" pitchFamily="2" charset="-78"/>
              </a:rPr>
              <a:t>نی</a:t>
            </a:r>
          </a:p>
          <a:p>
            <a:pPr algn="ctr">
              <a:lnSpc>
                <a:spcPct val="80000"/>
              </a:lnSpc>
              <a:spcBef>
                <a:spcPct val="20000"/>
              </a:spcBef>
              <a:defRPr/>
            </a:pPr>
            <a:r>
              <a:rPr lang="fa-IR" sz="2400" b="1" dirty="0" smtClean="0">
                <a:ln w="10160">
                  <a:solidFill>
                    <a:schemeClr val="accent1"/>
                  </a:solidFill>
                  <a:prstDash val="solid"/>
                </a:ln>
                <a:latin typeface="Vrinda" pitchFamily="2" charset="0"/>
                <a:cs typeface="Zar" pitchFamily="2" charset="-78"/>
              </a:rPr>
              <a:t>مشاور شیردهی</a:t>
            </a:r>
            <a:endParaRPr lang="fa-IR" sz="2400" b="1" dirty="0" smtClean="0">
              <a:ln w="10160">
                <a:solidFill>
                  <a:schemeClr val="accent1"/>
                </a:solidFill>
                <a:prstDash val="solid"/>
              </a:ln>
              <a:latin typeface="Vrinda" pitchFamily="2" charset="0"/>
              <a:cs typeface="Zar" pitchFamily="2" charset="-78"/>
            </a:endParaRPr>
          </a:p>
        </p:txBody>
      </p:sp>
      <p:sp>
        <p:nvSpPr>
          <p:cNvPr id="4" name="Rounded Rectangle 3"/>
          <p:cNvSpPr/>
          <p:nvPr/>
        </p:nvSpPr>
        <p:spPr>
          <a:xfrm>
            <a:off x="2495600" y="3068960"/>
            <a:ext cx="3151848" cy="1944216"/>
          </a:xfrm>
          <a:prstGeom prst="roundRect">
            <a:avLst>
              <a:gd name="adj" fmla="val 10000"/>
            </a:avLst>
          </a:prstGeom>
          <a:blipFill>
            <a:blip r:embed="rId7" cstate="print">
              <a:extLst>
                <a:ext uri="{28A0092B-C50C-407E-A947-70E740481C1C}">
                  <a14:useLocalDpi xmlns:a14="http://schemas.microsoft.com/office/drawing/2010/main" val="0"/>
                </a:ext>
              </a:extLst>
            </a:blip>
            <a:srcRect/>
            <a:stretch>
              <a:fillRect t="-16000" b="-16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2104233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05396" y="1700808"/>
            <a:ext cx="8239076" cy="4824536"/>
          </a:xfrm>
        </p:spPr>
        <p:txBody>
          <a:bodyPr/>
          <a:lstStyle/>
          <a:p>
            <a:pPr marL="852487" indent="-742950">
              <a:buFont typeface="+mj-lt"/>
              <a:buAutoNum type="arabicPeriod" startAt="3"/>
            </a:pPr>
            <a:r>
              <a:rPr lang="fa-IR" sz="3200" b="1" dirty="0">
                <a:cs typeface="B Nazanin" panose="00000400000000000000" pitchFamily="2" charset="-78"/>
                <a:hlinkClick r:id="" action="ppaction://noaction"/>
              </a:rPr>
              <a:t>هدایت شیرخوار</a:t>
            </a:r>
            <a:r>
              <a:rPr lang="en-US" sz="3200" b="1" dirty="0">
                <a:cs typeface="B Nazanin" panose="00000400000000000000" pitchFamily="2" charset="-78"/>
                <a:hlinkClick r:id="" action="ppaction://noaction"/>
              </a:rPr>
              <a:t> </a:t>
            </a:r>
            <a:r>
              <a:rPr lang="fa-IR" sz="3200" b="1" dirty="0" err="1">
                <a:cs typeface="B Nazanin" panose="00000400000000000000" pitchFamily="2" charset="-78"/>
                <a:hlinkClick r:id="" action="ppaction://noaction"/>
              </a:rPr>
              <a:t>بطرف</a:t>
            </a:r>
            <a:r>
              <a:rPr lang="fa-IR" sz="3200" b="1" dirty="0">
                <a:cs typeface="B Nazanin" panose="00000400000000000000" pitchFamily="2" charset="-78"/>
                <a:hlinkClick r:id="" action="ppaction://noaction"/>
              </a:rPr>
              <a:t> پستان </a:t>
            </a:r>
            <a:endParaRPr lang="en-US" sz="3200" b="1" dirty="0">
              <a:cs typeface="B Nazanin" panose="00000400000000000000" pitchFamily="2" charset="-78"/>
            </a:endParaRPr>
          </a:p>
          <a:p>
            <a:pPr lvl="2"/>
            <a:r>
              <a:rPr lang="fa-IR" sz="3000" b="1" dirty="0">
                <a:cs typeface="B Nazanin" panose="00000400000000000000" pitchFamily="2" charset="-78"/>
              </a:rPr>
              <a:t>دهان </a:t>
            </a:r>
            <a:r>
              <a:rPr lang="fa-IR" sz="3000" b="1" dirty="0" err="1">
                <a:cs typeface="B Nazanin" panose="00000400000000000000" pitchFamily="2" charset="-78"/>
              </a:rPr>
              <a:t>بایدکاملا</a:t>
            </a:r>
            <a:r>
              <a:rPr lang="fa-IR" sz="3000" b="1" dirty="0">
                <a:cs typeface="B Nazanin" panose="00000400000000000000" pitchFamily="2" charset="-78"/>
              </a:rPr>
              <a:t> باز و زبان در کف آن باشد</a:t>
            </a:r>
          </a:p>
          <a:p>
            <a:pPr lvl="2"/>
            <a:r>
              <a:rPr lang="fa-IR" sz="3000" dirty="0">
                <a:cs typeface="B Nazanin" panose="00000400000000000000" pitchFamily="2" charset="-78"/>
              </a:rPr>
              <a:t>ارتباط کلامی (گفتن باز) و دیدن (باز نمودن دهان مادر) کمک کننده است</a:t>
            </a:r>
          </a:p>
          <a:p>
            <a:pPr lvl="2"/>
            <a:r>
              <a:rPr lang="fa-IR" sz="3000" dirty="0">
                <a:cs typeface="B Nazanin" panose="00000400000000000000" pitchFamily="2" charset="-78"/>
              </a:rPr>
              <a:t>احساس ترس و مقاومت در شیرخوار درصورت رفتار سریع و خشن </a:t>
            </a:r>
            <a:endParaRPr lang="en-US" sz="3000" dirty="0">
              <a:cs typeface="B Nazanin" panose="00000400000000000000" pitchFamily="2" charset="-78"/>
            </a:endParaRPr>
          </a:p>
          <a:p>
            <a:pPr lvl="2"/>
            <a:r>
              <a:rPr lang="fa-IR" sz="3000" dirty="0">
                <a:cs typeface="B Nazanin" panose="00000400000000000000" pitchFamily="2" charset="-78"/>
              </a:rPr>
              <a:t>پرهیز از هل دادن و به زور بردن شیرخوار </a:t>
            </a:r>
            <a:r>
              <a:rPr lang="fa-IR" sz="3000" dirty="0" err="1">
                <a:cs typeface="B Nazanin" panose="00000400000000000000" pitchFamily="2" charset="-78"/>
              </a:rPr>
              <a:t>بطرف</a:t>
            </a:r>
            <a:r>
              <a:rPr lang="fa-IR" sz="3000" dirty="0">
                <a:cs typeface="B Nazanin" panose="00000400000000000000" pitchFamily="2" charset="-78"/>
              </a:rPr>
              <a:t> پستان مادر</a:t>
            </a:r>
          </a:p>
          <a:p>
            <a:pPr lvl="2"/>
            <a:r>
              <a:rPr lang="fa-IR" sz="3000" dirty="0">
                <a:cs typeface="B Nazanin" panose="00000400000000000000" pitchFamily="2" charset="-78"/>
              </a:rPr>
              <a:t>در گریه زبان بالاست و اختلال در </a:t>
            </a:r>
            <a:r>
              <a:rPr lang="en-US" sz="2200" dirty="0">
                <a:cs typeface="B Nazanin" panose="00000400000000000000" pitchFamily="2" charset="-78"/>
              </a:rPr>
              <a:t>Latch-On Well </a:t>
            </a:r>
            <a:endParaRPr lang="fa-IR" sz="3000" dirty="0">
              <a:cs typeface="B Nazanin" panose="00000400000000000000" pitchFamily="2" charset="-78"/>
            </a:endParaRPr>
          </a:p>
        </p:txBody>
      </p:sp>
      <p:sp>
        <p:nvSpPr>
          <p:cNvPr id="3" name="Slide Number Placeholder 2"/>
          <p:cNvSpPr>
            <a:spLocks noGrp="1"/>
          </p:cNvSpPr>
          <p:nvPr>
            <p:ph type="sldNum" sz="quarter" idx="12"/>
          </p:nvPr>
        </p:nvSpPr>
        <p:spPr/>
        <p:txBody>
          <a:bodyPr/>
          <a:lstStyle/>
          <a:p>
            <a:pPr>
              <a:defRPr/>
            </a:pPr>
            <a:fld id="{10A915E6-25D4-4478-83EA-8A1184D8A544}" type="slidenum">
              <a:rPr lang="fa-IR" smtClean="0"/>
              <a:pPr>
                <a:defRPr/>
              </a:pPr>
              <a:t>10</a:t>
            </a:fld>
            <a:endParaRPr lang="fa-IR" dirty="0"/>
          </a:p>
        </p:txBody>
      </p:sp>
      <p:graphicFrame>
        <p:nvGraphicFramePr>
          <p:cNvPr id="7" name="Diagram 6"/>
          <p:cNvGraphicFramePr/>
          <p:nvPr>
            <p:extLst/>
          </p:nvPr>
        </p:nvGraphicFramePr>
        <p:xfrm>
          <a:off x="1991544" y="260648"/>
          <a:ext cx="8229600" cy="1296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42794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23792" y="1844824"/>
            <a:ext cx="6215608" cy="3960440"/>
          </a:xfrm>
        </p:spPr>
        <p:txBody>
          <a:bodyPr/>
          <a:lstStyle/>
          <a:p>
            <a:r>
              <a:rPr lang="en-US" sz="2800" dirty="0">
                <a:cs typeface="B Nazanin" panose="00000400000000000000" pitchFamily="2" charset="-78"/>
              </a:rPr>
              <a:t>Latch-on</a:t>
            </a:r>
            <a:r>
              <a:rPr lang="fa-IR" sz="2800" dirty="0">
                <a:cs typeface="B Nazanin" panose="00000400000000000000" pitchFamily="2" charset="-78"/>
              </a:rPr>
              <a:t>با زاویه 90 درجه چانه با قفسه سینه</a:t>
            </a:r>
          </a:p>
          <a:p>
            <a:r>
              <a:rPr lang="fa-IR" sz="2800" dirty="0">
                <a:cs typeface="B Nazanin" panose="00000400000000000000" pitchFamily="2" charset="-78"/>
              </a:rPr>
              <a:t>نوزاد باید به پهلو  و سر او هم سطح و </a:t>
            </a:r>
            <a:r>
              <a:rPr lang="fa-IR" sz="2800" dirty="0">
                <a:cs typeface="B Nazanin" panose="00000400000000000000" pitchFamily="2" charset="-78"/>
                <a:hlinkClick r:id="" action="ppaction://noaction"/>
              </a:rPr>
              <a:t>روبه پستان </a:t>
            </a:r>
            <a:r>
              <a:rPr lang="fa-IR" sz="2800" dirty="0">
                <a:cs typeface="B Nazanin" panose="00000400000000000000" pitchFamily="2" charset="-78"/>
              </a:rPr>
              <a:t>باشد</a:t>
            </a:r>
          </a:p>
          <a:p>
            <a:r>
              <a:rPr lang="fa-IR" sz="2800" dirty="0">
                <a:cs typeface="B Nazanin" panose="00000400000000000000" pitchFamily="2" charset="-78"/>
              </a:rPr>
              <a:t>سطح بینی نوزاد هرچه دورتر از کناره نیپل  باشد بطوریکه محل نیپل در جلوی دهان شیرخوار قرار نگیرد</a:t>
            </a:r>
          </a:p>
          <a:p>
            <a:r>
              <a:rPr lang="fa-IR" sz="2800" b="1" dirty="0">
                <a:cs typeface="B Nazanin" panose="00000400000000000000" pitchFamily="2" charset="-78"/>
              </a:rPr>
              <a:t>حمایت کامل سر</a:t>
            </a:r>
            <a:r>
              <a:rPr lang="fa-IR" sz="2800" dirty="0">
                <a:cs typeface="B Nazanin" panose="00000400000000000000" pitchFamily="2" charset="-78"/>
              </a:rPr>
              <a:t>، بدن و اندام های شیرخوار</a:t>
            </a:r>
          </a:p>
          <a:p>
            <a:r>
              <a:rPr lang="fa-IR" sz="2800" dirty="0">
                <a:cs typeface="B Nazanin" panose="00000400000000000000" pitchFamily="2" charset="-78"/>
              </a:rPr>
              <a:t>خم شدن  دست ها، پاها و لگن نوزاد به طرف داخل</a:t>
            </a:r>
          </a:p>
          <a:p>
            <a:r>
              <a:rPr lang="fa-IR" sz="2800" dirty="0">
                <a:cs typeface="B Nazanin" panose="00000400000000000000" pitchFamily="2" charset="-78"/>
              </a:rPr>
              <a:t>تماس پوست با پوست با مادر</a:t>
            </a:r>
          </a:p>
          <a:p>
            <a:r>
              <a:rPr lang="en-US" sz="2400" dirty="0">
                <a:cs typeface="B Nazanin" panose="00000400000000000000" pitchFamily="2" charset="-78"/>
              </a:rPr>
              <a:t>Latch-on</a:t>
            </a:r>
            <a:r>
              <a:rPr lang="fa-IR" sz="2400" b="1" u="sng" dirty="0">
                <a:cs typeface="B Nazanin" panose="00000400000000000000" pitchFamily="2" charset="-78"/>
              </a:rPr>
              <a:t>به شکل </a:t>
            </a:r>
            <a:r>
              <a:rPr lang="fa-IR" sz="2400" b="1" u="sng" dirty="0" err="1">
                <a:cs typeface="B Nazanin" panose="00000400000000000000" pitchFamily="2" charset="-78"/>
              </a:rPr>
              <a:t>غیرقرینه</a:t>
            </a:r>
            <a:r>
              <a:rPr lang="fa-IR" sz="2400" b="1" u="sng" dirty="0">
                <a:cs typeface="B Nazanin" panose="00000400000000000000" pitchFamily="2" charset="-78"/>
              </a:rPr>
              <a:t> و اطمینان از تماس چانه با پستان</a:t>
            </a:r>
          </a:p>
        </p:txBody>
      </p:sp>
      <p:sp>
        <p:nvSpPr>
          <p:cNvPr id="3" name="Title 2"/>
          <p:cNvSpPr>
            <a:spLocks noGrp="1"/>
          </p:cNvSpPr>
          <p:nvPr>
            <p:ph type="title"/>
          </p:nvPr>
        </p:nvSpPr>
        <p:spPr/>
        <p:txBody>
          <a:bodyPr/>
          <a:lstStyle/>
          <a:p>
            <a:endParaRPr lang="en-US"/>
          </a:p>
        </p:txBody>
      </p:sp>
      <p:graphicFrame>
        <p:nvGraphicFramePr>
          <p:cNvPr id="4" name="Diagram 3"/>
          <p:cNvGraphicFramePr/>
          <p:nvPr>
            <p:extLst/>
          </p:nvPr>
        </p:nvGraphicFramePr>
        <p:xfrm>
          <a:off x="1752600" y="228600"/>
          <a:ext cx="8686800" cy="14722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8" name="Picture 4" descr="C:\Users\Dr Ravari\Pictures\bf lpt.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82376" y="2567518"/>
            <a:ext cx="2394550" cy="32850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9" name="Group 15"/>
          <p:cNvGrpSpPr>
            <a:grpSpLocks/>
          </p:cNvGrpSpPr>
          <p:nvPr/>
        </p:nvGrpSpPr>
        <p:grpSpPr bwMode="auto">
          <a:xfrm rot="20464350" flipH="1">
            <a:off x="2453176" y="3613808"/>
            <a:ext cx="975023" cy="1676887"/>
            <a:chOff x="3802753" y="2385957"/>
            <a:chExt cx="923486" cy="2619255"/>
          </a:xfrm>
        </p:grpSpPr>
        <p:cxnSp>
          <p:nvCxnSpPr>
            <p:cNvPr id="10" name="Straight Connector 9"/>
            <p:cNvCxnSpPr/>
            <p:nvPr/>
          </p:nvCxnSpPr>
          <p:spPr bwMode="auto">
            <a:xfrm rot="20739573">
              <a:off x="3960528" y="3927869"/>
              <a:ext cx="765711" cy="1077343"/>
            </a:xfrm>
            <a:prstGeom prst="line">
              <a:avLst/>
            </a:prstGeom>
            <a:ln>
              <a:solidFill>
                <a:srgbClr val="FF0000"/>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1" name="Straight Connector 4"/>
            <p:cNvCxnSpPr/>
            <p:nvPr/>
          </p:nvCxnSpPr>
          <p:spPr bwMode="auto">
            <a:xfrm rot="20739573" flipV="1">
              <a:off x="3802753" y="2385957"/>
              <a:ext cx="723679" cy="1574646"/>
            </a:xfrm>
            <a:prstGeom prst="line">
              <a:avLst/>
            </a:prstGeom>
            <a:ln>
              <a:solidFill>
                <a:srgbClr val="FF0000"/>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1054077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682824" y="1556792"/>
            <a:ext cx="8229600" cy="4824536"/>
          </a:xfrm>
        </p:spPr>
        <p:txBody>
          <a:bodyPr/>
          <a:lstStyle/>
          <a:p>
            <a:pPr algn="r"/>
            <a:r>
              <a:rPr lang="fa-IR" sz="2800" b="1" dirty="0">
                <a:cs typeface="B Nazanin" panose="00000400000000000000" pitchFamily="2" charset="-78"/>
              </a:rPr>
              <a:t>نوک پستان دردناک، زخم نوک پستان</a:t>
            </a:r>
            <a:endParaRPr lang="en-US" sz="2800" b="1" dirty="0">
              <a:cs typeface="B Nazanin" panose="00000400000000000000" pitchFamily="2" charset="-78"/>
            </a:endParaRPr>
          </a:p>
          <a:p>
            <a:pPr algn="r"/>
            <a:r>
              <a:rPr lang="fa-IR" sz="2800" b="1" dirty="0">
                <a:cs typeface="B Nazanin" panose="00000400000000000000" pitchFamily="2" charset="-78"/>
              </a:rPr>
              <a:t>انسداد مجاری شیر، احتقان پستان، عفونت پستان </a:t>
            </a:r>
          </a:p>
          <a:p>
            <a:r>
              <a:rPr lang="fa-IR" sz="2800" b="1" dirty="0">
                <a:cs typeface="B Nazanin" panose="00000400000000000000" pitchFamily="2" charset="-78"/>
              </a:rPr>
              <a:t>مکیدن نا موثر پستان</a:t>
            </a:r>
          </a:p>
          <a:p>
            <a:r>
              <a:rPr lang="fa-IR" sz="2800" b="1" dirty="0">
                <a:cs typeface="B Nazanin" panose="00000400000000000000" pitchFamily="2" charset="-78"/>
              </a:rPr>
              <a:t>کاهش انتقال شیر از پستان به دهان شیرخوار </a:t>
            </a:r>
          </a:p>
          <a:p>
            <a:pPr algn="r"/>
            <a:r>
              <a:rPr lang="fa-IR" sz="2800" b="1" dirty="0">
                <a:cs typeface="B Nazanin" panose="00000400000000000000" pitchFamily="2" charset="-78"/>
              </a:rPr>
              <a:t>گریه و عدم رضایت شیرخوار</a:t>
            </a:r>
            <a:endParaRPr lang="en-US" sz="2800" b="1" dirty="0">
              <a:cs typeface="B Nazanin" panose="00000400000000000000" pitchFamily="2" charset="-78"/>
            </a:endParaRPr>
          </a:p>
          <a:p>
            <a:r>
              <a:rPr lang="fa-IR" sz="2800" b="1" dirty="0">
                <a:cs typeface="B Nazanin" panose="00000400000000000000" pitchFamily="2" charset="-78"/>
              </a:rPr>
              <a:t>طولانی و  </a:t>
            </a:r>
            <a:r>
              <a:rPr lang="fa-IR" sz="2800" b="1" dirty="0" err="1">
                <a:cs typeface="B Nazanin" panose="00000400000000000000" pitchFamily="2" charset="-78"/>
              </a:rPr>
              <a:t>مکررشیرخوردن</a:t>
            </a:r>
            <a:r>
              <a:rPr lang="fa-IR" sz="2800" b="1" dirty="0">
                <a:cs typeface="B Nazanin" panose="00000400000000000000" pitchFamily="2" charset="-78"/>
              </a:rPr>
              <a:t> شیرخوار</a:t>
            </a:r>
          </a:p>
          <a:p>
            <a:r>
              <a:rPr lang="fa-IR" sz="2800" b="1" dirty="0">
                <a:cs typeface="B Nazanin" panose="00000400000000000000" pitchFamily="2" charset="-78"/>
              </a:rPr>
              <a:t>کندی رشد </a:t>
            </a:r>
            <a:r>
              <a:rPr lang="fa-IR" sz="2800" dirty="0">
                <a:cs typeface="B Nazanin" panose="00000400000000000000" pitchFamily="2" charset="-78"/>
              </a:rPr>
              <a:t>(عدم وزن گیری مناسب شیرخوار) </a:t>
            </a:r>
            <a:endParaRPr lang="en-US" sz="2800" dirty="0">
              <a:cs typeface="B Nazanin" panose="00000400000000000000" pitchFamily="2" charset="-78"/>
            </a:endParaRPr>
          </a:p>
          <a:p>
            <a:pPr algn="r"/>
            <a:r>
              <a:rPr lang="fa-IR" sz="2800" b="1" dirty="0">
                <a:cs typeface="B Nazanin" panose="00000400000000000000" pitchFamily="2" charset="-78"/>
              </a:rPr>
              <a:t>کاهش تولید شیرمادر</a:t>
            </a:r>
          </a:p>
          <a:p>
            <a:r>
              <a:rPr lang="fa-IR" sz="2800" b="1" dirty="0">
                <a:cs typeface="B Nazanin" panose="00000400000000000000" pitchFamily="2" charset="-78"/>
              </a:rPr>
              <a:t>کاهش طول مدت شیردهی و</a:t>
            </a:r>
          </a:p>
          <a:p>
            <a:r>
              <a:rPr lang="fa-IR" sz="2800" b="1" dirty="0" err="1">
                <a:cs typeface="B Nazanin" panose="00000400000000000000" pitchFamily="2" charset="-78"/>
              </a:rPr>
              <a:t>گاها</a:t>
            </a:r>
            <a:r>
              <a:rPr lang="fa-IR" sz="2800" b="1" dirty="0">
                <a:cs typeface="B Nazanin" panose="00000400000000000000" pitchFamily="2" charset="-78"/>
              </a:rPr>
              <a:t> قطع شیردهی</a:t>
            </a:r>
            <a:endParaRPr lang="en-US" sz="2800" b="1" dirty="0">
              <a:cs typeface="B Nazanin" panose="00000400000000000000" pitchFamily="2" charset="-78"/>
            </a:endParaRPr>
          </a:p>
        </p:txBody>
      </p:sp>
      <p:graphicFrame>
        <p:nvGraphicFramePr>
          <p:cNvPr id="5" name="Diagram 4"/>
          <p:cNvGraphicFramePr/>
          <p:nvPr>
            <p:extLst/>
          </p:nvPr>
        </p:nvGraphicFramePr>
        <p:xfrm>
          <a:off x="1946573" y="332656"/>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12</a:t>
            </a:fld>
            <a:endParaRPr lang="fa-IR" dirty="0">
              <a:solidFill>
                <a:prstClr val="black"/>
              </a:solidFill>
            </a:endParaRPr>
          </a:p>
        </p:txBody>
      </p:sp>
    </p:spTree>
    <p:extLst>
      <p:ext uri="{BB962C8B-B14F-4D97-AF65-F5344CB8AC3E}">
        <p14:creationId xmlns:p14="http://schemas.microsoft.com/office/powerpoint/2010/main" val="30724626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 name="Diagram 10"/>
          <p:cNvGraphicFramePr/>
          <p:nvPr>
            <p:extLst/>
          </p:nvPr>
        </p:nvGraphicFramePr>
        <p:xfrm>
          <a:off x="1981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 Placeholder 8"/>
          <p:cNvSpPr>
            <a:spLocks noGrp="1"/>
          </p:cNvSpPr>
          <p:nvPr>
            <p:ph type="body" idx="1"/>
          </p:nvPr>
        </p:nvSpPr>
        <p:spPr>
          <a:xfrm>
            <a:off x="1703512" y="5410200"/>
            <a:ext cx="4248472" cy="762000"/>
          </a:xfrm>
        </p:spPr>
        <p:txBody>
          <a:bodyPr/>
          <a:lstStyle/>
          <a:p>
            <a:pPr lvl="0"/>
            <a:r>
              <a:rPr lang="fa-IR" sz="2800" b="1" dirty="0">
                <a:effectLst>
                  <a:outerShdw blurRad="38100" dist="38100" dir="2700000" algn="tl">
                    <a:srgbClr val="000000">
                      <a:alpha val="43137"/>
                    </a:srgbClr>
                  </a:outerShdw>
                </a:effectLst>
                <a:cs typeface="B Nazanin" panose="00000400000000000000" pitchFamily="2" charset="-78"/>
              </a:rPr>
              <a:t>بزرگ : </a:t>
            </a:r>
            <a:r>
              <a:rPr lang="fa-IR" b="1" dirty="0" smtClean="0">
                <a:effectLst>
                  <a:outerShdw blurRad="38100" dist="38100" dir="2700000" algn="tl">
                    <a:srgbClr val="000000">
                      <a:alpha val="43137"/>
                    </a:srgbClr>
                  </a:outerShdw>
                </a:effectLst>
                <a:cs typeface="B Nazanin" panose="00000400000000000000" pitchFamily="2" charset="-78"/>
              </a:rPr>
              <a:t>دست جلوی حوله </a:t>
            </a:r>
            <a:r>
              <a:rPr lang="fa-IR" b="1" dirty="0">
                <a:effectLst>
                  <a:outerShdw blurRad="38100" dist="38100" dir="2700000" algn="tl">
                    <a:srgbClr val="000000">
                      <a:alpha val="43137"/>
                    </a:srgbClr>
                  </a:outerShdw>
                </a:effectLst>
                <a:cs typeface="B Nazanin" panose="00000400000000000000" pitchFamily="2" charset="-78"/>
              </a:rPr>
              <a:t>لوله </a:t>
            </a:r>
            <a:r>
              <a:rPr lang="fa-IR" b="1" dirty="0" smtClean="0">
                <a:effectLst>
                  <a:outerShdw blurRad="38100" dist="38100" dir="2700000" algn="tl">
                    <a:srgbClr val="000000">
                      <a:alpha val="43137"/>
                    </a:srgbClr>
                  </a:outerShdw>
                </a:effectLst>
                <a:cs typeface="B Nazanin" panose="00000400000000000000" pitchFamily="2" charset="-78"/>
              </a:rPr>
              <a:t>شده</a:t>
            </a:r>
            <a:endParaRPr lang="en-US" dirty="0">
              <a:effectLst>
                <a:outerShdw blurRad="38100" dist="38100" dir="2700000" algn="tl">
                  <a:srgbClr val="000000">
                    <a:alpha val="43137"/>
                  </a:srgbClr>
                </a:outerShdw>
              </a:effectLst>
            </a:endParaRPr>
          </a:p>
        </p:txBody>
      </p:sp>
      <p:sp>
        <p:nvSpPr>
          <p:cNvPr id="10" name="Text Placeholder 9"/>
          <p:cNvSpPr>
            <a:spLocks noGrp="1"/>
          </p:cNvSpPr>
          <p:nvPr>
            <p:ph type="body" sz="half" idx="3"/>
          </p:nvPr>
        </p:nvSpPr>
        <p:spPr>
          <a:xfrm>
            <a:off x="6023992" y="5410200"/>
            <a:ext cx="4248472" cy="762000"/>
          </a:xfrm>
        </p:spPr>
        <p:txBody>
          <a:bodyPr/>
          <a:lstStyle/>
          <a:p>
            <a:r>
              <a:rPr lang="fa-IR" sz="2800" b="1" dirty="0">
                <a:effectLst>
                  <a:outerShdw blurRad="38100" dist="38100" dir="2700000" algn="tl">
                    <a:srgbClr val="000000">
                      <a:alpha val="43137"/>
                    </a:srgbClr>
                  </a:outerShdw>
                </a:effectLst>
                <a:cs typeface="B Nazanin" panose="00000400000000000000" pitchFamily="2" charset="-78"/>
              </a:rPr>
              <a:t>کوچک :</a:t>
            </a:r>
            <a:r>
              <a:rPr lang="fa-IR" b="1" dirty="0" smtClean="0">
                <a:effectLst>
                  <a:outerShdw blurRad="38100" dist="38100" dir="2700000" algn="tl">
                    <a:srgbClr val="000000">
                      <a:alpha val="43137"/>
                    </a:srgbClr>
                  </a:outerShdw>
                </a:effectLst>
                <a:cs typeface="B Nazanin" panose="00000400000000000000" pitchFamily="2" charset="-78"/>
              </a:rPr>
              <a:t>کف دست به قفسه سینه </a:t>
            </a:r>
            <a:endParaRPr lang="en-US" sz="2800" b="1" dirty="0">
              <a:effectLst>
                <a:outerShdw blurRad="38100" dist="38100" dir="2700000" algn="tl">
                  <a:srgbClr val="000000">
                    <a:alpha val="43137"/>
                  </a:srgbClr>
                </a:outerShdw>
              </a:effectLst>
              <a:cs typeface="B Nazanin" panose="00000400000000000000" pitchFamily="2" charset="-78"/>
            </a:endParaRPr>
          </a:p>
        </p:txBody>
      </p:sp>
      <p:pic>
        <p:nvPicPr>
          <p:cNvPr id="2051" name="Picture 3" descr="D:\slides\Update slides\new pic\my pic and position\my pic and movies\jadid\larg breast with towel.jpg"/>
          <p:cNvPicPr>
            <a:picLocks noGrp="1" noChangeAspect="1" noChangeArrowheads="1"/>
          </p:cNvPicPr>
          <p:nvPr>
            <p:ph sz="quarter" idx="2"/>
          </p:nvPr>
        </p:nvPicPr>
        <p:blipFill>
          <a:blip r:embed="rId8" cstate="print">
            <a:extLst>
              <a:ext uri="{28A0092B-C50C-407E-A947-70E740481C1C}">
                <a14:useLocalDpi xmlns:a14="http://schemas.microsoft.com/office/drawing/2010/main" val="0"/>
              </a:ext>
            </a:extLst>
          </a:blip>
          <a:stretch>
            <a:fillRect/>
          </a:stretch>
        </p:blipFill>
        <p:spPr bwMode="auto">
          <a:xfrm>
            <a:off x="2522280" y="1444626"/>
            <a:ext cx="2958029" cy="3941763"/>
          </a:xfrm>
          <a:prstGeom prst="round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13</a:t>
            </a:fld>
            <a:endParaRPr lang="fa-IR" dirty="0"/>
          </a:p>
        </p:txBody>
      </p:sp>
      <p:pic>
        <p:nvPicPr>
          <p:cNvPr id="1026" name="Picture 2"/>
          <p:cNvPicPr>
            <a:picLocks noGrp="1" noChangeAspect="1" noChangeArrowheads="1"/>
          </p:cNvPicPr>
          <p:nvPr>
            <p:ph sz="quarter" idx="4"/>
          </p:nvPr>
        </p:nvPicPr>
        <p:blipFill>
          <a:blip r:embed="rId9">
            <a:extLst>
              <a:ext uri="{28A0092B-C50C-407E-A947-70E740481C1C}">
                <a14:useLocalDpi xmlns:a14="http://schemas.microsoft.com/office/drawing/2010/main" val="0"/>
              </a:ext>
            </a:extLst>
          </a:blip>
          <a:srcRect/>
          <a:stretch>
            <a:fillRect/>
          </a:stretch>
        </p:blipFill>
        <p:spPr bwMode="auto">
          <a:xfrm>
            <a:off x="6148740" y="1628800"/>
            <a:ext cx="4046979"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7320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oup 4"/>
          <p:cNvGrpSpPr/>
          <p:nvPr/>
        </p:nvGrpSpPr>
        <p:grpSpPr>
          <a:xfrm>
            <a:off x="1981200" y="260648"/>
            <a:ext cx="8229600" cy="1123200"/>
            <a:chOff x="0" y="0"/>
            <a:chExt cx="8229600" cy="1123200"/>
          </a:xfrm>
        </p:grpSpPr>
        <p:sp>
          <p:nvSpPr>
            <p:cNvPr id="6" name="Rounded Rectangle 5"/>
            <p:cNvSpPr/>
            <p:nvPr/>
          </p:nvSpPr>
          <p:spPr>
            <a:xfrm>
              <a:off x="0" y="0"/>
              <a:ext cx="8229600" cy="1123200"/>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7" name="Rounded Rectangle 4"/>
            <p:cNvSpPr/>
            <p:nvPr/>
          </p:nvSpPr>
          <p:spPr>
            <a:xfrm>
              <a:off x="54830" y="54830"/>
              <a:ext cx="81199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Aft>
                  <a:spcPct val="35000"/>
                </a:spcAft>
              </a:pPr>
              <a:r>
                <a:rPr lang="fa-IR" sz="4400" b="1" dirty="0">
                  <a:effectLst>
                    <a:outerShdw blurRad="38100" dist="38100" dir="2700000" algn="tl">
                      <a:srgbClr val="000000">
                        <a:alpha val="43137"/>
                      </a:srgbClr>
                    </a:outerShdw>
                  </a:effectLst>
                  <a:cs typeface="B Nazanin" panose="00000400000000000000" pitchFamily="2" charset="-78"/>
                </a:rPr>
                <a:t> روشهای حمایت پستان</a:t>
              </a:r>
            </a:p>
          </p:txBody>
        </p:sp>
      </p:grpSp>
      <p:sp>
        <p:nvSpPr>
          <p:cNvPr id="2" name="Content Placeholder 1"/>
          <p:cNvSpPr>
            <a:spLocks noGrp="1"/>
          </p:cNvSpPr>
          <p:nvPr>
            <p:ph idx="1"/>
          </p:nvPr>
        </p:nvSpPr>
        <p:spPr>
          <a:xfrm>
            <a:off x="2040283" y="1700808"/>
            <a:ext cx="8229600" cy="4525962"/>
          </a:xfrm>
        </p:spPr>
        <p:txBody>
          <a:bodyPr/>
          <a:lstStyle/>
          <a:p>
            <a:pPr lvl="1" algn="l" rtl="0"/>
            <a:r>
              <a:rPr lang="en-US" sz="3600" dirty="0">
                <a:cs typeface="B Nazanin" panose="00000400000000000000" pitchFamily="2" charset="-78"/>
              </a:rPr>
              <a:t>C-hold</a:t>
            </a:r>
          </a:p>
          <a:p>
            <a:pPr lvl="2" algn="l" rtl="0"/>
            <a:r>
              <a:rPr lang="en-US" sz="3600" dirty="0">
                <a:cs typeface="B Nazanin" panose="00000400000000000000" pitchFamily="2" charset="-78"/>
              </a:rPr>
              <a:t>C-hold with chest wall support</a:t>
            </a:r>
          </a:p>
          <a:p>
            <a:pPr lvl="1" algn="l" rtl="0"/>
            <a:r>
              <a:rPr lang="en-US" sz="3600" dirty="0">
                <a:cs typeface="B Nazanin" panose="00000400000000000000" pitchFamily="2" charset="-78"/>
              </a:rPr>
              <a:t>V-hold (scissors)</a:t>
            </a:r>
          </a:p>
          <a:p>
            <a:pPr lvl="1" algn="l" rtl="0"/>
            <a:r>
              <a:rPr lang="en-US" sz="3600" dirty="0">
                <a:cs typeface="B Nazanin" panose="00000400000000000000" pitchFamily="2" charset="-78"/>
              </a:rPr>
              <a:t> U-hold (Dancer hold)</a:t>
            </a:r>
          </a:p>
          <a:p>
            <a:pPr lvl="2" algn="l" rtl="0"/>
            <a:r>
              <a:rPr lang="en-US" sz="3600" dirty="0">
                <a:cs typeface="B Nazanin" panose="00000400000000000000" pitchFamily="2" charset="-78"/>
              </a:rPr>
              <a:t>Modified dancer hand position</a:t>
            </a:r>
          </a:p>
          <a:p>
            <a:pPr lvl="1" algn="l" rtl="0"/>
            <a:r>
              <a:rPr lang="en-US" sz="3600" dirty="0">
                <a:cs typeface="B Nazanin" panose="00000400000000000000" pitchFamily="2" charset="-78"/>
              </a:rPr>
              <a:t>Nipple sandwich hold</a:t>
            </a:r>
            <a:r>
              <a:rPr lang="fa-IR" sz="3600" dirty="0">
                <a:cs typeface="B Nazanin" panose="00000400000000000000" pitchFamily="2" charset="-78"/>
              </a:rPr>
              <a:t>)</a:t>
            </a:r>
            <a:r>
              <a:rPr lang="en-US" sz="3600" dirty="0">
                <a:cs typeface="B Nazanin" panose="00000400000000000000" pitchFamily="2" charset="-78"/>
              </a:rPr>
              <a:t>Taco</a:t>
            </a:r>
            <a:r>
              <a:rPr lang="fa-IR" sz="3600" dirty="0">
                <a:cs typeface="B Nazanin" panose="00000400000000000000" pitchFamily="2" charset="-78"/>
              </a:rPr>
              <a:t>(</a:t>
            </a:r>
            <a:endParaRPr lang="en-US" sz="3600" dirty="0">
              <a:cs typeface="B Nazanin" panose="00000400000000000000" pitchFamily="2" charset="-78"/>
            </a:endParaRPr>
          </a:p>
        </p:txBody>
      </p:sp>
      <p:sp>
        <p:nvSpPr>
          <p:cNvPr id="3" name="Slide Number Placeholder 2"/>
          <p:cNvSpPr>
            <a:spLocks noGrp="1"/>
          </p:cNvSpPr>
          <p:nvPr>
            <p:ph type="sldNum" sz="quarter" idx="12"/>
          </p:nvPr>
        </p:nvSpPr>
        <p:spPr/>
        <p:txBody>
          <a:bodyPr/>
          <a:lstStyle/>
          <a:p>
            <a:pPr>
              <a:defRPr/>
            </a:pPr>
            <a:fld id="{10A915E6-25D4-4478-83EA-8A1184D8A544}" type="slidenum">
              <a:rPr lang="fa-IR" smtClean="0"/>
              <a:pPr>
                <a:defRPr/>
              </a:pPr>
              <a:t>14</a:t>
            </a:fld>
            <a:endParaRPr lang="fa-IR" dirty="0"/>
          </a:p>
        </p:txBody>
      </p:sp>
    </p:spTree>
    <p:extLst>
      <p:ext uri="{BB962C8B-B14F-4D97-AF65-F5344CB8AC3E}">
        <p14:creationId xmlns:p14="http://schemas.microsoft.com/office/powerpoint/2010/main" val="3763330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Picture 3" descr="C:\slides\Update slides\positioning\position\my pic\c hold g.jpg"/>
          <p:cNvPicPr>
            <a:picLocks noChangeAspect="1" noChangeArrowheads="1"/>
          </p:cNvPicPr>
          <p:nvPr/>
        </p:nvPicPr>
        <p:blipFill>
          <a:blip r:embed="rId3" cstate="print"/>
          <a:srcRect/>
          <a:stretch>
            <a:fillRect/>
          </a:stretch>
        </p:blipFill>
        <p:spPr bwMode="auto">
          <a:xfrm>
            <a:off x="1738370" y="260649"/>
            <a:ext cx="2917471" cy="2869645"/>
          </a:xfrm>
          <a:prstGeom prst="roundRect">
            <a:avLst/>
          </a:prstGeom>
          <a:ln>
            <a:noFill/>
          </a:ln>
          <a:effectLst>
            <a:outerShdw blurRad="292100" dist="139700" dir="2700000" algn="tl" rotWithShape="0">
              <a:srgbClr val="333333">
                <a:alpha val="65000"/>
              </a:srgbClr>
            </a:outerShdw>
          </a:effectLst>
        </p:spPr>
      </p:pic>
      <p:pic>
        <p:nvPicPr>
          <p:cNvPr id="12" name="Picture 6" descr="C:\slides\Update slides\positioning\position\my pic\v hold.jpg"/>
          <p:cNvPicPr>
            <a:picLocks noChangeAspect="1" noChangeArrowheads="1"/>
          </p:cNvPicPr>
          <p:nvPr/>
        </p:nvPicPr>
        <p:blipFill rotWithShape="1">
          <a:blip r:embed="rId4" cstate="print"/>
          <a:srcRect l="3713" t="20236" r="9040" b="3156"/>
          <a:stretch/>
        </p:blipFill>
        <p:spPr bwMode="auto">
          <a:xfrm>
            <a:off x="4630498" y="277418"/>
            <a:ext cx="2977671" cy="2863550"/>
          </a:xfrm>
          <a:prstGeom prst="roundRect">
            <a:avLst/>
          </a:prstGeom>
          <a:solidFill>
            <a:srgbClr val="FFFFFF">
              <a:shade val="85000"/>
            </a:srgbClr>
          </a:solidFill>
          <a:ln>
            <a:noFill/>
          </a:ln>
          <a:effectLst>
            <a:reflection blurRad="12700" stA="38000" endPos="28000" dist="5000" dir="5400000" sy="-100000" algn="bl" rotWithShape="0"/>
          </a:effectLst>
        </p:spPr>
      </p:pic>
      <p:pic>
        <p:nvPicPr>
          <p:cNvPr id="2053"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b="50000"/>
          <a:stretch/>
        </p:blipFill>
        <p:spPr bwMode="auto">
          <a:xfrm>
            <a:off x="4583833" y="3223151"/>
            <a:ext cx="3080123" cy="2814451"/>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0A915E6-25D4-4478-83EA-8A1184D8A544}" type="slidenum">
              <a:rPr lang="fa-IR" smtClean="0"/>
              <a:pPr>
                <a:defRPr/>
              </a:pPr>
              <a:t>15</a:t>
            </a:fld>
            <a:endParaRPr lang="fa-IR" dirty="0"/>
          </a:p>
        </p:txBody>
      </p:sp>
      <p:pic>
        <p:nvPicPr>
          <p:cNvPr id="2050" name="Picture 2" descr="C:\Users\Dr Ravari\Pictures\ررر.jpg"/>
          <p:cNvPicPr>
            <a:picLocks noChangeAspect="1" noChangeArrowheads="1"/>
          </p:cNvPicPr>
          <p:nvPr/>
        </p:nvPicPr>
        <p:blipFill rotWithShape="1">
          <a:blip r:embed="rId6">
            <a:extLst>
              <a:ext uri="{28A0092B-C50C-407E-A947-70E740481C1C}">
                <a14:useLocalDpi xmlns:a14="http://schemas.microsoft.com/office/drawing/2010/main" val="0"/>
              </a:ext>
            </a:extLst>
          </a:blip>
          <a:srcRect l="5724" t="7057" r="12406" b="11203"/>
          <a:stretch/>
        </p:blipFill>
        <p:spPr bwMode="auto">
          <a:xfrm>
            <a:off x="1537089" y="3128350"/>
            <a:ext cx="3026004" cy="2748899"/>
          </a:xfrm>
          <a:prstGeom prst="round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203721" y="480378"/>
            <a:ext cx="974947" cy="369332"/>
          </a:xfrm>
          <a:prstGeom prst="rect">
            <a:avLst/>
          </a:prstGeom>
        </p:spPr>
        <p:txBody>
          <a:bodyPr wrap="none">
            <a:spAutoFit/>
          </a:bodyPr>
          <a:lstStyle/>
          <a:p>
            <a:r>
              <a:rPr lang="en-US" dirty="0">
                <a:solidFill>
                  <a:schemeClr val="bg1"/>
                </a:solidFill>
              </a:rPr>
              <a:t>C-hold</a:t>
            </a:r>
          </a:p>
        </p:txBody>
      </p:sp>
      <p:sp>
        <p:nvSpPr>
          <p:cNvPr id="4" name="Rectangle 3"/>
          <p:cNvSpPr/>
          <p:nvPr/>
        </p:nvSpPr>
        <p:spPr>
          <a:xfrm>
            <a:off x="5231904" y="5186809"/>
            <a:ext cx="1616148" cy="369332"/>
          </a:xfrm>
          <a:prstGeom prst="rect">
            <a:avLst/>
          </a:prstGeom>
        </p:spPr>
        <p:txBody>
          <a:bodyPr wrap="none">
            <a:spAutoFit/>
          </a:bodyPr>
          <a:lstStyle/>
          <a:p>
            <a:r>
              <a:rPr lang="en-US" dirty="0">
                <a:solidFill>
                  <a:schemeClr val="bg1"/>
                </a:solidFill>
              </a:rPr>
              <a:t>Dancer hold)</a:t>
            </a:r>
          </a:p>
        </p:txBody>
      </p:sp>
      <p:sp>
        <p:nvSpPr>
          <p:cNvPr id="5" name="TextBox 4"/>
          <p:cNvSpPr txBox="1"/>
          <p:nvPr/>
        </p:nvSpPr>
        <p:spPr>
          <a:xfrm>
            <a:off x="1568256" y="4725145"/>
            <a:ext cx="2799552" cy="646331"/>
          </a:xfrm>
          <a:prstGeom prst="rect">
            <a:avLst/>
          </a:prstGeom>
          <a:noFill/>
        </p:spPr>
        <p:txBody>
          <a:bodyPr wrap="square" rtlCol="0">
            <a:spAutoFit/>
          </a:bodyPr>
          <a:lstStyle/>
          <a:p>
            <a:r>
              <a:rPr lang="en-US" dirty="0">
                <a:solidFill>
                  <a:schemeClr val="bg1"/>
                </a:solidFill>
              </a:rPr>
              <a:t>C-hold </a:t>
            </a:r>
            <a:endParaRPr lang="fa-IR" dirty="0">
              <a:solidFill>
                <a:schemeClr val="bg1"/>
              </a:solidFill>
            </a:endParaRPr>
          </a:p>
          <a:p>
            <a:r>
              <a:rPr lang="en-US" dirty="0">
                <a:solidFill>
                  <a:schemeClr val="bg1"/>
                </a:solidFill>
              </a:rPr>
              <a:t>with chest wall support</a:t>
            </a:r>
          </a:p>
        </p:txBody>
      </p:sp>
      <p:sp>
        <p:nvSpPr>
          <p:cNvPr id="6" name="TextBox 5"/>
          <p:cNvSpPr txBox="1"/>
          <p:nvPr/>
        </p:nvSpPr>
        <p:spPr>
          <a:xfrm>
            <a:off x="5015880" y="539388"/>
            <a:ext cx="1224136" cy="369332"/>
          </a:xfrm>
          <a:prstGeom prst="rect">
            <a:avLst/>
          </a:prstGeom>
          <a:noFill/>
        </p:spPr>
        <p:txBody>
          <a:bodyPr wrap="square" rtlCol="0">
            <a:spAutoFit/>
          </a:bodyPr>
          <a:lstStyle/>
          <a:p>
            <a:r>
              <a:rPr lang="en-US" dirty="0">
                <a:solidFill>
                  <a:schemeClr val="bg1"/>
                </a:solidFill>
              </a:rPr>
              <a:t>V-hold</a:t>
            </a:r>
          </a:p>
        </p:txBody>
      </p:sp>
      <p:pic>
        <p:nvPicPr>
          <p:cNvPr id="102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b="50000"/>
          <a:stretch/>
        </p:blipFill>
        <p:spPr bwMode="auto">
          <a:xfrm>
            <a:off x="7636615" y="3238457"/>
            <a:ext cx="3008644" cy="2783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D:\slides\Update slides\new pic\my pic and position\my pic and movies\taco 2.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7018"/>
          <a:stretch/>
        </p:blipFill>
        <p:spPr bwMode="auto">
          <a:xfrm>
            <a:off x="7608169" y="359600"/>
            <a:ext cx="2907059" cy="2863550"/>
          </a:xfrm>
          <a:prstGeom prst="round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60297" y="5114462"/>
            <a:ext cx="160337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8232269" y="578319"/>
            <a:ext cx="718466" cy="369332"/>
          </a:xfrm>
          <a:prstGeom prst="rect">
            <a:avLst/>
          </a:prstGeom>
          <a:noFill/>
        </p:spPr>
        <p:txBody>
          <a:bodyPr wrap="none" rtlCol="0">
            <a:spAutoFit/>
          </a:bodyPr>
          <a:lstStyle/>
          <a:p>
            <a:r>
              <a:rPr lang="en-US" dirty="0">
                <a:solidFill>
                  <a:schemeClr val="bg1"/>
                </a:solidFill>
              </a:rPr>
              <a:t>Taco</a:t>
            </a:r>
          </a:p>
        </p:txBody>
      </p:sp>
    </p:spTree>
    <p:extLst>
      <p:ext uri="{BB962C8B-B14F-4D97-AF65-F5344CB8AC3E}">
        <p14:creationId xmlns:p14="http://schemas.microsoft.com/office/powerpoint/2010/main" val="1955391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9" name="Text Placeholder 7"/>
          <p:cNvSpPr>
            <a:spLocks noGrp="1"/>
          </p:cNvSpPr>
          <p:nvPr>
            <p:ph sz="half" idx="2"/>
          </p:nvPr>
        </p:nvSpPr>
        <p:spPr>
          <a:xfrm>
            <a:off x="6089848" y="476672"/>
            <a:ext cx="4038600" cy="792088"/>
          </a:xfrm>
        </p:spPr>
        <p:txBody>
          <a:bodyPr/>
          <a:lstStyle/>
          <a:p>
            <a:pPr algn="ctr"/>
            <a:r>
              <a:rPr lang="en-US" altLang="en-US" sz="2400" b="1" dirty="0">
                <a:effectLst>
                  <a:outerShdw blurRad="38100" dist="38100" dir="2700000" algn="tl">
                    <a:srgbClr val="000000">
                      <a:alpha val="43137"/>
                    </a:srgbClr>
                  </a:outerShdw>
                </a:effectLst>
              </a:rPr>
              <a:t>Incorrect latch-on and </a:t>
            </a:r>
            <a:r>
              <a:rPr lang="en-GB" altLang="en-US" sz="2400" b="1" dirty="0">
                <a:effectLst>
                  <a:outerShdw blurRad="38100" dist="38100" dir="2700000" algn="tl">
                    <a:srgbClr val="000000">
                      <a:alpha val="43137"/>
                    </a:srgbClr>
                  </a:outerShdw>
                </a:effectLst>
              </a:rPr>
              <a:t>positioning </a:t>
            </a:r>
            <a:endParaRPr lang="en-US" altLang="en-US" sz="2400" b="1" dirty="0">
              <a:effectLst>
                <a:outerShdw blurRad="38100" dist="38100" dir="2700000" algn="tl">
                  <a:srgbClr val="000000">
                    <a:alpha val="43137"/>
                  </a:srgbClr>
                </a:outerShdw>
              </a:effectLst>
            </a:endParaRPr>
          </a:p>
        </p:txBody>
      </p:sp>
      <p:sp>
        <p:nvSpPr>
          <p:cNvPr id="101378" name="Text Placeholder 5"/>
          <p:cNvSpPr>
            <a:spLocks noGrp="1"/>
          </p:cNvSpPr>
          <p:nvPr>
            <p:ph type="body" sz="half" idx="4294967295"/>
          </p:nvPr>
        </p:nvSpPr>
        <p:spPr>
          <a:xfrm>
            <a:off x="2495601" y="434752"/>
            <a:ext cx="4041775" cy="762000"/>
          </a:xfrm>
        </p:spPr>
        <p:txBody>
          <a:bodyPr/>
          <a:lstStyle/>
          <a:p>
            <a:pPr algn="ctr"/>
            <a:r>
              <a:rPr lang="en-GB" altLang="en-US" sz="2400" b="1" dirty="0">
                <a:effectLst>
                  <a:outerShdw blurRad="38100" dist="38100" dir="2700000" algn="tl">
                    <a:srgbClr val="000000">
                      <a:alpha val="43137"/>
                    </a:srgbClr>
                  </a:outerShdw>
                </a:effectLst>
              </a:rPr>
              <a:t>Good Latch-On and positioning </a:t>
            </a:r>
            <a:endParaRPr lang="en-US" altLang="en-US" sz="2400" b="1" dirty="0">
              <a:effectLst>
                <a:outerShdw blurRad="38100" dist="38100" dir="2700000" algn="tl">
                  <a:srgbClr val="000000">
                    <a:alpha val="43137"/>
                  </a:srgbClr>
                </a:outerShdw>
              </a:effectLst>
            </a:endParaRPr>
          </a:p>
        </p:txBody>
      </p:sp>
      <p:pic>
        <p:nvPicPr>
          <p:cNvPr id="94218" name="Picture 10" descr="C:\Users\Mahmoud\Pictures\posit\c.png"/>
          <p:cNvPicPr>
            <a:picLocks noChangeAspect="1" noChangeArrowheads="1"/>
          </p:cNvPicPr>
          <p:nvPr/>
        </p:nvPicPr>
        <p:blipFill>
          <a:blip r:embed="rId2"/>
          <a:srcRect l="1603" t="2313" r="48718" b="2828"/>
          <a:stretch>
            <a:fillRect/>
          </a:stretch>
        </p:blipFill>
        <p:spPr bwMode="auto">
          <a:xfrm>
            <a:off x="6123295" y="1340768"/>
            <a:ext cx="3456782" cy="4572000"/>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p:spPr>
      </p:pic>
      <p:pic>
        <p:nvPicPr>
          <p:cNvPr id="94219" name="Picture 11" descr="C:\Users\Mahmoud\Pictures\posit\c.png"/>
          <p:cNvPicPr>
            <a:picLocks noChangeAspect="1" noChangeArrowheads="1"/>
          </p:cNvPicPr>
          <p:nvPr/>
        </p:nvPicPr>
        <p:blipFill>
          <a:blip r:embed="rId2"/>
          <a:srcRect l="51866" t="2415" r="1287" b="2174"/>
          <a:stretch>
            <a:fillRect/>
          </a:stretch>
        </p:blipFill>
        <p:spPr bwMode="auto">
          <a:xfrm>
            <a:off x="2653454" y="1340768"/>
            <a:ext cx="3429000" cy="4572000"/>
          </a:xfrm>
          <a:prstGeom prst="rect">
            <a:avLst/>
          </a:prstGeom>
          <a:ln w="38100" cap="sq">
            <a:solidFill>
              <a:srgbClr val="CCFF33"/>
            </a:solidFill>
            <a:prstDash val="solid"/>
            <a:miter lim="800000"/>
          </a:ln>
          <a:effectLst>
            <a:outerShdw blurRad="50800" dist="38100" dir="2700000" algn="tl" rotWithShape="0">
              <a:srgbClr val="000000">
                <a:alpha val="43000"/>
              </a:srgbClr>
            </a:outerShdw>
          </a:effectLst>
        </p:spPr>
      </p:pic>
      <p:sp>
        <p:nvSpPr>
          <p:cNvPr id="2" name="Slide Number Placeholder 1"/>
          <p:cNvSpPr>
            <a:spLocks noGrp="1"/>
          </p:cNvSpPr>
          <p:nvPr>
            <p:ph type="sldNum" sz="quarter" idx="12"/>
          </p:nvPr>
        </p:nvSpPr>
        <p:spPr/>
        <p:txBody>
          <a:bodyPr/>
          <a:lstStyle/>
          <a:p>
            <a:pPr>
              <a:defRPr/>
            </a:pPr>
            <a:fld id="{6DB0FEEC-C887-49A2-813C-0F3E191FE232}" type="slidenum">
              <a:rPr lang="fa-IR" smtClean="0"/>
              <a:pPr>
                <a:defRPr/>
              </a:pPr>
              <a:t>16</a:t>
            </a:fld>
            <a:endParaRPr lang="fa-IR"/>
          </a:p>
        </p:txBody>
      </p:sp>
    </p:spTree>
    <p:extLst>
      <p:ext uri="{BB962C8B-B14F-4D97-AF65-F5344CB8AC3E}">
        <p14:creationId xmlns:p14="http://schemas.microsoft.com/office/powerpoint/2010/main" val="3969074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942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4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Users\atlas2\Pictures\1a.jpg">
            <a:hlinkClick r:id="rId2" action="ppaction://hlinkfile"/>
          </p:cNvPr>
          <p:cNvPicPr/>
          <p:nvPr/>
        </p:nvPicPr>
        <p:blipFill>
          <a:blip r:embed="rId3" cstate="print"/>
          <a:srcRect/>
          <a:stretch>
            <a:fillRect/>
          </a:stretch>
        </p:blipFill>
        <p:spPr bwMode="auto">
          <a:xfrm>
            <a:off x="1524001" y="1"/>
            <a:ext cx="4502785" cy="3597275"/>
          </a:xfrm>
          <a:prstGeom prst="rect">
            <a:avLst/>
          </a:prstGeom>
          <a:noFill/>
          <a:ln w="9525">
            <a:noFill/>
            <a:miter lim="800000"/>
            <a:headEnd/>
            <a:tailEnd/>
          </a:ln>
        </p:spPr>
      </p:pic>
      <p:pic>
        <p:nvPicPr>
          <p:cNvPr id="10" name="Picture 9" descr="C:\Users\atlas2\Pictures\1b.jpg">
            <a:hlinkClick r:id="rId4" action="ppaction://hlinkfile"/>
          </p:cNvPr>
          <p:cNvPicPr/>
          <p:nvPr/>
        </p:nvPicPr>
        <p:blipFill>
          <a:blip r:embed="rId5" cstate="print"/>
          <a:srcRect/>
          <a:stretch>
            <a:fillRect/>
          </a:stretch>
        </p:blipFill>
        <p:spPr bwMode="auto">
          <a:xfrm>
            <a:off x="6009640" y="44450"/>
            <a:ext cx="4658360" cy="3536950"/>
          </a:xfrm>
          <a:prstGeom prst="rect">
            <a:avLst/>
          </a:prstGeom>
          <a:noFill/>
          <a:ln w="9525">
            <a:noFill/>
            <a:miter lim="800000"/>
            <a:headEnd/>
            <a:tailEnd/>
          </a:ln>
        </p:spPr>
      </p:pic>
      <p:pic>
        <p:nvPicPr>
          <p:cNvPr id="11" name="Picture 10" descr="C:\Users\atlas2\Pictures\1c.png">
            <a:hlinkClick r:id="rId6" action="ppaction://hlinkfile"/>
          </p:cNvPr>
          <p:cNvPicPr/>
          <p:nvPr/>
        </p:nvPicPr>
        <p:blipFill>
          <a:blip r:embed="rId7" cstate="print"/>
          <a:srcRect/>
          <a:stretch>
            <a:fillRect/>
          </a:stretch>
        </p:blipFill>
        <p:spPr bwMode="auto">
          <a:xfrm>
            <a:off x="1524000" y="3581400"/>
            <a:ext cx="4495800" cy="3276600"/>
          </a:xfrm>
          <a:prstGeom prst="rect">
            <a:avLst/>
          </a:prstGeom>
          <a:noFill/>
          <a:ln w="9525">
            <a:noFill/>
            <a:miter lim="800000"/>
            <a:headEnd/>
            <a:tailEnd/>
          </a:ln>
        </p:spPr>
      </p:pic>
      <p:sp>
        <p:nvSpPr>
          <p:cNvPr id="6" name="Right Arrow 5"/>
          <p:cNvSpPr/>
          <p:nvPr/>
        </p:nvSpPr>
        <p:spPr bwMode="auto">
          <a:xfrm>
            <a:off x="5029200" y="2514600"/>
            <a:ext cx="1752600" cy="770384"/>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1" anchor="t" anchorCtr="0" compatLnSpc="1">
            <a:prstTxWarp prst="textNoShape">
              <a:avLst/>
            </a:prstTxWarp>
          </a:bodyPr>
          <a:lstStyle/>
          <a:p>
            <a:pPr algn="ctr" eaLnBrk="0" fontAlgn="base" hangingPunct="0">
              <a:spcBef>
                <a:spcPct val="0"/>
              </a:spcBef>
              <a:spcAft>
                <a:spcPct val="0"/>
              </a:spcAft>
            </a:pPr>
            <a:r>
              <a:rPr lang="fa-IR" sz="2400" dirty="0">
                <a:latin typeface="Antique Olive" pitchFamily="34" charset="0"/>
                <a:cs typeface="B Nazanin" panose="00000400000000000000" pitchFamily="2" charset="-78"/>
              </a:rPr>
              <a:t>مورد 1</a:t>
            </a:r>
          </a:p>
        </p:txBody>
      </p:sp>
      <p:pic>
        <p:nvPicPr>
          <p:cNvPr id="12" name="Picture 11" descr="C:\Users\atlas2\Pictures\1d.png">
            <a:hlinkClick r:id="rId8" action="ppaction://hlinkfile"/>
          </p:cNvPr>
          <p:cNvPicPr/>
          <p:nvPr/>
        </p:nvPicPr>
        <p:blipFill>
          <a:blip r:embed="rId9" cstate="print"/>
          <a:srcRect/>
          <a:stretch>
            <a:fillRect/>
          </a:stretch>
        </p:blipFill>
        <p:spPr bwMode="auto">
          <a:xfrm>
            <a:off x="6019800" y="3581400"/>
            <a:ext cx="4648200" cy="3276600"/>
          </a:xfrm>
          <a:prstGeom prst="rect">
            <a:avLst/>
          </a:prstGeom>
          <a:noFill/>
          <a:ln w="9525">
            <a:noFill/>
            <a:miter lim="800000"/>
            <a:headEnd/>
            <a:tailEnd/>
          </a:ln>
        </p:spPr>
      </p:pic>
      <p:sp>
        <p:nvSpPr>
          <p:cNvPr id="7" name="Right Arrow 6"/>
          <p:cNvSpPr/>
          <p:nvPr/>
        </p:nvSpPr>
        <p:spPr bwMode="auto">
          <a:xfrm>
            <a:off x="5029200" y="5943600"/>
            <a:ext cx="1752600" cy="72576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1" anchor="t" anchorCtr="0" compatLnSpc="1">
            <a:prstTxWarp prst="textNoShape">
              <a:avLst/>
            </a:prstTxWarp>
          </a:bodyPr>
          <a:lstStyle/>
          <a:p>
            <a:pPr algn="ctr" eaLnBrk="0" fontAlgn="base" hangingPunct="0">
              <a:spcBef>
                <a:spcPct val="0"/>
              </a:spcBef>
              <a:spcAft>
                <a:spcPct val="0"/>
              </a:spcAft>
            </a:pPr>
            <a:r>
              <a:rPr lang="fa-IR" sz="2400" dirty="0">
                <a:latin typeface="Antique Olive" pitchFamily="34" charset="0"/>
                <a:cs typeface="B Nazanin" panose="00000400000000000000" pitchFamily="2" charset="-78"/>
              </a:rPr>
              <a:t>مورد 2</a:t>
            </a:r>
          </a:p>
        </p:txBody>
      </p:sp>
      <p:sp>
        <p:nvSpPr>
          <p:cNvPr id="2" name="Slide Number Placeholder 1"/>
          <p:cNvSpPr>
            <a:spLocks noGrp="1"/>
          </p:cNvSpPr>
          <p:nvPr>
            <p:ph type="sldNum" sz="quarter" idx="12"/>
          </p:nvPr>
        </p:nvSpPr>
        <p:spPr/>
        <p:txBody>
          <a:bodyPr/>
          <a:lstStyle/>
          <a:p>
            <a:pPr>
              <a:defRPr/>
            </a:pPr>
            <a:fld id="{10A915E6-25D4-4478-83EA-8A1184D8A544}" type="slidenum">
              <a:rPr lang="fa-IR" smtClean="0"/>
              <a:pPr>
                <a:defRPr/>
              </a:pPr>
              <a:t>17</a:t>
            </a:fld>
            <a:endParaRPr lang="fa-IR" dirty="0"/>
          </a:p>
        </p:txBody>
      </p:sp>
    </p:spTree>
    <p:extLst>
      <p:ext uri="{BB962C8B-B14F-4D97-AF65-F5344CB8AC3E}">
        <p14:creationId xmlns:p14="http://schemas.microsoft.com/office/powerpoint/2010/main" val="107058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91544" y="1412776"/>
            <a:ext cx="8208912" cy="4680520"/>
          </a:xfrm>
        </p:spPr>
        <p:txBody>
          <a:bodyPr/>
          <a:lstStyle/>
          <a:p>
            <a:r>
              <a:rPr lang="en-US" sz="3200" dirty="0">
                <a:cs typeface="B Nazanin" panose="00000400000000000000" pitchFamily="2" charset="-78"/>
              </a:rPr>
              <a:t> </a:t>
            </a:r>
            <a:r>
              <a:rPr lang="fa-IR" sz="3200" b="1" dirty="0">
                <a:cs typeface="B Nazanin" panose="00000400000000000000" pitchFamily="2" charset="-78"/>
              </a:rPr>
              <a:t>وضعیت نادرست:</a:t>
            </a:r>
          </a:p>
          <a:p>
            <a:pPr lvl="1"/>
            <a:r>
              <a:rPr lang="fa-IR" sz="2800" dirty="0">
                <a:cs typeface="B Nazanin" panose="00000400000000000000" pitchFamily="2" charset="-78"/>
              </a:rPr>
              <a:t>مکیدن </a:t>
            </a:r>
            <a:r>
              <a:rPr lang="fa-IR" sz="2800" dirty="0" err="1">
                <a:cs typeface="B Nazanin" panose="00000400000000000000" pitchFamily="2" charset="-78"/>
              </a:rPr>
              <a:t>ناموثر</a:t>
            </a:r>
            <a:endParaRPr lang="fa-IR" sz="2800" dirty="0">
              <a:cs typeface="B Nazanin" panose="00000400000000000000" pitchFamily="2" charset="-78"/>
            </a:endParaRPr>
          </a:p>
          <a:p>
            <a:pPr lvl="1"/>
            <a:r>
              <a:rPr lang="fa-IR" sz="2800" dirty="0">
                <a:cs typeface="B Nazanin" panose="00000400000000000000" pitchFamily="2" charset="-78"/>
              </a:rPr>
              <a:t>اتلاف انرژی</a:t>
            </a:r>
          </a:p>
          <a:p>
            <a:pPr lvl="1"/>
            <a:r>
              <a:rPr lang="fa-IR" sz="2800" dirty="0">
                <a:cs typeface="B Nazanin" panose="00000400000000000000" pitchFamily="2" charset="-78"/>
              </a:rPr>
              <a:t>تأخیر در </a:t>
            </a:r>
            <a:r>
              <a:rPr lang="fa-IR" sz="2800" dirty="0" err="1">
                <a:cs typeface="B Nazanin" panose="00000400000000000000" pitchFamily="2" charset="-78"/>
              </a:rPr>
              <a:t>لاکتوژنز</a:t>
            </a:r>
            <a:r>
              <a:rPr lang="fa-IR" sz="2800" dirty="0">
                <a:cs typeface="B Nazanin" panose="00000400000000000000" pitchFamily="2" charset="-78"/>
              </a:rPr>
              <a:t>  </a:t>
            </a:r>
            <a:r>
              <a:rPr lang="en-US" sz="2800" dirty="0">
                <a:cs typeface="B Nazanin" panose="00000400000000000000" pitchFamily="2" charset="-78"/>
              </a:rPr>
              <a:t>II</a:t>
            </a:r>
            <a:r>
              <a:rPr lang="fa-IR" sz="2800" dirty="0">
                <a:cs typeface="B Nazanin" panose="00000400000000000000" pitchFamily="2" charset="-78"/>
              </a:rPr>
              <a:t> مادر</a:t>
            </a:r>
          </a:p>
          <a:p>
            <a:pPr lvl="1"/>
            <a:r>
              <a:rPr lang="fa-IR" sz="2800" dirty="0">
                <a:cs typeface="B Nazanin" panose="00000400000000000000" pitchFamily="2" charset="-78"/>
              </a:rPr>
              <a:t>کاهش دریافت شیر، </a:t>
            </a:r>
            <a:r>
              <a:rPr lang="fa-IR" sz="2800" dirty="0" err="1">
                <a:cs typeface="B Nazanin" panose="00000400000000000000" pitchFamily="2" charset="-78"/>
              </a:rPr>
              <a:t>هیپوگلیسمی</a:t>
            </a:r>
            <a:r>
              <a:rPr lang="fa-IR" sz="2800" dirty="0">
                <a:cs typeface="B Nazanin" panose="00000400000000000000" pitchFamily="2" charset="-78"/>
              </a:rPr>
              <a:t> </a:t>
            </a:r>
          </a:p>
          <a:p>
            <a:pPr lvl="1"/>
            <a:r>
              <a:rPr lang="fa-IR" sz="2800" dirty="0">
                <a:cs typeface="B Nazanin" panose="00000400000000000000" pitchFamily="2" charset="-78"/>
              </a:rPr>
              <a:t>افزایش زردی</a:t>
            </a:r>
          </a:p>
          <a:p>
            <a:pPr lvl="1"/>
            <a:r>
              <a:rPr lang="fa-IR" sz="2800" dirty="0">
                <a:cs typeface="B Nazanin" panose="00000400000000000000" pitchFamily="2" charset="-78"/>
              </a:rPr>
              <a:t>افزایش خطر بروز کم آبی</a:t>
            </a:r>
          </a:p>
          <a:p>
            <a:pPr lvl="1"/>
            <a:r>
              <a:rPr lang="fa-IR" sz="2800" dirty="0">
                <a:cs typeface="B Nazanin" panose="00000400000000000000" pitchFamily="2" charset="-78"/>
              </a:rPr>
              <a:t>افزایش از دست دادن وزن نوزاد، جراحت نوک پستان </a:t>
            </a:r>
          </a:p>
          <a:p>
            <a:pPr lvl="1"/>
            <a:r>
              <a:rPr lang="fa-IR" sz="2800" dirty="0">
                <a:cs typeface="B Nazanin" panose="00000400000000000000" pitchFamily="2" charset="-78"/>
              </a:rPr>
              <a:t>کاهش دفعات و قطع زودرس شیردهی، و </a:t>
            </a:r>
          </a:p>
          <a:p>
            <a:pPr lvl="1"/>
            <a:r>
              <a:rPr lang="fa-IR" sz="2800" dirty="0">
                <a:cs typeface="B Nazanin" panose="00000400000000000000" pitchFamily="2" charset="-78"/>
              </a:rPr>
              <a:t>حتی آپنه یا ایست قلبی </a:t>
            </a:r>
            <a:r>
              <a:rPr lang="fa-IR" sz="1800" dirty="0">
                <a:cs typeface="B Nazanin" panose="00000400000000000000" pitchFamily="2" charset="-78"/>
              </a:rPr>
              <a:t>(</a:t>
            </a:r>
            <a:r>
              <a:rPr lang="fa-IR" sz="2000" dirty="0" err="1">
                <a:cs typeface="B Nazanin" panose="00000400000000000000" pitchFamily="2" charset="-78"/>
              </a:rPr>
              <a:t>تاخوردگی</a:t>
            </a:r>
            <a:r>
              <a:rPr lang="fa-IR" sz="2000" dirty="0">
                <a:cs typeface="B Nazanin" panose="00000400000000000000" pitchFamily="2" charset="-78"/>
              </a:rPr>
              <a:t>(پیچیدگی) </a:t>
            </a:r>
            <a:r>
              <a:rPr lang="fa-IR" sz="2000" dirty="0" err="1">
                <a:cs typeface="B Nazanin" panose="00000400000000000000" pitchFamily="2" charset="-78"/>
              </a:rPr>
              <a:t>وکلاپس</a:t>
            </a:r>
            <a:r>
              <a:rPr lang="fa-IR" sz="2000" dirty="0">
                <a:cs typeface="B Nazanin" panose="00000400000000000000" pitchFamily="2" charset="-78"/>
              </a:rPr>
              <a:t> حنجره) </a:t>
            </a:r>
            <a:endParaRPr lang="en-US" sz="2400" dirty="0">
              <a:cs typeface="B Nazanin" panose="00000400000000000000" pitchFamily="2" charset="-78"/>
            </a:endParaRPr>
          </a:p>
        </p:txBody>
      </p:sp>
      <p:graphicFrame>
        <p:nvGraphicFramePr>
          <p:cNvPr id="6" name="Diagram 5"/>
          <p:cNvGraphicFramePr/>
          <p:nvPr>
            <p:extLst>
              <p:ext uri="{D42A27DB-BD31-4B8C-83A1-F6EECF244321}">
                <p14:modId xmlns:p14="http://schemas.microsoft.com/office/powerpoint/2010/main" val="1330871025"/>
              </p:ext>
            </p:extLst>
          </p:nvPr>
        </p:nvGraphicFramePr>
        <p:xfrm>
          <a:off x="1657672" y="260648"/>
          <a:ext cx="86868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1919536" y="1601702"/>
            <a:ext cx="2880320" cy="24453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49925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91544" y="1196752"/>
            <a:ext cx="8229600" cy="4525962"/>
          </a:xfrm>
        </p:spPr>
        <p:txBody>
          <a:bodyPr/>
          <a:lstStyle/>
          <a:p>
            <a:pPr algn="ctr"/>
            <a:r>
              <a:rPr lang="fa-IR" sz="3600" b="1" dirty="0">
                <a:cs typeface="B Nazanin" panose="00000400000000000000" pitchFamily="2" charset="-78"/>
              </a:rPr>
              <a:t>2-وضعيت </a:t>
            </a:r>
            <a:r>
              <a:rPr lang="fa-IR" sz="3600" b="1" dirty="0" err="1">
                <a:cs typeface="B Nazanin" panose="00000400000000000000" pitchFamily="2" charset="-78"/>
              </a:rPr>
              <a:t>صحيح</a:t>
            </a:r>
            <a:r>
              <a:rPr lang="fa-IR" sz="3600" b="1" dirty="0">
                <a:cs typeface="B Nazanin" panose="00000400000000000000" pitchFamily="2" charset="-78"/>
              </a:rPr>
              <a:t> در آغوش گرفتن شيرخوار و نحوه درست پستان گرفتن او چگونه است؟</a:t>
            </a:r>
            <a:endParaRPr lang="en-US" sz="3600" b="1"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19</a:t>
            </a:fld>
            <a:endParaRPr lang="fa-IR" dirty="0"/>
          </a:p>
        </p:txBody>
      </p:sp>
    </p:spTree>
    <p:extLst>
      <p:ext uri="{BB962C8B-B14F-4D97-AF65-F5344CB8AC3E}">
        <p14:creationId xmlns:p14="http://schemas.microsoft.com/office/powerpoint/2010/main" val="29766674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81200" y="1567334"/>
            <a:ext cx="8229600" cy="4525962"/>
          </a:xfrm>
        </p:spPr>
        <p:txBody>
          <a:bodyPr/>
          <a:lstStyle/>
          <a:p>
            <a:pPr>
              <a:buClr>
                <a:srgbClr val="B0CCB0"/>
              </a:buClr>
            </a:pPr>
            <a:r>
              <a:rPr lang="fa-IR" sz="2800" dirty="0">
                <a:solidFill>
                  <a:prstClr val="black"/>
                </a:solidFill>
                <a:cs typeface="B Nazanin" panose="00000400000000000000" pitchFamily="2" charset="-78"/>
              </a:rPr>
              <a:t>یکی از مهمترین </a:t>
            </a:r>
            <a:r>
              <a:rPr lang="fa-IR" sz="2800" dirty="0" err="1">
                <a:solidFill>
                  <a:prstClr val="black"/>
                </a:solidFill>
                <a:cs typeface="B Nazanin" panose="00000400000000000000" pitchFamily="2" charset="-78"/>
              </a:rPr>
              <a:t>وموثرترین</a:t>
            </a:r>
            <a:r>
              <a:rPr lang="fa-IR" sz="2800" dirty="0">
                <a:solidFill>
                  <a:prstClr val="black"/>
                </a:solidFill>
                <a:cs typeface="B Nazanin" panose="00000400000000000000" pitchFamily="2" charset="-78"/>
              </a:rPr>
              <a:t> عمل در موفقیت تغذیه با شیرمادر </a:t>
            </a:r>
            <a:r>
              <a:rPr lang="fa-IR" sz="2800" b="1" u="sng" dirty="0">
                <a:solidFill>
                  <a:prstClr val="black"/>
                </a:solidFill>
                <a:cs typeface="B Nazanin" panose="00000400000000000000" pitchFamily="2" charset="-78"/>
              </a:rPr>
              <a:t>آموزش های وضعیت شیردهی صحیح</a:t>
            </a:r>
            <a:r>
              <a:rPr lang="fa-IR" sz="2800" dirty="0">
                <a:solidFill>
                  <a:prstClr val="black"/>
                </a:solidFill>
                <a:cs typeface="B Nazanin" panose="00000400000000000000" pitchFamily="2" charset="-78"/>
              </a:rPr>
              <a:t> است </a:t>
            </a:r>
            <a:r>
              <a:rPr lang="fa-IR" sz="1800" dirty="0">
                <a:solidFill>
                  <a:prstClr val="black"/>
                </a:solidFill>
                <a:cs typeface="B Nazanin" panose="00000400000000000000" pitchFamily="2" charset="-78"/>
              </a:rPr>
              <a:t>(از همان ساعات اولیه پس از تولد)</a:t>
            </a:r>
            <a:endParaRPr lang="fa-IR" sz="2800" dirty="0">
              <a:solidFill>
                <a:prstClr val="black"/>
              </a:solidFill>
              <a:cs typeface="B Nazanin" panose="00000400000000000000" pitchFamily="2" charset="-78"/>
            </a:endParaRPr>
          </a:p>
          <a:p>
            <a:pPr>
              <a:buClr>
                <a:srgbClr val="B0CCB0"/>
              </a:buClr>
            </a:pPr>
            <a:r>
              <a:rPr lang="fa-IR" sz="2800" dirty="0">
                <a:solidFill>
                  <a:prstClr val="black"/>
                </a:solidFill>
                <a:cs typeface="B Nazanin" panose="00000400000000000000" pitchFamily="2" charset="-78"/>
              </a:rPr>
              <a:t>اهمیت درآغوش گرفتن </a:t>
            </a:r>
            <a:r>
              <a:rPr lang="fa-IR" sz="2800" dirty="0" err="1">
                <a:solidFill>
                  <a:prstClr val="black"/>
                </a:solidFill>
                <a:cs typeface="B Nazanin" panose="00000400000000000000" pitchFamily="2" charset="-78"/>
              </a:rPr>
              <a:t>شيرخوار</a:t>
            </a:r>
            <a:r>
              <a:rPr lang="fa-IR" sz="2800" dirty="0">
                <a:solidFill>
                  <a:prstClr val="black"/>
                </a:solidFill>
                <a:cs typeface="B Nazanin" panose="00000400000000000000" pitchFamily="2" charset="-78"/>
              </a:rPr>
              <a:t> و پستان گرفتن صحیح وی</a:t>
            </a:r>
          </a:p>
          <a:p>
            <a:pPr lvl="1">
              <a:buClr>
                <a:srgbClr val="B0CCB0"/>
              </a:buClr>
            </a:pPr>
            <a:r>
              <a:rPr lang="fa-IR" sz="2400" b="1" dirty="0">
                <a:solidFill>
                  <a:prstClr val="black"/>
                </a:solidFill>
                <a:cs typeface="B Nazanin" panose="00000400000000000000" pitchFamily="2" charset="-78"/>
              </a:rPr>
              <a:t>اساس دستیابی موثر شیرخوار </a:t>
            </a:r>
            <a:r>
              <a:rPr lang="fa-IR" sz="2400" dirty="0">
                <a:solidFill>
                  <a:prstClr val="black"/>
                </a:solidFill>
                <a:cs typeface="B Nazanin" panose="00000400000000000000" pitchFamily="2" charset="-78"/>
              </a:rPr>
              <a:t>به شیر پستان</a:t>
            </a:r>
          </a:p>
          <a:p>
            <a:pPr lvl="1">
              <a:buClr>
                <a:srgbClr val="B0CCB0"/>
              </a:buClr>
            </a:pPr>
            <a:r>
              <a:rPr lang="fa-IR" sz="2400" b="1" dirty="0">
                <a:solidFill>
                  <a:prstClr val="black"/>
                </a:solidFill>
                <a:cs typeface="B Nazanin" panose="00000400000000000000" pitchFamily="2" charset="-78"/>
              </a:rPr>
              <a:t>کلید موفقیت در تغذیه با شیرمادر </a:t>
            </a:r>
            <a:r>
              <a:rPr lang="fa-IR" sz="2400" dirty="0">
                <a:solidFill>
                  <a:prstClr val="black"/>
                </a:solidFill>
                <a:cs typeface="B Nazanin" panose="00000400000000000000" pitchFamily="2" charset="-78"/>
              </a:rPr>
              <a:t>است چون </a:t>
            </a:r>
            <a:r>
              <a:rPr lang="fa-IR" sz="2400" dirty="0" err="1">
                <a:solidFill>
                  <a:prstClr val="black"/>
                </a:solidFill>
                <a:cs typeface="B Nazanin" panose="00000400000000000000" pitchFamily="2" charset="-78"/>
              </a:rPr>
              <a:t>ودر</a:t>
            </a:r>
            <a:r>
              <a:rPr lang="fa-IR" sz="2400" dirty="0">
                <a:solidFill>
                  <a:prstClr val="black"/>
                </a:solidFill>
                <a:cs typeface="B Nazanin" panose="00000400000000000000" pitchFamily="2" charset="-78"/>
              </a:rPr>
              <a:t> مطالعات : </a:t>
            </a:r>
            <a:endParaRPr lang="fa-IR" sz="2800" dirty="0">
              <a:solidFill>
                <a:prstClr val="black"/>
              </a:solidFill>
              <a:cs typeface="B Nazanin" panose="00000400000000000000" pitchFamily="2" charset="-78"/>
            </a:endParaRPr>
          </a:p>
          <a:p>
            <a:pPr lvl="2">
              <a:buClr>
                <a:srgbClr val="B0CCB0"/>
              </a:buClr>
            </a:pPr>
            <a:r>
              <a:rPr lang="fa-IR" sz="2400" dirty="0">
                <a:solidFill>
                  <a:prstClr val="black"/>
                </a:solidFill>
                <a:cs typeface="B Nazanin" panose="00000400000000000000" pitchFamily="2" charset="-78"/>
              </a:rPr>
              <a:t>94% مادران با مشکلات شیردهی، وضعیت غلط و سطحی مکیدن نوک پستان را داشته </a:t>
            </a:r>
            <a:r>
              <a:rPr lang="fa-IR" sz="2400" dirty="0" err="1">
                <a:solidFill>
                  <a:prstClr val="black"/>
                </a:solidFill>
                <a:cs typeface="B Nazanin" panose="00000400000000000000" pitchFamily="2" charset="-78"/>
              </a:rPr>
              <a:t>اند</a:t>
            </a:r>
            <a:endParaRPr lang="fa-IR" sz="2400" dirty="0">
              <a:solidFill>
                <a:prstClr val="black"/>
              </a:solidFill>
              <a:cs typeface="B Nazanin" panose="00000400000000000000" pitchFamily="2" charset="-78"/>
            </a:endParaRPr>
          </a:p>
          <a:p>
            <a:pPr lvl="2">
              <a:buClr>
                <a:srgbClr val="B0CCB0"/>
              </a:buClr>
            </a:pPr>
            <a:r>
              <a:rPr lang="fa-IR" sz="2400" dirty="0">
                <a:solidFill>
                  <a:prstClr val="black"/>
                </a:solidFill>
                <a:cs typeface="B Nazanin" panose="00000400000000000000" pitchFamily="2" charset="-78"/>
              </a:rPr>
              <a:t>فقط 10% زوج </a:t>
            </a:r>
            <a:r>
              <a:rPr lang="fa-IR" sz="2400" dirty="0" err="1">
                <a:solidFill>
                  <a:prstClr val="black"/>
                </a:solidFill>
                <a:cs typeface="B Nazanin" panose="00000400000000000000" pitchFamily="2" charset="-78"/>
              </a:rPr>
              <a:t>مادرو</a:t>
            </a:r>
            <a:r>
              <a:rPr lang="fa-IR" sz="2400" dirty="0">
                <a:solidFill>
                  <a:prstClr val="black"/>
                </a:solidFill>
                <a:cs typeface="B Nazanin" panose="00000400000000000000" pitchFamily="2" charset="-78"/>
              </a:rPr>
              <a:t> شیرخوار که مشکلات شیردهی ندارند، وضعیت شیردهی و گرفتن پستان نادرست داشته </a:t>
            </a:r>
            <a:r>
              <a:rPr lang="fa-IR" sz="2400" dirty="0" err="1">
                <a:solidFill>
                  <a:prstClr val="black"/>
                </a:solidFill>
                <a:cs typeface="B Nazanin" panose="00000400000000000000" pitchFamily="2" charset="-78"/>
              </a:rPr>
              <a:t>اند</a:t>
            </a:r>
            <a:endParaRPr lang="fa-IR" sz="2400" dirty="0">
              <a:solidFill>
                <a:prstClr val="black"/>
              </a:solidFill>
              <a:cs typeface="B Nazanin" panose="00000400000000000000" pitchFamily="2" charset="-78"/>
            </a:endParaRPr>
          </a:p>
          <a:p>
            <a:pPr lvl="2">
              <a:buClr>
                <a:srgbClr val="B0CCB0"/>
              </a:buClr>
            </a:pPr>
            <a:r>
              <a:rPr lang="fa-IR" sz="2400" dirty="0">
                <a:solidFill>
                  <a:prstClr val="black"/>
                </a:solidFill>
                <a:cs typeface="B Nazanin" panose="00000400000000000000" pitchFamily="2" charset="-78"/>
              </a:rPr>
              <a:t>90% مشکلات شیردهی را می توان فقط با گرفتن صحیح پستان پیشگیری کرد</a:t>
            </a:r>
          </a:p>
        </p:txBody>
      </p:sp>
      <p:graphicFrame>
        <p:nvGraphicFramePr>
          <p:cNvPr id="5" name="Diagram 4"/>
          <p:cNvGraphicFramePr/>
          <p:nvPr>
            <p:extLst/>
          </p:nvPr>
        </p:nvGraphicFramePr>
        <p:xfrm>
          <a:off x="1981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2</a:t>
            </a:fld>
            <a:endParaRPr lang="fa-IR" dirty="0"/>
          </a:p>
        </p:txBody>
      </p:sp>
    </p:spTree>
    <p:extLst>
      <p:ext uri="{BB962C8B-B14F-4D97-AF65-F5344CB8AC3E}">
        <p14:creationId xmlns:p14="http://schemas.microsoft.com/office/powerpoint/2010/main" val="21024432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r>
              <a:rPr lang="fa-IR" sz="3600" b="1" dirty="0">
                <a:cs typeface="B Nazanin" panose="00000400000000000000" pitchFamily="2" charset="-78"/>
              </a:rPr>
              <a:t>3-وضعیت صحیح شیرخوار جهت شیردهی در آغوش مادر چگونه است؟ </a:t>
            </a:r>
            <a:endParaRPr lang="en-US" sz="3600" b="1"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20</a:t>
            </a:fld>
            <a:endParaRPr lang="fa-IR" dirty="0"/>
          </a:p>
        </p:txBody>
      </p:sp>
    </p:spTree>
    <p:extLst>
      <p:ext uri="{BB962C8B-B14F-4D97-AF65-F5344CB8AC3E}">
        <p14:creationId xmlns:p14="http://schemas.microsoft.com/office/powerpoint/2010/main" val="4279487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47528" y="1711350"/>
            <a:ext cx="8392334" cy="4813994"/>
          </a:xfrm>
        </p:spPr>
        <p:txBody>
          <a:bodyPr/>
          <a:lstStyle/>
          <a:p>
            <a:pPr marL="623887" indent="-514350">
              <a:buFont typeface="+mj-lt"/>
              <a:buAutoNum type="arabicPeriod"/>
            </a:pPr>
            <a:r>
              <a:rPr lang="fa-IR" sz="2800" dirty="0">
                <a:cs typeface="B Nazanin" panose="00000400000000000000" pitchFamily="2" charset="-78"/>
              </a:rPr>
              <a:t>قرار گرفتن در وضعیتی که دسترسی به پستان آسان باشد</a:t>
            </a:r>
          </a:p>
          <a:p>
            <a:pPr marL="623887" indent="-514350">
              <a:buFont typeface="+mj-lt"/>
              <a:buAutoNum type="arabicPeriod"/>
            </a:pPr>
            <a:r>
              <a:rPr lang="fa-IR" sz="2800" dirty="0">
                <a:cs typeface="B Nazanin" panose="00000400000000000000" pitchFamily="2" charset="-78"/>
              </a:rPr>
              <a:t>بدن شيرخوار روبرو و در </a:t>
            </a:r>
            <a:r>
              <a:rPr lang="fa-IR" sz="2800" b="1" dirty="0">
                <a:cs typeface="B Nazanin" panose="00000400000000000000" pitchFamily="2" charset="-78"/>
              </a:rPr>
              <a:t>تماس </a:t>
            </a:r>
            <a:r>
              <a:rPr lang="fa-IR" sz="2800" b="1" dirty="0" err="1">
                <a:cs typeface="B Nazanin" panose="00000400000000000000" pitchFamily="2" charset="-78"/>
              </a:rPr>
              <a:t>نزديك</a:t>
            </a:r>
            <a:r>
              <a:rPr lang="fa-IR" sz="2800" b="1" dirty="0">
                <a:cs typeface="B Nazanin" panose="00000400000000000000" pitchFamily="2" charset="-78"/>
              </a:rPr>
              <a:t> </a:t>
            </a:r>
            <a:r>
              <a:rPr lang="fa-IR" sz="2800" dirty="0">
                <a:cs typeface="B Nazanin" panose="00000400000000000000" pitchFamily="2" charset="-78"/>
              </a:rPr>
              <a:t>با بدن مادر است. </a:t>
            </a:r>
          </a:p>
          <a:p>
            <a:pPr marL="623887" indent="-514350">
              <a:buFont typeface="+mj-lt"/>
              <a:buAutoNum type="arabicPeriod"/>
            </a:pPr>
            <a:r>
              <a:rPr lang="fa-IR" sz="2800" b="1" dirty="0">
                <a:cs typeface="B Nazanin" panose="00000400000000000000" pitchFamily="2" charset="-78"/>
              </a:rPr>
              <a:t>صورتش </a:t>
            </a:r>
            <a:r>
              <a:rPr lang="fa-IR" sz="2800" b="1" dirty="0" err="1">
                <a:cs typeface="B Nazanin" panose="00000400000000000000" pitchFamily="2" charset="-78"/>
              </a:rPr>
              <a:t>روبروي</a:t>
            </a:r>
            <a:r>
              <a:rPr lang="fa-IR" sz="2800" b="1" dirty="0">
                <a:cs typeface="B Nazanin" panose="00000400000000000000" pitchFamily="2" charset="-78"/>
              </a:rPr>
              <a:t> پستان است </a:t>
            </a:r>
            <a:r>
              <a:rPr lang="fa-IR" sz="2800" dirty="0">
                <a:cs typeface="B Nazanin" panose="00000400000000000000" pitchFamily="2" charset="-78"/>
              </a:rPr>
              <a:t>(چانه  </a:t>
            </a:r>
            <a:r>
              <a:rPr lang="fa-IR" sz="2800" dirty="0" err="1">
                <a:cs typeface="B Nazanin" panose="00000400000000000000" pitchFamily="2" charset="-78"/>
              </a:rPr>
              <a:t>چسبيده</a:t>
            </a:r>
            <a:r>
              <a:rPr lang="fa-IR" sz="2800" dirty="0">
                <a:cs typeface="B Nazanin" panose="00000400000000000000" pitchFamily="2" charset="-78"/>
              </a:rPr>
              <a:t> به پستان)</a:t>
            </a:r>
          </a:p>
          <a:p>
            <a:pPr marL="623887" indent="-514350">
              <a:buFont typeface="+mj-lt"/>
              <a:buAutoNum type="arabicPeriod"/>
            </a:pPr>
            <a:r>
              <a:rPr lang="fa-IR" sz="2800" b="1" dirty="0">
                <a:cs typeface="B Nazanin" panose="00000400000000000000" pitchFamily="2" charset="-78"/>
              </a:rPr>
              <a:t>سر</a:t>
            </a:r>
            <a:r>
              <a:rPr lang="fa-IR" sz="2800" dirty="0">
                <a:cs typeface="B Nazanin" panose="00000400000000000000" pitchFamily="2" charset="-78"/>
              </a:rPr>
              <a:t>(گوشها) و</a:t>
            </a:r>
            <a:r>
              <a:rPr lang="fa-IR" sz="2800" b="1" dirty="0">
                <a:cs typeface="B Nazanin" panose="00000400000000000000" pitchFamily="2" charset="-78"/>
              </a:rPr>
              <a:t> بدن </a:t>
            </a:r>
            <a:r>
              <a:rPr lang="fa-IR" sz="2800" dirty="0">
                <a:cs typeface="B Nazanin" panose="00000400000000000000" pitchFamily="2" charset="-78"/>
              </a:rPr>
              <a:t>(شانه و </a:t>
            </a:r>
            <a:r>
              <a:rPr lang="fa-IR" sz="2800" dirty="0" err="1">
                <a:cs typeface="B Nazanin" panose="00000400000000000000" pitchFamily="2" charset="-78"/>
              </a:rPr>
              <a:t>باسن</a:t>
            </a:r>
            <a:r>
              <a:rPr lang="fa-IR" sz="2800" dirty="0">
                <a:cs typeface="B Nazanin" panose="00000400000000000000" pitchFamily="2" charset="-78"/>
              </a:rPr>
              <a:t>) شيرخوار در امتداد </a:t>
            </a:r>
            <a:r>
              <a:rPr lang="fa-IR" sz="2800" b="1" dirty="0" err="1">
                <a:cs typeface="B Nazanin" panose="00000400000000000000" pitchFamily="2" charset="-78"/>
              </a:rPr>
              <a:t>خطي</a:t>
            </a:r>
            <a:r>
              <a:rPr lang="fa-IR" sz="2800" b="1" dirty="0">
                <a:cs typeface="B Nazanin" panose="00000400000000000000" pitchFamily="2" charset="-78"/>
              </a:rPr>
              <a:t> </a:t>
            </a:r>
            <a:r>
              <a:rPr lang="fa-IR" sz="2800" b="1" dirty="0" err="1">
                <a:cs typeface="B Nazanin" panose="00000400000000000000" pitchFamily="2" charset="-78"/>
              </a:rPr>
              <a:t>مستقيم</a:t>
            </a:r>
            <a:r>
              <a:rPr lang="fa-IR" sz="2800" b="1" dirty="0">
                <a:cs typeface="B Nazanin" panose="00000400000000000000" pitchFamily="2" charset="-78"/>
              </a:rPr>
              <a:t> </a:t>
            </a:r>
            <a:r>
              <a:rPr lang="fa-IR" sz="2800" dirty="0">
                <a:cs typeface="B Nazanin" panose="00000400000000000000" pitchFamily="2" charset="-78"/>
              </a:rPr>
              <a:t>باشد. </a:t>
            </a:r>
          </a:p>
          <a:p>
            <a:pPr marL="623887" indent="-514350">
              <a:buFont typeface="+mj-lt"/>
              <a:buAutoNum type="arabicPeriod"/>
            </a:pPr>
            <a:r>
              <a:rPr lang="fa-IR" sz="2800" b="1" dirty="0">
                <a:cs typeface="B Nazanin" panose="00000400000000000000" pitchFamily="2" charset="-78"/>
                <a:hlinkClick r:id="" action="ppaction://noaction"/>
              </a:rPr>
              <a:t>هم سطح بودن </a:t>
            </a:r>
            <a:r>
              <a:rPr lang="fa-IR" sz="2800" dirty="0">
                <a:cs typeface="B Nazanin" panose="00000400000000000000" pitchFamily="2" charset="-78"/>
              </a:rPr>
              <a:t>و </a:t>
            </a:r>
            <a:r>
              <a:rPr lang="fa-IR" sz="2800" b="1" dirty="0">
                <a:cs typeface="B Nazanin" panose="00000400000000000000" pitchFamily="2" charset="-78"/>
              </a:rPr>
              <a:t>حمایت خوب بدن شيرخوار</a:t>
            </a:r>
            <a:r>
              <a:rPr lang="fa-IR" sz="2800" dirty="0">
                <a:cs typeface="B Nazanin" panose="00000400000000000000" pitchFamily="2" charset="-78"/>
              </a:rPr>
              <a:t> با کمی تمایل سر </a:t>
            </a:r>
            <a:r>
              <a:rPr lang="fa-IR" sz="2800" dirty="0" err="1">
                <a:cs typeface="B Nazanin" panose="00000400000000000000" pitchFamily="2" charset="-78"/>
              </a:rPr>
              <a:t>بطرف</a:t>
            </a:r>
            <a:r>
              <a:rPr lang="fa-IR" sz="2800" dirty="0">
                <a:cs typeface="B Nazanin" panose="00000400000000000000" pitchFamily="2" charset="-78"/>
              </a:rPr>
              <a:t> عقب (فاصله پستان با </a:t>
            </a:r>
            <a:r>
              <a:rPr lang="fa-IR" sz="2800" dirty="0" err="1">
                <a:cs typeface="B Nazanin" panose="00000400000000000000" pitchFamily="2" charset="-78"/>
              </a:rPr>
              <a:t>بيني</a:t>
            </a:r>
            <a:r>
              <a:rPr lang="fa-IR" sz="2800" dirty="0">
                <a:cs typeface="B Nazanin" panose="00000400000000000000" pitchFamily="2" charset="-78"/>
              </a:rPr>
              <a:t> برای تنفس شيرخوار) </a:t>
            </a:r>
          </a:p>
          <a:p>
            <a:pPr marL="623887" indent="-514350">
              <a:buFont typeface="+mj-lt"/>
              <a:buAutoNum type="arabicPeriod"/>
            </a:pPr>
            <a:r>
              <a:rPr lang="fa-IR" sz="2800" b="1" dirty="0">
                <a:cs typeface="B Nazanin" panose="00000400000000000000" pitchFamily="2" charset="-78"/>
              </a:rPr>
              <a:t>هم تراز  بودن نوک پستان با بینی</a:t>
            </a:r>
            <a:r>
              <a:rPr lang="fa-IR" sz="2800" dirty="0">
                <a:cs typeface="B Nazanin" panose="00000400000000000000" pitchFamily="2" charset="-78"/>
              </a:rPr>
              <a:t> و هاله با دهان شیرخوار</a:t>
            </a:r>
          </a:p>
          <a:p>
            <a:pPr marL="623887" indent="-514350">
              <a:buFont typeface="+mj-lt"/>
              <a:buAutoNum type="arabicPeriod"/>
            </a:pPr>
            <a:r>
              <a:rPr lang="fa-IR" sz="2800" b="1" dirty="0">
                <a:cs typeface="B Nazanin" panose="00000400000000000000" pitchFamily="2" charset="-78"/>
              </a:rPr>
              <a:t>خم شدن دست و پاهای</a:t>
            </a:r>
            <a:r>
              <a:rPr lang="fa-IR" sz="2800" dirty="0">
                <a:cs typeface="B Nazanin" panose="00000400000000000000" pitchFamily="2" charset="-78"/>
              </a:rPr>
              <a:t> او </a:t>
            </a:r>
            <a:r>
              <a:rPr lang="fa-IR" sz="2800" dirty="0" err="1">
                <a:cs typeface="B Nazanin" panose="00000400000000000000" pitchFamily="2" charset="-78"/>
              </a:rPr>
              <a:t>بطرف</a:t>
            </a:r>
            <a:r>
              <a:rPr lang="fa-IR" sz="2800" dirty="0">
                <a:cs typeface="B Nazanin" panose="00000400000000000000" pitchFamily="2" charset="-78"/>
              </a:rPr>
              <a:t> بدنش به منظور پیشگیری از تکان دادن آنها</a:t>
            </a: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21</a:t>
            </a:fld>
            <a:endParaRPr lang="fa-IR" dirty="0"/>
          </a:p>
        </p:txBody>
      </p:sp>
      <p:grpSp>
        <p:nvGrpSpPr>
          <p:cNvPr id="8" name="Group 7"/>
          <p:cNvGrpSpPr/>
          <p:nvPr/>
        </p:nvGrpSpPr>
        <p:grpSpPr>
          <a:xfrm>
            <a:off x="2010262" y="400249"/>
            <a:ext cx="8229600" cy="1142121"/>
            <a:chOff x="0" y="0"/>
            <a:chExt cx="8229600" cy="1142121"/>
          </a:xfrm>
        </p:grpSpPr>
        <p:sp>
          <p:nvSpPr>
            <p:cNvPr id="9" name="Rounded Rectangle 8"/>
            <p:cNvSpPr/>
            <p:nvPr/>
          </p:nvSpPr>
          <p:spPr>
            <a:xfrm>
              <a:off x="0" y="0"/>
              <a:ext cx="8229600" cy="1142121"/>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10" name="Rounded Rectangle 4"/>
            <p:cNvSpPr/>
            <p:nvPr/>
          </p:nvSpPr>
          <p:spPr>
            <a:xfrm>
              <a:off x="55754" y="55754"/>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Bef>
                  <a:spcPct val="0"/>
                </a:spcBef>
                <a:spcAft>
                  <a:spcPct val="35000"/>
                </a:spcAft>
              </a:pPr>
              <a:r>
                <a:rPr lang="fa-IR" sz="4000" b="1" dirty="0">
                  <a:effectLst>
                    <a:outerShdw blurRad="38100" dist="38100" dir="2700000" algn="tl">
                      <a:srgbClr val="000000">
                        <a:alpha val="43137"/>
                      </a:srgbClr>
                    </a:outerShdw>
                  </a:effectLst>
                  <a:cs typeface="B Nazanin" panose="00000400000000000000" pitchFamily="2" charset="-78"/>
                </a:rPr>
                <a:t>نکات کلیدی در شیردهی برای شیرخوار</a:t>
              </a:r>
              <a:endParaRPr lang="en-US" sz="4000" dirty="0">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4003061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591944" y="1988840"/>
            <a:ext cx="4464496" cy="4669978"/>
          </a:xfrm>
        </p:spPr>
        <p:txBody>
          <a:bodyPr/>
          <a:lstStyle/>
          <a:p>
            <a:r>
              <a:rPr lang="fa-IR" sz="3200" dirty="0">
                <a:cs typeface="B Nazanin" panose="00000400000000000000" pitchFamily="2" charset="-78"/>
              </a:rPr>
              <a:t>بدن شيرخوار هم سطح پستان مادر باشد</a:t>
            </a:r>
          </a:p>
          <a:p>
            <a:r>
              <a:rPr lang="fa-IR" sz="3200" dirty="0">
                <a:cs typeface="B Nazanin" panose="00000400000000000000" pitchFamily="2" charset="-78"/>
              </a:rPr>
              <a:t>شیرخوار به زیر پستان آویزان نباشد</a:t>
            </a:r>
          </a:p>
          <a:p>
            <a:r>
              <a:rPr lang="fa-IR" sz="3200" dirty="0">
                <a:cs typeface="B Nazanin" panose="00000400000000000000" pitchFamily="2" charset="-78"/>
              </a:rPr>
              <a:t>پرهیز از وضعیتی که سبب چرخش گردن شیرخوار به طرفین شود </a:t>
            </a: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22</a:t>
            </a:fld>
            <a:endParaRPr lang="fa-IR" dirty="0">
              <a:solidFill>
                <a:prstClr val="black"/>
              </a:solidFill>
            </a:endParaRPr>
          </a:p>
        </p:txBody>
      </p:sp>
      <p:pic>
        <p:nvPicPr>
          <p:cNvPr id="8" name="Picture 2"/>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7084" r="7691"/>
          <a:stretch/>
        </p:blipFill>
        <p:spPr bwMode="auto">
          <a:xfrm>
            <a:off x="2639617" y="1689318"/>
            <a:ext cx="2473119" cy="4043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1996190" y="404665"/>
            <a:ext cx="8348282" cy="1142121"/>
            <a:chOff x="0" y="0"/>
            <a:chExt cx="8348282" cy="1142121"/>
          </a:xfrm>
        </p:grpSpPr>
        <p:sp>
          <p:nvSpPr>
            <p:cNvPr id="10" name="Rounded Rectangle 9"/>
            <p:cNvSpPr/>
            <p:nvPr/>
          </p:nvSpPr>
          <p:spPr>
            <a:xfrm>
              <a:off x="0" y="0"/>
              <a:ext cx="8229600" cy="1142121"/>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11" name="Rounded Rectangle 4"/>
            <p:cNvSpPr/>
            <p:nvPr/>
          </p:nvSpPr>
          <p:spPr>
            <a:xfrm>
              <a:off x="55754" y="55754"/>
              <a:ext cx="8292528"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Aft>
                  <a:spcPct val="35000"/>
                </a:spcAft>
              </a:pPr>
              <a:r>
                <a:rPr lang="fa-IR" sz="4000" b="1" dirty="0">
                  <a:solidFill>
                    <a:prstClr val="white"/>
                  </a:solidFill>
                  <a:effectLst>
                    <a:outerShdw blurRad="38100" dist="38100" dir="2700000" algn="tl">
                      <a:srgbClr val="000000">
                        <a:alpha val="43137"/>
                      </a:srgbClr>
                    </a:outerShdw>
                  </a:effectLst>
                  <a:cs typeface="B Nazanin" panose="00000400000000000000" pitchFamily="2" charset="-78"/>
                </a:rPr>
                <a:t>هم سطح بودن سر شیرخوار با پستان</a:t>
              </a:r>
              <a:endParaRPr lang="en-US" sz="4000" dirty="0">
                <a:solidFill>
                  <a:prstClr val="white"/>
                </a:solidFill>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3897561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14872" y="1772816"/>
            <a:ext cx="7941568" cy="4032448"/>
          </a:xfrm>
        </p:spPr>
        <p:txBody>
          <a:bodyPr/>
          <a:lstStyle/>
          <a:p>
            <a:pPr marL="852487" indent="-742950">
              <a:buFont typeface="+mj-lt"/>
              <a:buAutoNum type="arabicPeriod"/>
            </a:pPr>
            <a:r>
              <a:rPr lang="fa-IR" sz="3600" dirty="0">
                <a:cs typeface="B Nazanin" panose="00000400000000000000" pitchFamily="2" charset="-78"/>
              </a:rPr>
              <a:t>فراهم نمودن راحتی مادر از نظر فیزیکی و روحی</a:t>
            </a:r>
          </a:p>
          <a:p>
            <a:pPr marL="852487" indent="-742950">
              <a:buFont typeface="+mj-lt"/>
              <a:buAutoNum type="arabicPeriod"/>
            </a:pPr>
            <a:r>
              <a:rPr lang="fa-IR" sz="3600" dirty="0">
                <a:cs typeface="B Nazanin" panose="00000400000000000000" pitchFamily="2" charset="-78"/>
              </a:rPr>
              <a:t>آموزش در هر وضعیتی که مادر قرار دارد و راحت است:</a:t>
            </a:r>
          </a:p>
          <a:p>
            <a:pPr lvl="2"/>
            <a:r>
              <a:rPr lang="fa-IR" sz="3000" dirty="0">
                <a:cs typeface="B Nazanin" panose="00000400000000000000" pitchFamily="2" charset="-78"/>
                <a:hlinkClick r:id="" action="ppaction://noaction"/>
              </a:rPr>
              <a:t>اگر مادر روی صندلی نشسته است </a:t>
            </a:r>
            <a:endParaRPr lang="fa-IR" sz="3000" dirty="0">
              <a:cs typeface="B Nazanin" panose="00000400000000000000" pitchFamily="2" charset="-78"/>
            </a:endParaRPr>
          </a:p>
          <a:p>
            <a:pPr lvl="2"/>
            <a:r>
              <a:rPr lang="fa-IR" sz="3000" dirty="0">
                <a:cs typeface="B Nazanin" panose="00000400000000000000" pitchFamily="2" charset="-78"/>
                <a:hlinkClick r:id="" action="ppaction://noaction"/>
              </a:rPr>
              <a:t>اگر مادر روی تخت نشسته است </a:t>
            </a:r>
            <a:endParaRPr lang="fa-IR" sz="3000" dirty="0">
              <a:cs typeface="B Nazanin" panose="00000400000000000000" pitchFamily="2" charset="-78"/>
            </a:endParaRPr>
          </a:p>
          <a:p>
            <a:pPr lvl="2"/>
            <a:r>
              <a:rPr lang="fa-IR" sz="3000" dirty="0">
                <a:cs typeface="B Nazanin" panose="00000400000000000000" pitchFamily="2" charset="-78"/>
                <a:hlinkClick r:id="" action="ppaction://noaction"/>
              </a:rPr>
              <a:t>اگر مادر با پهلو خوابیده است </a:t>
            </a:r>
            <a:endParaRPr lang="fa-IR" sz="3000" dirty="0">
              <a:cs typeface="B Nazanin" panose="00000400000000000000" pitchFamily="2" charset="-78"/>
            </a:endParaRPr>
          </a:p>
          <a:p>
            <a:pPr lvl="2"/>
            <a:r>
              <a:rPr lang="fa-IR" sz="3000" dirty="0">
                <a:cs typeface="B Nazanin" panose="00000400000000000000" pitchFamily="2" charset="-78"/>
                <a:hlinkClick r:id="" action="ppaction://noaction"/>
              </a:rPr>
              <a:t>اگر مادر به پشت خوابیده است </a:t>
            </a:r>
            <a:endParaRPr lang="fa-IR" sz="3400" dirty="0">
              <a:cs typeface="B Nazanin" panose="00000400000000000000" pitchFamily="2" charset="-78"/>
            </a:endParaRPr>
          </a:p>
          <a:p>
            <a:pPr lvl="1"/>
            <a:endParaRPr lang="fa-IR" sz="3200" dirty="0">
              <a:cs typeface="B Nazanin" panose="00000400000000000000" pitchFamily="2" charset="-78"/>
            </a:endParaRPr>
          </a:p>
          <a:p>
            <a:endParaRPr lang="fa-IR" sz="3600" dirty="0">
              <a:cs typeface="B Nazanin" panose="00000400000000000000" pitchFamily="2" charset="-78"/>
            </a:endParaRPr>
          </a:p>
          <a:p>
            <a:endParaRPr lang="en-US" sz="3600" dirty="0">
              <a:cs typeface="B Nazanin" panose="00000400000000000000" pitchFamily="2" charset="-78"/>
            </a:endParaRPr>
          </a:p>
        </p:txBody>
      </p:sp>
      <p:graphicFrame>
        <p:nvGraphicFramePr>
          <p:cNvPr id="2" name="Diagram 1"/>
          <p:cNvGraphicFramePr/>
          <p:nvPr>
            <p:extLst/>
          </p:nvPr>
        </p:nvGraphicFramePr>
        <p:xfrm>
          <a:off x="1981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12"/>
          </p:nvPr>
        </p:nvSpPr>
        <p:spPr/>
        <p:txBody>
          <a:bodyPr/>
          <a:lstStyle/>
          <a:p>
            <a:pPr>
              <a:defRPr/>
            </a:pPr>
            <a:fld id="{10A915E6-25D4-4478-83EA-8A1184D8A544}" type="slidenum">
              <a:rPr lang="fa-IR" smtClean="0"/>
              <a:pPr>
                <a:defRPr/>
              </a:pPr>
              <a:t>23</a:t>
            </a:fld>
            <a:endParaRPr lang="fa-IR" dirty="0"/>
          </a:p>
        </p:txBody>
      </p:sp>
    </p:spTree>
    <p:extLst>
      <p:ext uri="{BB962C8B-B14F-4D97-AF65-F5344CB8AC3E}">
        <p14:creationId xmlns:p14="http://schemas.microsoft.com/office/powerpoint/2010/main" val="17857885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16991" y="1685396"/>
            <a:ext cx="4815362" cy="2607700"/>
          </a:xfrm>
        </p:spPr>
        <p:txBody>
          <a:bodyPr/>
          <a:lstStyle/>
          <a:p>
            <a:r>
              <a:rPr lang="fa-IR" sz="2800" dirty="0">
                <a:cs typeface="B Nazanin" panose="00000400000000000000" pitchFamily="2" charset="-78"/>
              </a:rPr>
              <a:t>زانوهایش کمی بالاتر از </a:t>
            </a:r>
            <a:r>
              <a:rPr lang="fa-IR" sz="2800" dirty="0" err="1">
                <a:cs typeface="B Nazanin" panose="00000400000000000000" pitchFamily="2" charset="-78"/>
              </a:rPr>
              <a:t>باسن</a:t>
            </a:r>
            <a:r>
              <a:rPr lang="fa-IR" sz="2800" dirty="0">
                <a:cs typeface="B Nazanin" panose="00000400000000000000" pitchFamily="2" charset="-78"/>
              </a:rPr>
              <a:t> باشد</a:t>
            </a:r>
          </a:p>
          <a:p>
            <a:pPr lvl="1"/>
            <a:r>
              <a:rPr lang="fa-IR" sz="2400" dirty="0">
                <a:cs typeface="B Nazanin" panose="00000400000000000000" pitchFamily="2" charset="-78"/>
              </a:rPr>
              <a:t>گذاشتن زیر </a:t>
            </a:r>
            <a:r>
              <a:rPr lang="fa-IR" sz="2400" dirty="0" err="1">
                <a:cs typeface="B Nazanin" panose="00000400000000000000" pitchFamily="2" charset="-78"/>
              </a:rPr>
              <a:t>پائی</a:t>
            </a:r>
            <a:r>
              <a:rPr lang="fa-IR" sz="2400" dirty="0">
                <a:cs typeface="B Nazanin" panose="00000400000000000000" pitchFamily="2" charset="-78"/>
              </a:rPr>
              <a:t> بمنظور </a:t>
            </a:r>
            <a:r>
              <a:rPr lang="fa-IR" sz="2400" dirty="0" err="1">
                <a:cs typeface="B Nazanin" panose="00000400000000000000" pitchFamily="2" charset="-78"/>
              </a:rPr>
              <a:t>بالابردن</a:t>
            </a:r>
            <a:r>
              <a:rPr lang="fa-IR" sz="2400" dirty="0">
                <a:cs typeface="B Nazanin" panose="00000400000000000000" pitchFamily="2" charset="-78"/>
              </a:rPr>
              <a:t> </a:t>
            </a:r>
            <a:r>
              <a:rPr lang="fa-IR" sz="2400" dirty="0" err="1">
                <a:cs typeface="B Nazanin" panose="00000400000000000000" pitchFamily="2" charset="-78"/>
              </a:rPr>
              <a:t>زانوها</a:t>
            </a:r>
            <a:endParaRPr lang="fa-IR" sz="2400" dirty="0">
              <a:cs typeface="B Nazanin" panose="00000400000000000000" pitchFamily="2" charset="-78"/>
            </a:endParaRPr>
          </a:p>
          <a:p>
            <a:pPr lvl="2"/>
            <a:r>
              <a:rPr lang="fa-IR" sz="2400" dirty="0">
                <a:cs typeface="B Nazanin" panose="00000400000000000000" pitchFamily="2" charset="-78"/>
              </a:rPr>
              <a:t>متمایل شدن  بدن شیرخوار رو به مادر </a:t>
            </a:r>
          </a:p>
          <a:p>
            <a:pPr lvl="2"/>
            <a:r>
              <a:rPr lang="fa-IR" sz="2400" dirty="0">
                <a:cs typeface="B Nazanin" panose="00000400000000000000" pitchFamily="2" charset="-78"/>
              </a:rPr>
              <a:t>پیشگیری از کشش پشت مادر</a:t>
            </a:r>
          </a:p>
          <a:p>
            <a:r>
              <a:rPr lang="fa-IR" sz="2800" dirty="0">
                <a:cs typeface="B Nazanin" panose="00000400000000000000" pitchFamily="2" charset="-78"/>
              </a:rPr>
              <a:t>استفاده از بالش برای راحتی و حمایت شیرخوار </a:t>
            </a: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24</a:t>
            </a:fld>
            <a:endParaRPr lang="fa-IR" dirty="0"/>
          </a:p>
        </p:txBody>
      </p:sp>
      <p:grpSp>
        <p:nvGrpSpPr>
          <p:cNvPr id="5" name="Group 4"/>
          <p:cNvGrpSpPr/>
          <p:nvPr/>
        </p:nvGrpSpPr>
        <p:grpSpPr>
          <a:xfrm>
            <a:off x="1958538" y="260650"/>
            <a:ext cx="8229600" cy="1080119"/>
            <a:chOff x="0" y="0"/>
            <a:chExt cx="8229600" cy="1142760"/>
          </a:xfrm>
        </p:grpSpPr>
        <p:sp>
          <p:nvSpPr>
            <p:cNvPr id="6" name="Rounded Rectangle 5"/>
            <p:cNvSpPr/>
            <p:nvPr/>
          </p:nvSpPr>
          <p:spPr>
            <a:xfrm>
              <a:off x="0" y="0"/>
              <a:ext cx="8229600" cy="1142760"/>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7" name="Rounded Rectangle 4"/>
            <p:cNvSpPr/>
            <p:nvPr/>
          </p:nvSpPr>
          <p:spPr>
            <a:xfrm>
              <a:off x="55785" y="55785"/>
              <a:ext cx="8118030" cy="10869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a:lnSpc>
                  <a:spcPct val="90000"/>
                </a:lnSpc>
                <a:spcAft>
                  <a:spcPct val="35000"/>
                </a:spcAft>
              </a:pPr>
              <a:r>
                <a:rPr lang="fa-IR" sz="4000" b="1" dirty="0">
                  <a:effectLst>
                    <a:outerShdw blurRad="38100" dist="38100" dir="2700000" algn="tl">
                      <a:srgbClr val="000000">
                        <a:alpha val="43137"/>
                      </a:srgbClr>
                    </a:outerShdw>
                  </a:effectLst>
                  <a:cs typeface="B Nazanin" panose="00000400000000000000" pitchFamily="2" charset="-78"/>
                </a:rPr>
                <a:t>اگر مادر روی صندلی </a:t>
              </a:r>
              <a:r>
                <a:rPr lang="fa-IR" sz="4000" b="1" dirty="0" err="1">
                  <a:effectLst>
                    <a:outerShdw blurRad="38100" dist="38100" dir="2700000" algn="tl">
                      <a:srgbClr val="000000">
                        <a:alpha val="43137"/>
                      </a:srgbClr>
                    </a:outerShdw>
                  </a:effectLst>
                  <a:cs typeface="B Nazanin" panose="00000400000000000000" pitchFamily="2" charset="-78"/>
                </a:rPr>
                <a:t>ومستقیم</a:t>
              </a:r>
              <a:r>
                <a:rPr lang="fa-IR" sz="4000" b="1" dirty="0">
                  <a:effectLst>
                    <a:outerShdw blurRad="38100" dist="38100" dir="2700000" algn="tl">
                      <a:srgbClr val="000000">
                        <a:alpha val="43137"/>
                      </a:srgbClr>
                    </a:outerShdw>
                  </a:effectLst>
                  <a:cs typeface="B Nazanin" panose="00000400000000000000" pitchFamily="2" charset="-78"/>
                </a:rPr>
                <a:t> نشسته است </a:t>
              </a:r>
            </a:p>
          </p:txBody>
        </p:sp>
      </p:gr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7569" y="1772816"/>
            <a:ext cx="3109423" cy="27054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5" name="Content Placeholder 1"/>
          <p:cNvSpPr txBox="1">
            <a:spLocks/>
          </p:cNvSpPr>
          <p:nvPr/>
        </p:nvSpPr>
        <p:spPr bwMode="auto">
          <a:xfrm>
            <a:off x="2288750" y="4395928"/>
            <a:ext cx="7767690" cy="2561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lvl="1"/>
            <a:r>
              <a:rPr lang="fa-IR" sz="2400" dirty="0">
                <a:cs typeface="B Nazanin" panose="00000400000000000000" pitchFamily="2" charset="-78"/>
              </a:rPr>
              <a:t>برای پشت مادر</a:t>
            </a:r>
          </a:p>
          <a:p>
            <a:pPr lvl="1"/>
            <a:r>
              <a:rPr lang="fa-IR" sz="2400" dirty="0">
                <a:cs typeface="B Nazanin" panose="00000400000000000000" pitchFamily="2" charset="-78"/>
              </a:rPr>
              <a:t>روی ران ها و </a:t>
            </a:r>
            <a:r>
              <a:rPr lang="fa-IR" sz="2400" dirty="0" err="1">
                <a:cs typeface="B Nazanin" panose="00000400000000000000" pitchFamily="2" charset="-78"/>
              </a:rPr>
              <a:t>پائين</a:t>
            </a:r>
            <a:r>
              <a:rPr lang="fa-IR" sz="2400" dirty="0">
                <a:cs typeface="B Nazanin" panose="00000400000000000000" pitchFamily="2" charset="-78"/>
              </a:rPr>
              <a:t> شکم مادر (بالش نسبتا محکم ،بالش شیردهی) بمنظور هم سطح نمودن شیرخوار با پستان</a:t>
            </a:r>
            <a:endParaRPr lang="en-US" sz="2400" dirty="0">
              <a:cs typeface="B Nazanin" panose="00000400000000000000" pitchFamily="2" charset="-78"/>
            </a:endParaRPr>
          </a:p>
          <a:p>
            <a:r>
              <a:rPr lang="fa-IR" sz="2800" dirty="0">
                <a:cs typeface="B Nazanin" panose="00000400000000000000" pitchFamily="2" charset="-78"/>
              </a:rPr>
              <a:t>مادر نباید به عقب یا جلو بروی شیرخوار خم شود</a:t>
            </a:r>
            <a:endParaRPr lang="en-US" sz="2800" dirty="0">
              <a:cs typeface="B Nazanin" panose="00000400000000000000" pitchFamily="2" charset="-78"/>
            </a:endParaRPr>
          </a:p>
        </p:txBody>
      </p:sp>
    </p:spTree>
    <p:extLst>
      <p:ext uri="{BB962C8B-B14F-4D97-AF65-F5344CB8AC3E}">
        <p14:creationId xmlns:p14="http://schemas.microsoft.com/office/powerpoint/2010/main" val="1864248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13351" y="1484785"/>
            <a:ext cx="8419002" cy="2046957"/>
          </a:xfrm>
        </p:spPr>
        <p:txBody>
          <a:bodyPr/>
          <a:lstStyle/>
          <a:p>
            <a:r>
              <a:rPr lang="fa-IR" sz="2800" dirty="0">
                <a:cs typeface="B Nazanin" panose="00000400000000000000" pitchFamily="2" charset="-78"/>
              </a:rPr>
              <a:t>بالا آوردن پشتی تخت بطور قائم (90درجه)</a:t>
            </a:r>
          </a:p>
          <a:p>
            <a:r>
              <a:rPr lang="fa-IR" sz="2800" dirty="0">
                <a:cs typeface="B Nazanin" panose="00000400000000000000" pitchFamily="2" charset="-78"/>
              </a:rPr>
              <a:t>استفاده از بالش برای پشت مادر(درصورت نیاز)</a:t>
            </a:r>
          </a:p>
          <a:p>
            <a:r>
              <a:rPr lang="fa-IR" sz="2800" dirty="0">
                <a:cs typeface="B Nazanin" panose="00000400000000000000" pitchFamily="2" charset="-78"/>
              </a:rPr>
              <a:t>گذاشتن بالش برای زیر</a:t>
            </a:r>
            <a:r>
              <a:rPr lang="en-US" sz="2800" dirty="0">
                <a:cs typeface="B Nazanin" panose="00000400000000000000" pitchFamily="2" charset="-78"/>
              </a:rPr>
              <a:t> </a:t>
            </a:r>
            <a:r>
              <a:rPr lang="fa-IR" sz="2800" dirty="0" err="1">
                <a:cs typeface="B Nazanin" panose="00000400000000000000" pitchFamily="2" charset="-78"/>
              </a:rPr>
              <a:t>زانوها</a:t>
            </a:r>
            <a:r>
              <a:rPr lang="fa-IR" sz="2800" dirty="0">
                <a:cs typeface="B Nazanin" panose="00000400000000000000" pitchFamily="2" charset="-78"/>
              </a:rPr>
              <a:t> و یا بازوی مادر</a:t>
            </a:r>
          </a:p>
          <a:p>
            <a:r>
              <a:rPr lang="fa-IR" sz="2800" dirty="0">
                <a:cs typeface="B Nazanin" panose="00000400000000000000" pitchFamily="2" charset="-78"/>
              </a:rPr>
              <a:t>گذاشتن بالش روی ران ها و </a:t>
            </a:r>
            <a:r>
              <a:rPr lang="fa-IR" sz="2800" dirty="0" err="1">
                <a:cs typeface="B Nazanin" panose="00000400000000000000" pitchFamily="2" charset="-78"/>
              </a:rPr>
              <a:t>پائين</a:t>
            </a:r>
            <a:r>
              <a:rPr lang="fa-IR" sz="2800" dirty="0">
                <a:cs typeface="B Nazanin" panose="00000400000000000000" pitchFamily="2" charset="-78"/>
              </a:rPr>
              <a:t> شکم مادر بمنظور هم سطح نمودن شیرخوار با پستان یا حفاظت شکاف سزارین</a:t>
            </a:r>
          </a:p>
          <a:p>
            <a:endParaRPr lang="en-US" sz="2800" dirty="0">
              <a:cs typeface="B Nazanin" panose="00000400000000000000" pitchFamily="2" charset="-78"/>
            </a:endParaRPr>
          </a:p>
        </p:txBody>
      </p:sp>
      <p:sp>
        <p:nvSpPr>
          <p:cNvPr id="11" name="Title 10"/>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25</a:t>
            </a:fld>
            <a:endParaRPr lang="fa-IR" dirty="0"/>
          </a:p>
        </p:txBody>
      </p:sp>
      <p:grpSp>
        <p:nvGrpSpPr>
          <p:cNvPr id="5" name="Group 4"/>
          <p:cNvGrpSpPr/>
          <p:nvPr/>
        </p:nvGrpSpPr>
        <p:grpSpPr>
          <a:xfrm>
            <a:off x="1958538" y="260650"/>
            <a:ext cx="8229600" cy="1080119"/>
            <a:chOff x="0" y="0"/>
            <a:chExt cx="8229600" cy="1142760"/>
          </a:xfrm>
        </p:grpSpPr>
        <p:sp>
          <p:nvSpPr>
            <p:cNvPr id="6" name="Rounded Rectangle 5"/>
            <p:cNvSpPr/>
            <p:nvPr/>
          </p:nvSpPr>
          <p:spPr>
            <a:xfrm>
              <a:off x="0" y="0"/>
              <a:ext cx="8229600" cy="1142760"/>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7" name="Rounded Rectangle 4"/>
            <p:cNvSpPr/>
            <p:nvPr/>
          </p:nvSpPr>
          <p:spPr>
            <a:xfrm>
              <a:off x="55785" y="55785"/>
              <a:ext cx="8118030" cy="10869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a:lnSpc>
                  <a:spcPct val="90000"/>
                </a:lnSpc>
                <a:spcAft>
                  <a:spcPct val="35000"/>
                </a:spcAft>
              </a:pPr>
              <a:r>
                <a:rPr lang="fa-IR" sz="4000" b="1" dirty="0">
                  <a:effectLst>
                    <a:outerShdw blurRad="38100" dist="38100" dir="2700000" algn="tl">
                      <a:srgbClr val="000000">
                        <a:alpha val="43137"/>
                      </a:srgbClr>
                    </a:outerShdw>
                  </a:effectLst>
                  <a:cs typeface="B Nazanin" panose="00000400000000000000" pitchFamily="2" charset="-78"/>
                </a:rPr>
                <a:t>اگر مادر روی تخت نشسته است </a:t>
              </a: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1864" y="3871005"/>
            <a:ext cx="3744416" cy="25615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007587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014324" y="1484784"/>
            <a:ext cx="8142271" cy="2304256"/>
          </a:xfrm>
        </p:spPr>
        <p:txBody>
          <a:bodyPr/>
          <a:lstStyle/>
          <a:p>
            <a:r>
              <a:rPr lang="fa-IR" sz="2800" dirty="0">
                <a:cs typeface="B Nazanin" panose="00000400000000000000" pitchFamily="2" charset="-78"/>
              </a:rPr>
              <a:t>احساس خستگی کمتر در این روش</a:t>
            </a:r>
          </a:p>
          <a:p>
            <a:r>
              <a:rPr lang="fa-IR" sz="2800" dirty="0">
                <a:cs typeface="B Nazanin" panose="00000400000000000000" pitchFamily="2" charset="-78"/>
              </a:rPr>
              <a:t>کمک به مادر برای خوابیدن به پهلو (در صورت نیاز) به منظور رو به پستان قرارگرفتن صورت شیرخوار</a:t>
            </a:r>
          </a:p>
          <a:p>
            <a:r>
              <a:rPr lang="fa-IR" sz="2800" dirty="0">
                <a:cs typeface="B Nazanin" panose="00000400000000000000" pitchFamily="2" charset="-78"/>
              </a:rPr>
              <a:t>گذاشتن بالش بین پاهای مادر بمنظور هم سطح نمودن با </a:t>
            </a:r>
            <a:r>
              <a:rPr lang="fa-IR" sz="2800" dirty="0" err="1">
                <a:cs typeface="B Nazanin" panose="00000400000000000000" pitchFamily="2" charset="-78"/>
              </a:rPr>
              <a:t>باسن</a:t>
            </a:r>
            <a:r>
              <a:rPr lang="fa-IR" sz="2800" dirty="0">
                <a:cs typeface="B Nazanin" panose="00000400000000000000" pitchFamily="2" charset="-78"/>
              </a:rPr>
              <a:t> </a:t>
            </a:r>
            <a:r>
              <a:rPr lang="fa-IR" sz="2800" dirty="0" err="1">
                <a:cs typeface="B Nazanin" panose="00000400000000000000" pitchFamily="2" charset="-78"/>
              </a:rPr>
              <a:t>وکاهش</a:t>
            </a:r>
            <a:r>
              <a:rPr lang="fa-IR" sz="2800" dirty="0">
                <a:cs typeface="B Nazanin" panose="00000400000000000000" pitchFamily="2" charset="-78"/>
              </a:rPr>
              <a:t> درد پشت </a:t>
            </a: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26</a:t>
            </a:fld>
            <a:endParaRPr lang="fa-IR" dirty="0"/>
          </a:p>
        </p:txBody>
      </p:sp>
      <p:grpSp>
        <p:nvGrpSpPr>
          <p:cNvPr id="5" name="Group 4"/>
          <p:cNvGrpSpPr/>
          <p:nvPr/>
        </p:nvGrpSpPr>
        <p:grpSpPr>
          <a:xfrm>
            <a:off x="1958538" y="260650"/>
            <a:ext cx="8229600" cy="1080119"/>
            <a:chOff x="0" y="0"/>
            <a:chExt cx="8229600" cy="1142760"/>
          </a:xfrm>
        </p:grpSpPr>
        <p:sp>
          <p:nvSpPr>
            <p:cNvPr id="6" name="Rounded Rectangle 5"/>
            <p:cNvSpPr/>
            <p:nvPr/>
          </p:nvSpPr>
          <p:spPr>
            <a:xfrm>
              <a:off x="0" y="0"/>
              <a:ext cx="8229600" cy="1142760"/>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7" name="Rounded Rectangle 4"/>
            <p:cNvSpPr/>
            <p:nvPr/>
          </p:nvSpPr>
          <p:spPr>
            <a:xfrm>
              <a:off x="55785" y="55785"/>
              <a:ext cx="8118030" cy="10869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a:lnSpc>
                  <a:spcPct val="90000"/>
                </a:lnSpc>
                <a:spcAft>
                  <a:spcPct val="35000"/>
                </a:spcAft>
              </a:pPr>
              <a:r>
                <a:rPr lang="fa-IR" sz="4000" b="1" dirty="0">
                  <a:effectLst>
                    <a:outerShdw blurRad="38100" dist="38100" dir="2700000" algn="tl">
                      <a:srgbClr val="000000">
                        <a:alpha val="43137"/>
                      </a:srgbClr>
                    </a:outerShdw>
                  </a:effectLst>
                  <a:cs typeface="B Nazanin" panose="00000400000000000000" pitchFamily="2" charset="-78"/>
                </a:rPr>
                <a:t>اگر مادر به پهلو خوابیده است </a:t>
              </a: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4323" y="3573016"/>
            <a:ext cx="4176464" cy="20823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Content Placeholder 1"/>
          <p:cNvSpPr txBox="1">
            <a:spLocks/>
          </p:cNvSpPr>
          <p:nvPr/>
        </p:nvSpPr>
        <p:spPr bwMode="auto">
          <a:xfrm>
            <a:off x="6057245" y="3698224"/>
            <a:ext cx="4075109"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fa-IR" sz="2800" dirty="0">
                <a:cs typeface="B Nazanin" panose="00000400000000000000" pitchFamily="2" charset="-78"/>
              </a:rPr>
              <a:t>استفاده از بالش برای پشت مادر(درصورت نیاز)</a:t>
            </a:r>
          </a:p>
          <a:p>
            <a:r>
              <a:rPr lang="fa-IR" sz="2800" dirty="0">
                <a:cs typeface="B Nazanin" panose="00000400000000000000" pitchFamily="2" charset="-78"/>
              </a:rPr>
              <a:t>گذاشتن یک حوله یا پتوی لوله شده در شکاف پشت شیرخوار که به پشت نچرخد </a:t>
            </a:r>
          </a:p>
        </p:txBody>
      </p:sp>
      <p:sp>
        <p:nvSpPr>
          <p:cNvPr id="9" name="Content Placeholder 1"/>
          <p:cNvSpPr txBox="1">
            <a:spLocks/>
          </p:cNvSpPr>
          <p:nvPr/>
        </p:nvSpPr>
        <p:spPr bwMode="auto">
          <a:xfrm>
            <a:off x="3647729" y="5877272"/>
            <a:ext cx="6490129"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fa-IR" sz="2800" dirty="0">
                <a:cs typeface="B Nazanin" panose="00000400000000000000" pitchFamily="2" charset="-78"/>
              </a:rPr>
              <a:t>حمایت پشت کودک توسط دست بالائی مادر</a:t>
            </a:r>
            <a:endParaRPr lang="en-US" sz="2800" dirty="0">
              <a:cs typeface="B Nazanin" panose="00000400000000000000" pitchFamily="2" charset="-78"/>
            </a:endParaRPr>
          </a:p>
        </p:txBody>
      </p:sp>
    </p:spTree>
    <p:extLst>
      <p:ext uri="{BB962C8B-B14F-4D97-AF65-F5344CB8AC3E}">
        <p14:creationId xmlns:p14="http://schemas.microsoft.com/office/powerpoint/2010/main" val="14851096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631504" y="3789040"/>
            <a:ext cx="8712968" cy="2442920"/>
          </a:xfrm>
        </p:spPr>
        <p:txBody>
          <a:bodyPr/>
          <a:lstStyle/>
          <a:p>
            <a:r>
              <a:rPr lang="fa-IR" sz="2800" dirty="0">
                <a:cs typeface="B Nazanin" panose="00000400000000000000" pitchFamily="2" charset="-78"/>
              </a:rPr>
              <a:t>درصورت قرار دادن سینه به سینه شیرخوار با مادر ،چانه باید در پستان مادر فرو رفته باشد ،سر کمی به عقب و بینی در تماس نزدیک به پستان باشد</a:t>
            </a:r>
          </a:p>
          <a:p>
            <a:r>
              <a:rPr lang="fa-IR" sz="2800" dirty="0">
                <a:cs typeface="B Nazanin" panose="00000400000000000000" pitchFamily="2" charset="-78"/>
              </a:rPr>
              <a:t>کمک به شیرخوار </a:t>
            </a:r>
            <a:r>
              <a:rPr lang="fa-IR" sz="2800" dirty="0" err="1">
                <a:cs typeface="B Nazanin" panose="00000400000000000000" pitchFamily="2" charset="-78"/>
              </a:rPr>
              <a:t>دراصلاح</a:t>
            </a:r>
            <a:r>
              <a:rPr lang="fa-IR" sz="2800" dirty="0">
                <a:cs typeface="B Nazanin" panose="00000400000000000000" pitchFamily="2" charset="-78"/>
              </a:rPr>
              <a:t> </a:t>
            </a:r>
            <a:r>
              <a:rPr lang="fa-IR" sz="2800" dirty="0" err="1">
                <a:cs typeface="B Nazanin" panose="00000400000000000000" pitchFamily="2" charset="-78"/>
              </a:rPr>
              <a:t>پوزیش</a:t>
            </a:r>
            <a:r>
              <a:rPr lang="fa-IR" sz="2800" dirty="0">
                <a:cs typeface="B Nazanin" panose="00000400000000000000" pitchFamily="2" charset="-78"/>
              </a:rPr>
              <a:t> و نحوه چفت شدن به پستان </a:t>
            </a:r>
            <a:endParaRPr lang="en-US" sz="2800" dirty="0">
              <a:cs typeface="B Nazanin" panose="00000400000000000000" pitchFamily="2" charset="-78"/>
            </a:endParaRPr>
          </a:p>
          <a:p>
            <a:r>
              <a:rPr lang="fa-IR" sz="2800" dirty="0">
                <a:cs typeface="B Nazanin" panose="00000400000000000000" pitchFamily="2" charset="-78"/>
              </a:rPr>
              <a:t>هم سطح نمودن بدن نوزاد </a:t>
            </a:r>
            <a:r>
              <a:rPr lang="fa-IR" sz="2800" dirty="0" err="1">
                <a:cs typeface="B Nazanin" panose="00000400000000000000" pitchFamily="2" charset="-78"/>
              </a:rPr>
              <a:t>باپستان</a:t>
            </a:r>
            <a:r>
              <a:rPr lang="fa-IR" sz="2800" dirty="0">
                <a:cs typeface="B Nazanin" panose="00000400000000000000" pitchFamily="2" charset="-78"/>
              </a:rPr>
              <a:t> در صورت قراردادن نوزاد از پهلو و حمایت پشت </a:t>
            </a:r>
            <a:r>
              <a:rPr lang="fa-IR" sz="2800" dirty="0" err="1">
                <a:cs typeface="B Nazanin" panose="00000400000000000000" pitchFamily="2" charset="-78"/>
              </a:rPr>
              <a:t>وگردن</a:t>
            </a:r>
            <a:r>
              <a:rPr lang="fa-IR" sz="2800" dirty="0">
                <a:cs typeface="B Nazanin" panose="00000400000000000000" pitchFamily="2" charset="-78"/>
              </a:rPr>
              <a:t> شیرخوار توسط بازو آرنج مادر</a:t>
            </a:r>
            <a:endParaRPr lang="en-US" sz="2800" dirty="0">
              <a:cs typeface="B Nazanin" panose="00000400000000000000" pitchFamily="2" charset="-78"/>
            </a:endParaRPr>
          </a:p>
        </p:txBody>
      </p:sp>
      <p:sp>
        <p:nvSpPr>
          <p:cNvPr id="8" name="Title 7"/>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27</a:t>
            </a:fld>
            <a:endParaRPr lang="fa-IR" dirty="0"/>
          </a:p>
        </p:txBody>
      </p:sp>
      <p:grpSp>
        <p:nvGrpSpPr>
          <p:cNvPr id="5" name="Group 4"/>
          <p:cNvGrpSpPr/>
          <p:nvPr/>
        </p:nvGrpSpPr>
        <p:grpSpPr>
          <a:xfrm>
            <a:off x="1958538" y="260650"/>
            <a:ext cx="8229600" cy="1080119"/>
            <a:chOff x="0" y="0"/>
            <a:chExt cx="8229600" cy="1142760"/>
          </a:xfrm>
        </p:grpSpPr>
        <p:sp>
          <p:nvSpPr>
            <p:cNvPr id="6" name="Rounded Rectangle 5"/>
            <p:cNvSpPr/>
            <p:nvPr/>
          </p:nvSpPr>
          <p:spPr>
            <a:xfrm>
              <a:off x="0" y="0"/>
              <a:ext cx="8229600" cy="1142760"/>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7" name="Rounded Rectangle 4"/>
            <p:cNvSpPr/>
            <p:nvPr/>
          </p:nvSpPr>
          <p:spPr>
            <a:xfrm>
              <a:off x="55785" y="55785"/>
              <a:ext cx="8118030" cy="10869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a:lnSpc>
                  <a:spcPct val="90000"/>
                </a:lnSpc>
                <a:spcAft>
                  <a:spcPct val="35000"/>
                </a:spcAft>
              </a:pPr>
              <a:r>
                <a:rPr lang="fa-IR" sz="4000" b="1" dirty="0">
                  <a:effectLst>
                    <a:outerShdw blurRad="38100" dist="38100" dir="2700000" algn="tl">
                      <a:srgbClr val="000000">
                        <a:alpha val="43137"/>
                      </a:srgbClr>
                    </a:outerShdw>
                  </a:effectLst>
                  <a:cs typeface="B Nazanin" panose="00000400000000000000" pitchFamily="2" charset="-78"/>
                </a:rPr>
                <a:t>اگر مادر به پشت خوابیده است </a:t>
              </a: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1582" y="1550261"/>
            <a:ext cx="4559166" cy="20839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9" name="Rectangle 8"/>
          <p:cNvSpPr/>
          <p:nvPr/>
        </p:nvSpPr>
        <p:spPr>
          <a:xfrm>
            <a:off x="6828398" y="1778040"/>
            <a:ext cx="3372058" cy="1938992"/>
          </a:xfrm>
          <a:prstGeom prst="rect">
            <a:avLst/>
          </a:prstGeom>
        </p:spPr>
        <p:txBody>
          <a:bodyPr wrap="square">
            <a:spAutoFit/>
          </a:bodyPr>
          <a:lstStyle/>
          <a:p>
            <a:pPr marL="342900" indent="-342900" algn="r" rtl="1">
              <a:buFont typeface="Wingdings" panose="05000000000000000000" pitchFamily="2" charset="2"/>
              <a:buChar char="v"/>
            </a:pPr>
            <a:r>
              <a:rPr lang="fa-IR" sz="2000" dirty="0">
                <a:cs typeface="B Nazanin" panose="00000400000000000000" pitchFamily="2" charset="-78"/>
              </a:rPr>
              <a:t>وضعیت مناسبی برای شیردهی نیست ولیکن ممکن است نیاز باشد(جراحی ،حین و بعد از سزارین ، جریان سریع شیر)</a:t>
            </a:r>
          </a:p>
          <a:p>
            <a:pPr marL="342900" indent="-342900" algn="r" rtl="1">
              <a:buFont typeface="Wingdings" panose="05000000000000000000" pitchFamily="2" charset="2"/>
              <a:buChar char="v"/>
            </a:pPr>
            <a:r>
              <a:rPr lang="fa-IR" sz="2000" dirty="0">
                <a:cs typeface="B Nazanin" panose="00000400000000000000" pitchFamily="2" charset="-78"/>
              </a:rPr>
              <a:t>وزن شیرخوار به روی پستان مادر ممکن است دردناک باشد</a:t>
            </a:r>
          </a:p>
        </p:txBody>
      </p:sp>
    </p:spTree>
    <p:extLst>
      <p:ext uri="{BB962C8B-B14F-4D97-AF65-F5344CB8AC3E}">
        <p14:creationId xmlns:p14="http://schemas.microsoft.com/office/powerpoint/2010/main" val="4051059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graphicFrame>
        <p:nvGraphicFramePr>
          <p:cNvPr id="2" name="Diagram 1"/>
          <p:cNvGraphicFramePr/>
          <p:nvPr>
            <p:extLst/>
          </p:nvPr>
        </p:nvGraphicFramePr>
        <p:xfrm>
          <a:off x="2324388" y="153402"/>
          <a:ext cx="7660045" cy="11392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3" descr="D:\slides\Update slides\new pic\my pic and position\my pic\pic 93114\20140305_225446.jpg"/>
          <p:cNvPicPr>
            <a:picLocks noChangeAspect="1" noChangeArrowheads="1"/>
          </p:cNvPicPr>
          <p:nvPr/>
        </p:nvPicPr>
        <p:blipFill>
          <a:blip r:embed="rId8" cstate="print"/>
          <a:srcRect l="966" t="10635" r="-109"/>
          <a:stretch>
            <a:fillRect/>
          </a:stretch>
        </p:blipFill>
        <p:spPr bwMode="auto">
          <a:xfrm>
            <a:off x="2495601" y="1484784"/>
            <a:ext cx="3740969" cy="4496033"/>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10A915E6-25D4-4478-83EA-8A1184D8A544}" type="slidenum">
              <a:rPr lang="fa-IR" smtClean="0"/>
              <a:pPr>
                <a:defRPr/>
              </a:pPr>
              <a:t>28</a:t>
            </a:fld>
            <a:endParaRPr lang="fa-IR" dirty="0"/>
          </a:p>
        </p:txBody>
      </p:sp>
      <p:pic>
        <p:nvPicPr>
          <p:cNvPr id="1026" name="Picture 2" descr="C:\Users\Dr Ravari\Pictures\ذذذذ.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36570" y="1460723"/>
            <a:ext cx="3531839" cy="4487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434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703512" y="1556792"/>
            <a:ext cx="8496944" cy="4608512"/>
          </a:xfrm>
        </p:spPr>
        <p:txBody>
          <a:bodyPr/>
          <a:lstStyle/>
          <a:p>
            <a:pPr marL="852487" indent="-742950">
              <a:buFont typeface="+mj-lt"/>
              <a:buAutoNum type="arabicPeriod" startAt="3"/>
            </a:pPr>
            <a:r>
              <a:rPr lang="fa-IR" sz="3600" b="1" dirty="0" err="1">
                <a:cs typeface="B Nazanin" panose="00000400000000000000" pitchFamily="2" charset="-78"/>
                <a:hlinkClick r:id="" action="ppaction://noaction"/>
              </a:rPr>
              <a:t>وضعيت</a:t>
            </a:r>
            <a:r>
              <a:rPr lang="fa-IR" sz="3600" b="1" dirty="0">
                <a:cs typeface="B Nazanin" panose="00000400000000000000" pitchFamily="2" charset="-78"/>
                <a:hlinkClick r:id="" action="ppaction://noaction"/>
              </a:rPr>
              <a:t> </a:t>
            </a:r>
            <a:r>
              <a:rPr lang="fa-IR" sz="3600" b="1" dirty="0" err="1">
                <a:cs typeface="B Nazanin" panose="00000400000000000000" pitchFamily="2" charset="-78"/>
                <a:hlinkClick r:id="" action="ppaction://noaction"/>
              </a:rPr>
              <a:t>شيرخوار</a:t>
            </a:r>
            <a:r>
              <a:rPr lang="fa-IR" sz="3600" b="1" dirty="0">
                <a:cs typeface="B Nazanin" panose="00000400000000000000" pitchFamily="2" charset="-78"/>
                <a:hlinkClick r:id="" action="ppaction://noaction"/>
              </a:rPr>
              <a:t> هنگام </a:t>
            </a:r>
            <a:r>
              <a:rPr lang="fa-IR" sz="3600" b="1" dirty="0" err="1">
                <a:cs typeface="B Nazanin" panose="00000400000000000000" pitchFamily="2" charset="-78"/>
                <a:hlinkClick r:id="" action="ppaction://noaction"/>
              </a:rPr>
              <a:t>شيرخوردن</a:t>
            </a:r>
            <a:r>
              <a:rPr lang="fa-IR" sz="3200" b="1" dirty="0">
                <a:cs typeface="B Nazanin" panose="00000400000000000000" pitchFamily="2" charset="-78"/>
                <a:hlinkClick r:id="" action="ppaction://noaction"/>
              </a:rPr>
              <a:t> </a:t>
            </a:r>
            <a:endParaRPr lang="fa-IR" sz="3200" b="1" dirty="0">
              <a:cs typeface="B Nazanin" panose="00000400000000000000" pitchFamily="2" charset="-78"/>
            </a:endParaRPr>
          </a:p>
          <a:p>
            <a:pPr marL="852487" indent="-742950">
              <a:buFont typeface="+mj-lt"/>
              <a:buAutoNum type="arabicPeriod" startAt="3"/>
            </a:pPr>
            <a:r>
              <a:rPr lang="fa-IR" sz="3200" b="1" dirty="0">
                <a:cs typeface="B Nazanin" panose="00000400000000000000" pitchFamily="2" charset="-78"/>
              </a:rPr>
              <a:t>وضعیت های معمول شیردهی </a:t>
            </a:r>
          </a:p>
          <a:p>
            <a:pPr lvl="2"/>
            <a:r>
              <a:rPr lang="fa-IR" sz="2600" dirty="0">
                <a:cs typeface="B Nazanin" panose="00000400000000000000" pitchFamily="2" charset="-78"/>
                <a:hlinkClick r:id="" action="ppaction://noaction"/>
              </a:rPr>
              <a:t>گهواره ای(</a:t>
            </a:r>
            <a:r>
              <a:rPr lang="en-US" sz="2600" dirty="0">
                <a:cs typeface="B Nazanin" panose="00000400000000000000" pitchFamily="2" charset="-78"/>
                <a:hlinkClick r:id="" action="ppaction://noaction"/>
              </a:rPr>
              <a:t>Madonna or cradle hold</a:t>
            </a:r>
            <a:r>
              <a:rPr lang="fa-IR" sz="2600" dirty="0">
                <a:cs typeface="B Nazanin" panose="00000400000000000000" pitchFamily="2" charset="-78"/>
                <a:hlinkClick r:id="" action="ppaction://noaction"/>
              </a:rPr>
              <a:t>)  </a:t>
            </a:r>
            <a:endParaRPr lang="fa-IR" sz="2600" dirty="0">
              <a:cs typeface="B Nazanin" panose="00000400000000000000" pitchFamily="2" charset="-78"/>
            </a:endParaRPr>
          </a:p>
          <a:p>
            <a:pPr lvl="2"/>
            <a:r>
              <a:rPr lang="fa-IR" sz="2600" dirty="0">
                <a:cs typeface="B Nazanin" panose="00000400000000000000" pitchFamily="2" charset="-78"/>
                <a:hlinkClick r:id="" action="ppaction://noaction"/>
              </a:rPr>
              <a:t>گهواره ای متقابل (</a:t>
            </a:r>
            <a:r>
              <a:rPr lang="en-US" sz="2600" dirty="0">
                <a:cs typeface="B Nazanin" panose="00000400000000000000" pitchFamily="2" charset="-78"/>
                <a:hlinkClick r:id="" action="ppaction://noaction"/>
              </a:rPr>
              <a:t>Cross-cradle hold</a:t>
            </a:r>
            <a:r>
              <a:rPr lang="fa-IR" sz="2600" dirty="0">
                <a:cs typeface="B Nazanin" panose="00000400000000000000" pitchFamily="2" charset="-78"/>
                <a:hlinkClick r:id="" action="ppaction://noaction"/>
              </a:rPr>
              <a:t>)</a:t>
            </a:r>
            <a:endParaRPr lang="fa-IR" sz="2600" dirty="0">
              <a:cs typeface="B Nazanin" panose="00000400000000000000" pitchFamily="2" charset="-78"/>
            </a:endParaRPr>
          </a:p>
          <a:p>
            <a:pPr lvl="2"/>
            <a:r>
              <a:rPr lang="fa-IR" sz="2600" dirty="0">
                <a:cs typeface="B Nazanin" panose="00000400000000000000" pitchFamily="2" charset="-78"/>
                <a:hlinkClick r:id="" action="ppaction://noaction"/>
              </a:rPr>
              <a:t>زیر بغلی (</a:t>
            </a:r>
            <a:r>
              <a:rPr lang="en-US" sz="2600" dirty="0">
                <a:cs typeface="B Nazanin" panose="00000400000000000000" pitchFamily="2" charset="-78"/>
                <a:hlinkClick r:id="" action="ppaction://noaction"/>
              </a:rPr>
              <a:t>Clutch, Under arm football hold</a:t>
            </a:r>
            <a:r>
              <a:rPr lang="fa-IR" sz="2600" dirty="0">
                <a:cs typeface="B Nazanin" panose="00000400000000000000" pitchFamily="2" charset="-78"/>
                <a:hlinkClick r:id="" action="ppaction://noaction"/>
              </a:rPr>
              <a:t>)</a:t>
            </a:r>
            <a:endParaRPr lang="fa-IR" sz="2600" dirty="0">
              <a:cs typeface="B Nazanin" panose="00000400000000000000" pitchFamily="2" charset="-78"/>
            </a:endParaRPr>
          </a:p>
          <a:p>
            <a:pPr lvl="2"/>
            <a:r>
              <a:rPr lang="fa-IR" sz="2600" dirty="0">
                <a:cs typeface="B Nazanin" panose="00000400000000000000" pitchFamily="2" charset="-78"/>
              </a:rPr>
              <a:t>زیر بغلی نیمه نشسته (</a:t>
            </a:r>
            <a:r>
              <a:rPr lang="en-US" sz="2600" dirty="0">
                <a:cs typeface="B Nazanin" panose="00000400000000000000" pitchFamily="2" charset="-78"/>
              </a:rPr>
              <a:t>Elevated clutch hold</a:t>
            </a:r>
            <a:r>
              <a:rPr lang="fa-IR" sz="2600" dirty="0">
                <a:cs typeface="B Nazanin" panose="00000400000000000000" pitchFamily="2" charset="-78"/>
              </a:rPr>
              <a:t>)</a:t>
            </a:r>
          </a:p>
          <a:p>
            <a:pPr lvl="2"/>
            <a:r>
              <a:rPr lang="fa-IR" sz="2600" dirty="0">
                <a:cs typeface="B Nazanin" panose="00000400000000000000" pitchFamily="2" charset="-78"/>
                <a:hlinkClick r:id="" action="ppaction://noaction"/>
              </a:rPr>
              <a:t>خوابیده به پهلو (</a:t>
            </a:r>
            <a:r>
              <a:rPr lang="en-US" sz="2600" dirty="0">
                <a:cs typeface="B Nazanin" panose="00000400000000000000" pitchFamily="2" charset="-78"/>
                <a:hlinkClick r:id="" action="ppaction://noaction"/>
              </a:rPr>
              <a:t>Side-lying position</a:t>
            </a:r>
            <a:r>
              <a:rPr lang="fa-IR" sz="2600" dirty="0">
                <a:cs typeface="B Nazanin" panose="00000400000000000000" pitchFamily="2" charset="-78"/>
                <a:hlinkClick r:id="" action="ppaction://noaction"/>
              </a:rPr>
              <a:t>)</a:t>
            </a:r>
            <a:endParaRPr lang="fa-IR" sz="2600" dirty="0">
              <a:cs typeface="B Nazanin" panose="00000400000000000000" pitchFamily="2" charset="-78"/>
            </a:endParaRPr>
          </a:p>
          <a:p>
            <a:pPr lvl="2"/>
            <a:r>
              <a:rPr lang="fa-IR" sz="2600" dirty="0">
                <a:cs typeface="B Nazanin" panose="00000400000000000000" pitchFamily="2" charset="-78"/>
                <a:hlinkClick r:id="" action="ppaction://noaction"/>
              </a:rPr>
              <a:t>خوابیده به پشت </a:t>
            </a:r>
            <a:r>
              <a:rPr lang="en-US" sz="2600" dirty="0">
                <a:cs typeface="B Nazanin" panose="00000400000000000000" pitchFamily="2" charset="-78"/>
                <a:hlinkClick r:id="" action="ppaction://noaction"/>
              </a:rPr>
              <a:t>Australian</a:t>
            </a:r>
            <a:r>
              <a:rPr lang="en-US" sz="2000" dirty="0">
                <a:cs typeface="B Nazanin" panose="00000400000000000000" pitchFamily="2" charset="-78"/>
                <a:hlinkClick r:id="" action="ppaction://noaction"/>
              </a:rPr>
              <a:t> or </a:t>
            </a:r>
            <a:r>
              <a:rPr lang="en-US" sz="1800" dirty="0">
                <a:cs typeface="B Nazanin" panose="00000400000000000000" pitchFamily="2" charset="-78"/>
                <a:hlinkClick r:id="" action="ppaction://noaction"/>
              </a:rPr>
              <a:t>posture feeding</a:t>
            </a:r>
            <a:r>
              <a:rPr lang="en-US" sz="2000" dirty="0">
                <a:cs typeface="B Nazanin" panose="00000400000000000000" pitchFamily="2" charset="-78"/>
                <a:hlinkClick r:id="" action="ppaction://noaction"/>
              </a:rPr>
              <a:t>, </a:t>
            </a:r>
            <a:r>
              <a:rPr lang="en-US" sz="1600" dirty="0">
                <a:cs typeface="B Nazanin" panose="00000400000000000000" pitchFamily="2" charset="-78"/>
                <a:hlinkClick r:id="" action="ppaction://noaction"/>
              </a:rPr>
              <a:t>prone oblique</a:t>
            </a:r>
            <a:r>
              <a:rPr lang="en-US" sz="2000" dirty="0">
                <a:cs typeface="B Nazanin" panose="00000400000000000000" pitchFamily="2" charset="-78"/>
                <a:hlinkClick r:id="" action="ppaction://noaction"/>
              </a:rPr>
              <a:t>)</a:t>
            </a:r>
            <a:r>
              <a:rPr lang="fa-IR" sz="2000" dirty="0">
                <a:cs typeface="B Nazanin" panose="00000400000000000000" pitchFamily="2" charset="-78"/>
                <a:hlinkClick r:id="" action="ppaction://noaction"/>
              </a:rPr>
              <a:t>)</a:t>
            </a:r>
            <a:endParaRPr lang="fa-IR" sz="2000" dirty="0">
              <a:cs typeface="B Nazanin" panose="00000400000000000000" pitchFamily="2" charset="-78"/>
            </a:endParaRPr>
          </a:p>
          <a:p>
            <a:pPr lvl="2"/>
            <a:r>
              <a:rPr lang="fa-IR" sz="2600" dirty="0">
                <a:cs typeface="B Nazanin" panose="00000400000000000000" pitchFamily="2" charset="-78"/>
                <a:hlinkClick r:id="" action="ppaction://noaction"/>
              </a:rPr>
              <a:t>نشسته (</a:t>
            </a:r>
            <a:r>
              <a:rPr lang="en-US" sz="2600" dirty="0">
                <a:cs typeface="B Nazanin" panose="00000400000000000000" pitchFamily="2" charset="-78"/>
                <a:hlinkClick r:id="" action="ppaction://noaction"/>
              </a:rPr>
              <a:t>Upright posture </a:t>
            </a:r>
            <a:r>
              <a:rPr lang="en-US" sz="1800" dirty="0">
                <a:cs typeface="B Nazanin" panose="00000400000000000000" pitchFamily="2" charset="-78"/>
                <a:hlinkClick r:id="" action="ppaction://noaction"/>
              </a:rPr>
              <a:t>(straddle, side sitting) </a:t>
            </a:r>
            <a:r>
              <a:rPr lang="fa-IR" sz="2600" dirty="0">
                <a:cs typeface="B Nazanin" panose="00000400000000000000" pitchFamily="2" charset="-78"/>
                <a:hlinkClick r:id="" action="ppaction://noaction"/>
              </a:rPr>
              <a:t>)</a:t>
            </a:r>
            <a:endParaRPr lang="en-US" sz="2600" dirty="0">
              <a:cs typeface="B Nazanin" panose="00000400000000000000" pitchFamily="2" charset="-78"/>
            </a:endParaRPr>
          </a:p>
        </p:txBody>
      </p:sp>
      <p:graphicFrame>
        <p:nvGraphicFramePr>
          <p:cNvPr id="2" name="Diagram 1"/>
          <p:cNvGraphicFramePr/>
          <p:nvPr>
            <p:extLst/>
          </p:nvPr>
        </p:nvGraphicFramePr>
        <p:xfrm>
          <a:off x="1981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12"/>
          </p:nvPr>
        </p:nvSpPr>
        <p:spPr/>
        <p:txBody>
          <a:bodyPr/>
          <a:lstStyle/>
          <a:p>
            <a:pPr>
              <a:defRPr/>
            </a:pPr>
            <a:fld id="{10A915E6-25D4-4478-83EA-8A1184D8A544}" type="slidenum">
              <a:rPr lang="fa-IR" smtClean="0"/>
              <a:pPr>
                <a:defRPr/>
              </a:pPr>
              <a:t>29</a:t>
            </a:fld>
            <a:endParaRPr lang="fa-IR" dirty="0"/>
          </a:p>
        </p:txBody>
      </p:sp>
    </p:spTree>
    <p:extLst>
      <p:ext uri="{BB962C8B-B14F-4D97-AF65-F5344CB8AC3E}">
        <p14:creationId xmlns:p14="http://schemas.microsoft.com/office/powerpoint/2010/main" val="9958383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87488" y="1772816"/>
            <a:ext cx="8625136" cy="4525962"/>
          </a:xfrm>
        </p:spPr>
        <p:txBody>
          <a:bodyPr/>
          <a:lstStyle/>
          <a:p>
            <a:pPr>
              <a:lnSpc>
                <a:spcPct val="150000"/>
              </a:lnSpc>
            </a:pPr>
            <a:r>
              <a:rPr lang="fa-IR" sz="3200" b="1" dirty="0">
                <a:cs typeface="B Nazanin" panose="00000400000000000000" pitchFamily="2" charset="-78"/>
              </a:rPr>
              <a:t>انتقال شیر بهتر </a:t>
            </a:r>
            <a:r>
              <a:rPr lang="fa-IR" sz="3200" dirty="0">
                <a:cs typeface="B Nazanin" panose="00000400000000000000" pitchFamily="2" charset="-78"/>
              </a:rPr>
              <a:t>از پستان به دهان شیرخوار</a:t>
            </a:r>
          </a:p>
          <a:p>
            <a:pPr>
              <a:lnSpc>
                <a:spcPct val="150000"/>
              </a:lnSpc>
            </a:pPr>
            <a:r>
              <a:rPr lang="fa-IR" sz="3200" b="1" dirty="0">
                <a:cs typeface="B Nazanin" panose="00000400000000000000" pitchFamily="2" charset="-78"/>
              </a:rPr>
              <a:t>تحریک بیشتر تولید شیر</a:t>
            </a:r>
            <a:r>
              <a:rPr lang="fa-IR" sz="3200" dirty="0">
                <a:cs typeface="B Nazanin" panose="00000400000000000000" pitchFamily="2" charset="-78"/>
              </a:rPr>
              <a:t> در پستان</a:t>
            </a:r>
          </a:p>
          <a:p>
            <a:pPr>
              <a:lnSpc>
                <a:spcPct val="150000"/>
              </a:lnSpc>
            </a:pPr>
            <a:r>
              <a:rPr lang="fa-IR" sz="3200" dirty="0">
                <a:cs typeface="B Nazanin" panose="00000400000000000000" pitchFamily="2" charset="-78"/>
              </a:rPr>
              <a:t>رضایت و </a:t>
            </a:r>
            <a:r>
              <a:rPr lang="fa-IR" sz="3200" b="1" dirty="0" err="1">
                <a:cs typeface="B Nazanin" panose="00000400000000000000" pitchFamily="2" charset="-78"/>
              </a:rPr>
              <a:t>خوشنودی</a:t>
            </a:r>
            <a:r>
              <a:rPr lang="fa-IR" sz="3200" b="1" dirty="0">
                <a:cs typeface="B Nazanin" panose="00000400000000000000" pitchFamily="2" charset="-78"/>
              </a:rPr>
              <a:t> شیرخوار</a:t>
            </a:r>
          </a:p>
          <a:p>
            <a:pPr>
              <a:lnSpc>
                <a:spcPct val="150000"/>
              </a:lnSpc>
            </a:pPr>
            <a:r>
              <a:rPr lang="fa-IR" sz="3200" b="1" dirty="0">
                <a:cs typeface="B Nazanin" panose="00000400000000000000" pitchFamily="2" charset="-78"/>
              </a:rPr>
              <a:t>پیشگیری از زخم نوک پستان</a:t>
            </a:r>
          </a:p>
          <a:p>
            <a:pPr>
              <a:lnSpc>
                <a:spcPct val="150000"/>
              </a:lnSpc>
            </a:pPr>
            <a:r>
              <a:rPr lang="fa-IR" sz="3200" b="1" dirty="0">
                <a:cs typeface="B Nazanin" panose="00000400000000000000" pitchFamily="2" charset="-78"/>
              </a:rPr>
              <a:t>پیشگیری از </a:t>
            </a:r>
            <a:r>
              <a:rPr lang="fa-IR" sz="3200" b="1" dirty="0" err="1">
                <a:cs typeface="B Nazanin" panose="00000400000000000000" pitchFamily="2" charset="-78"/>
              </a:rPr>
              <a:t>احتقان</a:t>
            </a:r>
            <a:r>
              <a:rPr lang="fa-IR" sz="3200" b="1" dirty="0">
                <a:cs typeface="B Nazanin" panose="00000400000000000000" pitchFamily="2" charset="-78"/>
              </a:rPr>
              <a:t> پستان و...</a:t>
            </a:r>
          </a:p>
          <a:p>
            <a:pPr>
              <a:lnSpc>
                <a:spcPct val="150000"/>
              </a:lnSpc>
            </a:pPr>
            <a:endParaRPr lang="en-US" sz="32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3</a:t>
            </a:fld>
            <a:endParaRPr lang="fa-IR" dirty="0"/>
          </a:p>
        </p:txBody>
      </p:sp>
      <p:sp>
        <p:nvSpPr>
          <p:cNvPr id="6" name="Rectangle 5"/>
          <p:cNvSpPr/>
          <p:nvPr/>
        </p:nvSpPr>
        <p:spPr>
          <a:xfrm>
            <a:off x="2107401" y="332656"/>
            <a:ext cx="8136904" cy="1261884"/>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en-US" sz="3600" dirty="0">
                <a:effectLst>
                  <a:outerShdw blurRad="38100" dist="38100" dir="2700000" algn="tl">
                    <a:srgbClr val="000000">
                      <a:alpha val="43137"/>
                    </a:srgbClr>
                  </a:outerShdw>
                </a:effectLst>
                <a:cs typeface="B Nazanin" panose="00000400000000000000" pitchFamily="2" charset="-78"/>
              </a:rPr>
              <a:t>   </a:t>
            </a:r>
            <a:r>
              <a:rPr lang="en-US" sz="3600" b="1" dirty="0">
                <a:effectLst>
                  <a:outerShdw blurRad="38100" dist="38100" dir="2700000" algn="tl">
                    <a:srgbClr val="000000">
                      <a:alpha val="43137"/>
                    </a:srgbClr>
                  </a:outerShdw>
                </a:effectLst>
                <a:cs typeface="B Nazanin" panose="00000400000000000000" pitchFamily="2" charset="-78"/>
              </a:rPr>
              <a:t>Latch-On Well</a:t>
            </a:r>
            <a:r>
              <a:rPr lang="fa-IR" sz="3600" b="1" dirty="0">
                <a:effectLst>
                  <a:outerShdw blurRad="38100" dist="38100" dir="2700000" algn="tl">
                    <a:srgbClr val="000000">
                      <a:alpha val="43137"/>
                    </a:srgbClr>
                  </a:outerShdw>
                </a:effectLst>
                <a:cs typeface="B Nazanin" panose="00000400000000000000" pitchFamily="2" charset="-78"/>
              </a:rPr>
              <a:t> </a:t>
            </a:r>
            <a:r>
              <a:rPr lang="en-US" sz="3600" b="1" dirty="0">
                <a:effectLst>
                  <a:outerShdw blurRad="38100" dist="38100" dir="2700000" algn="tl">
                    <a:srgbClr val="000000">
                      <a:alpha val="43137"/>
                    </a:srgbClr>
                  </a:outerShdw>
                </a:effectLst>
                <a:cs typeface="B Nazanin" panose="00000400000000000000" pitchFamily="2" charset="-78"/>
              </a:rPr>
              <a:t> </a:t>
            </a:r>
            <a:endParaRPr lang="fa-IR" sz="3600" b="1" dirty="0">
              <a:effectLst>
                <a:outerShdw blurRad="38100" dist="38100" dir="2700000" algn="tl">
                  <a:srgbClr val="000000">
                    <a:alpha val="43137"/>
                  </a:srgbClr>
                </a:outerShdw>
              </a:effectLst>
              <a:cs typeface="B Nazanin" panose="00000400000000000000" pitchFamily="2" charset="-78"/>
            </a:endParaRPr>
          </a:p>
          <a:p>
            <a:pPr algn="ctr"/>
            <a:r>
              <a:rPr lang="fa-IR" sz="4000" b="1" dirty="0">
                <a:cs typeface="B Nazanin" panose="00000400000000000000" pitchFamily="2" charset="-78"/>
              </a:rPr>
              <a:t>چفت شدن خوب دهان شیرخوار به پستان </a:t>
            </a:r>
            <a:endParaRPr lang="en-US" sz="3600" b="1" dirty="0">
              <a:cs typeface="B Nazanin" panose="00000400000000000000" pitchFamily="2" charset="-78"/>
            </a:endParaRPr>
          </a:p>
        </p:txBody>
      </p:sp>
    </p:spTree>
    <p:extLst>
      <p:ext uri="{BB962C8B-B14F-4D97-AF65-F5344CB8AC3E}">
        <p14:creationId xmlns:p14="http://schemas.microsoft.com/office/powerpoint/2010/main" val="1610709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30</a:t>
            </a:fld>
            <a:endParaRPr lang="fa-IR" dirty="0">
              <a:solidFill>
                <a:prstClr val="black"/>
              </a:solidFill>
            </a:endParaRPr>
          </a:p>
        </p:txBody>
      </p:sp>
      <p:sp>
        <p:nvSpPr>
          <p:cNvPr id="5" name="Title 7"/>
          <p:cNvSpPr txBox="1">
            <a:spLocks/>
          </p:cNvSpPr>
          <p:nvPr/>
        </p:nvSpPr>
        <p:spPr>
          <a:xfrm>
            <a:off x="-134306" y="415330"/>
            <a:ext cx="4608512" cy="1143000"/>
          </a:xfrm>
          <a:prstGeom prst="rect">
            <a:avLst/>
          </a:prstGeom>
        </p:spPr>
        <p:txBody>
          <a:bodyPr vert="horz" rtlCol="0" anchor="ctr">
            <a:noAutofit/>
            <a:scene3d>
              <a:camera prst="orthographicFront"/>
              <a:lightRig rig="soft" dir="t"/>
            </a:scene3d>
            <a:sp3d prstMaterial="softEdge">
              <a:bevelT w="25400" h="25400"/>
            </a:sp3d>
          </a:bodyPr>
          <a:lstStyle>
            <a:lvl1pPr algn="r" rtl="1" eaLnBrk="0" fontAlgn="base" hangingPunct="0">
              <a:spcBef>
                <a:spcPct val="0"/>
              </a:spcBef>
              <a:spcAft>
                <a:spcPct val="0"/>
              </a:spcAft>
              <a:defRPr sz="4100" b="1" kern="1200">
                <a:solidFill>
                  <a:schemeClr val="tx2"/>
                </a:solidFill>
                <a:effectLst/>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a:lstStyle>
          <a:p>
            <a:pPr algn="ctr"/>
            <a:r>
              <a:rPr lang="en-US" sz="3200" dirty="0" smtClean="0">
                <a:solidFill>
                  <a:schemeClr val="accent6">
                    <a:lumMod val="50000"/>
                  </a:schemeClr>
                </a:solidFill>
                <a:cs typeface="2  Kamran" pitchFamily="2" charset="-78"/>
              </a:rPr>
              <a:t>Madonna or </a:t>
            </a:r>
            <a:br>
              <a:rPr lang="en-US" sz="3200" dirty="0" smtClean="0">
                <a:solidFill>
                  <a:schemeClr val="accent6">
                    <a:lumMod val="50000"/>
                  </a:schemeClr>
                </a:solidFill>
                <a:cs typeface="2  Kamran" pitchFamily="2" charset="-78"/>
              </a:rPr>
            </a:br>
            <a:r>
              <a:rPr lang="en-US" sz="3200" dirty="0" smtClean="0">
                <a:solidFill>
                  <a:schemeClr val="accent6">
                    <a:lumMod val="50000"/>
                  </a:schemeClr>
                </a:solidFill>
                <a:cs typeface="2  Kamran" pitchFamily="2" charset="-78"/>
              </a:rPr>
              <a:t>cradle hold</a:t>
            </a:r>
            <a:r>
              <a:rPr lang="fa-IR" sz="3200" dirty="0" smtClean="0">
                <a:solidFill>
                  <a:schemeClr val="accent6">
                    <a:lumMod val="50000"/>
                  </a:schemeClr>
                </a:solidFill>
                <a:cs typeface="2  Kamran" pitchFamily="2" charset="-78"/>
              </a:rPr>
              <a:t/>
            </a:r>
            <a:br>
              <a:rPr lang="fa-IR" sz="3200" dirty="0" smtClean="0">
                <a:solidFill>
                  <a:schemeClr val="accent6">
                    <a:lumMod val="50000"/>
                  </a:schemeClr>
                </a:solidFill>
                <a:cs typeface="2  Kamran" pitchFamily="2" charset="-78"/>
              </a:rPr>
            </a:br>
            <a:r>
              <a:rPr lang="fa-IR" sz="3200" dirty="0" smtClean="0">
                <a:solidFill>
                  <a:schemeClr val="accent6">
                    <a:lumMod val="50000"/>
                  </a:schemeClr>
                </a:solidFill>
                <a:cs typeface="2  Kamran" pitchFamily="2" charset="-78"/>
              </a:rPr>
              <a:t>گهواره ای</a:t>
            </a:r>
            <a:endParaRPr lang="en-US" sz="3200" dirty="0">
              <a:solidFill>
                <a:schemeClr val="accent6">
                  <a:lumMod val="50000"/>
                </a:schemeClr>
              </a:solidFill>
              <a:cs typeface="2  Kamran" pitchFamily="2" charset="-78"/>
            </a:endParaRPr>
          </a:p>
        </p:txBody>
      </p:sp>
      <p:sp>
        <p:nvSpPr>
          <p:cNvPr id="6" name="Content Placeholder 8"/>
          <p:cNvSpPr txBox="1">
            <a:spLocks/>
          </p:cNvSpPr>
          <p:nvPr/>
        </p:nvSpPr>
        <p:spPr>
          <a:xfrm>
            <a:off x="4139951" y="274638"/>
            <a:ext cx="7728519" cy="6261105"/>
          </a:xfrm>
          <a:prstGeom prst="rect">
            <a:avLst/>
          </a:prstGeom>
        </p:spPr>
        <p:txBody>
          <a:bodyPr>
            <a:noAutofit/>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nSpc>
                <a:spcPct val="150000"/>
              </a:lnSpc>
            </a:pPr>
            <a:r>
              <a:rPr lang="fa-IR" sz="3200" dirty="0" smtClean="0">
                <a:latin typeface="Times New Roman"/>
                <a:ea typeface="Times New Roman"/>
                <a:cs typeface="B Nazanin" panose="00000400000000000000" pitchFamily="2" charset="-78"/>
              </a:rPr>
              <a:t>سر شيرخوار در خم آرنج و بالای ساعد و شانه و پشت شيرخوار نيز توسط بقیه ساعد دست مادر همان طرف حمايت می شود.</a:t>
            </a:r>
          </a:p>
          <a:p>
            <a:pPr>
              <a:lnSpc>
                <a:spcPct val="150000"/>
              </a:lnSpc>
            </a:pPr>
            <a:r>
              <a:rPr lang="fa-IR" sz="3200" dirty="0" smtClean="0">
                <a:latin typeface="Times New Roman"/>
                <a:ea typeface="Times New Roman"/>
                <a:cs typeface="B Nazanin" panose="00000400000000000000" pitchFamily="2" charset="-78"/>
              </a:rPr>
              <a:t>صورت و بدن شيرخوار (</a:t>
            </a:r>
            <a:r>
              <a:rPr lang="fa-IR" sz="3200" dirty="0" smtClean="0">
                <a:cs typeface="B Nazanin" panose="00000400000000000000" pitchFamily="2" charset="-78"/>
              </a:rPr>
              <a:t>به پهلو) </a:t>
            </a:r>
            <a:r>
              <a:rPr lang="fa-IR" sz="3200" dirty="0" smtClean="0">
                <a:latin typeface="Times New Roman"/>
                <a:ea typeface="Times New Roman"/>
                <a:cs typeface="B Nazanin" panose="00000400000000000000" pitchFamily="2" charset="-78"/>
              </a:rPr>
              <a:t>رو به مادر است.</a:t>
            </a:r>
          </a:p>
          <a:p>
            <a:pPr>
              <a:lnSpc>
                <a:spcPct val="150000"/>
              </a:lnSpc>
            </a:pPr>
            <a:r>
              <a:rPr lang="fa-IR" sz="3200" dirty="0" smtClean="0">
                <a:latin typeface="Times New Roman"/>
                <a:ea typeface="Times New Roman"/>
                <a:cs typeface="B Nazanin" panose="00000400000000000000" pitchFamily="2" charset="-78"/>
              </a:rPr>
              <a:t>دست زیرین شيرخوار در طرفی که شير می خورد درپهلوی مادر و يا به باسن وی تکيه دارد</a:t>
            </a:r>
          </a:p>
          <a:p>
            <a:pPr>
              <a:lnSpc>
                <a:spcPct val="150000"/>
              </a:lnSpc>
            </a:pPr>
            <a:r>
              <a:rPr lang="fa-IR" sz="3200" dirty="0" smtClean="0">
                <a:cs typeface="B Nazanin" panose="00000400000000000000" pitchFamily="2" charset="-78"/>
              </a:rPr>
              <a:t>مادر می تواند با دست دیگرش پستانش را نگه دارد . </a:t>
            </a:r>
          </a:p>
        </p:txBody>
      </p:sp>
      <p:sp>
        <p:nvSpPr>
          <p:cNvPr id="8" name="Slide Number Placeholder 1"/>
          <p:cNvSpPr txBox="1">
            <a:spLocks/>
          </p:cNvSpPr>
          <p:nvPr/>
        </p:nvSpPr>
        <p:spPr>
          <a:xfrm>
            <a:off x="6553200" y="6356350"/>
            <a:ext cx="2133600" cy="365125"/>
          </a:xfrm>
          <a:prstGeom prst="rect">
            <a:avLst/>
          </a:prstGeom>
        </p:spPr>
        <p:txBody>
          <a:bodyPr vert="horz" anchor="b"/>
          <a:lstStyle>
            <a:defPPr>
              <a:defRPr lang="en-US"/>
            </a:defPPr>
            <a:lvl1pPr marL="0" algn="r" defTabSz="914400" rtl="1" eaLnBrk="1" fontAlgn="auto" latinLnBrk="0" hangingPunct="1">
              <a:spcBef>
                <a:spcPts val="0"/>
              </a:spcBef>
              <a:spcAft>
                <a:spcPts val="0"/>
              </a:spcAft>
              <a:defRPr kumimoji="0" sz="1000" b="0" kern="1200">
                <a:solidFill>
                  <a:schemeClr val="tx1"/>
                </a:solidFill>
                <a:latin typeface="+mn-lt"/>
                <a:ea typeface="+mn-ea"/>
                <a:cs typeface="B Zar" pitchFamily="2" charset="-7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solidFill>
                  <a:prstClr val="black">
                    <a:tint val="75000"/>
                  </a:prstClr>
                </a:solidFill>
              </a:rPr>
              <a:pPr/>
              <a:t>30</a:t>
            </a:fld>
            <a:endParaRPr lang="en-US" dirty="0">
              <a:solidFill>
                <a:prstClr val="black">
                  <a:tint val="75000"/>
                </a:prstClr>
              </a:solidFill>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7109" y="1382743"/>
            <a:ext cx="3692842" cy="51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2941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31</a:t>
            </a:fld>
            <a:endParaRPr lang="fa-IR" dirty="0">
              <a:solidFill>
                <a:prstClr val="black"/>
              </a:solidFill>
            </a:endParaRPr>
          </a:p>
        </p:txBody>
      </p:sp>
      <p:sp>
        <p:nvSpPr>
          <p:cNvPr id="5" name="Content Placeholder 8"/>
          <p:cNvSpPr>
            <a:spLocks noGrp="1"/>
          </p:cNvSpPr>
          <p:nvPr>
            <p:ph idx="1"/>
          </p:nvPr>
        </p:nvSpPr>
        <p:spPr>
          <a:xfrm>
            <a:off x="5076882" y="873419"/>
            <a:ext cx="6505517" cy="5607050"/>
          </a:xfrm>
        </p:spPr>
        <p:txBody>
          <a:bodyPr>
            <a:noAutofit/>
          </a:bodyPr>
          <a:lstStyle/>
          <a:p>
            <a:pPr lvl="0" algn="r" rtl="1">
              <a:lnSpc>
                <a:spcPct val="150000"/>
              </a:lnSpc>
            </a:pPr>
            <a:r>
              <a:rPr lang="fa-IR" dirty="0" smtClean="0">
                <a:latin typeface="Times New Roman"/>
                <a:ea typeface="Times New Roman"/>
                <a:cs typeface="B Nazanin" panose="00000400000000000000" pitchFamily="2" charset="-78"/>
              </a:rPr>
              <a:t>قاعده گردن (از </a:t>
            </a:r>
            <a:r>
              <a:rPr lang="fa-IR" dirty="0" err="1" smtClean="0">
                <a:latin typeface="Times New Roman"/>
                <a:ea typeface="Times New Roman"/>
                <a:cs typeface="B Nazanin" panose="00000400000000000000" pitchFamily="2" charset="-78"/>
              </a:rPr>
              <a:t>زیرگوشها</a:t>
            </a:r>
            <a:r>
              <a:rPr lang="fa-IR" dirty="0" smtClean="0">
                <a:latin typeface="Times New Roman"/>
                <a:ea typeface="Times New Roman"/>
                <a:cs typeface="B Nazanin" panose="00000400000000000000" pitchFamily="2" charset="-78"/>
              </a:rPr>
              <a:t>)و قسمت فوقانی شانه شيرخوار با کف دست مادر و پشت شيرخوار با ساعد همان دست </a:t>
            </a:r>
            <a:r>
              <a:rPr lang="fa-IR" dirty="0" err="1" smtClean="0">
                <a:latin typeface="Times New Roman"/>
                <a:ea typeface="Times New Roman"/>
                <a:cs typeface="B Nazanin" panose="00000400000000000000" pitchFamily="2" charset="-78"/>
              </a:rPr>
              <a:t>حمايت</a:t>
            </a:r>
            <a:r>
              <a:rPr lang="fa-IR" dirty="0" smtClean="0">
                <a:latin typeface="Times New Roman"/>
                <a:ea typeface="Times New Roman"/>
                <a:cs typeface="B Nazanin" panose="00000400000000000000" pitchFamily="2" charset="-78"/>
              </a:rPr>
              <a:t> می شود.</a:t>
            </a:r>
          </a:p>
          <a:p>
            <a:pPr lvl="0" algn="r" rtl="1">
              <a:lnSpc>
                <a:spcPct val="150000"/>
              </a:lnSpc>
            </a:pPr>
            <a:r>
              <a:rPr lang="fa-IR" dirty="0" smtClean="0">
                <a:latin typeface="Times New Roman"/>
                <a:ea typeface="Times New Roman"/>
                <a:cs typeface="B Nazanin" panose="00000400000000000000" pitchFamily="2" charset="-78"/>
              </a:rPr>
              <a:t>صورت و بدن شيرخوار (به پهلو) رو به مادر است.</a:t>
            </a:r>
          </a:p>
          <a:p>
            <a:pPr algn="r" rtl="1">
              <a:lnSpc>
                <a:spcPct val="150000"/>
              </a:lnSpc>
            </a:pPr>
            <a:r>
              <a:rPr lang="fa-IR" dirty="0" smtClean="0">
                <a:latin typeface="Times New Roman"/>
                <a:ea typeface="Times New Roman"/>
                <a:cs typeface="B Nazanin" panose="00000400000000000000" pitchFamily="2" charset="-78"/>
              </a:rPr>
              <a:t>دست زیرین شيرخوار در طرفی که شير می خورد در پهلوی  مادر و يا به باسن وی تکيه دارد.</a:t>
            </a:r>
          </a:p>
          <a:p>
            <a:pPr algn="r" rtl="1">
              <a:lnSpc>
                <a:spcPct val="150000"/>
              </a:lnSpc>
            </a:pPr>
            <a:r>
              <a:rPr lang="fa-IR" dirty="0" smtClean="0">
                <a:latin typeface="Times New Roman"/>
                <a:ea typeface="Times New Roman"/>
                <a:cs typeface="B Nazanin" panose="00000400000000000000" pitchFamily="2" charset="-78"/>
              </a:rPr>
              <a:t>مادر می تواند با دست طرفی که از پستان خود به شيرخوار شير می دهد براحتی پستانش را نگهدارد.</a:t>
            </a:r>
          </a:p>
          <a:p>
            <a:pPr algn="r" rtl="1">
              <a:buNone/>
            </a:pPr>
            <a:endParaRPr lang="fa-IR" dirty="0" smtClean="0">
              <a:latin typeface="Times New Roman"/>
              <a:ea typeface="Times New Roman"/>
              <a:cs typeface="B Nazanin" panose="000004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4181" b="4671"/>
          <a:stretch/>
        </p:blipFill>
        <p:spPr>
          <a:xfrm>
            <a:off x="1460510" y="1346789"/>
            <a:ext cx="2876023" cy="46603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itle 7"/>
          <p:cNvSpPr>
            <a:spLocks noGrp="1"/>
          </p:cNvSpPr>
          <p:nvPr>
            <p:ph type="title"/>
          </p:nvPr>
        </p:nvSpPr>
        <p:spPr>
          <a:xfrm>
            <a:off x="720162" y="111714"/>
            <a:ext cx="4356720" cy="1143000"/>
          </a:xfrm>
        </p:spPr>
        <p:txBody>
          <a:bodyPr>
            <a:noAutofit/>
          </a:bodyPr>
          <a:lstStyle/>
          <a:p>
            <a:pPr algn="ctr" rtl="1"/>
            <a:r>
              <a:rPr lang="en-US" sz="3600" b="1" dirty="0">
                <a:solidFill>
                  <a:schemeClr val="accent6">
                    <a:lumMod val="50000"/>
                  </a:schemeClr>
                </a:solidFill>
                <a:cs typeface="2  Kamran" pitchFamily="2" charset="-78"/>
              </a:rPr>
              <a:t>Cross-cradle hold</a:t>
            </a:r>
            <a:r>
              <a:rPr lang="fa-IR" sz="3600" b="1" dirty="0" smtClean="0">
                <a:solidFill>
                  <a:schemeClr val="accent6">
                    <a:lumMod val="50000"/>
                  </a:schemeClr>
                </a:solidFill>
                <a:cs typeface="2  Kamran" pitchFamily="2" charset="-78"/>
              </a:rPr>
              <a:t/>
            </a:r>
            <a:br>
              <a:rPr lang="fa-IR" sz="3600" b="1" dirty="0" smtClean="0">
                <a:solidFill>
                  <a:schemeClr val="accent6">
                    <a:lumMod val="50000"/>
                  </a:schemeClr>
                </a:solidFill>
                <a:cs typeface="2  Kamran" pitchFamily="2" charset="-78"/>
              </a:rPr>
            </a:br>
            <a:r>
              <a:rPr lang="fa-IR" sz="3600" b="1" dirty="0" smtClean="0">
                <a:solidFill>
                  <a:schemeClr val="accent6">
                    <a:lumMod val="50000"/>
                  </a:schemeClr>
                </a:solidFill>
                <a:cs typeface="2  Kamran" pitchFamily="2" charset="-78"/>
              </a:rPr>
              <a:t>گهواره ای متقاطع</a:t>
            </a:r>
            <a:endParaRPr lang="en-US" sz="3600" b="1" dirty="0">
              <a:solidFill>
                <a:schemeClr val="accent6">
                  <a:lumMod val="50000"/>
                </a:schemeClr>
              </a:solidFill>
              <a:cs typeface="2  Kamran" pitchFamily="2" charset="-78"/>
            </a:endParaRPr>
          </a:p>
        </p:txBody>
      </p:sp>
    </p:spTree>
    <p:extLst>
      <p:ext uri="{BB962C8B-B14F-4D97-AF65-F5344CB8AC3E}">
        <p14:creationId xmlns:p14="http://schemas.microsoft.com/office/powerpoint/2010/main" val="543118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32</a:t>
            </a:fld>
            <a:endParaRPr lang="fa-IR" dirty="0">
              <a:solidFill>
                <a:prstClr val="black"/>
              </a:solidFill>
            </a:endParaRPr>
          </a:p>
        </p:txBody>
      </p:sp>
      <p:sp>
        <p:nvSpPr>
          <p:cNvPr id="5" name="Content Placeholder 8"/>
          <p:cNvSpPr txBox="1">
            <a:spLocks/>
          </p:cNvSpPr>
          <p:nvPr/>
        </p:nvSpPr>
        <p:spPr>
          <a:xfrm>
            <a:off x="5791200" y="609601"/>
            <a:ext cx="3200400" cy="5711092"/>
          </a:xfrm>
          <a:prstGeom prst="rect">
            <a:avLst/>
          </a:prstGeom>
        </p:spPr>
        <p:txBody>
          <a:bodyPr>
            <a:normAutofit/>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endParaRPr lang="fa-IR" smtClean="0">
              <a:latin typeface="Times New Roman"/>
              <a:ea typeface="Times New Roman"/>
              <a:cs typeface="2  Kamran" pitchFamily="2" charset="-78"/>
            </a:endParaRPr>
          </a:p>
          <a:p>
            <a:endParaRPr lang="fa-IR" dirty="0" smtClean="0">
              <a:latin typeface="Times New Roman"/>
              <a:ea typeface="Times New Roman"/>
              <a:cs typeface="2  Kamran" pitchFamily="2" charset="-78"/>
            </a:endParaRPr>
          </a:p>
        </p:txBody>
      </p:sp>
      <p:sp>
        <p:nvSpPr>
          <p:cNvPr id="7" name="Title 7"/>
          <p:cNvSpPr txBox="1">
            <a:spLocks/>
          </p:cNvSpPr>
          <p:nvPr/>
        </p:nvSpPr>
        <p:spPr>
          <a:xfrm>
            <a:off x="322387" y="80207"/>
            <a:ext cx="4486138" cy="1584176"/>
          </a:xfrm>
          <a:prstGeom prst="rect">
            <a:avLst/>
          </a:prstGeom>
        </p:spPr>
        <p:txBody>
          <a:bodyPr vert="horz" rtlCol="0" anchor="ctr">
            <a:noAutofit/>
            <a:scene3d>
              <a:camera prst="orthographicFront"/>
              <a:lightRig rig="soft" dir="t"/>
            </a:scene3d>
            <a:sp3d prstMaterial="softEdge">
              <a:bevelT w="25400" h="25400"/>
            </a:sp3d>
          </a:bodyPr>
          <a:lstStyle>
            <a:lvl1pPr algn="r" rtl="1" eaLnBrk="0" fontAlgn="base" hangingPunct="0">
              <a:spcBef>
                <a:spcPct val="0"/>
              </a:spcBef>
              <a:spcAft>
                <a:spcPct val="0"/>
              </a:spcAft>
              <a:defRPr sz="4100" b="1" kern="1200">
                <a:solidFill>
                  <a:schemeClr val="tx2"/>
                </a:solidFill>
                <a:effectLst/>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a:lstStyle>
          <a:p>
            <a:pPr algn="ctr"/>
            <a:r>
              <a:rPr lang="en-US" sz="3200" dirty="0" smtClean="0">
                <a:solidFill>
                  <a:schemeClr val="accent6">
                    <a:lumMod val="50000"/>
                  </a:schemeClr>
                </a:solidFill>
                <a:cs typeface="2  Kamran" pitchFamily="2" charset="-78"/>
              </a:rPr>
              <a:t>Clutch, Under arm football hold  </a:t>
            </a:r>
            <a:endParaRPr lang="fa-IR" sz="3200" dirty="0">
              <a:solidFill>
                <a:schemeClr val="accent6">
                  <a:lumMod val="50000"/>
                </a:schemeClr>
              </a:solidFill>
              <a:cs typeface="2  Kamran" pitchFamily="2" charset="-78"/>
            </a:endParaRPr>
          </a:p>
          <a:p>
            <a:pPr algn="ctr"/>
            <a:r>
              <a:rPr lang="fa-IR" sz="3200" dirty="0" smtClean="0">
                <a:solidFill>
                  <a:schemeClr val="accent6">
                    <a:lumMod val="50000"/>
                  </a:schemeClr>
                </a:solidFill>
                <a:cs typeface="2  Kamran" pitchFamily="2" charset="-78"/>
              </a:rPr>
              <a:t>  زير بغلی</a:t>
            </a:r>
            <a:endParaRPr lang="en-US" sz="3200" dirty="0">
              <a:solidFill>
                <a:schemeClr val="accent6">
                  <a:lumMod val="50000"/>
                </a:schemeClr>
              </a:solidFill>
              <a:cs typeface="2  Kamran" pitchFamily="2" charset="-78"/>
            </a:endParaRPr>
          </a:p>
        </p:txBody>
      </p:sp>
      <p:sp>
        <p:nvSpPr>
          <p:cNvPr id="8" name="Content Placeholder 8"/>
          <p:cNvSpPr txBox="1">
            <a:spLocks/>
          </p:cNvSpPr>
          <p:nvPr/>
        </p:nvSpPr>
        <p:spPr>
          <a:xfrm>
            <a:off x="4427984" y="476250"/>
            <a:ext cx="7440166" cy="5977086"/>
          </a:xfrm>
          <a:prstGeom prst="rect">
            <a:avLst/>
          </a:prstGeom>
        </p:spPr>
        <p:txBody>
          <a:bodyPr vert="horz" lIns="91440" tIns="45720" rIns="91440" bIns="45720" rtlCol="0">
            <a:normAutofit/>
          </a:bodyPr>
          <a:lstStyle/>
          <a:p>
            <a:pPr marL="342900" indent="-342900" algn="r" rtl="1" fontAlgn="auto">
              <a:lnSpc>
                <a:spcPct val="150000"/>
              </a:lnSpc>
              <a:spcBef>
                <a:spcPct val="20000"/>
              </a:spcBef>
              <a:spcAft>
                <a:spcPts val="0"/>
              </a:spcAft>
              <a:buFont typeface="Arial" pitchFamily="34" charset="0"/>
              <a:buChar char="•"/>
            </a:pPr>
            <a:r>
              <a:rPr lang="fa-IR" sz="3200" dirty="0" smtClean="0">
                <a:solidFill>
                  <a:prstClr val="black"/>
                </a:solidFill>
                <a:latin typeface="Times New Roman"/>
                <a:ea typeface="Times New Roman"/>
                <a:cs typeface="B Nazanin" panose="00000400000000000000" pitchFamily="2" charset="-78"/>
              </a:rPr>
              <a:t>شيرخوار به روی بالش و خوابيده به پهلو یا به پشت و يا کمی رو به بالا (نيمه نشسته)در کنار و زير بغل مادر و در بین بازو و قفسه سینه وی قرارمي گيرد.</a:t>
            </a:r>
          </a:p>
          <a:p>
            <a:pPr marL="342900" indent="-342900" algn="r" rtl="1" fontAlgn="auto">
              <a:lnSpc>
                <a:spcPct val="150000"/>
              </a:lnSpc>
              <a:spcBef>
                <a:spcPct val="20000"/>
              </a:spcBef>
              <a:spcAft>
                <a:spcPts val="0"/>
              </a:spcAft>
              <a:buFont typeface="Arial" pitchFamily="34" charset="0"/>
              <a:buChar char="•"/>
            </a:pPr>
            <a:r>
              <a:rPr lang="fa-IR" sz="3200" dirty="0" smtClean="0">
                <a:solidFill>
                  <a:prstClr val="black"/>
                </a:solidFill>
                <a:latin typeface="Times New Roman"/>
                <a:ea typeface="Times New Roman"/>
                <a:cs typeface="B Nazanin" panose="00000400000000000000" pitchFamily="2" charset="-78"/>
              </a:rPr>
              <a:t>قاعده گردن و شانه شيرخوار با کف دست مادر و پشت شيرخوار با ساعد همان دست </a:t>
            </a:r>
            <a:r>
              <a:rPr lang="fa-IR" sz="3200" dirty="0" err="1" smtClean="0">
                <a:solidFill>
                  <a:prstClr val="black"/>
                </a:solidFill>
                <a:latin typeface="Times New Roman"/>
                <a:ea typeface="Times New Roman"/>
                <a:cs typeface="B Nazanin" panose="00000400000000000000" pitchFamily="2" charset="-78"/>
              </a:rPr>
              <a:t>حمايت</a:t>
            </a:r>
            <a:r>
              <a:rPr lang="fa-IR" sz="3200" dirty="0" smtClean="0">
                <a:solidFill>
                  <a:prstClr val="black"/>
                </a:solidFill>
                <a:latin typeface="Times New Roman"/>
                <a:ea typeface="Times New Roman"/>
                <a:cs typeface="B Nazanin" panose="00000400000000000000" pitchFamily="2" charset="-78"/>
              </a:rPr>
              <a:t> می شود.</a:t>
            </a:r>
          </a:p>
          <a:p>
            <a:pPr marL="342900" indent="-342900" algn="r" rtl="1" fontAlgn="auto">
              <a:lnSpc>
                <a:spcPct val="150000"/>
              </a:lnSpc>
              <a:spcBef>
                <a:spcPct val="20000"/>
              </a:spcBef>
              <a:spcAft>
                <a:spcPts val="0"/>
              </a:spcAft>
              <a:buFont typeface="Arial" pitchFamily="34" charset="0"/>
              <a:buChar char="•"/>
            </a:pPr>
            <a:r>
              <a:rPr lang="fa-IR" sz="3200" dirty="0" smtClean="0">
                <a:solidFill>
                  <a:prstClr val="black"/>
                </a:solidFill>
                <a:latin typeface="Times New Roman"/>
                <a:ea typeface="Times New Roman"/>
                <a:cs typeface="B Nazanin" panose="00000400000000000000" pitchFamily="2" charset="-78"/>
              </a:rPr>
              <a:t>مادر می تواند به راحتی با دست طرف مقابل پستانش را نگه دارد. </a:t>
            </a:r>
          </a:p>
        </p:txBody>
      </p:sp>
      <p:sp>
        <p:nvSpPr>
          <p:cNvPr id="9" name="Slide Number Placeholder 1"/>
          <p:cNvSpPr txBox="1">
            <a:spLocks/>
          </p:cNvSpPr>
          <p:nvPr/>
        </p:nvSpPr>
        <p:spPr>
          <a:xfrm>
            <a:off x="6569968" y="6416675"/>
            <a:ext cx="2133600" cy="365125"/>
          </a:xfrm>
          <a:prstGeom prst="rect">
            <a:avLst/>
          </a:prstGeom>
        </p:spPr>
        <p:txBody>
          <a:bodyPr vert="horz" anchor="b"/>
          <a:lstStyle>
            <a:defPPr>
              <a:defRPr lang="en-US"/>
            </a:defPPr>
            <a:lvl1pPr marL="0" algn="r" defTabSz="914400" rtl="1" eaLnBrk="1" fontAlgn="auto" latinLnBrk="0" hangingPunct="1">
              <a:spcBef>
                <a:spcPts val="0"/>
              </a:spcBef>
              <a:spcAft>
                <a:spcPts val="0"/>
              </a:spcAft>
              <a:defRPr kumimoji="0" sz="1000" b="0" kern="1200">
                <a:solidFill>
                  <a:schemeClr val="tx1"/>
                </a:solidFill>
                <a:latin typeface="+mn-lt"/>
                <a:ea typeface="+mn-ea"/>
                <a:cs typeface="B Zar" pitchFamily="2" charset="-7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solidFill>
                  <a:prstClr val="black">
                    <a:tint val="75000"/>
                  </a:prstClr>
                </a:solidFill>
              </a:rPr>
              <a:pPr/>
              <a:t>32</a:t>
            </a:fld>
            <a:endParaRPr lang="en-US" dirty="0">
              <a:solidFill>
                <a:prstClr val="black">
                  <a:tint val="75000"/>
                </a:prstClr>
              </a:solidFill>
            </a:endParaRPr>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027" y="1268339"/>
            <a:ext cx="3672408" cy="5472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74787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33</a:t>
            </a:fld>
            <a:endParaRPr lang="fa-IR" dirty="0">
              <a:solidFill>
                <a:prstClr val="black"/>
              </a:solidFill>
            </a:endParaRPr>
          </a:p>
        </p:txBody>
      </p:sp>
      <p:sp>
        <p:nvSpPr>
          <p:cNvPr id="6" name="Content Placeholder 8"/>
          <p:cNvSpPr txBox="1">
            <a:spLocks/>
          </p:cNvSpPr>
          <p:nvPr/>
        </p:nvSpPr>
        <p:spPr>
          <a:xfrm>
            <a:off x="4067944" y="333375"/>
            <a:ext cx="7800205" cy="5876925"/>
          </a:xfrm>
          <a:prstGeom prst="rect">
            <a:avLst/>
          </a:prstGeom>
        </p:spPr>
        <p:txBody>
          <a:bodyPr vert="horz" lIns="91440" tIns="45720" rIns="91440" bIns="45720" rtlCol="0">
            <a:noAutofit/>
          </a:bodyPr>
          <a:lstStyle/>
          <a:p>
            <a:pPr marL="342900" indent="-342900" algn="r" rtl="1" fontAlgn="auto">
              <a:spcBef>
                <a:spcPct val="20000"/>
              </a:spcBef>
              <a:spcAft>
                <a:spcPts val="0"/>
              </a:spcAft>
              <a:buFont typeface="Arial" pitchFamily="34" charset="0"/>
              <a:buChar char="•"/>
            </a:pPr>
            <a:r>
              <a:rPr lang="fa-IR" sz="2800" dirty="0" smtClean="0">
                <a:solidFill>
                  <a:prstClr val="black"/>
                </a:solidFill>
                <a:latin typeface="Times New Roman"/>
                <a:ea typeface="Times New Roman"/>
                <a:cs typeface="B Nazanin" panose="00000400000000000000" pitchFamily="2" charset="-78"/>
              </a:rPr>
              <a:t>مادر به پهلو خوابيده، سر و پشت و پای بالايی خود را بر بالش تکيه مي دهد.</a:t>
            </a:r>
          </a:p>
          <a:p>
            <a:pPr algn="r" rtl="1" fontAlgn="auto">
              <a:spcBef>
                <a:spcPct val="20000"/>
              </a:spcBef>
              <a:spcAft>
                <a:spcPts val="0"/>
              </a:spcAft>
            </a:pPr>
            <a:endParaRPr lang="fa-IR" sz="2800" dirty="0" smtClean="0">
              <a:solidFill>
                <a:prstClr val="black"/>
              </a:solidFill>
              <a:latin typeface="Times New Roman"/>
              <a:ea typeface="Times New Roman"/>
              <a:cs typeface="B Nazanin" panose="00000400000000000000" pitchFamily="2" charset="-78"/>
            </a:endParaRPr>
          </a:p>
          <a:p>
            <a:pPr marL="342900" indent="-342900" algn="r" rtl="1" fontAlgn="auto">
              <a:spcBef>
                <a:spcPct val="20000"/>
              </a:spcBef>
              <a:spcAft>
                <a:spcPts val="0"/>
              </a:spcAft>
              <a:buFont typeface="Arial" pitchFamily="34" charset="0"/>
              <a:buChar char="•"/>
            </a:pPr>
            <a:r>
              <a:rPr lang="fa-IR" sz="2800" dirty="0" smtClean="0">
                <a:solidFill>
                  <a:prstClr val="black"/>
                </a:solidFill>
                <a:latin typeface="Times New Roman"/>
                <a:ea typeface="Times New Roman"/>
                <a:cs typeface="B Nazanin" panose="00000400000000000000" pitchFamily="2" charset="-78"/>
              </a:rPr>
              <a:t>بدن شيرخوار از پهلو رو به روی مادر است بطوريکه صورت وی رو به مادر و دهان او هم سطح با نوک پستان و سرش کمی به طرف عقب متمايل می باشد.</a:t>
            </a:r>
          </a:p>
          <a:p>
            <a:pPr algn="r" rtl="1" fontAlgn="auto">
              <a:spcBef>
                <a:spcPct val="20000"/>
              </a:spcBef>
              <a:spcAft>
                <a:spcPts val="0"/>
              </a:spcAft>
            </a:pPr>
            <a:endParaRPr lang="fa-IR" sz="2800" dirty="0" smtClean="0">
              <a:solidFill>
                <a:prstClr val="black"/>
              </a:solidFill>
              <a:latin typeface="Times New Roman"/>
              <a:ea typeface="Times New Roman"/>
              <a:cs typeface="B Nazanin" panose="00000400000000000000" pitchFamily="2" charset="-78"/>
            </a:endParaRPr>
          </a:p>
          <a:p>
            <a:pPr marL="342900" indent="-342900" algn="r" rtl="1" fontAlgn="auto">
              <a:spcBef>
                <a:spcPct val="20000"/>
              </a:spcBef>
              <a:spcAft>
                <a:spcPts val="0"/>
              </a:spcAft>
              <a:buFont typeface="Arial" pitchFamily="34" charset="0"/>
              <a:buChar char="•"/>
            </a:pPr>
            <a:r>
              <a:rPr lang="fa-IR" sz="2800" dirty="0" smtClean="0">
                <a:solidFill>
                  <a:prstClr val="black"/>
                </a:solidFill>
                <a:latin typeface="Times New Roman"/>
                <a:ea typeface="Times New Roman"/>
                <a:cs typeface="B Nazanin" panose="00000400000000000000" pitchFamily="2" charset="-78"/>
              </a:rPr>
              <a:t>سر شيرخوار می تواند بر روی بستر و يا ساعد و يا بازوی مادر قرار بگيرد.</a:t>
            </a:r>
          </a:p>
          <a:p>
            <a:pPr marL="342900" indent="-342900" algn="r" rtl="1" fontAlgn="auto">
              <a:spcBef>
                <a:spcPct val="20000"/>
              </a:spcBef>
              <a:spcAft>
                <a:spcPts val="0"/>
              </a:spcAft>
              <a:buFont typeface="Arial" pitchFamily="34" charset="0"/>
              <a:buChar char="•"/>
            </a:pPr>
            <a:endParaRPr lang="fa-IR" sz="2800" dirty="0" smtClean="0">
              <a:solidFill>
                <a:prstClr val="black"/>
              </a:solidFill>
              <a:latin typeface="Times New Roman"/>
              <a:ea typeface="Times New Roman"/>
              <a:cs typeface="B Nazanin" panose="00000400000000000000" pitchFamily="2" charset="-78"/>
            </a:endParaRPr>
          </a:p>
          <a:p>
            <a:pPr marL="342900" indent="-342900" algn="r" rtl="1" fontAlgn="auto">
              <a:spcBef>
                <a:spcPct val="20000"/>
              </a:spcBef>
              <a:spcAft>
                <a:spcPts val="0"/>
              </a:spcAft>
              <a:buFont typeface="Arial" pitchFamily="34" charset="0"/>
              <a:buChar char="•"/>
            </a:pPr>
            <a:r>
              <a:rPr lang="fa-IR" sz="2800" dirty="0" smtClean="0">
                <a:solidFill>
                  <a:prstClr val="black"/>
                </a:solidFill>
                <a:latin typeface="Times New Roman"/>
                <a:ea typeface="Times New Roman"/>
                <a:cs typeface="B Nazanin" panose="00000400000000000000" pitchFamily="2" charset="-78"/>
              </a:rPr>
              <a:t>پشت شيرخوار توسط ساعد دست فوقانی مادر ويا بالش  و یا ساعد همان دست (همراه </a:t>
            </a:r>
            <a:r>
              <a:rPr lang="fa-IR" sz="2800" dirty="0" err="1" smtClean="0">
                <a:solidFill>
                  <a:prstClr val="black"/>
                </a:solidFill>
                <a:latin typeface="Times New Roman"/>
                <a:ea typeface="Times New Roman"/>
                <a:cs typeface="B Nazanin" panose="00000400000000000000" pitchFamily="2" charset="-78"/>
              </a:rPr>
              <a:t>نگهداشتن</a:t>
            </a:r>
            <a:r>
              <a:rPr lang="fa-IR" sz="2800" dirty="0" smtClean="0">
                <a:solidFill>
                  <a:prstClr val="black"/>
                </a:solidFill>
                <a:latin typeface="Times New Roman"/>
                <a:ea typeface="Times New Roman"/>
                <a:cs typeface="B Nazanin" panose="00000400000000000000" pitchFamily="2" charset="-78"/>
              </a:rPr>
              <a:t> پستان با دست فوقانی) </a:t>
            </a:r>
            <a:r>
              <a:rPr lang="fa-IR" sz="2800" dirty="0" err="1" smtClean="0">
                <a:solidFill>
                  <a:prstClr val="black"/>
                </a:solidFill>
                <a:latin typeface="Times New Roman"/>
                <a:ea typeface="Times New Roman"/>
                <a:cs typeface="B Nazanin" panose="00000400000000000000" pitchFamily="2" charset="-78"/>
              </a:rPr>
              <a:t>حمايت</a:t>
            </a:r>
            <a:r>
              <a:rPr lang="fa-IR" sz="2800" dirty="0" smtClean="0">
                <a:solidFill>
                  <a:prstClr val="black"/>
                </a:solidFill>
                <a:latin typeface="Times New Roman"/>
                <a:ea typeface="Times New Roman"/>
                <a:cs typeface="B Nazanin" panose="00000400000000000000" pitchFamily="2" charset="-78"/>
              </a:rPr>
              <a:t> می شود.</a:t>
            </a:r>
          </a:p>
          <a:p>
            <a:pPr marL="342900" indent="-342900" algn="r" rtl="1" fontAlgn="auto">
              <a:spcBef>
                <a:spcPct val="20000"/>
              </a:spcBef>
              <a:spcAft>
                <a:spcPts val="0"/>
              </a:spcAft>
              <a:buFont typeface="Arial" pitchFamily="34" charset="0"/>
              <a:buChar char="•"/>
            </a:pPr>
            <a:endParaRPr lang="fa-IR" sz="2800" dirty="0" smtClean="0">
              <a:solidFill>
                <a:prstClr val="black"/>
              </a:solidFill>
              <a:latin typeface="Times New Roman"/>
              <a:ea typeface="Times New Roman"/>
              <a:cs typeface="B Nazanin" panose="00000400000000000000" pitchFamily="2" charset="-78"/>
            </a:endParaRPr>
          </a:p>
        </p:txBody>
      </p:sp>
      <p:sp>
        <p:nvSpPr>
          <p:cNvPr id="7" name="Title 7"/>
          <p:cNvSpPr txBox="1">
            <a:spLocks/>
          </p:cNvSpPr>
          <p:nvPr/>
        </p:nvSpPr>
        <p:spPr>
          <a:xfrm>
            <a:off x="127856" y="548680"/>
            <a:ext cx="4153272" cy="1143000"/>
          </a:xfrm>
          <a:prstGeom prst="rect">
            <a:avLst/>
          </a:prstGeom>
        </p:spPr>
        <p:txBody>
          <a:bodyPr vert="horz" lIns="91440" tIns="45720" rIns="91440" bIns="45720" rtlCol="0" anchor="ctr">
            <a:noAutofit/>
          </a:bodyPr>
          <a:lstStyle/>
          <a:p>
            <a:pPr algn="ctr" rtl="1" fontAlgn="auto">
              <a:spcAft>
                <a:spcPts val="0"/>
              </a:spcAft>
            </a:pPr>
            <a:r>
              <a:rPr lang="en-US" sz="3600" b="1" dirty="0" smtClean="0">
                <a:solidFill>
                  <a:srgbClr val="F79646">
                    <a:lumMod val="50000"/>
                  </a:srgbClr>
                </a:solidFill>
                <a:latin typeface="Calibri"/>
                <a:cs typeface="2  Kamran" pitchFamily="2" charset="-78"/>
              </a:rPr>
              <a:t>Side Lying </a:t>
            </a:r>
          </a:p>
          <a:p>
            <a:pPr algn="ctr" rtl="1" fontAlgn="auto">
              <a:spcAft>
                <a:spcPts val="0"/>
              </a:spcAft>
            </a:pPr>
            <a:r>
              <a:rPr lang="fa-IR" sz="3600" b="1" dirty="0" smtClean="0">
                <a:solidFill>
                  <a:srgbClr val="F79646">
                    <a:lumMod val="50000"/>
                  </a:srgbClr>
                </a:solidFill>
                <a:latin typeface="Calibri"/>
                <a:cs typeface="2  Kamran" pitchFamily="2" charset="-78"/>
              </a:rPr>
              <a:t>خوابیده به پهلو </a:t>
            </a:r>
            <a:endParaRPr lang="en-US" sz="3600" b="1" dirty="0">
              <a:solidFill>
                <a:srgbClr val="F79646">
                  <a:lumMod val="50000"/>
                </a:srgbClr>
              </a:solidFill>
              <a:latin typeface="Calibri"/>
              <a:cs typeface="2  Kamran" pitchFamily="2" charset="-78"/>
            </a:endParaRPr>
          </a:p>
        </p:txBody>
      </p:sp>
      <p:sp>
        <p:nvSpPr>
          <p:cNvPr id="8" name="Slide Number Placeholder 1"/>
          <p:cNvSpPr txBox="1">
            <a:spLocks/>
          </p:cNvSpPr>
          <p:nvPr/>
        </p:nvSpPr>
        <p:spPr>
          <a:xfrm>
            <a:off x="6553200" y="6356350"/>
            <a:ext cx="2133600" cy="365125"/>
          </a:xfrm>
          <a:prstGeom prst="rect">
            <a:avLst/>
          </a:prstGeom>
        </p:spPr>
        <p:txBody>
          <a:bodyPr vert="horz" anchor="b"/>
          <a:lstStyle>
            <a:defPPr>
              <a:defRPr lang="en-US"/>
            </a:defPPr>
            <a:lvl1pPr marL="0" algn="r" defTabSz="914400" rtl="1" eaLnBrk="1" fontAlgn="auto" latinLnBrk="0" hangingPunct="1">
              <a:spcBef>
                <a:spcPts val="0"/>
              </a:spcBef>
              <a:spcAft>
                <a:spcPts val="0"/>
              </a:spcAft>
              <a:defRPr kumimoji="0" sz="1000" b="0" kern="1200">
                <a:solidFill>
                  <a:schemeClr val="tx1"/>
                </a:solidFill>
                <a:latin typeface="+mn-lt"/>
                <a:ea typeface="+mn-ea"/>
                <a:cs typeface="B Zar" pitchFamily="2" charset="-7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solidFill>
                  <a:prstClr val="black">
                    <a:tint val="75000"/>
                  </a:prstClr>
                </a:solidFill>
              </a:rPr>
              <a:pPr/>
              <a:t>33</a:t>
            </a:fld>
            <a:endParaRPr lang="en-US" dirty="0">
              <a:solidFill>
                <a:prstClr val="black">
                  <a:tint val="75000"/>
                </a:prstClr>
              </a:solidFill>
            </a:endParaRPr>
          </a:p>
        </p:txBody>
      </p:sp>
      <p:pic>
        <p:nvPicPr>
          <p:cNvPr id="9"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464" t="16899" r="12705" b="26291"/>
          <a:stretch/>
        </p:blipFill>
        <p:spPr bwMode="auto">
          <a:xfrm flipH="1">
            <a:off x="518062" y="1988840"/>
            <a:ext cx="3195794" cy="16249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b="3005"/>
          <a:stretch/>
        </p:blipFill>
        <p:spPr>
          <a:xfrm>
            <a:off x="518062" y="4077072"/>
            <a:ext cx="3167540" cy="17281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1909" t="13231" r="11267" b="-2800"/>
          <a:stretch/>
        </p:blipFill>
        <p:spPr>
          <a:xfrm>
            <a:off x="518062" y="4032501"/>
            <a:ext cx="3195794" cy="185447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52740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nvPr>
        </p:nvGraphicFramePr>
        <p:xfrm>
          <a:off x="1991544" y="1628800"/>
          <a:ext cx="8174771" cy="4225280"/>
        </p:xfrm>
        <a:graphic>
          <a:graphicData uri="http://schemas.openxmlformats.org/drawingml/2006/table">
            <a:tbl>
              <a:tblPr firstRow="1" bandRow="1">
                <a:tableStyleId>{5C22544A-7EE6-4342-B048-85BDC9FD1C3A}</a:tableStyleId>
              </a:tblPr>
              <a:tblGrid>
                <a:gridCol w="2304257"/>
                <a:gridCol w="2520280"/>
                <a:gridCol w="3350234"/>
              </a:tblGrid>
              <a:tr h="7200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3200" b="1" dirty="0" smtClean="0">
                          <a:cs typeface="B Nazanin" panose="00000400000000000000" pitchFamily="2" charset="-78"/>
                        </a:rPr>
                        <a:t>گهواره ای</a:t>
                      </a:r>
                      <a:endParaRPr lang="en-US" sz="3200" b="1" dirty="0" smtClean="0">
                        <a:cs typeface="B Nazanin" panose="00000400000000000000" pitchFamily="2" charset="-78"/>
                      </a:endParaRPr>
                    </a:p>
                  </a:txBody>
                  <a:tcPr/>
                </a:tc>
                <a:tc>
                  <a:txBody>
                    <a:bodyPr/>
                    <a:lstStyle/>
                    <a:p>
                      <a:pPr algn="ctr" rtl="0"/>
                      <a:r>
                        <a:rPr lang="fa-IR" sz="3200" dirty="0" smtClean="0">
                          <a:cs typeface="B Nazanin" panose="00000400000000000000" pitchFamily="2" charset="-78"/>
                        </a:rPr>
                        <a:t>مزایا</a:t>
                      </a:r>
                      <a:endParaRPr lang="en-US" sz="3200" dirty="0">
                        <a:cs typeface="B Nazanin" panose="00000400000000000000" pitchFamily="2" charset="-78"/>
                      </a:endParaRPr>
                    </a:p>
                  </a:txBody>
                  <a:tcPr/>
                </a:tc>
                <a:tc>
                  <a:txBody>
                    <a:bodyPr/>
                    <a:lstStyle/>
                    <a:p>
                      <a:pPr algn="ctr" rtl="0"/>
                      <a:r>
                        <a:rPr lang="fa-IR" sz="3200" dirty="0" smtClean="0">
                          <a:cs typeface="B Nazanin" panose="00000400000000000000" pitchFamily="2" charset="-78"/>
                        </a:rPr>
                        <a:t>معایب</a:t>
                      </a:r>
                      <a:r>
                        <a:rPr lang="en-US" sz="3200" baseline="0" dirty="0" smtClean="0">
                          <a:cs typeface="B Nazanin" panose="00000400000000000000" pitchFamily="2" charset="-78"/>
                        </a:rPr>
                        <a:t> </a:t>
                      </a:r>
                      <a:endParaRPr lang="en-US" sz="3200" dirty="0">
                        <a:cs typeface="B Nazanin" panose="00000400000000000000" pitchFamily="2" charset="-78"/>
                      </a:endParaRPr>
                    </a:p>
                  </a:txBody>
                  <a:tcPr/>
                </a:tc>
              </a:tr>
              <a:tr h="3384376">
                <a:tc>
                  <a:txBody>
                    <a:bodyPr/>
                    <a:lstStyle/>
                    <a:p>
                      <a:pPr algn="ctr" rtl="0"/>
                      <a:endParaRPr lang="en-US" sz="3200" b="1" dirty="0">
                        <a:cs typeface="B Nazanin" panose="00000400000000000000" pitchFamily="2" charset="-78"/>
                      </a:endParaRPr>
                    </a:p>
                  </a:txBody>
                  <a:tcPr/>
                </a:tc>
                <a:tc>
                  <a:txBody>
                    <a:bodyPr/>
                    <a:lstStyle/>
                    <a:p>
                      <a:pPr marL="457200" indent="-457200" algn="r" rtl="1">
                        <a:buFont typeface="Arial" panose="020B0604020202020204" pitchFamily="34" charset="0"/>
                        <a:buChar char="•"/>
                      </a:pPr>
                      <a:r>
                        <a:rPr lang="fa-IR" sz="2800" dirty="0" smtClean="0">
                          <a:cs typeface="B Nazanin" panose="00000400000000000000" pitchFamily="2" charset="-78"/>
                        </a:rPr>
                        <a:t>اغلب استفاده میشود</a:t>
                      </a:r>
                    </a:p>
                    <a:p>
                      <a:pPr marL="457200" indent="-457200" algn="r" rtl="1">
                        <a:buFont typeface="Arial" panose="020B0604020202020204" pitchFamily="34" charset="0"/>
                        <a:buChar char="•"/>
                      </a:pPr>
                      <a:r>
                        <a:rPr lang="fa-IR" sz="2800" dirty="0" smtClean="0">
                          <a:cs typeface="B Nazanin" panose="00000400000000000000" pitchFamily="2" charset="-78"/>
                        </a:rPr>
                        <a:t>مناسب در  تغذیه</a:t>
                      </a:r>
                      <a:r>
                        <a:rPr lang="fa-IR" sz="2800" baseline="0" dirty="0" smtClean="0">
                          <a:cs typeface="B Nazanin" panose="00000400000000000000" pitchFamily="2" charset="-78"/>
                        </a:rPr>
                        <a:t> طولانی و زمانی که  شیرخوار رشد  میکند</a:t>
                      </a:r>
                      <a:endParaRPr lang="en-US" sz="2800" dirty="0">
                        <a:cs typeface="B Nazanin" panose="00000400000000000000" pitchFamily="2" charset="-78"/>
                      </a:endParaRPr>
                    </a:p>
                  </a:txBody>
                  <a:tcPr/>
                </a:tc>
                <a:tc>
                  <a:txBody>
                    <a:bodyPr/>
                    <a:lstStyle/>
                    <a:p>
                      <a:pPr marL="457200" indent="-457200" algn="r" rtl="1">
                        <a:buFont typeface="Arial" panose="020B0604020202020204" pitchFamily="34" charset="0"/>
                        <a:buChar char="•"/>
                      </a:pPr>
                      <a:r>
                        <a:rPr lang="fa-IR" sz="2800" dirty="0" smtClean="0">
                          <a:cs typeface="B Nazanin" panose="00000400000000000000" pitchFamily="2" charset="-78"/>
                        </a:rPr>
                        <a:t>سر شیرخوار تکان می خورد و جابجا می شود</a:t>
                      </a:r>
                      <a:endParaRPr lang="en-US" sz="2800" baseline="0" dirty="0" smtClean="0">
                        <a:cs typeface="B Nazanin" panose="00000400000000000000" pitchFamily="2" charset="-78"/>
                      </a:endParaRPr>
                    </a:p>
                    <a:p>
                      <a:pPr marL="457200" indent="-457200" algn="r" rtl="1">
                        <a:buFont typeface="Arial" panose="020B0604020202020204" pitchFamily="34" charset="0"/>
                        <a:buChar char="•"/>
                      </a:pPr>
                      <a:r>
                        <a:rPr lang="fa-IR" sz="2800" dirty="0" smtClean="0">
                          <a:cs typeface="B Nazanin" panose="00000400000000000000" pitchFamily="2" charset="-78"/>
                        </a:rPr>
                        <a:t>کنترول سر</a:t>
                      </a:r>
                      <a:r>
                        <a:rPr lang="fa-IR" sz="2800" baseline="0" dirty="0" smtClean="0">
                          <a:cs typeface="B Nazanin" panose="00000400000000000000" pitchFamily="2" charset="-78"/>
                        </a:rPr>
                        <a:t> شیرخوار خوب نیست</a:t>
                      </a:r>
                      <a:endParaRPr lang="en-US" sz="2800" baseline="0" dirty="0" smtClean="0">
                        <a:cs typeface="B Nazanin" panose="00000400000000000000" pitchFamily="2" charset="-78"/>
                      </a:endParaRPr>
                    </a:p>
                    <a:p>
                      <a:pPr marL="457200" indent="-457200" algn="r" rtl="1">
                        <a:buFont typeface="Arial" panose="020B0604020202020204" pitchFamily="34" charset="0"/>
                        <a:buChar char="•"/>
                      </a:pPr>
                      <a:r>
                        <a:rPr lang="fa-IR" sz="2800" dirty="0" smtClean="0">
                          <a:cs typeface="B Nazanin" panose="00000400000000000000" pitchFamily="2" charset="-78"/>
                        </a:rPr>
                        <a:t>امکان </a:t>
                      </a:r>
                      <a:r>
                        <a:rPr lang="fa-IR" sz="2800" dirty="0" err="1" smtClean="0">
                          <a:cs typeface="B Nazanin" panose="00000400000000000000" pitchFamily="2" charset="-78"/>
                        </a:rPr>
                        <a:t>بیشتردر</a:t>
                      </a:r>
                      <a:r>
                        <a:rPr lang="fa-IR" sz="2800" dirty="0" smtClean="0">
                          <a:cs typeface="B Nazanin" panose="00000400000000000000" pitchFamily="2" charset="-78"/>
                        </a:rPr>
                        <a:t> مکیدن</a:t>
                      </a:r>
                      <a:r>
                        <a:rPr lang="fa-IR" sz="2800" baseline="0" dirty="0" smtClean="0">
                          <a:cs typeface="B Nazanin" panose="00000400000000000000" pitchFamily="2" charset="-78"/>
                        </a:rPr>
                        <a:t> فقط نوک پستان</a:t>
                      </a:r>
                    </a:p>
                    <a:p>
                      <a:pPr marL="457200" indent="-457200" algn="r" rtl="1">
                        <a:buFont typeface="Arial" panose="020B0604020202020204" pitchFamily="34" charset="0"/>
                        <a:buChar char="•"/>
                      </a:pPr>
                      <a:r>
                        <a:rPr lang="fa-IR" sz="2800" baseline="0" dirty="0" smtClean="0">
                          <a:cs typeface="B Nazanin" panose="00000400000000000000" pitchFamily="2" charset="-78"/>
                        </a:rPr>
                        <a:t>توصیه به </a:t>
                      </a:r>
                      <a:r>
                        <a:rPr lang="fa-IR" sz="2800" baseline="0" dirty="0" err="1" smtClean="0">
                          <a:cs typeface="B Nazanin" panose="00000400000000000000" pitchFamily="2" charset="-78"/>
                        </a:rPr>
                        <a:t>سوئیچ</a:t>
                      </a:r>
                      <a:r>
                        <a:rPr lang="fa-IR" sz="2800" baseline="0" dirty="0" smtClean="0">
                          <a:cs typeface="B Nazanin" panose="00000400000000000000" pitchFamily="2" charset="-78"/>
                        </a:rPr>
                        <a:t> کردن از روش گهواره ی متقابل</a:t>
                      </a:r>
                      <a:endParaRPr lang="en-US" sz="2800" dirty="0">
                        <a:cs typeface="B Nazanin" panose="00000400000000000000" pitchFamily="2" charset="-78"/>
                      </a:endParaRPr>
                    </a:p>
                  </a:txBody>
                  <a:tcPr/>
                </a:tc>
              </a:tr>
            </a:tbl>
          </a:graphicData>
        </a:graphic>
      </p:graphicFrame>
      <p:grpSp>
        <p:nvGrpSpPr>
          <p:cNvPr id="5" name="Group 4"/>
          <p:cNvGrpSpPr/>
          <p:nvPr/>
        </p:nvGrpSpPr>
        <p:grpSpPr>
          <a:xfrm>
            <a:off x="1991544" y="188640"/>
            <a:ext cx="8229600" cy="1140378"/>
            <a:chOff x="0" y="-72008"/>
            <a:chExt cx="8229600" cy="1140378"/>
          </a:xfrm>
        </p:grpSpPr>
        <p:sp>
          <p:nvSpPr>
            <p:cNvPr id="6" name="Rounded Rectangle 5"/>
            <p:cNvSpPr/>
            <p:nvPr/>
          </p:nvSpPr>
          <p:spPr>
            <a:xfrm>
              <a:off x="0" y="-72008"/>
              <a:ext cx="8229600" cy="1123200"/>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7" name="Rounded Rectangle 4"/>
            <p:cNvSpPr/>
            <p:nvPr/>
          </p:nvSpPr>
          <p:spPr>
            <a:xfrm>
              <a:off x="54830" y="54830"/>
              <a:ext cx="81199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Aft>
                  <a:spcPct val="35000"/>
                </a:spcAft>
              </a:pPr>
              <a:r>
                <a:rPr lang="fa-IR" sz="3600" b="1" dirty="0">
                  <a:effectLst>
                    <a:outerShdw blurRad="38100" dist="38100" dir="2700000" algn="tl">
                      <a:srgbClr val="000000">
                        <a:alpha val="43137"/>
                      </a:srgbClr>
                    </a:outerShdw>
                  </a:effectLst>
                  <a:cs typeface="B Nazanin" panose="00000400000000000000" pitchFamily="2" charset="-78"/>
                </a:rPr>
                <a:t>اهم مزایا و معایب وضعیت های اصلی شیردهی </a:t>
              </a:r>
            </a:p>
          </p:txBody>
        </p:sp>
      </p:grpSp>
      <p:sp>
        <p:nvSpPr>
          <p:cNvPr id="2" name="Slide Number Placeholder 1"/>
          <p:cNvSpPr>
            <a:spLocks noGrp="1"/>
          </p:cNvSpPr>
          <p:nvPr>
            <p:ph type="sldNum" sz="quarter" idx="12"/>
          </p:nvPr>
        </p:nvSpPr>
        <p:spPr/>
        <p:txBody>
          <a:bodyPr/>
          <a:lstStyle/>
          <a:p>
            <a:pPr>
              <a:defRPr/>
            </a:pPr>
            <a:fld id="{10A915E6-25D4-4478-83EA-8A1184D8A544}" type="slidenum">
              <a:rPr lang="fa-IR" smtClean="0"/>
              <a:pPr>
                <a:defRPr/>
              </a:pPr>
              <a:t>34</a:t>
            </a:fld>
            <a:endParaRPr lang="fa-IR"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4431" t="16072" r="13465"/>
          <a:stretch/>
        </p:blipFill>
        <p:spPr>
          <a:xfrm rot="5400000">
            <a:off x="1673028" y="3090138"/>
            <a:ext cx="3003988" cy="19535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8602365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nvPr>
        </p:nvGraphicFramePr>
        <p:xfrm>
          <a:off x="1872108" y="1950098"/>
          <a:ext cx="8579295" cy="3927174"/>
        </p:xfrm>
        <a:graphic>
          <a:graphicData uri="http://schemas.openxmlformats.org/drawingml/2006/table">
            <a:tbl>
              <a:tblPr firstRow="1" bandRow="1">
                <a:tableStyleId>{5C22544A-7EE6-4342-B048-85BDC9FD1C3A}</a:tableStyleId>
              </a:tblPr>
              <a:tblGrid>
                <a:gridCol w="2119064"/>
                <a:gridCol w="4481093"/>
                <a:gridCol w="1979138"/>
              </a:tblGrid>
              <a:tr h="648072">
                <a:tc>
                  <a:txBody>
                    <a:bodyPr/>
                    <a:lstStyle/>
                    <a:p>
                      <a:pPr algn="ctr" rtl="0"/>
                      <a:r>
                        <a:rPr lang="fa-IR" sz="2400" dirty="0" smtClean="0">
                          <a:cs typeface="B Nazanin" panose="00000400000000000000" pitchFamily="2" charset="-78"/>
                        </a:rPr>
                        <a:t>گهواره ای متقابل </a:t>
                      </a:r>
                    </a:p>
                  </a:txBody>
                  <a:tcPr/>
                </a:tc>
                <a:tc>
                  <a:txBody>
                    <a:bodyPr/>
                    <a:lstStyle/>
                    <a:p>
                      <a:pPr algn="ctr" rtl="0"/>
                      <a:r>
                        <a:rPr lang="fa-IR" sz="3200" dirty="0" smtClean="0">
                          <a:cs typeface="B Nazanin" panose="00000400000000000000" pitchFamily="2" charset="-78"/>
                        </a:rPr>
                        <a:t>مزایا</a:t>
                      </a:r>
                      <a:endParaRPr lang="en-US" sz="3200" dirty="0">
                        <a:cs typeface="B Nazanin" panose="00000400000000000000" pitchFamily="2" charset="-78"/>
                      </a:endParaRPr>
                    </a:p>
                  </a:txBody>
                  <a:tcPr/>
                </a:tc>
                <a:tc>
                  <a:txBody>
                    <a:bodyPr/>
                    <a:lstStyle/>
                    <a:p>
                      <a:pPr algn="ctr" rtl="0"/>
                      <a:r>
                        <a:rPr lang="fa-IR" sz="3200" dirty="0" smtClean="0">
                          <a:cs typeface="B Nazanin" panose="00000400000000000000" pitchFamily="2" charset="-78"/>
                        </a:rPr>
                        <a:t>معایب</a:t>
                      </a:r>
                      <a:r>
                        <a:rPr lang="en-US" sz="3200" baseline="0" dirty="0" smtClean="0">
                          <a:cs typeface="B Nazanin" panose="00000400000000000000" pitchFamily="2" charset="-78"/>
                        </a:rPr>
                        <a:t> </a:t>
                      </a:r>
                      <a:endParaRPr lang="en-US" sz="3200" dirty="0">
                        <a:cs typeface="B Nazanin" panose="00000400000000000000" pitchFamily="2" charset="-78"/>
                      </a:endParaRPr>
                    </a:p>
                  </a:txBody>
                  <a:tcPr/>
                </a:tc>
              </a:tr>
              <a:tr h="3279102">
                <a:tc>
                  <a:txBody>
                    <a:bodyPr/>
                    <a:lstStyle/>
                    <a:p>
                      <a:pPr algn="ctr" rtl="0"/>
                      <a:endParaRPr lang="en-US" sz="3200" b="1" dirty="0">
                        <a:cs typeface="B Nazanin" panose="00000400000000000000" pitchFamily="2" charset="-78"/>
                      </a:endParaRPr>
                    </a:p>
                  </a:txBody>
                  <a:tcPr/>
                </a:tc>
                <a:tc>
                  <a:txBody>
                    <a:bodyPr/>
                    <a:lstStyle/>
                    <a:p>
                      <a:pPr marL="457200" indent="-457200" algn="r" rtl="1">
                        <a:buFont typeface="Arial" panose="020B0604020202020204" pitchFamily="34" charset="0"/>
                        <a:buChar char="•"/>
                      </a:pPr>
                      <a:r>
                        <a:rPr lang="fa-IR" sz="2800" dirty="0" smtClean="0">
                          <a:cs typeface="B Nazanin" panose="00000400000000000000" pitchFamily="2" charset="-78"/>
                        </a:rPr>
                        <a:t>ایده آل برای اوائل شیردهی و آموزش شیردهی (چفت</a:t>
                      </a:r>
                      <a:r>
                        <a:rPr lang="fa-IR" sz="2800" baseline="0" dirty="0" smtClean="0">
                          <a:cs typeface="B Nazanin" panose="00000400000000000000" pitchFamily="2" charset="-78"/>
                        </a:rPr>
                        <a:t> شدن </a:t>
                      </a:r>
                      <a:r>
                        <a:rPr lang="fa-IR" sz="2800" baseline="0" dirty="0" err="1" smtClean="0">
                          <a:cs typeface="B Nazanin" panose="00000400000000000000" pitchFamily="2" charset="-78"/>
                        </a:rPr>
                        <a:t>غیرقرینه</a:t>
                      </a:r>
                      <a:r>
                        <a:rPr lang="fa-IR" sz="2800" baseline="0" dirty="0" smtClean="0">
                          <a:cs typeface="B Nazanin" panose="00000400000000000000" pitchFamily="2" charset="-78"/>
                        </a:rPr>
                        <a:t>)</a:t>
                      </a:r>
                      <a:endParaRPr lang="fa-IR" sz="2800" dirty="0" smtClean="0">
                        <a:cs typeface="B Nazanin" panose="00000400000000000000" pitchFamily="2" charset="-78"/>
                      </a:endParaRPr>
                    </a:p>
                    <a:p>
                      <a:pPr marL="457200" indent="-457200" algn="r" rtl="1">
                        <a:buFont typeface="Arial" panose="020B0604020202020204" pitchFamily="34" charset="0"/>
                        <a:buChar char="•"/>
                      </a:pPr>
                      <a:r>
                        <a:rPr lang="fa-IR" sz="2800" dirty="0" smtClean="0">
                          <a:cs typeface="B Nazanin" panose="00000400000000000000" pitchFamily="2" charset="-78"/>
                        </a:rPr>
                        <a:t>کنترول </a:t>
                      </a:r>
                      <a:r>
                        <a:rPr lang="fa-IR" sz="2800" dirty="0" err="1" smtClean="0">
                          <a:cs typeface="B Nazanin" panose="00000400000000000000" pitchFamily="2" charset="-78"/>
                        </a:rPr>
                        <a:t>سرشیرخوار</a:t>
                      </a:r>
                      <a:r>
                        <a:rPr lang="fa-IR" sz="2800" dirty="0" smtClean="0">
                          <a:cs typeface="B Nazanin" panose="00000400000000000000" pitchFamily="2" charset="-78"/>
                        </a:rPr>
                        <a:t> خوب است</a:t>
                      </a:r>
                    </a:p>
                    <a:p>
                      <a:pPr marL="457200" indent="-457200" algn="r" rtl="1">
                        <a:buFont typeface="Arial" panose="020B0604020202020204" pitchFamily="34" charset="0"/>
                        <a:buChar char="•"/>
                      </a:pPr>
                      <a:r>
                        <a:rPr lang="fa-IR" sz="2800" dirty="0" smtClean="0">
                          <a:cs typeface="B Nazanin" panose="00000400000000000000" pitchFamily="2" charset="-78"/>
                        </a:rPr>
                        <a:t>آوردن</a:t>
                      </a:r>
                      <a:r>
                        <a:rPr lang="fa-IR" sz="2800" baseline="0" dirty="0" smtClean="0">
                          <a:cs typeface="B Nazanin" panose="00000400000000000000" pitchFamily="2" charset="-78"/>
                        </a:rPr>
                        <a:t> سر شیرخوار به طرف پستان به منظور گرفتن آن </a:t>
                      </a:r>
                      <a:r>
                        <a:rPr lang="en-US" sz="2800" baseline="0" dirty="0" smtClean="0">
                          <a:cs typeface="B Nazanin" panose="00000400000000000000" pitchFamily="2" charset="-78"/>
                        </a:rPr>
                        <a:t>(Latch-on)</a:t>
                      </a:r>
                      <a:r>
                        <a:rPr lang="fa-IR" sz="2800" baseline="0" dirty="0" smtClean="0">
                          <a:cs typeface="B Nazanin" panose="00000400000000000000" pitchFamily="2" charset="-78"/>
                        </a:rPr>
                        <a:t>آسان و خوب است</a:t>
                      </a:r>
                      <a:endParaRPr lang="en-US" sz="2800" dirty="0">
                        <a:cs typeface="B Nazanin" panose="00000400000000000000" pitchFamily="2" charset="-78"/>
                      </a:endParaRPr>
                    </a:p>
                  </a:txBody>
                  <a:tcPr/>
                </a:tc>
                <a:tc>
                  <a:txBody>
                    <a:bodyPr/>
                    <a:lstStyle/>
                    <a:p>
                      <a:pPr marL="457200" indent="-457200" algn="r" rtl="1">
                        <a:buFont typeface="Arial" panose="020B0604020202020204" pitchFamily="34" charset="0"/>
                        <a:buChar char="•"/>
                      </a:pPr>
                      <a:r>
                        <a:rPr lang="fa-IR" sz="2800" dirty="0" smtClean="0">
                          <a:cs typeface="B Nazanin" panose="00000400000000000000" pitchFamily="2" charset="-78"/>
                        </a:rPr>
                        <a:t>مادران کمتر با این روش آشنا هستند</a:t>
                      </a:r>
                      <a:endParaRPr lang="en-US" sz="2800" dirty="0">
                        <a:cs typeface="B Nazanin" panose="00000400000000000000" pitchFamily="2" charset="-78"/>
                      </a:endParaRPr>
                    </a:p>
                  </a:txBody>
                  <a:tcPr/>
                </a:tc>
              </a:tr>
            </a:tbl>
          </a:graphicData>
        </a:graphic>
      </p:graphicFrame>
      <p:grpSp>
        <p:nvGrpSpPr>
          <p:cNvPr id="5" name="Group 4"/>
          <p:cNvGrpSpPr/>
          <p:nvPr/>
        </p:nvGrpSpPr>
        <p:grpSpPr>
          <a:xfrm>
            <a:off x="1926937" y="260648"/>
            <a:ext cx="8229600" cy="1123200"/>
            <a:chOff x="54830" y="-288032"/>
            <a:chExt cx="8229600" cy="1123200"/>
          </a:xfrm>
        </p:grpSpPr>
        <p:sp>
          <p:nvSpPr>
            <p:cNvPr id="6" name="Rounded Rectangle 5"/>
            <p:cNvSpPr/>
            <p:nvPr/>
          </p:nvSpPr>
          <p:spPr>
            <a:xfrm>
              <a:off x="54830" y="-288032"/>
              <a:ext cx="8229600" cy="1123200"/>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7" name="Rounded Rectangle 4"/>
            <p:cNvSpPr/>
            <p:nvPr/>
          </p:nvSpPr>
          <p:spPr>
            <a:xfrm>
              <a:off x="54830" y="-178372"/>
              <a:ext cx="81199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Aft>
                  <a:spcPct val="35000"/>
                </a:spcAft>
              </a:pPr>
              <a:r>
                <a:rPr lang="fa-IR" sz="3600" b="1" dirty="0">
                  <a:effectLst>
                    <a:outerShdw blurRad="38100" dist="38100" dir="2700000" algn="tl">
                      <a:srgbClr val="000000">
                        <a:alpha val="43137"/>
                      </a:srgbClr>
                    </a:outerShdw>
                  </a:effectLst>
                  <a:cs typeface="B Nazanin" panose="00000400000000000000" pitchFamily="2" charset="-78"/>
                </a:rPr>
                <a:t>اهم مزایا و معایب وضعیت های اصلی شیردهی </a:t>
              </a:r>
            </a:p>
          </p:txBody>
        </p:sp>
      </p:grpSp>
      <p:sp>
        <p:nvSpPr>
          <p:cNvPr id="2" name="Slide Number Placeholder 1"/>
          <p:cNvSpPr>
            <a:spLocks noGrp="1"/>
          </p:cNvSpPr>
          <p:nvPr>
            <p:ph type="sldNum" sz="quarter" idx="12"/>
          </p:nvPr>
        </p:nvSpPr>
        <p:spPr/>
        <p:txBody>
          <a:bodyPr/>
          <a:lstStyle/>
          <a:p>
            <a:pPr>
              <a:defRPr/>
            </a:pPr>
            <a:fld id="{10A915E6-25D4-4478-83EA-8A1184D8A544}" type="slidenum">
              <a:rPr lang="fa-IR" smtClean="0"/>
              <a:pPr>
                <a:defRPr/>
              </a:pPr>
              <a:t>35</a:t>
            </a:fld>
            <a:endParaRPr lang="fa-IR"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7261"/>
          <a:stretch/>
        </p:blipFill>
        <p:spPr>
          <a:xfrm rot="5400000">
            <a:off x="1487754" y="3356726"/>
            <a:ext cx="2926842" cy="17752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607567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nvPr>
        </p:nvGraphicFramePr>
        <p:xfrm>
          <a:off x="1940024" y="1556794"/>
          <a:ext cx="8404448" cy="4335731"/>
        </p:xfrm>
        <a:graphic>
          <a:graphicData uri="http://schemas.openxmlformats.org/drawingml/2006/table">
            <a:tbl>
              <a:tblPr firstRow="1" bandRow="1">
                <a:tableStyleId>{5C22544A-7EE6-4342-B048-85BDC9FD1C3A}</a:tableStyleId>
              </a:tblPr>
              <a:tblGrid>
                <a:gridCol w="2075877"/>
                <a:gridCol w="4024315"/>
                <a:gridCol w="2304256"/>
              </a:tblGrid>
              <a:tr h="10515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3200" b="1" dirty="0" smtClean="0">
                          <a:cs typeface="B Nazanin" panose="00000400000000000000" pitchFamily="2" charset="-78"/>
                        </a:rPr>
                        <a:t>زیر بغلی</a:t>
                      </a:r>
                      <a:endParaRPr lang="en-US" sz="3200" b="1" dirty="0" smtClean="0">
                        <a:cs typeface="B Nazanin" panose="00000400000000000000" pitchFamily="2" charset="-78"/>
                      </a:endParaRPr>
                    </a:p>
                    <a:p>
                      <a:pPr algn="ctr" rtl="0"/>
                      <a:endParaRPr lang="en-US" sz="3200" dirty="0">
                        <a:cs typeface="B Nazanin" panose="00000400000000000000" pitchFamily="2" charset="-78"/>
                      </a:endParaRPr>
                    </a:p>
                  </a:txBody>
                  <a:tcPr/>
                </a:tc>
                <a:tc>
                  <a:txBody>
                    <a:bodyPr/>
                    <a:lstStyle/>
                    <a:p>
                      <a:pPr algn="ctr" rtl="0"/>
                      <a:r>
                        <a:rPr lang="fa-IR" sz="3200" dirty="0" smtClean="0">
                          <a:cs typeface="B Nazanin" panose="00000400000000000000" pitchFamily="2" charset="-78"/>
                        </a:rPr>
                        <a:t>مزایا</a:t>
                      </a:r>
                      <a:endParaRPr lang="en-US" sz="3200" dirty="0">
                        <a:cs typeface="B Nazanin" panose="00000400000000000000" pitchFamily="2" charset="-78"/>
                      </a:endParaRPr>
                    </a:p>
                  </a:txBody>
                  <a:tcPr/>
                </a:tc>
                <a:tc>
                  <a:txBody>
                    <a:bodyPr/>
                    <a:lstStyle/>
                    <a:p>
                      <a:pPr algn="ctr" rtl="0"/>
                      <a:r>
                        <a:rPr lang="fa-IR" sz="3200" dirty="0" smtClean="0">
                          <a:cs typeface="B Nazanin" panose="00000400000000000000" pitchFamily="2" charset="-78"/>
                        </a:rPr>
                        <a:t>معایب</a:t>
                      </a:r>
                      <a:r>
                        <a:rPr lang="en-US" sz="3200" baseline="0" dirty="0" smtClean="0">
                          <a:cs typeface="B Nazanin" panose="00000400000000000000" pitchFamily="2" charset="-78"/>
                        </a:rPr>
                        <a:t> </a:t>
                      </a:r>
                      <a:endParaRPr lang="en-US" sz="3200" dirty="0">
                        <a:cs typeface="B Nazanin" panose="00000400000000000000" pitchFamily="2" charset="-78"/>
                      </a:endParaRPr>
                    </a:p>
                  </a:txBody>
                  <a:tcPr/>
                </a:tc>
              </a:tr>
              <a:tr h="3268931">
                <a:tc>
                  <a:txBody>
                    <a:bodyPr/>
                    <a:lstStyle/>
                    <a:p>
                      <a:pPr algn="ctr" rtl="0"/>
                      <a:endParaRPr lang="en-US" sz="3200" b="1" dirty="0">
                        <a:cs typeface="B Nazanin" panose="00000400000000000000" pitchFamily="2" charset="-78"/>
                      </a:endParaRPr>
                    </a:p>
                  </a:txBody>
                  <a:tcPr/>
                </a:tc>
                <a:tc>
                  <a:txBody>
                    <a:bodyPr/>
                    <a:lstStyle/>
                    <a:p>
                      <a:pPr marL="457200" indent="-457200" algn="r" rtl="1">
                        <a:buFont typeface="Arial" panose="020B0604020202020204" pitchFamily="34" charset="0"/>
                        <a:buChar char="•"/>
                      </a:pPr>
                      <a:r>
                        <a:rPr lang="fa-IR" sz="2800" dirty="0" smtClean="0">
                          <a:cs typeface="B Nazanin" panose="00000400000000000000" pitchFamily="2" charset="-78"/>
                        </a:rPr>
                        <a:t>کنترول </a:t>
                      </a:r>
                      <a:r>
                        <a:rPr lang="fa-IR" sz="2800" dirty="0" err="1" smtClean="0">
                          <a:cs typeface="B Nazanin" panose="00000400000000000000" pitchFamily="2" charset="-78"/>
                        </a:rPr>
                        <a:t>سرشیرخوار</a:t>
                      </a:r>
                      <a:r>
                        <a:rPr lang="fa-IR" sz="2800" dirty="0" smtClean="0">
                          <a:cs typeface="B Nazanin" panose="00000400000000000000" pitchFamily="2" charset="-78"/>
                        </a:rPr>
                        <a:t> خوب است</a:t>
                      </a:r>
                    </a:p>
                    <a:p>
                      <a:pPr marL="457200" indent="-457200" algn="r" rtl="1">
                        <a:buFont typeface="Arial" panose="020B0604020202020204" pitchFamily="34" charset="0"/>
                        <a:buChar char="•"/>
                      </a:pPr>
                      <a:r>
                        <a:rPr lang="fa-IR" sz="2800" dirty="0" smtClean="0">
                          <a:cs typeface="B Nazanin" panose="00000400000000000000" pitchFamily="2" charset="-78"/>
                        </a:rPr>
                        <a:t>آوردن </a:t>
                      </a:r>
                      <a:r>
                        <a:rPr lang="fa-IR" sz="2800" dirty="0" err="1" smtClean="0">
                          <a:cs typeface="B Nazanin" panose="00000400000000000000" pitchFamily="2" charset="-78"/>
                        </a:rPr>
                        <a:t>سرشیرخوار</a:t>
                      </a:r>
                      <a:r>
                        <a:rPr lang="fa-IR" sz="2800" dirty="0" smtClean="0">
                          <a:cs typeface="B Nazanin" panose="00000400000000000000" pitchFamily="2" charset="-78"/>
                        </a:rPr>
                        <a:t> به طرف پستان آسان و خوب است</a:t>
                      </a:r>
                    </a:p>
                    <a:p>
                      <a:pPr marL="457200" indent="-457200" algn="r" rtl="1">
                        <a:buFont typeface="Arial" panose="020B0604020202020204" pitchFamily="34" charset="0"/>
                        <a:buChar char="•"/>
                      </a:pPr>
                      <a:r>
                        <a:rPr lang="fa-IR" sz="2800" dirty="0" smtClean="0">
                          <a:cs typeface="B Nazanin" panose="00000400000000000000" pitchFamily="2" charset="-78"/>
                        </a:rPr>
                        <a:t>بهترین روش برای دیده شدن دهان شیرخوار</a:t>
                      </a:r>
                    </a:p>
                    <a:p>
                      <a:pPr marL="457200" indent="-457200" algn="r" rtl="1">
                        <a:buFont typeface="Arial" panose="020B0604020202020204" pitchFamily="34" charset="0"/>
                        <a:buChar char="•"/>
                      </a:pPr>
                      <a:r>
                        <a:rPr lang="fa-IR" sz="2800" dirty="0" smtClean="0">
                          <a:cs typeface="B Nazanin" panose="00000400000000000000" pitchFamily="2" charset="-78"/>
                        </a:rPr>
                        <a:t>کمک کننده در جراحی، سزارین و پستان بزرگ</a:t>
                      </a:r>
                    </a:p>
                  </a:txBody>
                  <a:tcPr/>
                </a:tc>
                <a:tc>
                  <a:txBody>
                    <a:bodyPr/>
                    <a:lstStyle/>
                    <a:p>
                      <a:pPr marL="457200" indent="-457200" algn="r" rtl="1">
                        <a:buFont typeface="Arial" panose="020B0604020202020204" pitchFamily="34" charset="0"/>
                        <a:buChar char="•"/>
                      </a:pPr>
                      <a:r>
                        <a:rPr lang="fa-IR" sz="2800" dirty="0" smtClean="0">
                          <a:cs typeface="B Nazanin" panose="00000400000000000000" pitchFamily="2" charset="-78"/>
                        </a:rPr>
                        <a:t> در صورت تماس پای شیرخوار به</a:t>
                      </a:r>
                      <a:r>
                        <a:rPr lang="fa-IR" sz="2800" baseline="0" dirty="0" smtClean="0">
                          <a:cs typeface="B Nazanin" panose="00000400000000000000" pitchFamily="2" charset="-78"/>
                        </a:rPr>
                        <a:t> پشتی مادر سرش را به عقب می کشد  </a:t>
                      </a:r>
                      <a:endParaRPr lang="en-US" sz="2800" dirty="0">
                        <a:cs typeface="B Nazanin" panose="00000400000000000000" pitchFamily="2" charset="-78"/>
                      </a:endParaRPr>
                    </a:p>
                  </a:txBody>
                  <a:tcPr/>
                </a:tc>
              </a:tr>
            </a:tbl>
          </a:graphicData>
        </a:graphic>
      </p:graphicFrame>
      <p:grpSp>
        <p:nvGrpSpPr>
          <p:cNvPr id="5" name="Group 4"/>
          <p:cNvGrpSpPr/>
          <p:nvPr/>
        </p:nvGrpSpPr>
        <p:grpSpPr>
          <a:xfrm>
            <a:off x="1991544" y="188640"/>
            <a:ext cx="8229600" cy="1140378"/>
            <a:chOff x="0" y="-72008"/>
            <a:chExt cx="8229600" cy="1140378"/>
          </a:xfrm>
        </p:grpSpPr>
        <p:sp>
          <p:nvSpPr>
            <p:cNvPr id="6" name="Rounded Rectangle 5"/>
            <p:cNvSpPr/>
            <p:nvPr/>
          </p:nvSpPr>
          <p:spPr>
            <a:xfrm>
              <a:off x="0" y="-72008"/>
              <a:ext cx="8229600" cy="1123200"/>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7" name="Rounded Rectangle 4"/>
            <p:cNvSpPr/>
            <p:nvPr/>
          </p:nvSpPr>
          <p:spPr>
            <a:xfrm>
              <a:off x="54830" y="54830"/>
              <a:ext cx="81199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Aft>
                  <a:spcPct val="35000"/>
                </a:spcAft>
              </a:pPr>
              <a:r>
                <a:rPr lang="fa-IR" sz="3600" b="1" dirty="0">
                  <a:effectLst>
                    <a:outerShdw blurRad="38100" dist="38100" dir="2700000" algn="tl">
                      <a:srgbClr val="000000">
                        <a:alpha val="43137"/>
                      </a:srgbClr>
                    </a:outerShdw>
                  </a:effectLst>
                  <a:cs typeface="B Nazanin" panose="00000400000000000000" pitchFamily="2" charset="-78"/>
                </a:rPr>
                <a:t>اهم مزایا و معایب وضعیت های اصلی شیردهی </a:t>
              </a:r>
            </a:p>
          </p:txBody>
        </p:sp>
      </p:grpSp>
      <p:sp>
        <p:nvSpPr>
          <p:cNvPr id="2" name="Slide Number Placeholder 1"/>
          <p:cNvSpPr>
            <a:spLocks noGrp="1"/>
          </p:cNvSpPr>
          <p:nvPr>
            <p:ph type="sldNum" sz="quarter" idx="12"/>
          </p:nvPr>
        </p:nvSpPr>
        <p:spPr/>
        <p:txBody>
          <a:bodyPr/>
          <a:lstStyle/>
          <a:p>
            <a:pPr>
              <a:defRPr/>
            </a:pPr>
            <a:fld id="{10A915E6-25D4-4478-83EA-8A1184D8A544}" type="slidenum">
              <a:rPr lang="fa-IR" smtClean="0"/>
              <a:pPr>
                <a:defRPr/>
              </a:pPr>
              <a:t>36</a:t>
            </a:fld>
            <a:endParaRPr lang="fa-IR"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5466"/>
          <a:stretch/>
        </p:blipFill>
        <p:spPr>
          <a:xfrm rot="5400000">
            <a:off x="1453117" y="3342573"/>
            <a:ext cx="3008876" cy="179036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09278490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nvPr>
        </p:nvGraphicFramePr>
        <p:xfrm>
          <a:off x="1940024" y="1556792"/>
          <a:ext cx="8332440" cy="4392488"/>
        </p:xfrm>
        <a:graphic>
          <a:graphicData uri="http://schemas.openxmlformats.org/drawingml/2006/table">
            <a:tbl>
              <a:tblPr firstRow="1" bandRow="1">
                <a:tableStyleId>{5C22544A-7EE6-4342-B048-85BDC9FD1C3A}</a:tableStyleId>
              </a:tblPr>
              <a:tblGrid>
                <a:gridCol w="1275656"/>
                <a:gridCol w="3240360"/>
                <a:gridCol w="3816424"/>
              </a:tblGrid>
              <a:tr h="66043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800" b="1" dirty="0" smtClean="0">
                          <a:cs typeface="B Nazanin" panose="00000400000000000000" pitchFamily="2" charset="-78"/>
                        </a:rPr>
                        <a:t>خوابیده</a:t>
                      </a:r>
                      <a:r>
                        <a:rPr lang="fa-IR" sz="2800" b="1" baseline="0" dirty="0" smtClean="0">
                          <a:cs typeface="B Nazanin" panose="00000400000000000000" pitchFamily="2" charset="-78"/>
                        </a:rPr>
                        <a:t> به پهلو</a:t>
                      </a:r>
                      <a:endParaRPr lang="en-US" sz="2800" b="1" dirty="0" smtClean="0">
                        <a:cs typeface="B Nazanin" panose="00000400000000000000" pitchFamily="2" charset="-78"/>
                      </a:endParaRPr>
                    </a:p>
                  </a:txBody>
                  <a:tcPr/>
                </a:tc>
                <a:tc>
                  <a:txBody>
                    <a:bodyPr/>
                    <a:lstStyle/>
                    <a:p>
                      <a:pPr algn="ctr" rtl="0"/>
                      <a:r>
                        <a:rPr lang="fa-IR" sz="3200" dirty="0" smtClean="0">
                          <a:cs typeface="B Nazanin" panose="00000400000000000000" pitchFamily="2" charset="-78"/>
                        </a:rPr>
                        <a:t>مزایا</a:t>
                      </a:r>
                      <a:endParaRPr lang="en-US" sz="3200" dirty="0">
                        <a:cs typeface="B Nazanin" panose="00000400000000000000" pitchFamily="2" charset="-78"/>
                      </a:endParaRPr>
                    </a:p>
                  </a:txBody>
                  <a:tcPr/>
                </a:tc>
                <a:tc>
                  <a:txBody>
                    <a:bodyPr/>
                    <a:lstStyle/>
                    <a:p>
                      <a:pPr algn="ctr" rtl="0"/>
                      <a:r>
                        <a:rPr lang="fa-IR" sz="3200" dirty="0" smtClean="0">
                          <a:cs typeface="B Nazanin" panose="00000400000000000000" pitchFamily="2" charset="-78"/>
                        </a:rPr>
                        <a:t>معایب</a:t>
                      </a:r>
                      <a:r>
                        <a:rPr lang="en-US" sz="3200" baseline="0" dirty="0" smtClean="0">
                          <a:cs typeface="B Nazanin" panose="00000400000000000000" pitchFamily="2" charset="-78"/>
                        </a:rPr>
                        <a:t> </a:t>
                      </a:r>
                      <a:endParaRPr lang="en-US" sz="3200" dirty="0">
                        <a:cs typeface="B Nazanin" panose="00000400000000000000" pitchFamily="2" charset="-78"/>
                      </a:endParaRPr>
                    </a:p>
                  </a:txBody>
                  <a:tcPr/>
                </a:tc>
              </a:tr>
              <a:tr h="3447608">
                <a:tc>
                  <a:txBody>
                    <a:bodyPr/>
                    <a:lstStyle/>
                    <a:p>
                      <a:pPr algn="ctr" rtl="0"/>
                      <a:endParaRPr lang="en-US" sz="3200" b="1" dirty="0">
                        <a:cs typeface="B Nazanin" panose="00000400000000000000" pitchFamily="2" charset="-78"/>
                      </a:endParaRPr>
                    </a:p>
                  </a:txBody>
                  <a:tcPr/>
                </a:tc>
                <a:tc>
                  <a:txBody>
                    <a:bodyPr/>
                    <a:lstStyle/>
                    <a:p>
                      <a:pPr marL="457200" indent="-457200" algn="r" rtl="1">
                        <a:buFont typeface="Arial" panose="020B0604020202020204" pitchFamily="34" charset="0"/>
                        <a:buChar char="•"/>
                      </a:pPr>
                      <a:r>
                        <a:rPr lang="fa-IR" sz="2800" dirty="0" smtClean="0">
                          <a:cs typeface="B Nazanin" panose="00000400000000000000" pitchFamily="2" charset="-78"/>
                        </a:rPr>
                        <a:t>کمترین</a:t>
                      </a:r>
                      <a:r>
                        <a:rPr lang="fa-IR" sz="2800" baseline="0" dirty="0" smtClean="0">
                          <a:cs typeface="B Nazanin" panose="00000400000000000000" pitchFamily="2" charset="-78"/>
                        </a:rPr>
                        <a:t> </a:t>
                      </a:r>
                      <a:r>
                        <a:rPr lang="fa-IR" sz="2800" dirty="0" smtClean="0">
                          <a:cs typeface="B Nazanin" panose="00000400000000000000" pitchFamily="2" charset="-78"/>
                        </a:rPr>
                        <a:t>خستگی مادر</a:t>
                      </a:r>
                    </a:p>
                    <a:p>
                      <a:pPr marL="457200" indent="-457200" algn="r" rtl="1">
                        <a:buFont typeface="Arial" panose="020B0604020202020204" pitchFamily="34" charset="0"/>
                        <a:buChar char="•"/>
                      </a:pPr>
                      <a:r>
                        <a:rPr lang="fa-IR" sz="2800" dirty="0" smtClean="0">
                          <a:cs typeface="B Nazanin" panose="00000400000000000000" pitchFamily="2" charset="-78"/>
                        </a:rPr>
                        <a:t>وضعیت</a:t>
                      </a:r>
                      <a:r>
                        <a:rPr lang="fa-IR" sz="2800" baseline="0" dirty="0" smtClean="0">
                          <a:cs typeface="B Nazanin" panose="00000400000000000000" pitchFamily="2" charset="-78"/>
                        </a:rPr>
                        <a:t> خوب پس از جراحی  ، سزارین </a:t>
                      </a:r>
                      <a:endParaRPr lang="fa-IR" sz="2800" dirty="0" smtClean="0">
                        <a:cs typeface="B Nazanin" panose="00000400000000000000" pitchFamily="2" charset="-78"/>
                      </a:endParaRPr>
                    </a:p>
                  </a:txBody>
                  <a:tcPr/>
                </a:tc>
                <a:tc>
                  <a:txBody>
                    <a:bodyPr/>
                    <a:lstStyle/>
                    <a:p>
                      <a:pPr marL="457200" indent="-457200" algn="r" rtl="1">
                        <a:buFont typeface="Arial" panose="020B0604020202020204" pitchFamily="34" charset="0"/>
                        <a:buChar char="•"/>
                      </a:pPr>
                      <a:r>
                        <a:rPr lang="fa-IR" sz="2800" dirty="0" smtClean="0">
                          <a:cs typeface="B Nazanin" panose="00000400000000000000" pitchFamily="2" charset="-78"/>
                        </a:rPr>
                        <a:t>دیدن  چگونگی چفت شدن دهان </a:t>
                      </a:r>
                      <a:r>
                        <a:rPr lang="en-US" sz="2800" dirty="0" smtClean="0">
                          <a:cs typeface="B Nazanin" panose="00000400000000000000" pitchFamily="2" charset="-78"/>
                        </a:rPr>
                        <a:t>(Latch-on)</a:t>
                      </a:r>
                      <a:r>
                        <a:rPr lang="fa-IR" sz="2800" dirty="0" smtClean="0">
                          <a:cs typeface="B Nazanin" panose="00000400000000000000" pitchFamily="2" charset="-78"/>
                        </a:rPr>
                        <a:t>شیرخوار به پستان مشکل است</a:t>
                      </a:r>
                    </a:p>
                    <a:p>
                      <a:pPr marL="457200" indent="-457200" algn="r" rtl="1">
                        <a:buFont typeface="Arial" panose="020B0604020202020204" pitchFamily="34" charset="0"/>
                        <a:buChar char="•"/>
                      </a:pPr>
                      <a:r>
                        <a:rPr lang="fa-IR" sz="2800" dirty="0" smtClean="0">
                          <a:cs typeface="B Nazanin" panose="00000400000000000000" pitchFamily="2" charset="-78"/>
                        </a:rPr>
                        <a:t>مشکل دید مادر برای کمک به </a:t>
                      </a:r>
                      <a:r>
                        <a:rPr lang="fa-IR" sz="2800" baseline="0" dirty="0" smtClean="0">
                          <a:cs typeface="B Nazanin" panose="00000400000000000000" pitchFamily="2" charset="-78"/>
                        </a:rPr>
                        <a:t>چفت شدن دهان شیرخوار به پستان</a:t>
                      </a:r>
                      <a:endParaRPr lang="en-US" sz="2800" dirty="0">
                        <a:cs typeface="B Nazanin" panose="00000400000000000000" pitchFamily="2" charset="-78"/>
                      </a:endParaRPr>
                    </a:p>
                  </a:txBody>
                  <a:tcPr/>
                </a:tc>
              </a:tr>
            </a:tbl>
          </a:graphicData>
        </a:graphic>
      </p:graphicFrame>
      <p:grpSp>
        <p:nvGrpSpPr>
          <p:cNvPr id="5" name="Group 4"/>
          <p:cNvGrpSpPr/>
          <p:nvPr/>
        </p:nvGrpSpPr>
        <p:grpSpPr>
          <a:xfrm>
            <a:off x="1991544" y="188640"/>
            <a:ext cx="8229600" cy="1140378"/>
            <a:chOff x="0" y="-72008"/>
            <a:chExt cx="8229600" cy="1140378"/>
          </a:xfrm>
        </p:grpSpPr>
        <p:sp>
          <p:nvSpPr>
            <p:cNvPr id="6" name="Rounded Rectangle 5"/>
            <p:cNvSpPr/>
            <p:nvPr/>
          </p:nvSpPr>
          <p:spPr>
            <a:xfrm>
              <a:off x="0" y="-72008"/>
              <a:ext cx="8229600" cy="1123200"/>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7" name="Rounded Rectangle 4"/>
            <p:cNvSpPr/>
            <p:nvPr/>
          </p:nvSpPr>
          <p:spPr>
            <a:xfrm>
              <a:off x="54830" y="54830"/>
              <a:ext cx="81199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Aft>
                  <a:spcPct val="35000"/>
                </a:spcAft>
              </a:pPr>
              <a:r>
                <a:rPr lang="fa-IR" sz="3600" b="1" dirty="0">
                  <a:effectLst>
                    <a:outerShdw blurRad="38100" dist="38100" dir="2700000" algn="tl">
                      <a:srgbClr val="000000">
                        <a:alpha val="43137"/>
                      </a:srgbClr>
                    </a:outerShdw>
                  </a:effectLst>
                  <a:cs typeface="B Nazanin" panose="00000400000000000000" pitchFamily="2" charset="-78"/>
                </a:rPr>
                <a:t>اهم مزایا و معایب وضعیت های اصلی شیردهی </a:t>
              </a:r>
            </a:p>
          </p:txBody>
        </p:sp>
      </p:grpSp>
      <p:sp>
        <p:nvSpPr>
          <p:cNvPr id="2" name="Slide Number Placeholder 1"/>
          <p:cNvSpPr>
            <a:spLocks noGrp="1"/>
          </p:cNvSpPr>
          <p:nvPr>
            <p:ph type="sldNum" sz="quarter" idx="12"/>
          </p:nvPr>
        </p:nvSpPr>
        <p:spPr/>
        <p:txBody>
          <a:bodyPr/>
          <a:lstStyle/>
          <a:p>
            <a:pPr>
              <a:defRPr/>
            </a:pPr>
            <a:fld id="{10A915E6-25D4-4478-83EA-8A1184D8A544}" type="slidenum">
              <a:rPr lang="fa-IR" smtClean="0"/>
              <a:pPr>
                <a:defRPr/>
              </a:pPr>
              <a:t>37</a:t>
            </a:fld>
            <a:endParaRPr lang="fa-IR" dirty="0"/>
          </a:p>
        </p:txBody>
      </p:sp>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2405" t="15288" r="28340" b="15288"/>
          <a:stretch/>
        </p:blipFill>
        <p:spPr>
          <a:xfrm rot="10800000" flipV="1">
            <a:off x="2423592" y="3990097"/>
            <a:ext cx="3282076" cy="184807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1536074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sp>
        <p:nvSpPr>
          <p:cNvPr id="4" name="Rectangle 3"/>
          <p:cNvSpPr/>
          <p:nvPr/>
        </p:nvSpPr>
        <p:spPr>
          <a:xfrm>
            <a:off x="1560003"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a-IR" sz="5400" b="1" dirty="0">
                <a:solidFill>
                  <a:schemeClr val="bg1"/>
                </a:solidFill>
                <a:effectLst>
                  <a:outerShdw blurRad="38100" dist="38100" dir="2700000" algn="tl">
                    <a:srgbClr val="000000">
                      <a:alpha val="43137"/>
                    </a:srgbClr>
                  </a:outerShdw>
                </a:effectLst>
                <a:cs typeface="B Nazanin" panose="00000400000000000000" pitchFamily="2" charset="-78"/>
              </a:rPr>
              <a:t>روش گهواره ای مناسب نیست</a:t>
            </a:r>
          </a:p>
          <a:p>
            <a:pPr algn="ctr"/>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طبیعی ترین حالت برای مادر</a:t>
            </a:r>
          </a:p>
          <a:p>
            <a:pPr algn="ctr"/>
            <a:r>
              <a:rPr lang="fa-IR" sz="4400" b="1" dirty="0">
                <a:solidFill>
                  <a:srgbClr val="FF0000"/>
                </a:solidFill>
                <a:effectLst>
                  <a:outerShdw blurRad="38100" dist="38100" dir="2700000" algn="tl">
                    <a:srgbClr val="000000">
                      <a:alpha val="43137"/>
                    </a:srgbClr>
                  </a:outerShdw>
                </a:effectLst>
                <a:cs typeface="B Nazanin" panose="00000400000000000000" pitchFamily="2" charset="-78"/>
              </a:rPr>
              <a:t>بدترین حالت برای نوزاد نارس</a:t>
            </a:r>
            <a:endParaRPr lang="en-US" sz="4400" b="1" dirty="0">
              <a:solidFill>
                <a:srgbClr val="FF0000"/>
              </a:solidFill>
              <a:effectLst>
                <a:outerShdw blurRad="38100" dist="38100" dir="2700000" algn="tl">
                  <a:srgbClr val="000000">
                    <a:alpha val="43137"/>
                  </a:srgbClr>
                </a:outerShdw>
              </a:effectLst>
              <a:cs typeface="B Nazanin" panose="00000400000000000000" pitchFamily="2" charset="-78"/>
            </a:endParaRPr>
          </a:p>
          <a:p>
            <a:pPr algn="ctr"/>
            <a:r>
              <a:rPr lang="fa-IR" dirty="0"/>
              <a:t> </a:t>
            </a:r>
            <a:endParaRPr lang="en-U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7161" y="2256086"/>
            <a:ext cx="4748963" cy="41764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1053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19536" y="1639342"/>
            <a:ext cx="8424936" cy="4525962"/>
          </a:xfrm>
        </p:spPr>
        <p:txBody>
          <a:bodyPr/>
          <a:lstStyle/>
          <a:p>
            <a:r>
              <a:rPr lang="fa-IR" sz="2800" dirty="0">
                <a:cs typeface="B Nazanin" panose="00000400000000000000" pitchFamily="2" charset="-78"/>
              </a:rPr>
              <a:t>موثرترین روشهای شیردهی برای این نوزادان دو وضعیت شیردهی </a:t>
            </a:r>
            <a:r>
              <a:rPr lang="fa-IR" sz="2400" dirty="0">
                <a:cs typeface="B Nazanin" panose="00000400000000000000" pitchFamily="2" charset="-78"/>
              </a:rPr>
              <a:t>گهوارهای متقابل </a:t>
            </a:r>
            <a:r>
              <a:rPr lang="en-US" sz="2400" dirty="0">
                <a:cs typeface="B Nazanin" panose="00000400000000000000" pitchFamily="2" charset="-78"/>
                <a:hlinkClick r:id="" action="ppaction://noaction"/>
              </a:rPr>
              <a:t>(Cross-Cradle) </a:t>
            </a:r>
            <a:r>
              <a:rPr lang="fa-IR" sz="2400" dirty="0">
                <a:cs typeface="B Nazanin" panose="00000400000000000000" pitchFamily="2" charset="-78"/>
              </a:rPr>
              <a:t>و زیر بغلی</a:t>
            </a:r>
            <a:r>
              <a:rPr lang="en-US" sz="2400" dirty="0">
                <a:cs typeface="B Nazanin" panose="00000400000000000000" pitchFamily="2" charset="-78"/>
              </a:rPr>
              <a:t> </a:t>
            </a:r>
            <a:r>
              <a:rPr lang="en-US" sz="2400" dirty="0">
                <a:cs typeface="B Nazanin" panose="00000400000000000000" pitchFamily="2" charset="-78"/>
                <a:hlinkClick r:id="" action="ppaction://noaction"/>
              </a:rPr>
              <a:t>(Under Arm) </a:t>
            </a:r>
            <a:r>
              <a:rPr lang="fa-IR" sz="2400" dirty="0">
                <a:cs typeface="B Nazanin" panose="00000400000000000000" pitchFamily="2" charset="-78"/>
              </a:rPr>
              <a:t>است. </a:t>
            </a:r>
          </a:p>
          <a:p>
            <a:r>
              <a:rPr lang="fa-IR" sz="2800" dirty="0">
                <a:cs typeface="B Nazanin" panose="00000400000000000000" pitchFamily="2" charset="-78"/>
              </a:rPr>
              <a:t>وضعیت شیردهی </a:t>
            </a:r>
            <a:r>
              <a:rPr lang="fa-IR" sz="2800" dirty="0" err="1">
                <a:cs typeface="B Nazanin" panose="00000400000000000000" pitchFamily="2" charset="-78"/>
              </a:rPr>
              <a:t>زیربغلی</a:t>
            </a:r>
            <a:r>
              <a:rPr lang="fa-IR" sz="2800" dirty="0">
                <a:cs typeface="B Nazanin" panose="00000400000000000000" pitchFamily="2" charset="-78"/>
              </a:rPr>
              <a:t>:</a:t>
            </a:r>
          </a:p>
          <a:p>
            <a:pPr lvl="1"/>
            <a:r>
              <a:rPr lang="fa-IR" sz="2400" dirty="0">
                <a:cs typeface="B Nazanin" panose="00000400000000000000" pitchFamily="2" charset="-78"/>
              </a:rPr>
              <a:t>آسان ترین، ایمن ترین، و پر بازده ترین حالت</a:t>
            </a:r>
          </a:p>
          <a:p>
            <a:pPr lvl="1"/>
            <a:r>
              <a:rPr lang="fa-IR" sz="2400" dirty="0">
                <a:cs typeface="B Nazanin" panose="00000400000000000000" pitchFamily="2" charset="-78"/>
              </a:rPr>
              <a:t>قرار دادن بالش به صورت عمودی در پشت مادر </a:t>
            </a:r>
          </a:p>
          <a:p>
            <a:pPr lvl="1"/>
            <a:r>
              <a:rPr lang="fa-IR" sz="2400" dirty="0">
                <a:cs typeface="B Nazanin" panose="00000400000000000000" pitchFamily="2" charset="-78"/>
              </a:rPr>
              <a:t>زیر بغل مادر و به پهلو خوابیدن نوزاد و نه به صورت طاق باز</a:t>
            </a:r>
          </a:p>
          <a:p>
            <a:r>
              <a:rPr lang="fa-IR" sz="2800" dirty="0">
                <a:cs typeface="B Nazanin" panose="00000400000000000000" pitchFamily="2" charset="-78"/>
              </a:rPr>
              <a:t>قرار دادن نوزاد بر روی بالش های کافی جهت هم سطح نمودن با پستان مادر، و گذاشتن دست نوزاد در زیر پستان و دست دیگرش به روی آن، و با ران های کمی خمیده</a:t>
            </a:r>
            <a:endParaRPr lang="en-US" sz="2800" dirty="0">
              <a:cs typeface="B Nazanin" panose="00000400000000000000" pitchFamily="2" charset="-78"/>
            </a:endParaRPr>
          </a:p>
          <a:p>
            <a:r>
              <a:rPr lang="fa-IR" sz="2800" b="1" dirty="0">
                <a:cs typeface="B Nazanin" panose="00000400000000000000" pitchFamily="2" charset="-78"/>
                <a:hlinkClick r:id="" action="ppaction://noaction"/>
              </a:rPr>
              <a:t>حمایت مناسب سر</a:t>
            </a:r>
            <a:endParaRPr lang="en-US" sz="2800" b="1" dirty="0">
              <a:cs typeface="B Nazanin" panose="00000400000000000000" pitchFamily="2" charset="-78"/>
            </a:endParaRPr>
          </a:p>
        </p:txBody>
      </p:sp>
      <p:graphicFrame>
        <p:nvGraphicFramePr>
          <p:cNvPr id="6" name="Diagram 5"/>
          <p:cNvGraphicFramePr/>
          <p:nvPr>
            <p:extLst/>
          </p:nvPr>
        </p:nvGraphicFramePr>
        <p:xfrm>
          <a:off x="1703512" y="332656"/>
          <a:ext cx="8856984" cy="10849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504426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75520" y="1340768"/>
            <a:ext cx="8389440" cy="4608512"/>
          </a:xfrm>
        </p:spPr>
        <p:txBody>
          <a:bodyPr/>
          <a:lstStyle/>
          <a:p>
            <a:r>
              <a:rPr lang="en-US" sz="2400" dirty="0">
                <a:cs typeface="B Nazanin" panose="00000400000000000000" pitchFamily="2" charset="-78"/>
              </a:rPr>
              <a:t> </a:t>
            </a:r>
            <a:r>
              <a:rPr lang="fa-IR" sz="2400" dirty="0">
                <a:cs typeface="B Nazanin" panose="00000400000000000000" pitchFamily="2" charset="-78"/>
              </a:rPr>
              <a:t>بیدار </a:t>
            </a:r>
            <a:r>
              <a:rPr lang="fa-IR" sz="2400" dirty="0" err="1">
                <a:cs typeface="B Nazanin" panose="00000400000000000000" pitchFamily="2" charset="-78"/>
              </a:rPr>
              <a:t>نگهداشتن</a:t>
            </a:r>
            <a:r>
              <a:rPr lang="fa-IR" sz="2400" dirty="0">
                <a:cs typeface="B Nazanin" panose="00000400000000000000" pitchFamily="2" charset="-78"/>
              </a:rPr>
              <a:t> نوزاد در طی شیرخوردن</a:t>
            </a:r>
          </a:p>
          <a:p>
            <a:pPr lvl="1"/>
            <a:r>
              <a:rPr lang="fa-IR" sz="2000" dirty="0">
                <a:cs typeface="B Nazanin" panose="00000400000000000000" pitchFamily="2" charset="-78"/>
              </a:rPr>
              <a:t>کمی بالا بردن دست او ، غلغلک دادن </a:t>
            </a:r>
            <a:r>
              <a:rPr lang="fa-IR" sz="2000" dirty="0" err="1">
                <a:cs typeface="B Nazanin" panose="00000400000000000000" pitchFamily="2" charset="-78"/>
              </a:rPr>
              <a:t>زیربغل</a:t>
            </a:r>
            <a:r>
              <a:rPr lang="fa-IR" sz="2000" dirty="0">
                <a:cs typeface="B Nazanin" panose="00000400000000000000" pitchFamily="2" charset="-78"/>
              </a:rPr>
              <a:t> و کف پای او و جابجا نمودن نوزاد به روی ساعد دست های مادر و تعویض پوشک ..</a:t>
            </a:r>
          </a:p>
          <a:p>
            <a:pPr lvl="1"/>
            <a:r>
              <a:rPr lang="fa-IR" sz="2000" b="1" u="sng" dirty="0">
                <a:cs typeface="B Nazanin" panose="00000400000000000000" pitchFamily="2" charset="-78"/>
              </a:rPr>
              <a:t>تعویض پستانها </a:t>
            </a:r>
            <a:r>
              <a:rPr lang="fa-IR" sz="2000" dirty="0">
                <a:cs typeface="B Nazanin" panose="00000400000000000000" pitchFamily="2" charset="-78"/>
              </a:rPr>
              <a:t>به دفعات در </a:t>
            </a:r>
            <a:r>
              <a:rPr lang="fa-IR" sz="2000" dirty="0" err="1">
                <a:cs typeface="B Nazanin" panose="00000400000000000000" pitchFamily="2" charset="-78"/>
              </a:rPr>
              <a:t>هروعده</a:t>
            </a:r>
            <a:r>
              <a:rPr lang="fa-IR" sz="2000" dirty="0">
                <a:cs typeface="B Nazanin" panose="00000400000000000000" pitchFamily="2" charset="-78"/>
              </a:rPr>
              <a:t> شیردادن به منظور کمک به بیدار </a:t>
            </a:r>
            <a:r>
              <a:rPr lang="fa-IR" sz="2000" dirty="0" err="1">
                <a:cs typeface="B Nazanin" panose="00000400000000000000" pitchFamily="2" charset="-78"/>
              </a:rPr>
              <a:t>نگهداشتن</a:t>
            </a:r>
            <a:r>
              <a:rPr lang="fa-IR" sz="2000" dirty="0">
                <a:cs typeface="B Nazanin" panose="00000400000000000000" pitchFamily="2" charset="-78"/>
              </a:rPr>
              <a:t> و تولید شیر (هر 5 دقیقه) </a:t>
            </a:r>
          </a:p>
          <a:p>
            <a:r>
              <a:rPr lang="fa-IR" sz="2400" dirty="0">
                <a:cs typeface="B Nazanin" panose="00000400000000000000" pitchFamily="2" charset="-78"/>
              </a:rPr>
              <a:t>هم سطح قراردادن بینی نوزاد و نه دهان وی با نوک پستان</a:t>
            </a:r>
          </a:p>
          <a:p>
            <a:r>
              <a:rPr lang="fa-IR" sz="2400" dirty="0">
                <a:cs typeface="B Nazanin" panose="00000400000000000000" pitchFamily="2" charset="-78"/>
              </a:rPr>
              <a:t>سرکمی</a:t>
            </a:r>
            <a:r>
              <a:rPr lang="en-US" sz="2400" dirty="0">
                <a:cs typeface="B Nazanin" panose="00000400000000000000" pitchFamily="2" charset="-78"/>
              </a:rPr>
              <a:t> </a:t>
            </a:r>
            <a:r>
              <a:rPr lang="fa-IR" sz="2400" dirty="0">
                <a:cs typeface="B Nazanin" panose="00000400000000000000" pitchFamily="2" charset="-78"/>
              </a:rPr>
              <a:t>متمایل به عقب و چسبیدن چانه به پستان </a:t>
            </a:r>
          </a:p>
          <a:p>
            <a:r>
              <a:rPr lang="fa-IR" sz="2400" dirty="0">
                <a:cs typeface="B Nazanin" panose="00000400000000000000" pitchFamily="2" charset="-78"/>
              </a:rPr>
              <a:t>بردن نوزاد به سمت پستان و نه برعکس</a:t>
            </a:r>
          </a:p>
          <a:p>
            <a:r>
              <a:rPr lang="fa-IR" sz="2400" dirty="0">
                <a:cs typeface="B Nazanin" panose="00000400000000000000" pitchFamily="2" charset="-78"/>
              </a:rPr>
              <a:t>عدم نیاز به حمایت پستان، مگر در پستان آویزان، بسیار بزرگ و سنگین </a:t>
            </a:r>
            <a:r>
              <a:rPr lang="fa-IR" sz="2400" dirty="0" err="1">
                <a:cs typeface="B Nazanin" panose="00000400000000000000" pitchFamily="2" charset="-78"/>
              </a:rPr>
              <a:t>ونوک</a:t>
            </a:r>
            <a:r>
              <a:rPr lang="fa-IR" sz="2400" dirty="0">
                <a:cs typeface="B Nazanin" panose="00000400000000000000" pitchFamily="2" charset="-78"/>
              </a:rPr>
              <a:t> پایین</a:t>
            </a:r>
          </a:p>
          <a:p>
            <a:r>
              <a:rPr lang="fa-IR" sz="2400" dirty="0">
                <a:cs typeface="B Nazanin" panose="00000400000000000000" pitchFamily="2" charset="-78"/>
              </a:rPr>
              <a:t>برای تحریک به گرفتن پستان، استفاده از مانور چانه به پستان، انجام چند بار تلاش و در صورت  نگرفتن پستان، کشیدن یک بار به آرامی چانه </a:t>
            </a:r>
            <a:r>
              <a:rPr lang="fa-IR" sz="2400" dirty="0" err="1">
                <a:cs typeface="B Nazanin" panose="00000400000000000000" pitchFamily="2" charset="-78"/>
              </a:rPr>
              <a:t>بطرف</a:t>
            </a:r>
            <a:r>
              <a:rPr lang="fa-IR" sz="2400" dirty="0">
                <a:cs typeface="B Nazanin" panose="00000400000000000000" pitchFamily="2" charset="-78"/>
              </a:rPr>
              <a:t> پایین  و </a:t>
            </a:r>
            <a:r>
              <a:rPr lang="fa-IR" sz="2400" u="sng" dirty="0">
                <a:cs typeface="B Nazanin" panose="00000400000000000000" pitchFamily="2" charset="-78"/>
              </a:rPr>
              <a:t>نهایتا استفاده از محافظ نوک پستان</a:t>
            </a:r>
          </a:p>
          <a:p>
            <a:endParaRPr lang="en-US" sz="2000" dirty="0">
              <a:cs typeface="B Nazanin" panose="00000400000000000000" pitchFamily="2" charset="-78"/>
            </a:endParaRPr>
          </a:p>
        </p:txBody>
      </p:sp>
      <p:graphicFrame>
        <p:nvGraphicFramePr>
          <p:cNvPr id="6" name="Diagram 5"/>
          <p:cNvGraphicFramePr/>
          <p:nvPr>
            <p:extLst/>
          </p:nvPr>
        </p:nvGraphicFramePr>
        <p:xfrm>
          <a:off x="1621160" y="188640"/>
          <a:ext cx="879532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5223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600202"/>
            <a:ext cx="10363200" cy="1829761"/>
          </a:xfrm>
        </p:spPr>
        <p:txBody>
          <a:bodyPr/>
          <a:lstStyle/>
          <a:p>
            <a:r>
              <a:rPr lang="en-US" dirty="0"/>
              <a:t>T</a:t>
            </a:r>
            <a:r>
              <a:rPr lang="en-US" dirty="0" smtClean="0"/>
              <a:t>herapeutic Positioning for Breastfeeding</a:t>
            </a:r>
            <a:endParaRPr lang="en-US" dirty="0"/>
          </a:p>
        </p:txBody>
      </p:sp>
      <p:sp>
        <p:nvSpPr>
          <p:cNvPr id="3" name="Subtitle 2"/>
          <p:cNvSpPr>
            <a:spLocks noGrp="1"/>
          </p:cNvSpPr>
          <p:nvPr>
            <p:ph type="subTitle" idx="1"/>
          </p:nvPr>
        </p:nvSpPr>
        <p:spPr>
          <a:xfrm>
            <a:off x="914400" y="3373824"/>
            <a:ext cx="10363200" cy="1199704"/>
          </a:xfrm>
        </p:spPr>
        <p:txBody>
          <a:bodyPr>
            <a:normAutofit/>
          </a:bodyPr>
          <a:lstStyle/>
          <a:p>
            <a:r>
              <a:rPr lang="fa-IR" sz="4800" dirty="0" smtClean="0">
                <a:cs typeface="B Nazanin" panose="00000400000000000000" pitchFamily="2" charset="-78"/>
              </a:rPr>
              <a:t>وضعیت های شیردهی درمانی</a:t>
            </a:r>
            <a:endParaRPr lang="en-US" sz="4800" dirty="0" smtClean="0">
              <a:cs typeface="B Nazanin" panose="00000400000000000000" pitchFamily="2" charset="-78"/>
            </a:endParaRPr>
          </a:p>
          <a:p>
            <a:endParaRPr lang="en-US" sz="4800" dirty="0" smtClean="0">
              <a:cs typeface="B Nazanin" panose="00000400000000000000" pitchFamily="2" charset="-78"/>
            </a:endParaRPr>
          </a:p>
        </p:txBody>
      </p:sp>
      <p:sp>
        <p:nvSpPr>
          <p:cNvPr id="4" name="Rectangle 3"/>
          <p:cNvSpPr/>
          <p:nvPr/>
        </p:nvSpPr>
        <p:spPr>
          <a:xfrm>
            <a:off x="3200400" y="4249478"/>
            <a:ext cx="6096000" cy="954107"/>
          </a:xfrm>
          <a:prstGeom prst="rect">
            <a:avLst/>
          </a:prstGeom>
        </p:spPr>
        <p:txBody>
          <a:bodyPr>
            <a:spAutoFit/>
          </a:bodyPr>
          <a:lstStyle/>
          <a:p>
            <a:pPr algn="ctr"/>
            <a:r>
              <a:rPr lang="fa-IR" sz="2800" b="1" dirty="0">
                <a:cs typeface="B Nazanin" panose="00000400000000000000" pitchFamily="2" charset="-78"/>
              </a:rPr>
              <a:t>دکترمحمود راوری متخصص کودکان </a:t>
            </a:r>
          </a:p>
          <a:p>
            <a:pPr algn="ctr"/>
            <a:r>
              <a:rPr lang="fa-IR" sz="2800" b="1" dirty="0">
                <a:cs typeface="B Nazanin" panose="00000400000000000000" pitchFamily="2" charset="-78"/>
              </a:rPr>
              <a:t>عضوكميته كشوري ترويج تغذيه با شيرمادر</a:t>
            </a:r>
          </a:p>
        </p:txBody>
      </p:sp>
    </p:spTree>
    <p:extLst>
      <p:ext uri="{BB962C8B-B14F-4D97-AF65-F5344CB8AC3E}">
        <p14:creationId xmlns:p14="http://schemas.microsoft.com/office/powerpoint/2010/main" val="3803803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35289" y="1417638"/>
            <a:ext cx="9321421" cy="4697389"/>
          </a:xfrm>
        </p:spPr>
        <p:txBody>
          <a:bodyPr/>
          <a:lstStyle/>
          <a:p>
            <a:r>
              <a:rPr lang="fa-IR" sz="3200" dirty="0">
                <a:cs typeface="B Nazanin" panose="00000400000000000000" pitchFamily="2" charset="-78"/>
              </a:rPr>
              <a:t>تغذیه از پستان در وضعیت </a:t>
            </a:r>
            <a:r>
              <a:rPr lang="fa-IR" sz="3200" dirty="0" smtClean="0">
                <a:cs typeface="B Nazanin" panose="00000400000000000000" pitchFamily="2" charset="-78"/>
              </a:rPr>
              <a:t>موثر برحسب </a:t>
            </a:r>
            <a:r>
              <a:rPr lang="fa-IR" sz="3200" dirty="0">
                <a:cs typeface="B Nazanin" panose="00000400000000000000" pitchFamily="2" charset="-78"/>
              </a:rPr>
              <a:t>شرایط سلامتی و اناتومیکی مادر و </a:t>
            </a:r>
            <a:r>
              <a:rPr lang="fa-IR" sz="3200" dirty="0" smtClean="0">
                <a:cs typeface="B Nazanin" panose="00000400000000000000" pitchFamily="2" charset="-78"/>
              </a:rPr>
              <a:t>شیرخوار</a:t>
            </a:r>
            <a:endParaRPr lang="en-US" sz="3200" dirty="0" smtClean="0">
              <a:cs typeface="B Nazanin" panose="00000400000000000000" pitchFamily="2" charset="-78"/>
            </a:endParaRPr>
          </a:p>
          <a:p>
            <a:r>
              <a:rPr lang="fa-IR" sz="3200" dirty="0" smtClean="0">
                <a:cs typeface="B Nazanin" panose="00000400000000000000" pitchFamily="2" charset="-78"/>
              </a:rPr>
              <a:t>یک </a:t>
            </a:r>
            <a:r>
              <a:rPr lang="fa-IR" sz="3200" dirty="0">
                <a:cs typeface="B Nazanin" panose="00000400000000000000" pitchFamily="2" charset="-78"/>
              </a:rPr>
              <a:t>تدبیر جبرانی </a:t>
            </a:r>
            <a:r>
              <a:rPr lang="fa-IR" sz="3200" dirty="0" smtClean="0">
                <a:cs typeface="B Nazanin" panose="00000400000000000000" pitchFamily="2" charset="-78"/>
              </a:rPr>
              <a:t>مهم </a:t>
            </a:r>
            <a:r>
              <a:rPr lang="fa-IR" sz="3200" dirty="0">
                <a:cs typeface="B Nazanin" panose="00000400000000000000" pitchFamily="2" charset="-78"/>
              </a:rPr>
              <a:t>برای غلبه برمشکلات مکیدن، وضعیت اناتومیکی و  نقایص عصبی</a:t>
            </a:r>
          </a:p>
          <a:p>
            <a:r>
              <a:rPr lang="fa-IR" sz="3200" dirty="0" smtClean="0">
                <a:cs typeface="B Nazanin" panose="00000400000000000000" pitchFamily="2" charset="-78"/>
              </a:rPr>
              <a:t>اهمیت زیاد در </a:t>
            </a:r>
            <a:r>
              <a:rPr lang="fa-IR" sz="3200" dirty="0">
                <a:cs typeface="B Nazanin" panose="00000400000000000000" pitchFamily="2" charset="-78"/>
              </a:rPr>
              <a:t>موفقیت تغذیه </a:t>
            </a:r>
            <a:r>
              <a:rPr lang="fa-IR" sz="3200" dirty="0" smtClean="0">
                <a:cs typeface="B Nazanin" panose="00000400000000000000" pitchFamily="2" charset="-78"/>
              </a:rPr>
              <a:t>باشیرمادر</a:t>
            </a:r>
          </a:p>
          <a:p>
            <a:pPr lvl="1"/>
            <a:r>
              <a:rPr lang="fa-IR" sz="2800" dirty="0" smtClean="0">
                <a:cs typeface="B Nazanin" panose="00000400000000000000" pitchFamily="2" charset="-78"/>
              </a:rPr>
              <a:t>در </a:t>
            </a:r>
            <a:r>
              <a:rPr lang="fa-IR" sz="2800" dirty="0">
                <a:cs typeface="B Nazanin" panose="00000400000000000000" pitchFamily="2" charset="-78"/>
              </a:rPr>
              <a:t>مشکلات شیردهی </a:t>
            </a:r>
            <a:r>
              <a:rPr lang="fa-IR" sz="2800" dirty="0" smtClean="0">
                <a:cs typeface="B Nazanin" panose="00000400000000000000" pitchFamily="2" charset="-78"/>
              </a:rPr>
              <a:t>و </a:t>
            </a:r>
            <a:r>
              <a:rPr lang="fa-IR" sz="2800" dirty="0">
                <a:cs typeface="B Nazanin" panose="00000400000000000000" pitchFamily="2" charset="-78"/>
              </a:rPr>
              <a:t>نوزادان نارس و ترم، </a:t>
            </a:r>
            <a:endParaRPr lang="fa-IR" sz="2800" dirty="0" smtClean="0">
              <a:cs typeface="B Nazanin" panose="00000400000000000000" pitchFamily="2" charset="-78"/>
            </a:endParaRPr>
          </a:p>
          <a:p>
            <a:pPr lvl="1"/>
            <a:r>
              <a:rPr lang="fa-IR" sz="2800" dirty="0" smtClean="0">
                <a:cs typeface="B Nazanin" panose="00000400000000000000" pitchFamily="2" charset="-78"/>
              </a:rPr>
              <a:t>در شیرخواران </a:t>
            </a:r>
            <a:r>
              <a:rPr lang="fa-IR" sz="2800" dirty="0">
                <a:cs typeface="B Nazanin" panose="00000400000000000000" pitchFamily="2" charset="-78"/>
              </a:rPr>
              <a:t>دارای شرایط </a:t>
            </a:r>
            <a:r>
              <a:rPr lang="fa-IR" sz="2800" dirty="0" smtClean="0">
                <a:cs typeface="B Nazanin" panose="00000400000000000000" pitchFamily="2" charset="-78"/>
              </a:rPr>
              <a:t>خاص از </a:t>
            </a:r>
            <a:r>
              <a:rPr lang="fa-IR" sz="2800" dirty="0">
                <a:cs typeface="B Nazanin" panose="00000400000000000000" pitchFamily="2" charset="-78"/>
              </a:rPr>
              <a:t>نظر عصبی </a:t>
            </a:r>
            <a:r>
              <a:rPr lang="fa-IR" sz="2800" dirty="0" smtClean="0">
                <a:cs typeface="B Nazanin" panose="00000400000000000000" pitchFamily="2" charset="-78"/>
              </a:rPr>
              <a:t>واناتومیکی</a:t>
            </a:r>
          </a:p>
          <a:p>
            <a:r>
              <a:rPr lang="fa-IR" sz="3200" dirty="0" smtClean="0">
                <a:cs typeface="B Nazanin" panose="00000400000000000000" pitchFamily="2" charset="-78"/>
              </a:rPr>
              <a:t>بخش </a:t>
            </a:r>
            <a:r>
              <a:rPr lang="fa-IR" sz="3200" dirty="0">
                <a:cs typeface="B Nazanin" panose="00000400000000000000" pitchFamily="2" charset="-78"/>
              </a:rPr>
              <a:t>مهمی از برنامه درمانی </a:t>
            </a:r>
            <a:r>
              <a:rPr lang="fa-IR" sz="3200" dirty="0" smtClean="0">
                <a:cs typeface="B Nazanin" panose="00000400000000000000" pitchFamily="2" charset="-78"/>
              </a:rPr>
              <a:t>در </a:t>
            </a:r>
            <a:r>
              <a:rPr lang="fa-IR" sz="3200" dirty="0">
                <a:cs typeface="B Nazanin" panose="00000400000000000000" pitchFamily="2" charset="-78"/>
              </a:rPr>
              <a:t>مشکلاتی از </a:t>
            </a:r>
            <a:r>
              <a:rPr lang="fa-IR" sz="3200" dirty="0" smtClean="0">
                <a:cs typeface="B Nazanin" panose="00000400000000000000" pitchFamily="2" charset="-78"/>
              </a:rPr>
              <a:t>قبیل:</a:t>
            </a:r>
          </a:p>
          <a:p>
            <a:pPr lvl="1"/>
            <a:r>
              <a:rPr lang="fa-IR" sz="2800" dirty="0" smtClean="0">
                <a:cs typeface="B Nazanin" panose="00000400000000000000" pitchFamily="2" charset="-78"/>
              </a:rPr>
              <a:t>زخم </a:t>
            </a:r>
            <a:r>
              <a:rPr lang="fa-IR" sz="2800" dirty="0">
                <a:cs typeface="B Nazanin" panose="00000400000000000000" pitchFamily="2" charset="-78"/>
              </a:rPr>
              <a:t>نوک پستان، </a:t>
            </a:r>
            <a:r>
              <a:rPr lang="fa-IR" sz="2800" dirty="0" smtClean="0">
                <a:cs typeface="B Nazanin" panose="00000400000000000000" pitchFamily="2" charset="-78"/>
              </a:rPr>
              <a:t>امتناع </a:t>
            </a:r>
            <a:r>
              <a:rPr lang="fa-IR" sz="2800" dirty="0">
                <a:cs typeface="B Nazanin" panose="00000400000000000000" pitchFamily="2" charset="-78"/>
              </a:rPr>
              <a:t>از پستان، مقوله تولید شیر ,</a:t>
            </a:r>
            <a:r>
              <a:rPr lang="fa-IR" sz="2800" dirty="0" smtClean="0">
                <a:cs typeface="B Nazanin" panose="00000400000000000000" pitchFamily="2" charset="-78"/>
              </a:rPr>
              <a:t> </a:t>
            </a:r>
            <a:r>
              <a:rPr lang="fa-IR" sz="2800" dirty="0">
                <a:cs typeface="B Nazanin" panose="00000400000000000000" pitchFamily="2" charset="-78"/>
              </a:rPr>
              <a:t>انواع مشکلات اناتومیکی مادر و </a:t>
            </a:r>
            <a:r>
              <a:rPr lang="fa-IR" sz="2800" dirty="0" smtClean="0">
                <a:cs typeface="B Nazanin" panose="00000400000000000000" pitchFamily="2" charset="-78"/>
              </a:rPr>
              <a:t>شیرخوار و کمک به اصلاح ویا جبران مشکلات مکیدن </a:t>
            </a:r>
            <a:endParaRPr lang="fa-IR" sz="2800" dirty="0">
              <a:cs typeface="B Nazanin" panose="00000400000000000000" pitchFamily="2" charset="-78"/>
            </a:endParaRPr>
          </a:p>
        </p:txBody>
      </p:sp>
      <p:graphicFrame>
        <p:nvGraphicFramePr>
          <p:cNvPr id="5" name="Diagram 4"/>
          <p:cNvGraphicFramePr/>
          <p:nvPr>
            <p:extLst/>
          </p:nvPr>
        </p:nvGraphicFramePr>
        <p:xfrm>
          <a:off x="1981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41</a:t>
            </a:fld>
            <a:endParaRPr lang="fa-IR" dirty="0">
              <a:solidFill>
                <a:prstClr val="black"/>
              </a:solidFill>
            </a:endParaRPr>
          </a:p>
        </p:txBody>
      </p:sp>
    </p:spTree>
    <p:extLst>
      <p:ext uri="{BB962C8B-B14F-4D97-AF65-F5344CB8AC3E}">
        <p14:creationId xmlns:p14="http://schemas.microsoft.com/office/powerpoint/2010/main" val="1226715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96788" y="1701939"/>
            <a:ext cx="9717206" cy="3980403"/>
          </a:xfrm>
        </p:spPr>
        <p:txBody>
          <a:bodyPr/>
          <a:lstStyle/>
          <a:p>
            <a:pPr marL="0" algn="justLow">
              <a:lnSpc>
                <a:spcPct val="107000"/>
              </a:lnSpc>
              <a:spcBef>
                <a:spcPts val="0"/>
              </a:spcBef>
              <a:spcAft>
                <a:spcPts val="0"/>
              </a:spcAft>
            </a:pPr>
            <a:r>
              <a:rPr lang="fa-IR" sz="3200" dirty="0" smtClean="0">
                <a:latin typeface="Calibri" panose="020F0502020204030204" pitchFamily="34" charset="0"/>
                <a:ea typeface="Times New Roman" panose="02020503050405090304" pitchFamily="18" charset="0"/>
                <a:cs typeface="B Nazanin" panose="00000400000000000000" pitchFamily="2" charset="-78"/>
              </a:rPr>
              <a:t>کمک</a:t>
            </a:r>
            <a:r>
              <a:rPr lang="fa-IR" sz="3200" b="1" dirty="0" smtClean="0">
                <a:latin typeface="Calibri" panose="020F0502020204030204" pitchFamily="34" charset="0"/>
                <a:ea typeface="Times New Roman" panose="02020503050405090304" pitchFamily="18" charset="0"/>
                <a:cs typeface="B Nazanin" panose="00000400000000000000" pitchFamily="2" charset="-78"/>
              </a:rPr>
              <a:t> </a:t>
            </a:r>
            <a:r>
              <a:rPr lang="fa-IR" sz="3200" dirty="0" smtClean="0">
                <a:latin typeface="Calibri" panose="020F0502020204030204" pitchFamily="34" charset="0"/>
                <a:ea typeface="Times New Roman" panose="02020503050405090304" pitchFamily="18" charset="0"/>
                <a:cs typeface="B Nazanin" panose="00000400000000000000" pitchFamily="2" charset="-78"/>
              </a:rPr>
              <a:t>به آمادگی </a:t>
            </a:r>
            <a:r>
              <a:rPr lang="fa-IR" sz="3200" dirty="0">
                <a:latin typeface="Calibri" panose="020F0502020204030204" pitchFamily="34" charset="0"/>
                <a:ea typeface="Times New Roman" panose="02020503050405090304" pitchFamily="18" charset="0"/>
                <a:cs typeface="B Nazanin" panose="00000400000000000000" pitchFamily="2" charset="-78"/>
              </a:rPr>
              <a:t>وتمایل شیرخوار به گرفتن بهتر پستان </a:t>
            </a:r>
            <a:endParaRPr lang="en-US" sz="3200" dirty="0" smtClean="0">
              <a:latin typeface="Calibri" panose="020F0502020204030204" pitchFamily="34" charset="0"/>
              <a:ea typeface="Times New Roman" panose="02020503050405090304" pitchFamily="18" charset="0"/>
              <a:cs typeface="B Nazanin" panose="00000400000000000000" pitchFamily="2" charset="-78"/>
            </a:endParaRPr>
          </a:p>
          <a:p>
            <a:pPr marL="0" algn="justLow">
              <a:lnSpc>
                <a:spcPct val="107000"/>
              </a:lnSpc>
              <a:spcBef>
                <a:spcPts val="0"/>
              </a:spcBef>
              <a:spcAft>
                <a:spcPts val="0"/>
              </a:spcAft>
            </a:pPr>
            <a:r>
              <a:rPr lang="en-US" sz="3600" dirty="0">
                <a:latin typeface="Calibri" panose="020F0502020204030204" pitchFamily="34" charset="0"/>
                <a:ea typeface="Times New Roman" panose="02020503050405090304" pitchFamily="18" charset="0"/>
                <a:cs typeface="B Nazanin" panose="00000400000000000000" pitchFamily="2" charset="-78"/>
              </a:rPr>
              <a:t> </a:t>
            </a:r>
            <a:r>
              <a:rPr lang="fa-IR" sz="3600" dirty="0">
                <a:latin typeface="Calibri" panose="020F0502020204030204" pitchFamily="34" charset="0"/>
                <a:ea typeface="Times New Roman" panose="02020503050405090304" pitchFamily="18" charset="0"/>
                <a:cs typeface="B Nazanin" panose="00000400000000000000" pitchFamily="2" charset="-78"/>
              </a:rPr>
              <a:t>ایده آل </a:t>
            </a:r>
            <a:r>
              <a:rPr lang="fa-IR" sz="3600" dirty="0" smtClean="0">
                <a:latin typeface="Calibri" panose="020F0502020204030204" pitchFamily="34" charset="0"/>
                <a:ea typeface="Times New Roman" panose="02020503050405090304" pitchFamily="18" charset="0"/>
                <a:cs typeface="B Nazanin" panose="00000400000000000000" pitchFamily="2" charset="-78"/>
              </a:rPr>
              <a:t>قبل </a:t>
            </a:r>
            <a:r>
              <a:rPr lang="fa-IR" sz="3600" dirty="0">
                <a:latin typeface="Calibri" panose="020F0502020204030204" pitchFamily="34" charset="0"/>
                <a:ea typeface="Times New Roman" panose="02020503050405090304" pitchFamily="18" charset="0"/>
                <a:cs typeface="B Nazanin" panose="00000400000000000000" pitchFamily="2" charset="-78"/>
              </a:rPr>
              <a:t>از </a:t>
            </a:r>
            <a:r>
              <a:rPr lang="fa-IR" sz="3600" u="sng" dirty="0">
                <a:latin typeface="Calibri" panose="020F0502020204030204" pitchFamily="34" charset="0"/>
                <a:ea typeface="Times New Roman" panose="02020503050405090304" pitchFamily="18" charset="0"/>
                <a:cs typeface="B Nazanin" panose="00000400000000000000" pitchFamily="2" charset="-78"/>
              </a:rPr>
              <a:t>برقراری وضعیت های </a:t>
            </a:r>
            <a:r>
              <a:rPr lang="fa-IR" sz="3600" u="sng" dirty="0" smtClean="0">
                <a:latin typeface="Calibri" panose="020F0502020204030204" pitchFamily="34" charset="0"/>
                <a:ea typeface="Times New Roman" panose="02020503050405090304" pitchFamily="18" charset="0"/>
                <a:cs typeface="B Nazanin" panose="00000400000000000000" pitchFamily="2" charset="-78"/>
              </a:rPr>
              <a:t>شیردهی</a:t>
            </a:r>
          </a:p>
          <a:p>
            <a:pPr marL="0" algn="justLow">
              <a:lnSpc>
                <a:spcPct val="107000"/>
              </a:lnSpc>
              <a:spcBef>
                <a:spcPts val="0"/>
              </a:spcBef>
              <a:spcAft>
                <a:spcPts val="0"/>
              </a:spcAft>
            </a:pPr>
            <a:r>
              <a:rPr lang="fa-IR" sz="3600" dirty="0" smtClean="0">
                <a:latin typeface="Calibri" panose="020F0502020204030204" pitchFamily="34" charset="0"/>
                <a:ea typeface="Times New Roman" panose="02020503050405090304" pitchFamily="18" charset="0"/>
                <a:cs typeface="B Nazanin" panose="00000400000000000000" pitchFamily="2" charset="-78"/>
              </a:rPr>
              <a:t>ایجاد فرصتی در کاهش استرس، ارامش مادر و کودک و گرفتن خودبخودی پستان و شیردهی موفق</a:t>
            </a:r>
          </a:p>
          <a:p>
            <a:pPr marL="0" algn="justLow">
              <a:lnSpc>
                <a:spcPct val="107000"/>
              </a:lnSpc>
              <a:spcBef>
                <a:spcPts val="0"/>
              </a:spcBef>
              <a:spcAft>
                <a:spcPts val="0"/>
              </a:spcAft>
            </a:pPr>
            <a:r>
              <a:rPr lang="fa-IR" sz="3600" dirty="0" smtClean="0">
                <a:latin typeface="Calibri" panose="020F0502020204030204" pitchFamily="34" charset="0"/>
                <a:ea typeface="Times New Roman" panose="02020503050405090304" pitchFamily="18" charset="0"/>
                <a:cs typeface="B Nazanin" panose="00000400000000000000" pitchFamily="2" charset="-78"/>
              </a:rPr>
              <a:t>اشکال در گرفتن صحیح پستان و مکیدن نامناسب و نهایتا عدم توانایی دردسترسی به تغذیه و رشدمناسب در هنگام استرس شیرخوار</a:t>
            </a:r>
          </a:p>
        </p:txBody>
      </p:sp>
      <p:graphicFrame>
        <p:nvGraphicFramePr>
          <p:cNvPr id="5" name="Diagram 4"/>
          <p:cNvGraphicFramePr/>
          <p:nvPr>
            <p:extLst/>
          </p:nvPr>
        </p:nvGraphicFramePr>
        <p:xfrm>
          <a:off x="1596788" y="274638"/>
          <a:ext cx="9717206"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42</a:t>
            </a:fld>
            <a:endParaRPr lang="fa-IR" dirty="0">
              <a:solidFill>
                <a:prstClr val="black"/>
              </a:solidFill>
            </a:endParaRPr>
          </a:p>
        </p:txBody>
      </p:sp>
    </p:spTree>
    <p:extLst>
      <p:ext uri="{BB962C8B-B14F-4D97-AF65-F5344CB8AC3E}">
        <p14:creationId xmlns:p14="http://schemas.microsoft.com/office/powerpoint/2010/main" val="37499036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596788" y="274638"/>
          <a:ext cx="9717206"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43</a:t>
            </a:fld>
            <a:endParaRPr lang="fa-IR" dirty="0">
              <a:solidFill>
                <a:prstClr val="black"/>
              </a:solidFill>
            </a:endParaRPr>
          </a:p>
        </p:txBody>
      </p:sp>
      <p:pic>
        <p:nvPicPr>
          <p:cNvPr id="6" name="Picture 5"/>
          <p:cNvPicPr>
            <a:picLocks noChangeAspect="1"/>
          </p:cNvPicPr>
          <p:nvPr/>
        </p:nvPicPr>
        <p:blipFill rotWithShape="1">
          <a:blip r:embed="rId8"/>
          <a:srcRect l="20537"/>
          <a:stretch/>
        </p:blipFill>
        <p:spPr>
          <a:xfrm>
            <a:off x="1596788" y="2112214"/>
            <a:ext cx="2456598" cy="2566774"/>
          </a:xfrm>
          <a:prstGeom prst="rect">
            <a:avLst/>
          </a:prstGeom>
        </p:spPr>
      </p:pic>
      <p:sp>
        <p:nvSpPr>
          <p:cNvPr id="7" name="Content Placeholder 1"/>
          <p:cNvSpPr txBox="1">
            <a:spLocks/>
          </p:cNvSpPr>
          <p:nvPr/>
        </p:nvSpPr>
        <p:spPr bwMode="auto">
          <a:xfrm>
            <a:off x="4162568" y="1787876"/>
            <a:ext cx="7151426" cy="3639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algn="justLow">
              <a:lnSpc>
                <a:spcPct val="107000"/>
              </a:lnSpc>
              <a:spcBef>
                <a:spcPts val="0"/>
              </a:spcBef>
              <a:spcAft>
                <a:spcPts val="0"/>
              </a:spcAft>
              <a:buClr>
                <a:srgbClr val="72A376"/>
              </a:buClr>
            </a:pPr>
            <a:r>
              <a:rPr lang="fa-IR" sz="3200" b="1" dirty="0" smtClean="0">
                <a:solidFill>
                  <a:prstClr val="black"/>
                </a:solidFill>
                <a:latin typeface="Calibri" panose="020F0502020204030204" pitchFamily="34" charset="0"/>
                <a:ea typeface="Times New Roman" panose="02020503050405090304" pitchFamily="18" charset="0"/>
                <a:cs typeface="B Nazanin" panose="00000400000000000000" pitchFamily="2" charset="-78"/>
              </a:rPr>
              <a:t>اهمیت قرار دادن دست در قاعده گردن شیرخوار</a:t>
            </a:r>
          </a:p>
          <a:p>
            <a:pPr marL="255588" lvl="1" algn="justLow">
              <a:lnSpc>
                <a:spcPct val="107000"/>
              </a:lnSpc>
              <a:spcBef>
                <a:spcPts val="0"/>
              </a:spcBef>
              <a:spcAft>
                <a:spcPts val="0"/>
              </a:spcAft>
              <a:buClr>
                <a:srgbClr val="72A376"/>
              </a:buClr>
            </a:pPr>
            <a:r>
              <a:rPr lang="fa-IR" sz="2800" dirty="0" smtClean="0">
                <a:solidFill>
                  <a:prstClr val="black"/>
                </a:solidFill>
                <a:latin typeface="Calibri" panose="020F0502020204030204" pitchFamily="34" charset="0"/>
                <a:ea typeface="Times New Roman" panose="02020503050405090304" pitchFamily="18" charset="0"/>
                <a:cs typeface="B Nazanin" panose="00000400000000000000" pitchFamily="2" charset="-78"/>
              </a:rPr>
              <a:t>دست مادر در قاعده گردن&gt;&gt;انگشت شست و اشاره در دوطرف گردن و در زیرگوشها وحمایت کف دست و سه انگشت دیگر، بالاترین ناحیه شانه</a:t>
            </a:r>
            <a:endParaRPr lang="en-US" sz="2400" dirty="0" smtClean="0">
              <a:solidFill>
                <a:prstClr val="black"/>
              </a:solidFill>
              <a:latin typeface="Calibri" panose="020F0502020204030204" pitchFamily="34" charset="0"/>
              <a:ea typeface="Times New Roman" panose="02020503050405090304" pitchFamily="18" charset="0"/>
              <a:cs typeface="Arial" panose="020B0604020202020204" pitchFamily="34" charset="0"/>
            </a:endParaRPr>
          </a:p>
          <a:p>
            <a:pPr marL="255588" lvl="1" algn="justLow">
              <a:lnSpc>
                <a:spcPct val="107000"/>
              </a:lnSpc>
              <a:spcBef>
                <a:spcPts val="0"/>
              </a:spcBef>
              <a:spcAft>
                <a:spcPts val="0"/>
              </a:spcAft>
              <a:buClr>
                <a:srgbClr val="72A376"/>
              </a:buClr>
            </a:pPr>
            <a:r>
              <a:rPr lang="fa-IR" sz="3200" dirty="0" smtClean="0">
                <a:solidFill>
                  <a:prstClr val="black"/>
                </a:solidFill>
                <a:latin typeface="Calibri" panose="020F0502020204030204" pitchFamily="34" charset="0"/>
                <a:ea typeface="Times New Roman" panose="02020503050405090304" pitchFamily="18" charset="0"/>
                <a:cs typeface="B Nazanin" panose="00000400000000000000" pitchFamily="2" charset="-78"/>
              </a:rPr>
              <a:t>اختلال در گرفتن پستان در صورت گذاشتن دست به پشت سرشیرخوار بخصوص وقتی او با مشکلاتی روبرو است</a:t>
            </a:r>
            <a:endParaRPr lang="en-US" sz="3200" dirty="0">
              <a:solidFill>
                <a:prstClr val="black"/>
              </a:solidFill>
              <a:latin typeface="Calibri" panose="020F0502020204030204" pitchFamily="34" charset="0"/>
              <a:ea typeface="Times New Roman" panose="02020503050405090304" pitchFamily="18" charset="0"/>
              <a:cs typeface="Arial" panose="020B0604020202020204" pitchFamily="34" charset="0"/>
            </a:endParaRPr>
          </a:p>
        </p:txBody>
      </p:sp>
    </p:spTree>
    <p:extLst>
      <p:ext uri="{BB962C8B-B14F-4D97-AF65-F5344CB8AC3E}">
        <p14:creationId xmlns:p14="http://schemas.microsoft.com/office/powerpoint/2010/main" val="2559260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849086" y="2307773"/>
            <a:ext cx="10363200" cy="1829761"/>
          </a:xfrm>
        </p:spPr>
        <p:txBody>
          <a:bodyPr>
            <a:noAutofit/>
          </a:bodyPr>
          <a:lstStyle/>
          <a:p>
            <a:r>
              <a:rPr lang="en-US" sz="6000" dirty="0"/>
              <a:t>Therapeutic Positions for Treatment</a:t>
            </a:r>
          </a:p>
        </p:txBody>
      </p:sp>
      <p:sp>
        <p:nvSpPr>
          <p:cNvPr id="4" name="Slide Number Placeholder 3"/>
          <p:cNvSpPr>
            <a:spLocks noGrp="1"/>
          </p:cNvSpPr>
          <p:nvPr>
            <p:ph type="sldNum" sz="quarter" idx="4294967295"/>
          </p:nvPr>
        </p:nvSpPr>
        <p:spPr>
          <a:xfrm>
            <a:off x="11703050" y="6408738"/>
            <a:ext cx="488950" cy="365125"/>
          </a:xfrm>
        </p:spPr>
        <p:txBody>
          <a:bodyPr/>
          <a:lstStyle/>
          <a:p>
            <a:pPr>
              <a:defRPr/>
            </a:pPr>
            <a:fld id="{10A915E6-25D4-4478-83EA-8A1184D8A544}" type="slidenum">
              <a:rPr lang="fa-IR" smtClean="0">
                <a:solidFill>
                  <a:prstClr val="black"/>
                </a:solidFill>
              </a:rPr>
              <a:pPr>
                <a:defRPr/>
              </a:pPr>
              <a:t>44</a:t>
            </a:fld>
            <a:endParaRPr lang="fa-IR" dirty="0">
              <a:solidFill>
                <a:prstClr val="black"/>
              </a:solidFill>
            </a:endParaRPr>
          </a:p>
        </p:txBody>
      </p:sp>
    </p:spTree>
    <p:extLst>
      <p:ext uri="{BB962C8B-B14F-4D97-AF65-F5344CB8AC3E}">
        <p14:creationId xmlns:p14="http://schemas.microsoft.com/office/powerpoint/2010/main" val="2398999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47659" y="1380976"/>
            <a:ext cx="9717205" cy="4525962"/>
          </a:xfrm>
        </p:spPr>
        <p:txBody>
          <a:bodyPr/>
          <a:lstStyle/>
          <a:p>
            <a:r>
              <a:rPr lang="fa-IR" sz="3200" dirty="0">
                <a:cs typeface="B Nazanin" panose="00000400000000000000" pitchFamily="2" charset="-78"/>
              </a:rPr>
              <a:t>گشاد نشسته </a:t>
            </a:r>
            <a:r>
              <a:rPr lang="fa-IR" sz="3200" dirty="0" smtClean="0">
                <a:cs typeface="B Nazanin" panose="00000400000000000000" pitchFamily="2" charset="-78"/>
              </a:rPr>
              <a:t>روبرو</a:t>
            </a:r>
            <a:r>
              <a:rPr lang="en-US" sz="3200" dirty="0" smtClean="0">
                <a:cs typeface="B Nazanin" panose="00000400000000000000" pitchFamily="2" charset="-78"/>
              </a:rPr>
              <a:t> </a:t>
            </a:r>
            <a:r>
              <a:rPr lang="en-US" sz="3200" dirty="0">
                <a:cs typeface="B Nazanin" panose="00000400000000000000" pitchFamily="2" charset="-78"/>
                <a:hlinkClick r:id="" action="ppaction://noaction"/>
              </a:rPr>
              <a:t>Straddle Sit</a:t>
            </a:r>
            <a:endParaRPr lang="fa-IR" sz="3200" dirty="0">
              <a:cs typeface="B Nazanin" panose="00000400000000000000" pitchFamily="2" charset="-78"/>
            </a:endParaRPr>
          </a:p>
          <a:p>
            <a:r>
              <a:rPr lang="fa-IR" sz="3200" dirty="0">
                <a:cs typeface="B Nazanin" panose="00000400000000000000" pitchFamily="2" charset="-78"/>
              </a:rPr>
              <a:t>نشسته از پهلو </a:t>
            </a:r>
            <a:r>
              <a:rPr lang="en-US" sz="3200" dirty="0" smtClean="0">
                <a:cs typeface="B Nazanin" panose="00000400000000000000" pitchFamily="2" charset="-78"/>
                <a:hlinkClick r:id="" action="ppaction://noaction"/>
              </a:rPr>
              <a:t>Side-Saddle </a:t>
            </a:r>
            <a:r>
              <a:rPr lang="en-US" sz="3200" dirty="0">
                <a:cs typeface="B Nazanin" panose="00000400000000000000" pitchFamily="2" charset="-78"/>
                <a:hlinkClick r:id="" action="ppaction://noaction"/>
              </a:rPr>
              <a:t>Sit</a:t>
            </a:r>
            <a:endParaRPr lang="fa-IR" sz="3200" dirty="0">
              <a:cs typeface="B Nazanin" panose="00000400000000000000" pitchFamily="2" charset="-78"/>
            </a:endParaRPr>
          </a:p>
          <a:p>
            <a:r>
              <a:rPr lang="fa-IR" sz="3200" dirty="0">
                <a:cs typeface="B Nazanin" panose="00000400000000000000" pitchFamily="2" charset="-78"/>
              </a:rPr>
              <a:t>نشسته زیربغلی</a:t>
            </a:r>
            <a:r>
              <a:rPr lang="en-US" sz="3200" dirty="0">
                <a:cs typeface="B Nazanin" panose="00000400000000000000" pitchFamily="2" charset="-78"/>
                <a:hlinkClick r:id="" action="ppaction://noaction"/>
              </a:rPr>
              <a:t>Clutch V-Positions </a:t>
            </a:r>
            <a:endParaRPr lang="fa-IR" sz="3200" dirty="0">
              <a:cs typeface="B Nazanin" panose="00000400000000000000" pitchFamily="2" charset="-78"/>
            </a:endParaRPr>
          </a:p>
          <a:p>
            <a:r>
              <a:rPr lang="fa-IR" sz="3200" dirty="0" smtClean="0">
                <a:cs typeface="B Nazanin" panose="00000400000000000000" pitchFamily="2" charset="-78"/>
              </a:rPr>
              <a:t>راحتی </a:t>
            </a:r>
            <a:r>
              <a:rPr lang="fa-IR" sz="3200" dirty="0">
                <a:cs typeface="B Nazanin" panose="00000400000000000000" pitchFamily="2" charset="-78"/>
              </a:rPr>
              <a:t>مادر و چگونگی قدرت عضلانی شیرخوار نشان می دهد که از کدام سه وضعیت </a:t>
            </a:r>
            <a:r>
              <a:rPr lang="fa-IR" sz="3200" dirty="0" smtClean="0">
                <a:cs typeface="B Nazanin" panose="00000400000000000000" pitchFamily="2" charset="-78"/>
              </a:rPr>
              <a:t>استفاده شود</a:t>
            </a:r>
          </a:p>
          <a:p>
            <a:pPr lvl="1"/>
            <a:r>
              <a:rPr lang="fa-IR" sz="2800" dirty="0" smtClean="0">
                <a:cs typeface="B Nazanin" panose="00000400000000000000" pitchFamily="2" charset="-78"/>
              </a:rPr>
              <a:t> </a:t>
            </a:r>
            <a:r>
              <a:rPr lang="fa-IR" sz="2800" dirty="0">
                <a:cs typeface="B Nazanin" panose="00000400000000000000" pitchFamily="2" charset="-78"/>
              </a:rPr>
              <a:t>در دو روش اول چون نیاز نسبی به قدرت عضلانی شیرخوار است لذا بطور معمول تا 6 هفتگی انجام نمی </a:t>
            </a:r>
            <a:r>
              <a:rPr lang="fa-IR" sz="2800" dirty="0" smtClean="0">
                <a:cs typeface="B Nazanin" panose="00000400000000000000" pitchFamily="2" charset="-78"/>
              </a:rPr>
              <a:t>شود لذا مادر </a:t>
            </a:r>
            <a:r>
              <a:rPr lang="fa-IR" sz="2800" dirty="0">
                <a:cs typeface="B Nazanin" panose="00000400000000000000" pitchFamily="2" charset="-78"/>
              </a:rPr>
              <a:t>می تواند با یک دستش پشت شیرخوار و با دست دیگرش پستان خود را حمایت کند </a:t>
            </a:r>
            <a:endParaRPr lang="fa-IR" sz="2800" dirty="0" smtClean="0">
              <a:cs typeface="B Nazanin" panose="00000400000000000000" pitchFamily="2" charset="-78"/>
            </a:endParaRPr>
          </a:p>
          <a:p>
            <a:pPr lvl="1"/>
            <a:r>
              <a:rPr lang="fa-IR" sz="2800" dirty="0" smtClean="0">
                <a:cs typeface="B Nazanin" panose="00000400000000000000" pitchFamily="2" charset="-78"/>
              </a:rPr>
              <a:t>در </a:t>
            </a:r>
            <a:r>
              <a:rPr lang="fa-IR" sz="2800" dirty="0">
                <a:cs typeface="B Nazanin" panose="00000400000000000000" pitchFamily="2" charset="-78"/>
              </a:rPr>
              <a:t>هر حالت مادر نشسته، شيرخوار نیز نشسته و صورتش رو به پستان و سرش کمی به طرف عقب متمايل می باشد. </a:t>
            </a:r>
            <a:endParaRPr lang="en-US" sz="3200" dirty="0">
              <a:cs typeface="B Nazanin" panose="00000400000000000000" pitchFamily="2" charset="-78"/>
            </a:endParaRPr>
          </a:p>
          <a:p>
            <a:endParaRPr lang="en-US" sz="32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45</a:t>
            </a:fld>
            <a:endParaRPr lang="fa-IR" dirty="0">
              <a:solidFill>
                <a:prstClr val="black"/>
              </a:solidFill>
            </a:endParaRPr>
          </a:p>
        </p:txBody>
      </p:sp>
      <p:grpSp>
        <p:nvGrpSpPr>
          <p:cNvPr id="6" name="Group 5"/>
          <p:cNvGrpSpPr/>
          <p:nvPr/>
        </p:nvGrpSpPr>
        <p:grpSpPr>
          <a:xfrm>
            <a:off x="556684" y="103062"/>
            <a:ext cx="10972800" cy="1141435"/>
            <a:chOff x="0" y="782"/>
            <a:chExt cx="10972800" cy="1141435"/>
          </a:xfrm>
        </p:grpSpPr>
        <p:sp>
          <p:nvSpPr>
            <p:cNvPr id="7" name="Rounded Rectangle 6"/>
            <p:cNvSpPr/>
            <p:nvPr/>
          </p:nvSpPr>
          <p:spPr>
            <a:xfrm>
              <a:off x="0" y="782"/>
              <a:ext cx="10972800" cy="1141435"/>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r>
                <a:rPr lang="fa-IR" dirty="0" smtClean="0"/>
                <a:t> </a:t>
              </a:r>
              <a:endParaRPr lang="en-US" dirty="0"/>
            </a:p>
          </p:txBody>
        </p:sp>
        <p:sp>
          <p:nvSpPr>
            <p:cNvPr id="9" name="Rounded Rectangle 4"/>
            <p:cNvSpPr/>
            <p:nvPr/>
          </p:nvSpPr>
          <p:spPr>
            <a:xfrm>
              <a:off x="55720" y="56502"/>
              <a:ext cx="10861360" cy="102999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endParaRPr lang="en-US" sz="3600" kern="1200" dirty="0">
                <a:cs typeface="B Nazanin" panose="00000400000000000000" pitchFamily="2" charset="-78"/>
              </a:endParaRPr>
            </a:p>
          </p:txBody>
        </p:sp>
      </p:grpSp>
      <p:sp>
        <p:nvSpPr>
          <p:cNvPr id="5" name="Rectangle 4"/>
          <p:cNvSpPr/>
          <p:nvPr/>
        </p:nvSpPr>
        <p:spPr>
          <a:xfrm>
            <a:off x="1668290" y="34822"/>
            <a:ext cx="8556486" cy="1277914"/>
          </a:xfrm>
          <a:prstGeom prst="rect">
            <a:avLst/>
          </a:prstGeom>
        </p:spPr>
        <p:txBody>
          <a:bodyPr wrap="square">
            <a:spAutoFit/>
          </a:bodyPr>
          <a:lstStyle/>
          <a:p>
            <a:pPr algn="ctr" rtl="1">
              <a:lnSpc>
                <a:spcPct val="107000"/>
              </a:lnSpc>
            </a:pPr>
            <a:r>
              <a:rPr lang="fa-IR" sz="3600" b="1"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شیرخوار نشسته و مادر نشسته</a:t>
            </a:r>
          </a:p>
          <a:p>
            <a:pPr algn="ctr" rtl="1">
              <a:lnSpc>
                <a:spcPct val="107000"/>
              </a:lnSpc>
            </a:pPr>
            <a:r>
              <a:rPr lang="fa-IR" sz="3600" b="1"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 </a:t>
            </a:r>
            <a:r>
              <a:rPr lang="fa-IR" sz="3600" b="1"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rPr>
              <a:t> </a:t>
            </a:r>
            <a:r>
              <a:rPr lang="en-US" sz="3600" b="1"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Baby Sitting and Mother Sitting</a:t>
            </a:r>
            <a:endParaRPr lang="en-US" sz="3600" dirty="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endParaRPr>
          </a:p>
        </p:txBody>
      </p:sp>
    </p:spTree>
    <p:extLst>
      <p:ext uri="{BB962C8B-B14F-4D97-AF65-F5344CB8AC3E}">
        <p14:creationId xmlns:p14="http://schemas.microsoft.com/office/powerpoint/2010/main" val="1338758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22071" y="1558450"/>
            <a:ext cx="4922461" cy="1493431"/>
          </a:xfrm>
        </p:spPr>
        <p:txBody>
          <a:bodyPr/>
          <a:lstStyle/>
          <a:p>
            <a:r>
              <a:rPr lang="fa-IR" sz="3200" dirty="0" smtClean="0">
                <a:latin typeface="Calibri" panose="020F0502020204030204" pitchFamily="34" charset="0"/>
                <a:ea typeface="Times New Roman" panose="02020503050405090304" pitchFamily="18" charset="0"/>
                <a:cs typeface="B Nazanin" panose="00000400000000000000" pitchFamily="2" charset="-78"/>
              </a:rPr>
              <a:t>شیرخوار </a:t>
            </a:r>
            <a:r>
              <a:rPr lang="fa-IR" sz="3200" dirty="0">
                <a:latin typeface="Calibri" panose="020F0502020204030204" pitchFamily="34" charset="0"/>
                <a:ea typeface="Times New Roman" panose="02020503050405090304" pitchFamily="18" charset="0"/>
                <a:cs typeface="B Nazanin" panose="00000400000000000000" pitchFamily="2" charset="-78"/>
              </a:rPr>
              <a:t>روی </a:t>
            </a:r>
            <a:r>
              <a:rPr lang="fa-IR" sz="3200" dirty="0" smtClean="0">
                <a:latin typeface="Calibri" panose="020F0502020204030204" pitchFamily="34" charset="0"/>
                <a:ea typeface="Times New Roman" panose="02020503050405090304" pitchFamily="18" charset="0"/>
                <a:cs typeface="B Nazanin" panose="00000400000000000000" pitchFamily="2" charset="-78"/>
              </a:rPr>
              <a:t>ران </a:t>
            </a:r>
            <a:r>
              <a:rPr lang="fa-IR" sz="3200" dirty="0">
                <a:latin typeface="Calibri" panose="020F0502020204030204" pitchFamily="34" charset="0"/>
                <a:ea typeface="Times New Roman" panose="02020503050405090304" pitchFamily="18" charset="0"/>
                <a:cs typeface="B Nazanin" panose="00000400000000000000" pitchFamily="2" charset="-78"/>
              </a:rPr>
              <a:t>مادر </a:t>
            </a:r>
            <a:r>
              <a:rPr lang="fa-IR" sz="3200" dirty="0" smtClean="0">
                <a:latin typeface="Calibri" panose="020F0502020204030204" pitchFamily="34" charset="0"/>
                <a:ea typeface="Times New Roman" panose="02020503050405090304" pitchFamily="18" charset="0"/>
                <a:cs typeface="B Nazanin" panose="00000400000000000000" pitchFamily="2" charset="-78"/>
              </a:rPr>
              <a:t>بصورت زانو زده ویا با هر پا در طرفین ران او می نشیند</a:t>
            </a: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46</a:t>
            </a:fld>
            <a:endParaRPr lang="fa-IR" dirty="0">
              <a:solidFill>
                <a:prstClr val="black"/>
              </a:solidFill>
            </a:endParaRPr>
          </a:p>
        </p:txBody>
      </p:sp>
      <p:grpSp>
        <p:nvGrpSpPr>
          <p:cNvPr id="6" name="Group 5"/>
          <p:cNvGrpSpPr/>
          <p:nvPr/>
        </p:nvGrpSpPr>
        <p:grpSpPr>
          <a:xfrm>
            <a:off x="948563" y="142275"/>
            <a:ext cx="10251699" cy="1141641"/>
            <a:chOff x="0" y="679"/>
            <a:chExt cx="9717205" cy="1141641"/>
          </a:xfrm>
        </p:grpSpPr>
        <p:sp>
          <p:nvSpPr>
            <p:cNvPr id="7" name="Rounded Rectangle 6"/>
            <p:cNvSpPr/>
            <p:nvPr/>
          </p:nvSpPr>
          <p:spPr>
            <a:xfrm>
              <a:off x="0" y="679"/>
              <a:ext cx="9717205" cy="114164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p:nvPr/>
          </p:nvSpPr>
          <p:spPr>
            <a:xfrm>
              <a:off x="55730" y="185950"/>
              <a:ext cx="9605745" cy="9006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2880" tIns="182880" rIns="182880" bIns="182880" numCol="1" spcCol="1270" anchor="ctr" anchorCtr="0">
              <a:noAutofit/>
            </a:bodyPr>
            <a:lstStyle/>
            <a:p>
              <a:pPr lvl="0" algn="ctr" defTabSz="2133600" rtl="1">
                <a:lnSpc>
                  <a:spcPct val="90000"/>
                </a:lnSpc>
                <a:spcBef>
                  <a:spcPct val="0"/>
                </a:spcBef>
                <a:spcAft>
                  <a:spcPct val="35000"/>
                </a:spcAft>
              </a:pPr>
              <a:r>
                <a:rPr lang="fa-IR" sz="4000" b="1" dirty="0">
                  <a:effectLst>
                    <a:outerShdw blurRad="38100" dist="38100" dir="2700000" algn="tl">
                      <a:srgbClr val="000000">
                        <a:alpha val="43137"/>
                      </a:srgbClr>
                    </a:outerShdw>
                  </a:effectLst>
                  <a:cs typeface="B Nazanin" panose="00000400000000000000" pitchFamily="2" charset="-78"/>
                </a:rPr>
                <a:t>نشسته بصورت پا باز از روبرو </a:t>
              </a:r>
              <a:r>
                <a:rPr lang="en-US" sz="4000" b="1" dirty="0" smtClean="0">
                  <a:effectLst>
                    <a:outerShdw blurRad="38100" dist="38100" dir="2700000" algn="tl">
                      <a:srgbClr val="000000">
                        <a:alpha val="43137"/>
                      </a:srgbClr>
                    </a:outerShdw>
                  </a:effectLst>
                  <a:cs typeface="B Nazanin" panose="00000400000000000000" pitchFamily="2" charset="-78"/>
                </a:rPr>
                <a:t>Straddle Sit</a:t>
              </a:r>
              <a:endParaRPr lang="en-US" sz="4000" b="1" dirty="0">
                <a:effectLst>
                  <a:outerShdw blurRad="38100" dist="38100" dir="2700000" algn="tl">
                    <a:srgbClr val="000000">
                      <a:alpha val="43137"/>
                    </a:srgbClr>
                  </a:outerShdw>
                </a:effectLst>
                <a:cs typeface="B Nazanin" panose="00000400000000000000" pitchFamily="2" charset="-78"/>
              </a:endParaRPr>
            </a:p>
          </p:txBody>
        </p:sp>
      </p:grpSp>
      <p:sp>
        <p:nvSpPr>
          <p:cNvPr id="14" name="Content Placeholder 1"/>
          <p:cNvSpPr txBox="1">
            <a:spLocks/>
          </p:cNvSpPr>
          <p:nvPr/>
        </p:nvSpPr>
        <p:spPr bwMode="auto">
          <a:xfrm>
            <a:off x="8364020" y="3051881"/>
            <a:ext cx="2777446" cy="2051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fa-IR" sz="3200" dirty="0" smtClean="0">
                <a:latin typeface="Calibri" panose="020F0502020204030204" pitchFamily="34" charset="0"/>
                <a:ea typeface="Times New Roman" panose="02020503050405090304" pitchFamily="18" charset="0"/>
                <a:cs typeface="B Nazanin" panose="00000400000000000000" pitchFamily="2" charset="-78"/>
              </a:rPr>
              <a:t>مادر با کمک دستش، پشت  و قاعده گردن ویا چانه شیرخوار را حمایت می کند</a:t>
            </a:r>
            <a:endParaRPr lang="en-US" sz="3200" dirty="0"/>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5194" t="5043" r="14719" b="13009"/>
          <a:stretch/>
        </p:blipFill>
        <p:spPr>
          <a:xfrm>
            <a:off x="955983" y="1708061"/>
            <a:ext cx="2562846" cy="3743482"/>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4780" y="1745175"/>
            <a:ext cx="2389632" cy="3706368"/>
          </a:xfrm>
          <a:prstGeom prst="rect">
            <a:avLst/>
          </a:prstGeom>
          <a:ln>
            <a:noFill/>
          </a:ln>
          <a:effectLst>
            <a:outerShdw blurRad="292100" dist="139700" dir="2700000" algn="tl" rotWithShape="0">
              <a:srgbClr val="333333">
                <a:alpha val="65000"/>
              </a:srgbClr>
            </a:outerShdw>
          </a:effectLst>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2071" y="3068007"/>
            <a:ext cx="2048256" cy="23835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77361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26449" y="1574853"/>
            <a:ext cx="6973813" cy="4636166"/>
          </a:xfrm>
        </p:spPr>
        <p:txBody>
          <a:bodyPr/>
          <a:lstStyle/>
          <a:p>
            <a:r>
              <a:rPr lang="fa-IR" sz="3200" dirty="0" smtClean="0">
                <a:latin typeface="Calibri" panose="020F0502020204030204" pitchFamily="34" charset="0"/>
                <a:ea typeface="Times New Roman" panose="02020503050405090304" pitchFamily="18" charset="0"/>
                <a:cs typeface="B Nazanin" panose="00000400000000000000" pitchFamily="2" charset="-78"/>
              </a:rPr>
              <a:t>شیرخوار با کمک باسنش به روی یک ران مادر به یکطرف نشسته بطوری که سینه به سینه با مادراست.</a:t>
            </a:r>
          </a:p>
          <a:p>
            <a:r>
              <a:rPr lang="fa-IR" sz="3200" dirty="0" smtClean="0">
                <a:latin typeface="Calibri" panose="020F0502020204030204" pitchFamily="34" charset="0"/>
                <a:ea typeface="Times New Roman" panose="02020503050405090304" pitchFamily="18" charset="0"/>
                <a:cs typeface="B Nazanin" panose="00000400000000000000" pitchFamily="2" charset="-78"/>
              </a:rPr>
              <a:t>معمولا شیرخواردر سن 4 ماهگی وبیشتر می تواند از لگن در این وضعیت بطرف مادر بچرخد و شانه و گوش ها را در یک راستا نگهدارد.</a:t>
            </a:r>
          </a:p>
          <a:p>
            <a:r>
              <a:rPr lang="fa-IR" sz="3200" dirty="0" smtClean="0">
                <a:latin typeface="Calibri" panose="020F0502020204030204" pitchFamily="34" charset="0"/>
                <a:ea typeface="Times New Roman" panose="02020503050405090304" pitchFamily="18" charset="0"/>
                <a:cs typeface="B Nazanin" panose="00000400000000000000" pitchFamily="2" charset="-78"/>
              </a:rPr>
              <a:t>در شیرخواران کوچکتر باید حمایت شود که صورت روبه پستان و گوشها و شانه وباسن در یک راستا قرارگیرد.</a:t>
            </a:r>
            <a:endParaRPr lang="en-US" sz="2800" dirty="0"/>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47</a:t>
            </a:fld>
            <a:endParaRPr lang="fa-IR" dirty="0">
              <a:solidFill>
                <a:prstClr val="black"/>
              </a:solidFill>
            </a:endParaRPr>
          </a:p>
        </p:txBody>
      </p:sp>
      <p:grpSp>
        <p:nvGrpSpPr>
          <p:cNvPr id="6" name="Group 5"/>
          <p:cNvGrpSpPr/>
          <p:nvPr/>
        </p:nvGrpSpPr>
        <p:grpSpPr>
          <a:xfrm>
            <a:off x="1483057" y="125947"/>
            <a:ext cx="9717205" cy="1141641"/>
            <a:chOff x="0" y="679"/>
            <a:chExt cx="9717205" cy="1141641"/>
          </a:xfrm>
        </p:grpSpPr>
        <p:sp>
          <p:nvSpPr>
            <p:cNvPr id="7" name="Rounded Rectangle 6"/>
            <p:cNvSpPr/>
            <p:nvPr/>
          </p:nvSpPr>
          <p:spPr>
            <a:xfrm>
              <a:off x="0" y="679"/>
              <a:ext cx="9717205" cy="114164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p:nvPr/>
          </p:nvSpPr>
          <p:spPr>
            <a:xfrm>
              <a:off x="55730" y="185950"/>
              <a:ext cx="9605745" cy="9006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2880" tIns="182880" rIns="182880" bIns="182880" numCol="1" spcCol="1270" anchor="ctr" anchorCtr="0">
              <a:noAutofit/>
            </a:bodyPr>
            <a:lstStyle/>
            <a:p>
              <a:pPr algn="ctr" defTabSz="2133600" rtl="1">
                <a:lnSpc>
                  <a:spcPct val="90000"/>
                </a:lnSpc>
                <a:spcBef>
                  <a:spcPct val="0"/>
                </a:spcBef>
                <a:spcAft>
                  <a:spcPct val="35000"/>
                </a:spcAft>
              </a:pPr>
              <a:r>
                <a:rPr lang="fa-IR" sz="4000" b="1" dirty="0">
                  <a:solidFill>
                    <a:prstClr val="white"/>
                  </a:solidFill>
                  <a:cs typeface="B Nazanin" panose="00000400000000000000" pitchFamily="2" charset="-78"/>
                </a:rPr>
                <a:t>روش نشسته به یک طرف </a:t>
              </a:r>
              <a:r>
                <a:rPr lang="en-US" sz="4000" b="1" dirty="0">
                  <a:solidFill>
                    <a:prstClr val="white"/>
                  </a:solidFill>
                  <a:cs typeface="B Nazanin" panose="00000400000000000000" pitchFamily="2" charset="-78"/>
                </a:rPr>
                <a:t>Side-Saddle Sit</a:t>
              </a:r>
            </a:p>
          </p:txBody>
        </p:sp>
      </p:gr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3343"/>
          <a:stretch/>
        </p:blipFill>
        <p:spPr>
          <a:xfrm>
            <a:off x="1685076" y="1452859"/>
            <a:ext cx="2688336" cy="443094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37278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82550" y="1772774"/>
            <a:ext cx="6317711" cy="3516683"/>
          </a:xfrm>
        </p:spPr>
        <p:txBody>
          <a:bodyPr/>
          <a:lstStyle/>
          <a:p>
            <a:r>
              <a:rPr lang="fa-IR" sz="3200" dirty="0" smtClean="0">
                <a:latin typeface="Calibri" panose="020F0502020204030204" pitchFamily="34" charset="0"/>
                <a:ea typeface="Times New Roman" panose="02020503050405090304" pitchFamily="18" charset="0"/>
                <a:cs typeface="B Nazanin" panose="00000400000000000000" pitchFamily="2" charset="-78"/>
              </a:rPr>
              <a:t>در این روش شیرخوار بطورعمودی با شانه های رو به بالا در زیر بغل مادر بطوری می نشیند که بشکل حرف </a:t>
            </a:r>
            <a:r>
              <a:rPr lang="fa-IR" sz="3200" b="1" dirty="0" smtClean="0">
                <a:latin typeface="Calibri" panose="020F0502020204030204" pitchFamily="34" charset="0"/>
                <a:ea typeface="Times New Roman" panose="02020503050405090304" pitchFamily="18" charset="0"/>
                <a:cs typeface="B Nazanin" panose="00000400000000000000" pitchFamily="2" charset="-78"/>
              </a:rPr>
              <a:t> </a:t>
            </a:r>
            <a:r>
              <a:rPr lang="en-US" sz="3600" b="1" dirty="0" smtClean="0">
                <a:latin typeface="Calibri" panose="020F0502020204030204" pitchFamily="34" charset="0"/>
                <a:ea typeface="Times New Roman" panose="02020503050405090304" pitchFamily="18" charset="0"/>
                <a:cs typeface="B Nazanin" panose="00000400000000000000" pitchFamily="2" charset="-78"/>
              </a:rPr>
              <a:t>L</a:t>
            </a:r>
            <a:r>
              <a:rPr lang="fa-IR" sz="3600" b="1" dirty="0" smtClean="0">
                <a:latin typeface="Calibri" panose="020F0502020204030204" pitchFamily="34" charset="0"/>
                <a:ea typeface="Times New Roman" panose="02020503050405090304" pitchFamily="18" charset="0"/>
                <a:cs typeface="B Nazanin" panose="00000400000000000000" pitchFamily="2" charset="-78"/>
              </a:rPr>
              <a:t> </a:t>
            </a:r>
            <a:r>
              <a:rPr lang="fa-IR" sz="3200" dirty="0" smtClean="0">
                <a:latin typeface="Calibri" panose="020F0502020204030204" pitchFamily="34" charset="0"/>
                <a:ea typeface="Times New Roman" panose="02020503050405090304" pitchFamily="18" charset="0"/>
                <a:cs typeface="B Nazanin" panose="00000400000000000000" pitchFamily="2" charset="-78"/>
              </a:rPr>
              <a:t>پاهای خود رادر زیر بغل مادر بر حسب شکل و قامت مادر و شیرخواربصورت زانو زده شبیه حالت جنینی ویا بصورت درازکش بطرف پشت مادر قرار می دهد. </a:t>
            </a:r>
            <a:endParaRPr lang="en-US" sz="2800" dirty="0"/>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48</a:t>
            </a:fld>
            <a:endParaRPr lang="fa-IR" dirty="0">
              <a:solidFill>
                <a:prstClr val="black"/>
              </a:solidFill>
            </a:endParaRPr>
          </a:p>
        </p:txBody>
      </p:sp>
      <p:grpSp>
        <p:nvGrpSpPr>
          <p:cNvPr id="6" name="Group 5"/>
          <p:cNvGrpSpPr/>
          <p:nvPr/>
        </p:nvGrpSpPr>
        <p:grpSpPr>
          <a:xfrm>
            <a:off x="1070701" y="142275"/>
            <a:ext cx="10129562" cy="1141641"/>
            <a:chOff x="0" y="679"/>
            <a:chExt cx="9717205" cy="1141641"/>
          </a:xfrm>
        </p:grpSpPr>
        <p:sp>
          <p:nvSpPr>
            <p:cNvPr id="7" name="Rounded Rectangle 6"/>
            <p:cNvSpPr/>
            <p:nvPr/>
          </p:nvSpPr>
          <p:spPr>
            <a:xfrm>
              <a:off x="0" y="679"/>
              <a:ext cx="9717205" cy="114164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p:nvPr/>
          </p:nvSpPr>
          <p:spPr>
            <a:xfrm>
              <a:off x="55730" y="241680"/>
              <a:ext cx="9605745" cy="9006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2880" tIns="182880" rIns="182880" bIns="182880" numCol="1" spcCol="1270" anchor="ctr" anchorCtr="0">
              <a:noAutofit/>
            </a:bodyPr>
            <a:lstStyle/>
            <a:p>
              <a:pPr algn="ctr" defTabSz="2133600" rtl="1">
                <a:lnSpc>
                  <a:spcPct val="90000"/>
                </a:lnSpc>
                <a:spcBef>
                  <a:spcPct val="0"/>
                </a:spcBef>
                <a:spcAft>
                  <a:spcPct val="35000"/>
                </a:spcAft>
              </a:pPr>
              <a:r>
                <a:rPr lang="fa-IR" sz="4000" b="1" dirty="0">
                  <a:solidFill>
                    <a:prstClr val="white"/>
                  </a:solidFill>
                  <a:effectLst>
                    <a:outerShdw blurRad="38100" dist="38100" dir="2700000" algn="tl">
                      <a:srgbClr val="000000">
                        <a:alpha val="43137"/>
                      </a:srgbClr>
                    </a:outerShdw>
                  </a:effectLst>
                  <a:cs typeface="B Nazanin" panose="00000400000000000000" pitchFamily="2" charset="-78"/>
                </a:rPr>
                <a:t>روش نشسته زیربغلی </a:t>
              </a:r>
              <a:r>
                <a:rPr lang="en-US" sz="4000" b="1" dirty="0">
                  <a:solidFill>
                    <a:prstClr val="white"/>
                  </a:solidFill>
                  <a:effectLst>
                    <a:outerShdw blurRad="38100" dist="38100" dir="2700000" algn="tl">
                      <a:srgbClr val="000000">
                        <a:alpha val="43137"/>
                      </a:srgbClr>
                    </a:outerShdw>
                  </a:effectLst>
                  <a:cs typeface="B Nazanin" panose="00000400000000000000" pitchFamily="2" charset="-78"/>
                </a:rPr>
                <a:t>Clutch V-Position </a:t>
              </a:r>
            </a:p>
          </p:txBody>
        </p:sp>
      </p:gr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8796" y="1772774"/>
            <a:ext cx="3779520" cy="3742944"/>
          </a:xfrm>
          <a:prstGeom prst="rect">
            <a:avLst/>
          </a:prstGeom>
        </p:spPr>
      </p:pic>
    </p:spTree>
    <p:extLst>
      <p:ext uri="{BB962C8B-B14F-4D97-AF65-F5344CB8AC3E}">
        <p14:creationId xmlns:p14="http://schemas.microsoft.com/office/powerpoint/2010/main" val="1111712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35170" y="1587961"/>
            <a:ext cx="10259811" cy="4525962"/>
          </a:xfrm>
        </p:spPr>
        <p:txBody>
          <a:bodyPr/>
          <a:lstStyle/>
          <a:p>
            <a:r>
              <a:rPr lang="fa-IR" sz="3200" dirty="0">
                <a:cs typeface="B Nazanin" panose="00000400000000000000" pitchFamily="2" charset="-78"/>
              </a:rPr>
              <a:t>شایعترین علل استفاده از این روشها عبارتند از</a:t>
            </a:r>
            <a:r>
              <a:rPr lang="fa-IR" sz="3200" dirty="0" smtClean="0">
                <a:cs typeface="B Nazanin" panose="00000400000000000000" pitchFamily="2" charset="-78"/>
              </a:rPr>
              <a:t>:</a:t>
            </a:r>
          </a:p>
          <a:p>
            <a:pPr lvl="1"/>
            <a:r>
              <a:rPr lang="fa-IR" sz="2800" dirty="0">
                <a:cs typeface="B Nazanin" panose="00000400000000000000" pitchFamily="2" charset="-78"/>
              </a:rPr>
              <a:t>درشیرخواران با </a:t>
            </a:r>
            <a:r>
              <a:rPr lang="fa-IR" sz="2800" b="1" dirty="0">
                <a:cs typeface="B Nazanin" panose="00000400000000000000" pitchFamily="2" charset="-78"/>
              </a:rPr>
              <a:t>شکاف کام </a:t>
            </a:r>
            <a:r>
              <a:rPr lang="fa-IR" sz="2800" b="1" dirty="0" smtClean="0">
                <a:cs typeface="B Nazanin" panose="00000400000000000000" pitchFamily="2" charset="-78"/>
              </a:rPr>
              <a:t> و لب </a:t>
            </a:r>
            <a:r>
              <a:rPr lang="fa-IR" sz="2800" dirty="0" smtClean="0">
                <a:cs typeface="B Nazanin" panose="00000400000000000000" pitchFamily="2" charset="-78"/>
              </a:rPr>
              <a:t>، </a:t>
            </a:r>
            <a:r>
              <a:rPr lang="fa-IR" sz="2800" b="1" dirty="0">
                <a:cs typeface="B Nazanin" panose="00000400000000000000" pitchFamily="2" charset="-78"/>
              </a:rPr>
              <a:t>نارسایی </a:t>
            </a:r>
            <a:r>
              <a:rPr lang="fa-IR" sz="2800" b="1" dirty="0" smtClean="0">
                <a:cs typeface="B Nazanin" panose="00000400000000000000" pitchFamily="2" charset="-78"/>
              </a:rPr>
              <a:t>حلق</a:t>
            </a:r>
            <a:r>
              <a:rPr lang="en-US" sz="2000" b="1" dirty="0" smtClean="0">
                <a:cs typeface="B Nazanin" panose="00000400000000000000" pitchFamily="2" charset="-78"/>
              </a:rPr>
              <a:t>Velopharyngeal inadequacy</a:t>
            </a:r>
            <a:r>
              <a:rPr lang="fa-IR" sz="2000" b="1" dirty="0" smtClean="0">
                <a:cs typeface="B Nazanin" panose="00000400000000000000" pitchFamily="2" charset="-78"/>
              </a:rPr>
              <a:t> </a:t>
            </a:r>
            <a:r>
              <a:rPr lang="fa-IR" sz="2800" dirty="0" smtClean="0">
                <a:cs typeface="B Nazanin" panose="00000400000000000000" pitchFamily="2" charset="-78"/>
              </a:rPr>
              <a:t>و </a:t>
            </a:r>
            <a:r>
              <a:rPr lang="fa-IR" sz="2800" dirty="0">
                <a:cs typeface="B Nazanin" panose="00000400000000000000" pitchFamily="2" charset="-78"/>
              </a:rPr>
              <a:t>شیرخوار با </a:t>
            </a:r>
            <a:r>
              <a:rPr lang="fa-IR" sz="2800" b="1" dirty="0">
                <a:cs typeface="B Nazanin" panose="00000400000000000000" pitchFamily="2" charset="-78"/>
              </a:rPr>
              <a:t>عفونت مکررگوش </a:t>
            </a:r>
            <a:r>
              <a:rPr lang="fa-IR" sz="2800" dirty="0">
                <a:cs typeface="B Nazanin" panose="00000400000000000000" pitchFamily="2" charset="-78"/>
              </a:rPr>
              <a:t>ویا </a:t>
            </a:r>
            <a:r>
              <a:rPr lang="fa-IR" sz="2800" dirty="0">
                <a:cs typeface="B Nazanin" panose="00000400000000000000" pitchFamily="2" charset="-78"/>
                <a:hlinkClick r:id="" action="ppaction://noaction"/>
              </a:rPr>
              <a:t>بخصوص در شیرخواری که بجز شیرمادر از شیرمکمل دیگری نیز</a:t>
            </a:r>
            <a:r>
              <a:rPr lang="en-US" sz="2800" dirty="0">
                <a:cs typeface="B Nazanin" panose="00000400000000000000" pitchFamily="2" charset="-78"/>
                <a:hlinkClick r:id="" action="ppaction://noaction"/>
              </a:rPr>
              <a:t> </a:t>
            </a:r>
            <a:r>
              <a:rPr lang="fa-IR" sz="2800" dirty="0">
                <a:cs typeface="B Nazanin" panose="00000400000000000000" pitchFamily="2" charset="-78"/>
                <a:hlinkClick r:id="" action="ppaction://noaction"/>
              </a:rPr>
              <a:t>بصورت </a:t>
            </a:r>
            <a:r>
              <a:rPr lang="en-US" sz="2800" dirty="0">
                <a:cs typeface="B Nazanin" panose="00000400000000000000" pitchFamily="2" charset="-78"/>
                <a:hlinkClick r:id="" action="ppaction://noaction"/>
              </a:rPr>
              <a:t>SNS</a:t>
            </a:r>
            <a:r>
              <a:rPr lang="fa-IR" sz="2800" dirty="0">
                <a:cs typeface="B Nazanin" panose="00000400000000000000" pitchFamily="2" charset="-78"/>
                <a:hlinkClick r:id="" action="ppaction://noaction"/>
              </a:rPr>
              <a:t>استفاده می کند موثراست.</a:t>
            </a:r>
            <a:endParaRPr lang="fa-IR" sz="2800" dirty="0">
              <a:cs typeface="B Nazanin" panose="00000400000000000000" pitchFamily="2" charset="-78"/>
            </a:endParaRPr>
          </a:p>
          <a:p>
            <a:pPr lvl="1"/>
            <a:r>
              <a:rPr lang="fa-IR" sz="2800" dirty="0" smtClean="0">
                <a:cs typeface="B Nazanin" panose="00000400000000000000" pitchFamily="2" charset="-78"/>
              </a:rPr>
              <a:t>کمک </a:t>
            </a:r>
            <a:r>
              <a:rPr lang="fa-IR" sz="2800" dirty="0">
                <a:cs typeface="B Nazanin" panose="00000400000000000000" pitchFamily="2" charset="-78"/>
              </a:rPr>
              <a:t>به شیرخواری که زبانش بطرف بالای دهانش </a:t>
            </a:r>
            <a:r>
              <a:rPr lang="fa-IR" sz="2800" dirty="0" smtClean="0">
                <a:cs typeface="B Nazanin" panose="00000400000000000000" pitchFamily="2" charset="-78"/>
              </a:rPr>
              <a:t>است(</a:t>
            </a:r>
            <a:r>
              <a:rPr lang="fa-IR" sz="2800" b="1" dirty="0" smtClean="0">
                <a:cs typeface="B Nazanin" panose="00000400000000000000" pitchFamily="2" charset="-78"/>
              </a:rPr>
              <a:t>کوچکی فک پایین، مشکلات تنفسی</a:t>
            </a:r>
            <a:r>
              <a:rPr lang="fa-IR" sz="2800" dirty="0" smtClean="0">
                <a:cs typeface="B Nazanin" panose="00000400000000000000" pitchFamily="2" charset="-78"/>
              </a:rPr>
              <a:t>) و </a:t>
            </a:r>
            <a:r>
              <a:rPr lang="fa-IR" sz="2800" dirty="0">
                <a:cs typeface="B Nazanin" panose="00000400000000000000" pitchFamily="2" charset="-78"/>
              </a:rPr>
              <a:t>با کمک این وضعیت، نیروی جاذبه </a:t>
            </a:r>
            <a:r>
              <a:rPr lang="fa-IR" sz="2800" dirty="0" smtClean="0">
                <a:cs typeface="B Nazanin" panose="00000400000000000000" pitchFamily="2" charset="-78"/>
              </a:rPr>
              <a:t>زبانش </a:t>
            </a:r>
            <a:r>
              <a:rPr lang="fa-IR" sz="2800" dirty="0">
                <a:cs typeface="B Nazanin" panose="00000400000000000000" pitchFamily="2" charset="-78"/>
              </a:rPr>
              <a:t>به پایین دهان </a:t>
            </a:r>
            <a:r>
              <a:rPr lang="fa-IR" sz="2800" dirty="0" smtClean="0">
                <a:cs typeface="B Nazanin" panose="00000400000000000000" pitchFamily="2" charset="-78"/>
              </a:rPr>
              <a:t>می آورد</a:t>
            </a:r>
          </a:p>
          <a:p>
            <a:pPr lvl="1"/>
            <a:r>
              <a:rPr lang="fa-IR" sz="2800" dirty="0" smtClean="0">
                <a:cs typeface="B Nazanin" panose="00000400000000000000" pitchFamily="2" charset="-78"/>
              </a:rPr>
              <a:t>در شیرخواری که </a:t>
            </a:r>
            <a:r>
              <a:rPr lang="fa-IR" sz="2800" b="1" dirty="0" smtClean="0">
                <a:cs typeface="B Nazanin" panose="00000400000000000000" pitchFamily="2" charset="-78"/>
              </a:rPr>
              <a:t>امتناع از گرفتن پستان </a:t>
            </a:r>
            <a:r>
              <a:rPr lang="fa-IR" sz="2800" dirty="0" smtClean="0">
                <a:cs typeface="B Nazanin" panose="00000400000000000000" pitchFamily="2" charset="-78"/>
              </a:rPr>
              <a:t>می کند</a:t>
            </a:r>
            <a:endParaRPr lang="fa-IR" sz="2800" dirty="0">
              <a:cs typeface="B Nazanin" panose="00000400000000000000" pitchFamily="2" charset="-78"/>
            </a:endParaRPr>
          </a:p>
          <a:p>
            <a:pPr lvl="1"/>
            <a:r>
              <a:rPr lang="fa-IR" sz="2800" dirty="0" smtClean="0">
                <a:cs typeface="B Nazanin" panose="00000400000000000000" pitchFamily="2" charset="-78"/>
              </a:rPr>
              <a:t>در </a:t>
            </a:r>
            <a:r>
              <a:rPr lang="fa-IR" sz="2800" dirty="0">
                <a:cs typeface="B Nazanin" panose="00000400000000000000" pitchFamily="2" charset="-78"/>
              </a:rPr>
              <a:t>این وضعیت شیرخوار هوشیارتر شده و </a:t>
            </a:r>
            <a:r>
              <a:rPr lang="fa-IR" sz="2800" b="1" dirty="0">
                <a:cs typeface="B Nazanin" panose="00000400000000000000" pitchFamily="2" charset="-78"/>
              </a:rPr>
              <a:t>درشیرخواران با نقص </a:t>
            </a:r>
            <a:r>
              <a:rPr lang="fa-IR" sz="2800" b="1" dirty="0" smtClean="0">
                <a:cs typeface="B Nazanin" panose="00000400000000000000" pitchFamily="2" charset="-78"/>
              </a:rPr>
              <a:t>نورولژیکی</a:t>
            </a:r>
            <a:r>
              <a:rPr lang="en-US" sz="2800" b="1" dirty="0" smtClean="0">
                <a:cs typeface="B Nazanin" panose="00000400000000000000" pitchFamily="2" charset="-78"/>
              </a:rPr>
              <a:t>  </a:t>
            </a:r>
            <a:r>
              <a:rPr lang="fa-IR" sz="2800" b="1" dirty="0" smtClean="0">
                <a:cs typeface="B Nazanin" panose="00000400000000000000" pitchFamily="2" charset="-78"/>
              </a:rPr>
              <a:t>(هیپوتون</a:t>
            </a:r>
            <a:r>
              <a:rPr lang="fa-IR" sz="2800" b="1" dirty="0">
                <a:cs typeface="B Nazanin" panose="00000400000000000000" pitchFamily="2" charset="-78"/>
              </a:rPr>
              <a:t>، سندرم دان)</a:t>
            </a:r>
            <a:r>
              <a:rPr lang="fa-IR" sz="2800" dirty="0">
                <a:cs typeface="B Nazanin" panose="00000400000000000000" pitchFamily="2" charset="-78"/>
              </a:rPr>
              <a:t> سبب بهتر شدن مکیدن انها می شود.</a:t>
            </a:r>
          </a:p>
          <a:p>
            <a:pPr lvl="1"/>
            <a:endParaRPr lang="en-US" sz="2800" dirty="0">
              <a:cs typeface="B Nazanin" panose="00000400000000000000" pitchFamily="2" charset="-78"/>
            </a:endParaRPr>
          </a:p>
          <a:p>
            <a:endParaRPr lang="en-US" sz="32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49</a:t>
            </a:fld>
            <a:endParaRPr lang="fa-IR" dirty="0">
              <a:solidFill>
                <a:prstClr val="black"/>
              </a:solidFill>
            </a:endParaRPr>
          </a:p>
        </p:txBody>
      </p:sp>
      <p:sp>
        <p:nvSpPr>
          <p:cNvPr id="5" name="Rounded Rectangle 4"/>
          <p:cNvSpPr/>
          <p:nvPr/>
        </p:nvSpPr>
        <p:spPr>
          <a:xfrm>
            <a:off x="1224951" y="144239"/>
            <a:ext cx="10070030" cy="1141435"/>
          </a:xfrm>
          <a:prstGeom prst="roundRect">
            <a:avLst/>
          </a:prstGeom>
          <a:solidFill>
            <a:schemeClr val="accent1"/>
          </a:solid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r>
              <a:rPr lang="fa-IR" dirty="0" smtClean="0"/>
              <a:t> </a:t>
            </a:r>
            <a:endParaRPr lang="en-US" dirty="0"/>
          </a:p>
        </p:txBody>
      </p:sp>
      <p:pic>
        <p:nvPicPr>
          <p:cNvPr id="3" name="Picture 2"/>
          <p:cNvPicPr>
            <a:picLocks noChangeAspect="1"/>
          </p:cNvPicPr>
          <p:nvPr/>
        </p:nvPicPr>
        <p:blipFill>
          <a:blip r:embed="rId3"/>
          <a:stretch>
            <a:fillRect/>
          </a:stretch>
        </p:blipFill>
        <p:spPr>
          <a:xfrm>
            <a:off x="2120759" y="93854"/>
            <a:ext cx="8553429" cy="1503070"/>
          </a:xfrm>
          <a:prstGeom prst="rect">
            <a:avLst/>
          </a:prstGeom>
        </p:spPr>
      </p:pic>
    </p:spTree>
    <p:extLst>
      <p:ext uri="{BB962C8B-B14F-4D97-AF65-F5344CB8AC3E}">
        <p14:creationId xmlns:p14="http://schemas.microsoft.com/office/powerpoint/2010/main" val="6108898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19536" y="1556792"/>
            <a:ext cx="8229600" cy="4525962"/>
          </a:xfrm>
        </p:spPr>
        <p:txBody>
          <a:bodyPr/>
          <a:lstStyle/>
          <a:p>
            <a:r>
              <a:rPr lang="fa-IR" sz="3200" b="1" dirty="0">
                <a:cs typeface="B Nazanin" panose="00000400000000000000" pitchFamily="2" charset="-78"/>
              </a:rPr>
              <a:t>در ابتدا </a:t>
            </a:r>
            <a:r>
              <a:rPr lang="fa-IR" sz="3200" dirty="0">
                <a:cs typeface="B Nazanin" panose="00000400000000000000" pitchFamily="2" charset="-78"/>
              </a:rPr>
              <a:t>نوزاد سالم در طی ساعت اول پس از تولد </a:t>
            </a:r>
            <a:r>
              <a:rPr lang="fa-IR" sz="3200" dirty="0" err="1">
                <a:cs typeface="B Nazanin" panose="00000400000000000000" pitchFamily="2" charset="-78"/>
              </a:rPr>
              <a:t>درحین</a:t>
            </a:r>
            <a:r>
              <a:rPr lang="fa-IR" sz="3200" dirty="0">
                <a:cs typeface="B Nazanin" panose="00000400000000000000" pitchFamily="2" charset="-78"/>
              </a:rPr>
              <a:t> تماس پوست به پوست با مادر خودش بدون کمک توانائی </a:t>
            </a:r>
            <a:r>
              <a:rPr lang="fa-IR" sz="3200" b="1" dirty="0">
                <a:cs typeface="B Nazanin" panose="00000400000000000000" pitchFamily="2" charset="-78"/>
              </a:rPr>
              <a:t>جستجو</a:t>
            </a:r>
            <a:r>
              <a:rPr lang="fa-IR" sz="3200" dirty="0">
                <a:cs typeface="B Nazanin" panose="00000400000000000000" pitchFamily="2" charset="-78"/>
              </a:rPr>
              <a:t>، </a:t>
            </a:r>
            <a:r>
              <a:rPr lang="fa-IR" sz="3200" b="1" dirty="0">
                <a:cs typeface="B Nazanin" panose="00000400000000000000" pitchFamily="2" charset="-78"/>
              </a:rPr>
              <a:t>یافتن</a:t>
            </a:r>
            <a:r>
              <a:rPr lang="fa-IR" sz="3200" dirty="0">
                <a:cs typeface="B Nazanin" panose="00000400000000000000" pitchFamily="2" charset="-78"/>
              </a:rPr>
              <a:t>، </a:t>
            </a:r>
            <a:r>
              <a:rPr lang="fa-IR" sz="3200" b="1" dirty="0">
                <a:cs typeface="B Nazanin" panose="00000400000000000000" pitchFamily="2" charset="-78"/>
              </a:rPr>
              <a:t>گرفتن و مكيدن </a:t>
            </a:r>
            <a:r>
              <a:rPr lang="fa-IR" sz="3200" dirty="0">
                <a:cs typeface="B Nazanin" panose="00000400000000000000" pitchFamily="2" charset="-78"/>
              </a:rPr>
              <a:t>پستان، و </a:t>
            </a:r>
            <a:r>
              <a:rPr lang="fa-IR" sz="3200" b="1" dirty="0">
                <a:cs typeface="B Nazanin" panose="00000400000000000000" pitchFamily="2" charset="-78"/>
              </a:rPr>
              <a:t>بلع</a:t>
            </a:r>
            <a:r>
              <a:rPr lang="fa-IR" sz="3200" dirty="0">
                <a:cs typeface="B Nazanin" panose="00000400000000000000" pitchFamily="2" charset="-78"/>
              </a:rPr>
              <a:t> شیر را دارد </a:t>
            </a:r>
            <a:r>
              <a:rPr lang="fa-IR" sz="2800" dirty="0">
                <a:cs typeface="B Nazanin" panose="00000400000000000000" pitchFamily="2" charset="-78"/>
              </a:rPr>
              <a:t>(در اولین تغذیه چگونگی وضعیت نوزاد درآغوش مادر مهم نیست)</a:t>
            </a:r>
          </a:p>
          <a:p>
            <a:r>
              <a:rPr lang="fa-IR" sz="3200" b="1" dirty="0">
                <a:cs typeface="B Nazanin" panose="00000400000000000000" pitchFamily="2" charset="-78"/>
              </a:rPr>
              <a:t>سپس</a:t>
            </a:r>
            <a:r>
              <a:rPr lang="fa-IR" sz="3200" dirty="0">
                <a:cs typeface="B Nazanin" panose="00000400000000000000" pitchFamily="2" charset="-78"/>
              </a:rPr>
              <a:t> شیردهی نیاز به کمک در </a:t>
            </a:r>
            <a:r>
              <a:rPr lang="fa-IR" sz="3200" b="1" u="sng" dirty="0">
                <a:cs typeface="B Nazanin" panose="00000400000000000000" pitchFamily="2" charset="-78"/>
              </a:rPr>
              <a:t>آموزش، تمرین و کسب تجربه در </a:t>
            </a:r>
            <a:r>
              <a:rPr lang="fa-IR" sz="3200" b="1" u="sng" dirty="0" err="1">
                <a:cs typeface="B Nazanin" panose="00000400000000000000" pitchFamily="2" charset="-78"/>
              </a:rPr>
              <a:t>مادرو</a:t>
            </a:r>
            <a:r>
              <a:rPr lang="fa-IR" sz="3200" b="1" u="sng" dirty="0">
                <a:cs typeface="B Nazanin" panose="00000400000000000000" pitchFamily="2" charset="-78"/>
              </a:rPr>
              <a:t> نوزاد  </a:t>
            </a:r>
            <a:r>
              <a:rPr lang="fa-IR" sz="3200" u="sng" dirty="0">
                <a:cs typeface="B Nazanin" panose="00000400000000000000" pitchFamily="2" charset="-78"/>
              </a:rPr>
              <a:t>برای یک </a:t>
            </a:r>
            <a:r>
              <a:rPr lang="fa-IR" sz="3200" b="1" u="sng" dirty="0">
                <a:solidFill>
                  <a:srgbClr val="FF0000"/>
                </a:solidFill>
                <a:cs typeface="B Nazanin" panose="00000400000000000000" pitchFamily="2" charset="-78"/>
              </a:rPr>
              <a:t>وضعیت خوب شیرخوار </a:t>
            </a:r>
            <a:r>
              <a:rPr lang="fa-IR" sz="3200" u="sng" dirty="0">
                <a:cs typeface="B Nazanin" panose="00000400000000000000" pitchFamily="2" charset="-78"/>
              </a:rPr>
              <a:t>در آغوش مادر و </a:t>
            </a:r>
            <a:r>
              <a:rPr lang="fa-IR" sz="3200" b="1" u="sng" dirty="0">
                <a:solidFill>
                  <a:srgbClr val="FF0000"/>
                </a:solidFill>
                <a:cs typeface="B Nazanin" panose="00000400000000000000" pitchFamily="2" charset="-78"/>
              </a:rPr>
              <a:t>مکیدن موثر </a:t>
            </a:r>
            <a:r>
              <a:rPr lang="fa-IR" sz="3200" u="sng" dirty="0">
                <a:cs typeface="B Nazanin" panose="00000400000000000000" pitchFamily="2" charset="-78"/>
              </a:rPr>
              <a:t>او </a:t>
            </a:r>
            <a:r>
              <a:rPr lang="fa-IR" sz="3200" dirty="0">
                <a:cs typeface="B Nazanin" panose="00000400000000000000" pitchFamily="2" charset="-78"/>
              </a:rPr>
              <a:t>دارد.</a:t>
            </a:r>
          </a:p>
          <a:p>
            <a:pPr lvl="1"/>
            <a:r>
              <a:rPr lang="fa-IR" sz="2800" dirty="0">
                <a:cs typeface="B Nazanin" panose="00000400000000000000" pitchFamily="2" charset="-78"/>
              </a:rPr>
              <a:t>این آموزش ها بسیار مهم و ضروری است که باید بجز آموزش های قبل زایمان در </a:t>
            </a:r>
            <a:r>
              <a:rPr lang="fa-IR" sz="2800" b="1" u="sng" dirty="0">
                <a:solidFill>
                  <a:srgbClr val="FF0000"/>
                </a:solidFill>
                <a:cs typeface="B Nazanin" panose="00000400000000000000" pitchFamily="2" charset="-78"/>
              </a:rPr>
              <a:t>طی اقامت مادر و نوزاد در زایشگاه بطور عملی و صورت به صورت انجام شود</a:t>
            </a:r>
            <a:endParaRPr lang="en-US" sz="2800" b="1" u="sng" dirty="0">
              <a:solidFill>
                <a:srgbClr val="FF0000"/>
              </a:solidFill>
              <a:cs typeface="B Nazanin" panose="00000400000000000000" pitchFamily="2" charset="-78"/>
            </a:endParaRPr>
          </a:p>
        </p:txBody>
      </p:sp>
      <p:graphicFrame>
        <p:nvGraphicFramePr>
          <p:cNvPr id="5" name="Diagram 4"/>
          <p:cNvGraphicFramePr/>
          <p:nvPr>
            <p:extLst/>
          </p:nvPr>
        </p:nvGraphicFramePr>
        <p:xfrm>
          <a:off x="1981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5</a:t>
            </a:fld>
            <a:endParaRPr lang="fa-IR" dirty="0"/>
          </a:p>
        </p:txBody>
      </p:sp>
    </p:spTree>
    <p:extLst>
      <p:ext uri="{BB962C8B-B14F-4D97-AF65-F5344CB8AC3E}">
        <p14:creationId xmlns:p14="http://schemas.microsoft.com/office/powerpoint/2010/main" val="129813179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30792" y="2247902"/>
            <a:ext cx="6234897" cy="4525962"/>
          </a:xfrm>
        </p:spPr>
        <p:txBody>
          <a:bodyPr/>
          <a:lstStyle/>
          <a:p>
            <a:r>
              <a:rPr lang="fa-IR" sz="3200" dirty="0" smtClean="0">
                <a:cs typeface="B Nazanin" panose="00000400000000000000" pitchFamily="2" charset="-78"/>
              </a:rPr>
              <a:t>بخصوص برای شیرخواری که از </a:t>
            </a:r>
            <a:r>
              <a:rPr lang="fa-IR" sz="3200" b="1" u="sng" dirty="0" smtClean="0">
                <a:cs typeface="B Nazanin" panose="00000400000000000000" pitchFamily="2" charset="-78"/>
              </a:rPr>
              <a:t>شیرمصنوعی به عنوان مکمل </a:t>
            </a:r>
            <a:r>
              <a:rPr lang="fa-IR" sz="3200" dirty="0" smtClean="0">
                <a:cs typeface="B Nazanin" panose="00000400000000000000" pitchFamily="2" charset="-78"/>
              </a:rPr>
              <a:t>استفاده می کند ، پوزیشن عمودی کمک به پیشگیری از ورود شیر به نازوفارنکس و شیپور استاش می شود</a:t>
            </a:r>
            <a:endParaRPr lang="en-US" sz="32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50</a:t>
            </a:fld>
            <a:endParaRPr lang="fa-IR" dirty="0">
              <a:solidFill>
                <a:prstClr val="black"/>
              </a:solidFill>
            </a:endParaRPr>
          </a:p>
        </p:txBody>
      </p:sp>
      <p:sp>
        <p:nvSpPr>
          <p:cNvPr id="7" name="Rounded Rectangle 6"/>
          <p:cNvSpPr/>
          <p:nvPr/>
        </p:nvSpPr>
        <p:spPr>
          <a:xfrm>
            <a:off x="1086208" y="274671"/>
            <a:ext cx="9795014" cy="1141435"/>
          </a:xfrm>
          <a:prstGeom prst="roundRect">
            <a:avLst/>
          </a:prstGeom>
          <a:solidFill>
            <a:schemeClr val="accent1"/>
          </a:solid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r>
              <a:rPr lang="fa-IR" dirty="0" smtClean="0"/>
              <a:t> </a:t>
            </a:r>
            <a:endParaRPr lang="en-US" dirty="0"/>
          </a:p>
        </p:txBody>
      </p:sp>
      <p:pic>
        <p:nvPicPr>
          <p:cNvPr id="8" name="Picture 7"/>
          <p:cNvPicPr>
            <a:picLocks noChangeAspect="1"/>
          </p:cNvPicPr>
          <p:nvPr/>
        </p:nvPicPr>
        <p:blipFill>
          <a:blip r:embed="rId2"/>
          <a:stretch>
            <a:fillRect/>
          </a:stretch>
        </p:blipFill>
        <p:spPr>
          <a:xfrm>
            <a:off x="1948231" y="146372"/>
            <a:ext cx="8553429" cy="150307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0069" y="1777741"/>
            <a:ext cx="2836928" cy="4206480"/>
          </a:xfrm>
          <a:prstGeom prst="rect">
            <a:avLst/>
          </a:prstGeom>
        </p:spPr>
      </p:pic>
    </p:spTree>
    <p:extLst>
      <p:ext uri="{BB962C8B-B14F-4D97-AF65-F5344CB8AC3E}">
        <p14:creationId xmlns:p14="http://schemas.microsoft.com/office/powerpoint/2010/main" val="2336342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28132" y="2277447"/>
            <a:ext cx="10122089" cy="2444678"/>
          </a:xfrm>
        </p:spPr>
        <p:txBody>
          <a:bodyPr/>
          <a:lstStyle/>
          <a:p>
            <a:r>
              <a:rPr lang="fa-IR" sz="3600" b="1" dirty="0">
                <a:latin typeface="Calibri" panose="020F0502020204030204" pitchFamily="34" charset="0"/>
                <a:ea typeface="Times New Roman" panose="02020503050405090304" pitchFamily="18" charset="0"/>
                <a:cs typeface="B Nazanin" panose="00000400000000000000" pitchFamily="2" charset="-78"/>
              </a:rPr>
              <a:t>وضعیت خم شدن </a:t>
            </a:r>
            <a:r>
              <a:rPr lang="fa-IR" sz="3600" b="1" dirty="0" smtClean="0">
                <a:latin typeface="Calibri" panose="020F0502020204030204" pitchFamily="34" charset="0"/>
                <a:ea typeface="Times New Roman" panose="02020503050405090304" pitchFamily="18" charset="0"/>
                <a:cs typeface="B Nazanin" panose="00000400000000000000" pitchFamily="2" charset="-78"/>
              </a:rPr>
              <a:t>فیزلوژیکی</a:t>
            </a:r>
            <a:r>
              <a:rPr lang="en-US" sz="36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Physiologic </a:t>
            </a:r>
            <a:r>
              <a:rPr lang="en-US" sz="3600" b="1" dirty="0">
                <a:latin typeface="Calibri" panose="020F0502020204030204" pitchFamily="34" charset="0"/>
                <a:ea typeface="Times New Roman" panose="02020503050405090304" pitchFamily="18" charset="0"/>
                <a:cs typeface="B Nazanin" panose="00000400000000000000" pitchFamily="2" charset="-78"/>
                <a:hlinkClick r:id="" action="ppaction://noaction"/>
              </a:rPr>
              <a:t>Flex</a:t>
            </a:r>
            <a:r>
              <a:rPr lang="en-US" sz="3600" b="1" dirty="0">
                <a:latin typeface="Calibri" panose="020F0502020204030204" pitchFamily="34" charset="0"/>
                <a:ea typeface="Times New Roman" panose="02020503050405090304" pitchFamily="18" charset="0"/>
                <a:cs typeface="Arial" panose="020B0604020202020204" pitchFamily="34" charset="0"/>
                <a:hlinkClick r:id="" action="ppaction://noaction"/>
              </a:rPr>
              <a:t> </a:t>
            </a:r>
            <a:r>
              <a:rPr lang="en-US" sz="3600" b="1" dirty="0">
                <a:latin typeface="Calibri" panose="020F0502020204030204" pitchFamily="34" charset="0"/>
                <a:ea typeface="Times New Roman" panose="02020503050405090304" pitchFamily="18" charset="0"/>
                <a:cs typeface="B Nazanin" panose="00000400000000000000" pitchFamily="2" charset="-78"/>
                <a:hlinkClick r:id="" action="ppaction://noaction"/>
              </a:rPr>
              <a:t>Position</a:t>
            </a:r>
            <a:r>
              <a:rPr lang="en-US" sz="3600" b="1" dirty="0">
                <a:latin typeface="B Nazanin" panose="00000400000000000000" pitchFamily="2" charset="-78"/>
                <a:ea typeface="Times New Roman" panose="02020503050405090304" pitchFamily="18" charset="0"/>
                <a:hlinkClick r:id="" action="ppaction://noaction"/>
              </a:rPr>
              <a:t> </a:t>
            </a:r>
            <a:endParaRPr lang="fa-IR" sz="3600" b="1" dirty="0" smtClean="0">
              <a:latin typeface="B Nazanin" panose="00000400000000000000" pitchFamily="2" charset="-78"/>
              <a:ea typeface="Times New Roman" panose="02020503050405090304" pitchFamily="18" charset="0"/>
            </a:endParaRPr>
          </a:p>
          <a:p>
            <a:endParaRPr lang="fa-IR" sz="3600" b="1" dirty="0" smtClean="0">
              <a:latin typeface="Calibri" panose="020F0502020204030204" pitchFamily="34" charset="0"/>
              <a:ea typeface="Times New Roman" panose="02020503050405090304" pitchFamily="18" charset="0"/>
              <a:cs typeface="B Nazanin" panose="00000400000000000000" pitchFamily="2" charset="-78"/>
            </a:endParaRPr>
          </a:p>
          <a:p>
            <a:r>
              <a:rPr lang="fa-IR" sz="3600" b="1" dirty="0" smtClean="0">
                <a:latin typeface="Calibri" panose="020F0502020204030204" pitchFamily="34" charset="0"/>
                <a:ea typeface="Times New Roman" panose="02020503050405090304" pitchFamily="18" charset="0"/>
                <a:cs typeface="B Nazanin" panose="00000400000000000000" pitchFamily="2" charset="-78"/>
              </a:rPr>
              <a:t>وضعیت </a:t>
            </a:r>
            <a:r>
              <a:rPr lang="fa-IR" sz="3600" b="1" dirty="0">
                <a:latin typeface="Calibri" panose="020F0502020204030204" pitchFamily="34" charset="0"/>
                <a:ea typeface="Times New Roman" panose="02020503050405090304" pitchFamily="18" charset="0"/>
                <a:cs typeface="B Nazanin" panose="00000400000000000000" pitchFamily="2" charset="-78"/>
              </a:rPr>
              <a:t>تقلیدی </a:t>
            </a:r>
            <a:r>
              <a:rPr lang="en-US" sz="3600" b="1" dirty="0">
                <a:latin typeface="Calibri" panose="020F0502020204030204" pitchFamily="34" charset="0"/>
                <a:ea typeface="Times New Roman" panose="02020503050405090304" pitchFamily="18" charset="0"/>
                <a:cs typeface="B Nazanin" panose="00000400000000000000" pitchFamily="2" charset="-78"/>
                <a:hlinkClick r:id="" action="ppaction://noaction"/>
              </a:rPr>
              <a:t>Fake Position</a:t>
            </a:r>
            <a:endParaRPr lang="en-US" sz="3600" dirty="0"/>
          </a:p>
        </p:txBody>
      </p:sp>
      <p:graphicFrame>
        <p:nvGraphicFramePr>
          <p:cNvPr id="6" name="Diagram 5"/>
          <p:cNvGraphicFramePr/>
          <p:nvPr>
            <p:extLst/>
          </p:nvPr>
        </p:nvGraphicFramePr>
        <p:xfrm>
          <a:off x="609600" y="274638"/>
          <a:ext cx="10540621"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51</a:t>
            </a:fld>
            <a:endParaRPr lang="fa-IR" dirty="0">
              <a:solidFill>
                <a:prstClr val="black"/>
              </a:solidFill>
            </a:endParaRPr>
          </a:p>
        </p:txBody>
      </p:sp>
    </p:spTree>
    <p:extLst>
      <p:ext uri="{BB962C8B-B14F-4D97-AF65-F5344CB8AC3E}">
        <p14:creationId xmlns:p14="http://schemas.microsoft.com/office/powerpoint/2010/main" val="320291734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endParaRPr lang="en-US" sz="4000"/>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52</a:t>
            </a:fld>
            <a:endParaRPr lang="fa-IR" dirty="0">
              <a:solidFill>
                <a:prstClr val="black"/>
              </a:solidFill>
            </a:endParaRPr>
          </a:p>
        </p:txBody>
      </p:sp>
      <p:graphicFrame>
        <p:nvGraphicFramePr>
          <p:cNvPr id="5" name="Diagram 4"/>
          <p:cNvGraphicFramePr/>
          <p:nvPr>
            <p:extLst/>
          </p:nvPr>
        </p:nvGraphicFramePr>
        <p:xfrm>
          <a:off x="609600" y="274638"/>
          <a:ext cx="109728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ontent Placeholder 7"/>
          <p:cNvSpPr>
            <a:spLocks noGrp="1"/>
          </p:cNvSpPr>
          <p:nvPr>
            <p:ph idx="1"/>
          </p:nvPr>
        </p:nvSpPr>
        <p:spPr>
          <a:xfrm>
            <a:off x="5814206" y="1816540"/>
            <a:ext cx="5939567" cy="3695611"/>
          </a:xfrm>
        </p:spPr>
        <p:txBody>
          <a:bodyPr/>
          <a:lstStyle/>
          <a:p>
            <a:r>
              <a:rPr lang="fa-IR" sz="3200" dirty="0">
                <a:latin typeface="Calibri" panose="020F0502020204030204" pitchFamily="34" charset="0"/>
                <a:ea typeface="Times New Roman" panose="02020503050405090304" pitchFamily="18" charset="0"/>
                <a:cs typeface="B Nazanin" panose="00000400000000000000" pitchFamily="2" charset="-78"/>
              </a:rPr>
              <a:t>این روش شبیه به وضعیت گهواره ای است ولیکن دست ها و پاها بطور فیزیولژیکی از آرنج و زانو بطرف داخل بدن شیرخوار خم شده است. </a:t>
            </a:r>
            <a:endParaRPr lang="en-US" sz="3200" dirty="0"/>
          </a:p>
          <a:p>
            <a:r>
              <a:rPr lang="fa-IR" sz="3200" dirty="0" smtClean="0"/>
              <a:t> </a:t>
            </a:r>
            <a:r>
              <a:rPr lang="fa-IR" sz="3200" dirty="0">
                <a:latin typeface="Calibri" panose="020F0502020204030204" pitchFamily="34" charset="0"/>
                <a:ea typeface="Times New Roman" panose="02020503050405090304" pitchFamily="18" charset="0"/>
                <a:cs typeface="B Nazanin" panose="00000400000000000000" pitchFamily="2" charset="-78"/>
              </a:rPr>
              <a:t>ازاین روش برای </a:t>
            </a:r>
            <a:r>
              <a:rPr lang="fa-IR" sz="3200" dirty="0" smtClean="0">
                <a:latin typeface="Calibri" panose="020F0502020204030204" pitchFamily="34" charset="0"/>
                <a:ea typeface="Times New Roman" panose="02020503050405090304" pitchFamily="18" charset="0"/>
                <a:cs typeface="B Nazanin" panose="00000400000000000000" pitchFamily="2" charset="-78"/>
              </a:rPr>
              <a:t>آرامش </a:t>
            </a:r>
            <a:r>
              <a:rPr lang="fa-IR" sz="3200" b="1" u="sng" dirty="0">
                <a:latin typeface="Calibri" panose="020F0502020204030204" pitchFamily="34" charset="0"/>
                <a:ea typeface="Times New Roman" panose="02020503050405090304" pitchFamily="18" charset="0"/>
                <a:cs typeface="B Nazanin" panose="00000400000000000000" pitchFamily="2" charset="-78"/>
              </a:rPr>
              <a:t>شیرخواران خیلی بیقرار و </a:t>
            </a:r>
            <a:r>
              <a:rPr lang="fa-IR" sz="3200" b="1" u="sng" dirty="0" smtClean="0">
                <a:latin typeface="Calibri" panose="020F0502020204030204" pitchFamily="34" charset="0"/>
                <a:ea typeface="Times New Roman" panose="02020503050405090304" pitchFamily="18" charset="0"/>
                <a:cs typeface="B Nazanin" panose="00000400000000000000" pitchFamily="2" charset="-78"/>
              </a:rPr>
              <a:t>به منظورکاهش </a:t>
            </a:r>
            <a:r>
              <a:rPr lang="fa-IR" sz="3200" b="1" u="sng" dirty="0">
                <a:latin typeface="Calibri" panose="020F0502020204030204" pitchFamily="34" charset="0"/>
                <a:ea typeface="Times New Roman" panose="02020503050405090304" pitchFamily="18" charset="0"/>
                <a:cs typeface="B Nazanin" panose="00000400000000000000" pitchFamily="2" charset="-78"/>
              </a:rPr>
              <a:t>در  قوس زدن و سفتی بدن </a:t>
            </a:r>
            <a:r>
              <a:rPr lang="fa-IR" sz="3200" dirty="0">
                <a:latin typeface="Calibri" panose="020F0502020204030204" pitchFamily="34" charset="0"/>
                <a:ea typeface="Times New Roman" panose="02020503050405090304" pitchFamily="18" charset="0"/>
                <a:cs typeface="B Nazanin" panose="00000400000000000000" pitchFamily="2" charset="-78"/>
              </a:rPr>
              <a:t>انها استفاده می شود. </a:t>
            </a:r>
            <a:endParaRPr lang="fa-IR" sz="3200" dirty="0" smtClean="0">
              <a:latin typeface="Calibri" panose="020F0502020204030204" pitchFamily="34" charset="0"/>
              <a:ea typeface="Times New Roman" panose="02020503050405090304" pitchFamily="18" charset="0"/>
              <a:cs typeface="B Nazanin" panose="00000400000000000000" pitchFamily="2" charset="-78"/>
            </a:endParaRPr>
          </a:p>
        </p:txBody>
      </p:sp>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2984" y="2132884"/>
            <a:ext cx="4998720" cy="2798064"/>
          </a:xfrm>
          <a:prstGeom prst="rect">
            <a:avLst/>
          </a:prstGeom>
        </p:spPr>
      </p:pic>
    </p:spTree>
    <p:extLst>
      <p:ext uri="{BB962C8B-B14F-4D97-AF65-F5344CB8AC3E}">
        <p14:creationId xmlns:p14="http://schemas.microsoft.com/office/powerpoint/2010/main" val="1379017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31520" y="1346992"/>
            <a:ext cx="10797964" cy="1480616"/>
          </a:xfrm>
        </p:spPr>
        <p:txBody>
          <a:bodyPr/>
          <a:lstStyle/>
          <a:p>
            <a:r>
              <a:rPr lang="fa-IR" sz="2400" dirty="0" smtClean="0">
                <a:cs typeface="B Nazanin" panose="00000400000000000000" pitchFamily="2" charset="-78"/>
              </a:rPr>
              <a:t>این </a:t>
            </a:r>
            <a:r>
              <a:rPr lang="fa-IR" sz="2400" dirty="0">
                <a:cs typeface="B Nazanin" panose="00000400000000000000" pitchFamily="2" charset="-78"/>
              </a:rPr>
              <a:t>روش </a:t>
            </a:r>
            <a:r>
              <a:rPr lang="fa-IR" sz="2400" dirty="0" smtClean="0">
                <a:cs typeface="B Nazanin" panose="00000400000000000000" pitchFamily="2" charset="-78"/>
              </a:rPr>
              <a:t>جابجایی پستان(بصورت سر دادن بالش ) در </a:t>
            </a:r>
            <a:r>
              <a:rPr lang="fa-IR" sz="2400" b="1" dirty="0">
                <a:cs typeface="B Nazanin" panose="00000400000000000000" pitchFamily="2" charset="-78"/>
              </a:rPr>
              <a:t>امتناع از یک پستان</a:t>
            </a:r>
            <a:r>
              <a:rPr lang="fa-IR" sz="2400" dirty="0">
                <a:cs typeface="B Nazanin" panose="00000400000000000000" pitchFamily="2" charset="-78"/>
              </a:rPr>
              <a:t>، </a:t>
            </a:r>
            <a:r>
              <a:rPr lang="fa-IR" sz="2400" b="1" dirty="0">
                <a:cs typeface="B Nazanin" panose="00000400000000000000" pitchFamily="2" charset="-78"/>
              </a:rPr>
              <a:t>عفونت گوش</a:t>
            </a:r>
            <a:r>
              <a:rPr lang="fa-IR" sz="2400" dirty="0">
                <a:cs typeface="B Nazanin" panose="00000400000000000000" pitchFamily="2" charset="-78"/>
              </a:rPr>
              <a:t>، </a:t>
            </a:r>
            <a:r>
              <a:rPr lang="fa-IR" sz="2400" b="1" dirty="0">
                <a:cs typeface="B Nazanin" panose="00000400000000000000" pitchFamily="2" charset="-78"/>
              </a:rPr>
              <a:t>شکستگی کلاویکول </a:t>
            </a:r>
            <a:r>
              <a:rPr lang="fa-IR" sz="2400" dirty="0">
                <a:cs typeface="B Nazanin" panose="00000400000000000000" pitchFamily="2" charset="-78"/>
              </a:rPr>
              <a:t>، یا دیگر </a:t>
            </a:r>
            <a:r>
              <a:rPr lang="fa-IR" sz="2400" b="1" dirty="0">
                <a:cs typeface="B Nazanin" panose="00000400000000000000" pitchFamily="2" charset="-78"/>
              </a:rPr>
              <a:t>مشکلات ساختمانی یکطرفه</a:t>
            </a:r>
            <a:r>
              <a:rPr lang="fa-IR" sz="2400" dirty="0">
                <a:cs typeface="B Nazanin" panose="00000400000000000000" pitchFamily="2" charset="-78"/>
              </a:rPr>
              <a:t> </a:t>
            </a:r>
            <a:r>
              <a:rPr lang="fa-IR" sz="2400" dirty="0" smtClean="0">
                <a:cs typeface="B Nazanin" panose="00000400000000000000" pitchFamily="2" charset="-78"/>
              </a:rPr>
              <a:t>بدن </a:t>
            </a:r>
            <a:r>
              <a:rPr lang="fa-IR" sz="2400" dirty="0">
                <a:cs typeface="B Nazanin" panose="00000400000000000000" pitchFamily="2" charset="-78"/>
              </a:rPr>
              <a:t>از قبیل  </a:t>
            </a:r>
            <a:r>
              <a:rPr lang="fa-IR" sz="2400" b="1" dirty="0">
                <a:cs typeface="B Nazanin" panose="00000400000000000000" pitchFamily="2" charset="-78"/>
              </a:rPr>
              <a:t>تورتیکولی</a:t>
            </a:r>
            <a:r>
              <a:rPr lang="fa-IR" sz="2400" dirty="0">
                <a:cs typeface="B Nazanin" panose="00000400000000000000" pitchFamily="2" charset="-78"/>
              </a:rPr>
              <a:t>، </a:t>
            </a:r>
            <a:r>
              <a:rPr lang="fa-IR" sz="2400" dirty="0" smtClean="0">
                <a:cs typeface="B Nazanin" panose="00000400000000000000" pitchFamily="2" charset="-78"/>
              </a:rPr>
              <a:t>مفید </a:t>
            </a:r>
            <a:r>
              <a:rPr lang="fa-IR" sz="2400" dirty="0">
                <a:cs typeface="B Nazanin" panose="00000400000000000000" pitchFamily="2" charset="-78"/>
              </a:rPr>
              <a:t>است</a:t>
            </a:r>
            <a:r>
              <a:rPr lang="fa-IR" sz="2400" dirty="0" smtClean="0">
                <a:cs typeface="B Nazanin" panose="00000400000000000000" pitchFamily="2" charset="-78"/>
              </a:rPr>
              <a:t>.</a:t>
            </a:r>
          </a:p>
          <a:p>
            <a:r>
              <a:rPr lang="fa-IR" sz="2400" dirty="0">
                <a:cs typeface="B Nazanin" panose="00000400000000000000" pitchFamily="2" charset="-78"/>
              </a:rPr>
              <a:t>در این وضعیت شیرخوارگول می خورد که که فکر کند  از پستانی که ترجیح دانسته در حال تغذیه است.</a:t>
            </a:r>
          </a:p>
          <a:p>
            <a:endParaRPr lang="fa-IR" sz="2400" dirty="0" smtClean="0">
              <a:cs typeface="B Nazanin" panose="00000400000000000000" pitchFamily="2" charset="-78"/>
            </a:endParaRPr>
          </a:p>
          <a:p>
            <a:endParaRPr lang="fa-IR" sz="2400" dirty="0" smtClean="0">
              <a:cs typeface="B Nazanin" panose="00000400000000000000" pitchFamily="2" charset="-78"/>
            </a:endParaRPr>
          </a:p>
          <a:p>
            <a:endParaRPr lang="fa-IR" sz="2400" dirty="0" smtClean="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53</a:t>
            </a:fld>
            <a:endParaRPr lang="fa-IR" dirty="0">
              <a:solidFill>
                <a:prstClr val="black"/>
              </a:solidFill>
            </a:endParaRPr>
          </a:p>
        </p:txBody>
      </p:sp>
      <p:grpSp>
        <p:nvGrpSpPr>
          <p:cNvPr id="7" name="Group 6"/>
          <p:cNvGrpSpPr/>
          <p:nvPr/>
        </p:nvGrpSpPr>
        <p:grpSpPr>
          <a:xfrm>
            <a:off x="556684" y="-24396"/>
            <a:ext cx="10972800" cy="1103895"/>
            <a:chOff x="0" y="19552"/>
            <a:chExt cx="10972800" cy="1103895"/>
          </a:xfrm>
        </p:grpSpPr>
        <p:sp>
          <p:nvSpPr>
            <p:cNvPr id="8" name="Rounded Rectangle 7"/>
            <p:cNvSpPr/>
            <p:nvPr/>
          </p:nvSpPr>
          <p:spPr>
            <a:xfrm>
              <a:off x="0" y="19552"/>
              <a:ext cx="10972800" cy="110389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ounded Rectangle 4"/>
            <p:cNvSpPr/>
            <p:nvPr/>
          </p:nvSpPr>
          <p:spPr>
            <a:xfrm>
              <a:off x="53888" y="73440"/>
              <a:ext cx="10865024" cy="9961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4000" b="1" dirty="0">
                  <a:effectLst>
                    <a:outerShdw blurRad="38100" dist="38100" dir="2700000" algn="tl">
                      <a:srgbClr val="000000">
                        <a:alpha val="43137"/>
                      </a:srgbClr>
                    </a:outerShdw>
                  </a:effectLst>
                  <a:cs typeface="B Nazanin" panose="00000400000000000000" pitchFamily="2" charset="-78"/>
                </a:rPr>
                <a:t> وضعیت تقلیدی </a:t>
              </a:r>
              <a:r>
                <a:rPr lang="en-US" sz="4000" b="1" dirty="0">
                  <a:effectLst>
                    <a:outerShdw blurRad="38100" dist="38100" dir="2700000" algn="tl">
                      <a:srgbClr val="000000">
                        <a:alpha val="43137"/>
                      </a:srgbClr>
                    </a:outerShdw>
                  </a:effectLst>
                  <a:cs typeface="B Nazanin" panose="00000400000000000000" pitchFamily="2" charset="-78"/>
                </a:rPr>
                <a:t>Fake Position</a:t>
              </a:r>
            </a:p>
          </p:txBody>
        </p:sp>
      </p:grpSp>
      <p:sp>
        <p:nvSpPr>
          <p:cNvPr id="5" name="Striped Right Arrow 4"/>
          <p:cNvSpPr/>
          <p:nvPr/>
        </p:nvSpPr>
        <p:spPr>
          <a:xfrm rot="10800000">
            <a:off x="5279407" y="3767537"/>
            <a:ext cx="1702189" cy="850636"/>
          </a:xfrm>
          <a:prstGeom prst="striped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8473" y="3095101"/>
            <a:ext cx="4139184" cy="2322576"/>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7935" y="3125581"/>
            <a:ext cx="3986784" cy="2292096"/>
          </a:xfrm>
          <a:prstGeom prst="rect">
            <a:avLst/>
          </a:prstGeom>
        </p:spPr>
      </p:pic>
    </p:spTree>
    <p:extLst>
      <p:ext uri="{BB962C8B-B14F-4D97-AF65-F5344CB8AC3E}">
        <p14:creationId xmlns:p14="http://schemas.microsoft.com/office/powerpoint/2010/main" val="1105530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repeatCount="10000" fill="hold" grpId="0" nodeType="withEffect">
                                  <p:stCondLst>
                                    <p:cond delay="0"/>
                                  </p:stCondLst>
                                  <p:childTnLst>
                                    <p:animClr clrSpc="hsl" dir="cw">
                                      <p:cBhvr override="childStyle">
                                        <p:cTn id="6" dur="500" fill="hold"/>
                                        <p:tgtEl>
                                          <p:spTgt spid="5"/>
                                        </p:tgtEl>
                                        <p:attrNameLst>
                                          <p:attrName>style.color</p:attrName>
                                        </p:attrNameLst>
                                      </p:cBhvr>
                                      <p:by>
                                        <p:hsl h="0" s="-12549" l="-25098"/>
                                      </p:by>
                                    </p:animClr>
                                    <p:animClr clrSpc="hsl" dir="cw">
                                      <p:cBhvr>
                                        <p:cTn id="7" dur="500" fill="hold"/>
                                        <p:tgtEl>
                                          <p:spTgt spid="5"/>
                                        </p:tgtEl>
                                        <p:attrNameLst>
                                          <p:attrName>fillcolor</p:attrName>
                                        </p:attrNameLst>
                                      </p:cBhvr>
                                      <p:by>
                                        <p:hsl h="0" s="-12549" l="-25098"/>
                                      </p:by>
                                    </p:animClr>
                                    <p:animClr clrSpc="hsl" dir="cw">
                                      <p:cBhvr>
                                        <p:cTn id="8" dur="500" fill="hold"/>
                                        <p:tgtEl>
                                          <p:spTgt spid="5"/>
                                        </p:tgtEl>
                                        <p:attrNameLst>
                                          <p:attrName>stroke.color</p:attrName>
                                        </p:attrNameLst>
                                      </p:cBhvr>
                                      <p:by>
                                        <p:hsl h="0" s="-12549" l="-25098"/>
                                      </p:by>
                                    </p:animClr>
                                    <p:set>
                                      <p:cBhvr>
                                        <p:cTn id="9" dur="500" fill="hold"/>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46784" y="1974020"/>
            <a:ext cx="10228150" cy="4617281"/>
          </a:xfrm>
        </p:spPr>
        <p:txBody>
          <a:bodyPr/>
          <a:lstStyle/>
          <a:p>
            <a:r>
              <a:rPr lang="fa-IR" sz="3200" dirty="0">
                <a:cs typeface="B Nazanin" panose="00000400000000000000" pitchFamily="2" charset="-78"/>
              </a:rPr>
              <a:t>در این وضعیت به کمک نیروی جاذبه زبان به جلو می اید </a:t>
            </a:r>
          </a:p>
          <a:p>
            <a:r>
              <a:rPr lang="fa-IR" sz="3200" dirty="0" smtClean="0">
                <a:cs typeface="B Nazanin" panose="00000400000000000000" pitchFamily="2" charset="-78"/>
              </a:rPr>
              <a:t>در این وضعیت ها بخصوص وقتی کمی شیرخوار رو به بالا هم باشد، در </a:t>
            </a:r>
            <a:r>
              <a:rPr lang="fa-IR" sz="3200" b="1" i="1" u="sng" dirty="0" smtClean="0">
                <a:cs typeface="B Nazanin" panose="00000400000000000000" pitchFamily="2" charset="-78"/>
              </a:rPr>
              <a:t>بهبود عملکرد دهان و حلق درکاهش انسداد مجاری تنفسی فوقانی </a:t>
            </a:r>
            <a:r>
              <a:rPr lang="fa-IR" sz="3200" dirty="0" smtClean="0">
                <a:cs typeface="B Nazanin" panose="00000400000000000000" pitchFamily="2" charset="-78"/>
              </a:rPr>
              <a:t>موثراست </a:t>
            </a:r>
          </a:p>
          <a:p>
            <a:r>
              <a:rPr lang="fa-IR" sz="3200" dirty="0" smtClean="0">
                <a:cs typeface="B Nazanin" panose="00000400000000000000" pitchFamily="2" charset="-78"/>
              </a:rPr>
              <a:t>این وضعیت به سه </a:t>
            </a:r>
            <a:r>
              <a:rPr lang="fa-IR" sz="3200" dirty="0">
                <a:cs typeface="B Nazanin" panose="00000400000000000000" pitchFamily="2" charset="-78"/>
              </a:rPr>
              <a:t>روش زیرمیتواند قابل تغییر </a:t>
            </a:r>
            <a:r>
              <a:rPr lang="fa-IR" sz="3200" dirty="0" smtClean="0">
                <a:cs typeface="B Nazanin" panose="00000400000000000000" pitchFamily="2" charset="-78"/>
              </a:rPr>
              <a:t>باشد</a:t>
            </a:r>
          </a:p>
          <a:p>
            <a:pPr lvl="1"/>
            <a:r>
              <a:rPr lang="fa-IR" sz="2800" dirty="0" smtClean="0">
                <a:cs typeface="B Nazanin" panose="00000400000000000000" pitchFamily="2" charset="-78"/>
              </a:rPr>
              <a:t>عمودی</a:t>
            </a:r>
            <a:r>
              <a:rPr lang="en-US" sz="2800" dirty="0">
                <a:cs typeface="B Nazanin" panose="00000400000000000000" pitchFamily="2" charset="-78"/>
              </a:rPr>
              <a:t>Prone </a:t>
            </a:r>
            <a:r>
              <a:rPr lang="en-US" sz="2800" dirty="0" smtClean="0">
                <a:cs typeface="B Nazanin" panose="00000400000000000000" pitchFamily="2" charset="-78"/>
              </a:rPr>
              <a:t>Position</a:t>
            </a:r>
            <a:r>
              <a:rPr lang="fa-IR" sz="2800" dirty="0" smtClean="0">
                <a:cs typeface="B Nazanin" panose="00000400000000000000" pitchFamily="2" charset="-78"/>
              </a:rPr>
              <a:t> </a:t>
            </a:r>
            <a:r>
              <a:rPr lang="en-US" sz="2800" dirty="0" smtClean="0">
                <a:cs typeface="B Nazanin" panose="00000400000000000000" pitchFamily="2" charset="-78"/>
              </a:rPr>
              <a:t>Vertical</a:t>
            </a:r>
            <a:endParaRPr lang="fa-IR" sz="2800" dirty="0" smtClean="0">
              <a:cs typeface="B Nazanin" panose="00000400000000000000" pitchFamily="2" charset="-78"/>
            </a:endParaRPr>
          </a:p>
          <a:p>
            <a:pPr lvl="1"/>
            <a:r>
              <a:rPr lang="fa-IR" sz="2800" dirty="0" smtClean="0">
                <a:cs typeface="B Nazanin" panose="00000400000000000000" pitchFamily="2" charset="-78"/>
              </a:rPr>
              <a:t>افقی </a:t>
            </a:r>
            <a:r>
              <a:rPr lang="en-US" sz="2800" dirty="0" smtClean="0">
                <a:cs typeface="B Nazanin" panose="00000400000000000000" pitchFamily="2" charset="-78"/>
              </a:rPr>
              <a:t>Prone Position</a:t>
            </a:r>
            <a:r>
              <a:rPr lang="fa-IR" sz="2800" dirty="0" smtClean="0">
                <a:cs typeface="B Nazanin" panose="00000400000000000000" pitchFamily="2" charset="-78"/>
              </a:rPr>
              <a:t> </a:t>
            </a:r>
            <a:r>
              <a:rPr lang="en-US" sz="2800" dirty="0" smtClean="0">
                <a:cs typeface="B Nazanin" panose="00000400000000000000" pitchFamily="2" charset="-78"/>
              </a:rPr>
              <a:t>Horizontal</a:t>
            </a:r>
            <a:endParaRPr lang="fa-IR" sz="2800" dirty="0" smtClean="0">
              <a:cs typeface="B Nazanin" panose="00000400000000000000" pitchFamily="2" charset="-78"/>
            </a:endParaRPr>
          </a:p>
          <a:p>
            <a:pPr lvl="1"/>
            <a:r>
              <a:rPr lang="fa-IR" sz="2800" dirty="0" smtClean="0">
                <a:cs typeface="B Nazanin" panose="00000400000000000000" pitchFamily="2" charset="-78"/>
              </a:rPr>
              <a:t>قطری</a:t>
            </a:r>
            <a:r>
              <a:rPr lang="en-US" sz="2800" dirty="0">
                <a:cs typeface="B Nazanin" panose="00000400000000000000" pitchFamily="2" charset="-78"/>
              </a:rPr>
              <a:t>Prone Position</a:t>
            </a:r>
            <a:r>
              <a:rPr lang="fa-IR" sz="2800" dirty="0" smtClean="0">
                <a:cs typeface="B Nazanin" panose="00000400000000000000" pitchFamily="2" charset="-78"/>
              </a:rPr>
              <a:t> </a:t>
            </a:r>
            <a:r>
              <a:rPr lang="en-US" sz="2800" dirty="0" smtClean="0">
                <a:cs typeface="B Nazanin" panose="00000400000000000000" pitchFamily="2" charset="-78"/>
              </a:rPr>
              <a:t>Diagonal</a:t>
            </a:r>
          </a:p>
        </p:txBody>
      </p:sp>
      <p:graphicFrame>
        <p:nvGraphicFramePr>
          <p:cNvPr id="6" name="Diagram 5"/>
          <p:cNvGraphicFramePr/>
          <p:nvPr>
            <p:extLst/>
          </p:nvPr>
        </p:nvGraphicFramePr>
        <p:xfrm>
          <a:off x="623248" y="165455"/>
          <a:ext cx="10540621" cy="15168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54</a:t>
            </a:fld>
            <a:endParaRPr lang="fa-IR" dirty="0">
              <a:solidFill>
                <a:prstClr val="black"/>
              </a:solidFill>
            </a:endParaRPr>
          </a:p>
        </p:txBody>
      </p:sp>
    </p:spTree>
    <p:extLst>
      <p:ext uri="{BB962C8B-B14F-4D97-AF65-F5344CB8AC3E}">
        <p14:creationId xmlns:p14="http://schemas.microsoft.com/office/powerpoint/2010/main" val="200926664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55</a:t>
            </a:fld>
            <a:endParaRPr lang="fa-IR" dirty="0">
              <a:solidFill>
                <a:prstClr val="black"/>
              </a:solidFill>
            </a:endParaRPr>
          </a:p>
        </p:txBody>
      </p:sp>
      <p:grpSp>
        <p:nvGrpSpPr>
          <p:cNvPr id="5" name="Group 4"/>
          <p:cNvGrpSpPr/>
          <p:nvPr/>
        </p:nvGrpSpPr>
        <p:grpSpPr>
          <a:xfrm>
            <a:off x="556684" y="-24396"/>
            <a:ext cx="10972800" cy="1103895"/>
            <a:chOff x="0" y="19552"/>
            <a:chExt cx="10972800" cy="1103895"/>
          </a:xfrm>
        </p:grpSpPr>
        <p:sp>
          <p:nvSpPr>
            <p:cNvPr id="6" name="Rounded Rectangle 5"/>
            <p:cNvSpPr/>
            <p:nvPr/>
          </p:nvSpPr>
          <p:spPr>
            <a:xfrm>
              <a:off x="0" y="19552"/>
              <a:ext cx="10972800" cy="110389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3888" y="73440"/>
              <a:ext cx="10865024" cy="9961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700" b="1" kern="1200" dirty="0" smtClean="0">
                  <a:effectLst>
                    <a:outerShdw blurRad="38100" dist="38100" dir="2700000" algn="tl">
                      <a:srgbClr val="000000">
                        <a:alpha val="43137"/>
                      </a:srgbClr>
                    </a:outerShdw>
                  </a:effectLst>
                  <a:cs typeface="B Nazanin" panose="00000400000000000000" pitchFamily="2" charset="-78"/>
                </a:rPr>
                <a:t> روش </a:t>
              </a:r>
              <a:r>
                <a:rPr lang="fa-IR" sz="3700" b="1" dirty="0" smtClean="0">
                  <a:effectLst>
                    <a:outerShdw blurRad="38100" dist="38100" dir="2700000" algn="tl">
                      <a:srgbClr val="000000">
                        <a:alpha val="43137"/>
                      </a:srgbClr>
                    </a:outerShdw>
                  </a:effectLst>
                  <a:cs typeface="B Nazanin" panose="00000400000000000000" pitchFamily="2" charset="-78"/>
                </a:rPr>
                <a:t>عمودی </a:t>
              </a:r>
              <a:r>
                <a:rPr lang="en-US" sz="3700" b="1" dirty="0" smtClean="0">
                  <a:effectLst>
                    <a:outerShdw blurRad="38100" dist="38100" dir="2700000" algn="tl">
                      <a:srgbClr val="000000">
                        <a:alpha val="43137"/>
                      </a:srgbClr>
                    </a:outerShdw>
                  </a:effectLst>
                  <a:cs typeface="B Nazanin" panose="00000400000000000000" pitchFamily="2" charset="-78"/>
                </a:rPr>
                <a:t>Prone </a:t>
              </a:r>
              <a:r>
                <a:rPr lang="en-US" sz="3700" b="1" dirty="0">
                  <a:effectLst>
                    <a:outerShdw blurRad="38100" dist="38100" dir="2700000" algn="tl">
                      <a:srgbClr val="000000">
                        <a:alpha val="43137"/>
                      </a:srgbClr>
                    </a:outerShdw>
                  </a:effectLst>
                  <a:cs typeface="B Nazanin" panose="00000400000000000000" pitchFamily="2" charset="-78"/>
                </a:rPr>
                <a:t>Position Vertical</a:t>
              </a:r>
            </a:p>
          </p:txBody>
        </p:sp>
      </p:gr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6323" y="1327287"/>
            <a:ext cx="9400032" cy="43159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816338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56</a:t>
            </a:fld>
            <a:endParaRPr lang="fa-IR" dirty="0">
              <a:solidFill>
                <a:prstClr val="black"/>
              </a:solidFill>
            </a:endParaRPr>
          </a:p>
        </p:txBody>
      </p:sp>
      <p:grpSp>
        <p:nvGrpSpPr>
          <p:cNvPr id="5" name="Group 4"/>
          <p:cNvGrpSpPr/>
          <p:nvPr/>
        </p:nvGrpSpPr>
        <p:grpSpPr>
          <a:xfrm>
            <a:off x="556684" y="-24396"/>
            <a:ext cx="10972800" cy="1103895"/>
            <a:chOff x="0" y="19552"/>
            <a:chExt cx="10972800" cy="1103895"/>
          </a:xfrm>
        </p:grpSpPr>
        <p:sp>
          <p:nvSpPr>
            <p:cNvPr id="6" name="Rounded Rectangle 5"/>
            <p:cNvSpPr/>
            <p:nvPr/>
          </p:nvSpPr>
          <p:spPr>
            <a:xfrm>
              <a:off x="0" y="19552"/>
              <a:ext cx="10972800" cy="110389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3888" y="73440"/>
              <a:ext cx="10865024" cy="9961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700" b="1" kern="1200" dirty="0" smtClean="0">
                  <a:effectLst>
                    <a:outerShdw blurRad="38100" dist="38100" dir="2700000" algn="tl">
                      <a:srgbClr val="000000">
                        <a:alpha val="43137"/>
                      </a:srgbClr>
                    </a:outerShdw>
                  </a:effectLst>
                  <a:cs typeface="B Nazanin" panose="00000400000000000000" pitchFamily="2" charset="-78"/>
                </a:rPr>
                <a:t> روش </a:t>
              </a:r>
              <a:r>
                <a:rPr lang="fa-IR" sz="3700" b="1" dirty="0" smtClean="0">
                  <a:effectLst>
                    <a:outerShdw blurRad="38100" dist="38100" dir="2700000" algn="tl">
                      <a:srgbClr val="000000">
                        <a:alpha val="43137"/>
                      </a:srgbClr>
                    </a:outerShdw>
                  </a:effectLst>
                  <a:cs typeface="B Nazanin" panose="00000400000000000000" pitchFamily="2" charset="-78"/>
                </a:rPr>
                <a:t>افقی </a:t>
              </a:r>
              <a:r>
                <a:rPr lang="en-US" sz="3700" b="1" dirty="0">
                  <a:effectLst>
                    <a:outerShdw blurRad="38100" dist="38100" dir="2700000" algn="tl">
                      <a:srgbClr val="000000">
                        <a:alpha val="43137"/>
                      </a:srgbClr>
                    </a:outerShdw>
                  </a:effectLst>
                  <a:cs typeface="B Nazanin" panose="00000400000000000000" pitchFamily="2" charset="-78"/>
                </a:rPr>
                <a:t>Prone Position Horizontal</a:t>
              </a:r>
              <a:endParaRPr lang="en-US" sz="3700" b="1" kern="1200" dirty="0">
                <a:effectLst>
                  <a:outerShdw blurRad="38100" dist="38100" dir="2700000" algn="tl">
                    <a:srgbClr val="000000">
                      <a:alpha val="43137"/>
                    </a:srgbClr>
                  </a:outerShdw>
                </a:effectLst>
                <a:cs typeface="B Nazanin" panose="00000400000000000000" pitchFamily="2" charset="-78"/>
              </a:endParaRPr>
            </a:p>
          </p:txBody>
        </p:sp>
      </p:gr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3732" y="1354015"/>
            <a:ext cx="7918704" cy="4572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44627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57</a:t>
            </a:fld>
            <a:endParaRPr lang="fa-IR" dirty="0">
              <a:solidFill>
                <a:prstClr val="black"/>
              </a:solidFill>
            </a:endParaRPr>
          </a:p>
        </p:txBody>
      </p:sp>
      <p:grpSp>
        <p:nvGrpSpPr>
          <p:cNvPr id="5" name="Group 4"/>
          <p:cNvGrpSpPr/>
          <p:nvPr/>
        </p:nvGrpSpPr>
        <p:grpSpPr>
          <a:xfrm>
            <a:off x="801158" y="257419"/>
            <a:ext cx="10972800" cy="1103895"/>
            <a:chOff x="0" y="19552"/>
            <a:chExt cx="10972800" cy="1103895"/>
          </a:xfrm>
        </p:grpSpPr>
        <p:sp>
          <p:nvSpPr>
            <p:cNvPr id="6" name="Rounded Rectangle 5"/>
            <p:cNvSpPr/>
            <p:nvPr/>
          </p:nvSpPr>
          <p:spPr>
            <a:xfrm>
              <a:off x="0" y="19552"/>
              <a:ext cx="10972800" cy="110389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3888" y="73440"/>
              <a:ext cx="10865024" cy="9961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700" kern="1200" dirty="0" smtClean="0">
                  <a:cs typeface="B Nazanin" panose="00000400000000000000" pitchFamily="2" charset="-78"/>
                </a:rPr>
                <a:t> روش </a:t>
              </a:r>
              <a:r>
                <a:rPr lang="fa-IR" sz="3700" dirty="0" smtClean="0">
                  <a:cs typeface="B Nazanin" panose="00000400000000000000" pitchFamily="2" charset="-78"/>
                </a:rPr>
                <a:t>قطری</a:t>
              </a:r>
              <a:r>
                <a:rPr lang="en-US" sz="3700" dirty="0">
                  <a:cs typeface="B Nazanin" panose="00000400000000000000" pitchFamily="2" charset="-78"/>
                </a:rPr>
                <a:t>Prone Position </a:t>
              </a:r>
              <a:r>
                <a:rPr lang="en-US" sz="3700" dirty="0" smtClean="0">
                  <a:cs typeface="B Nazanin" panose="00000400000000000000" pitchFamily="2" charset="-78"/>
                </a:rPr>
                <a:t>Diagonal</a:t>
              </a:r>
              <a:r>
                <a:rPr lang="fa-IR" sz="3700" dirty="0" smtClean="0">
                  <a:cs typeface="B Nazanin" panose="00000400000000000000" pitchFamily="2" charset="-78"/>
                </a:rPr>
                <a:t> </a:t>
              </a:r>
              <a:endParaRPr lang="en-US" sz="3700" dirty="0">
                <a:cs typeface="B Nazanin" panose="00000400000000000000" pitchFamily="2" charset="-78"/>
              </a:endParaRPr>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0813" y="1492346"/>
            <a:ext cx="5949696" cy="47853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755540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4400" y="1726802"/>
            <a:ext cx="10413242" cy="4525962"/>
          </a:xfrm>
        </p:spPr>
        <p:txBody>
          <a:bodyPr/>
          <a:lstStyle/>
          <a:p>
            <a:r>
              <a:rPr lang="fa-IR" sz="3200" dirty="0" smtClean="0">
                <a:cs typeface="B Nazanin" panose="00000400000000000000" pitchFamily="2" charset="-78"/>
              </a:rPr>
              <a:t>در </a:t>
            </a:r>
            <a:r>
              <a:rPr lang="fa-IR" sz="3200" dirty="0">
                <a:cs typeface="B Nazanin" panose="00000400000000000000" pitchFamily="2" charset="-78"/>
              </a:rPr>
              <a:t>تمام سه حالت </a:t>
            </a:r>
            <a:r>
              <a:rPr lang="fa-IR" sz="3200" dirty="0" smtClean="0">
                <a:cs typeface="B Nazanin" panose="00000400000000000000" pitchFamily="2" charset="-78"/>
              </a:rPr>
              <a:t>ذکر شده </a:t>
            </a:r>
            <a:r>
              <a:rPr lang="fa-IR" sz="3200" dirty="0">
                <a:cs typeface="B Nazanin" panose="00000400000000000000" pitchFamily="2" charset="-78"/>
              </a:rPr>
              <a:t>مادر به پشت و شیرخوار به روی شکم سینه به سینه مادر </a:t>
            </a:r>
            <a:endParaRPr lang="fa-IR" sz="3200" dirty="0" smtClean="0">
              <a:cs typeface="B Nazanin" panose="00000400000000000000" pitchFamily="2" charset="-78"/>
            </a:endParaRPr>
          </a:p>
          <a:p>
            <a:r>
              <a:rPr lang="fa-IR" sz="3200" dirty="0" smtClean="0">
                <a:cs typeface="B Nazanin" panose="00000400000000000000" pitchFamily="2" charset="-78"/>
              </a:rPr>
              <a:t>سر نوزاد ممکن است </a:t>
            </a:r>
            <a:r>
              <a:rPr lang="fa-IR" sz="3200" dirty="0">
                <a:cs typeface="B Nazanin" panose="00000400000000000000" pitchFamily="2" charset="-78"/>
              </a:rPr>
              <a:t>توسط گذاشتن کف دست مادر در قسمت جلوی سر ویا قاعده گردن شیرخوار حمایت </a:t>
            </a:r>
            <a:r>
              <a:rPr lang="fa-IR" sz="3200" dirty="0" smtClean="0">
                <a:cs typeface="B Nazanin" panose="00000400000000000000" pitchFamily="2" charset="-78"/>
              </a:rPr>
              <a:t>شود.</a:t>
            </a:r>
          </a:p>
          <a:p>
            <a:r>
              <a:rPr lang="fa-IR" sz="3200" dirty="0" smtClean="0">
                <a:cs typeface="B Nazanin" panose="00000400000000000000" pitchFamily="2" charset="-78"/>
              </a:rPr>
              <a:t>زیر </a:t>
            </a:r>
            <a:r>
              <a:rPr lang="fa-IR" sz="3200" dirty="0">
                <a:cs typeface="B Nazanin" panose="00000400000000000000" pitchFamily="2" charset="-78"/>
              </a:rPr>
              <a:t>سرمادر و نه شانه هایش توسط یک یا دو بالش بالاتر </a:t>
            </a:r>
            <a:r>
              <a:rPr lang="fa-IR" sz="3200" dirty="0" smtClean="0">
                <a:cs typeface="B Nazanin" panose="00000400000000000000" pitchFamily="2" charset="-78"/>
              </a:rPr>
              <a:t>آورده </a:t>
            </a:r>
            <a:r>
              <a:rPr lang="fa-IR" sz="3200" dirty="0">
                <a:cs typeface="B Nazanin" panose="00000400000000000000" pitchFamily="2" charset="-78"/>
              </a:rPr>
              <a:t>تا بتواند شیرخوارش را ببیند. </a:t>
            </a:r>
            <a:endParaRPr lang="fa-IR" sz="3200" dirty="0" smtClean="0">
              <a:cs typeface="B Nazanin" panose="00000400000000000000" pitchFamily="2" charset="-78"/>
            </a:endParaRPr>
          </a:p>
          <a:p>
            <a:r>
              <a:rPr lang="fa-IR" sz="3200" dirty="0" smtClean="0">
                <a:cs typeface="B Nazanin" panose="00000400000000000000" pitchFamily="2" charset="-78"/>
              </a:rPr>
              <a:t>در </a:t>
            </a:r>
            <a:r>
              <a:rPr lang="fa-IR" sz="3200" dirty="0">
                <a:cs typeface="B Nazanin" panose="00000400000000000000" pitchFamily="2" charset="-78"/>
              </a:rPr>
              <a:t>دو طرف مادر بالش بمنظور </a:t>
            </a:r>
            <a:r>
              <a:rPr lang="fa-IR" sz="3200" dirty="0" smtClean="0">
                <a:cs typeface="B Nazanin" panose="00000400000000000000" pitchFamily="2" charset="-78"/>
              </a:rPr>
              <a:t>حمایت </a:t>
            </a:r>
            <a:r>
              <a:rPr lang="fa-IR" sz="3200" dirty="0">
                <a:cs typeface="B Nazanin" panose="00000400000000000000" pitchFamily="2" charset="-78"/>
              </a:rPr>
              <a:t>دست </a:t>
            </a:r>
            <a:r>
              <a:rPr lang="fa-IR" sz="3200" dirty="0" smtClean="0">
                <a:cs typeface="B Nazanin" panose="00000400000000000000" pitchFamily="2" charset="-78"/>
              </a:rPr>
              <a:t>ها </a:t>
            </a:r>
            <a:r>
              <a:rPr lang="fa-IR" sz="3200" dirty="0">
                <a:cs typeface="B Nazanin" panose="00000400000000000000" pitchFamily="2" charset="-78"/>
              </a:rPr>
              <a:t>و زیر </a:t>
            </a:r>
            <a:r>
              <a:rPr lang="fa-IR" sz="3200" dirty="0" smtClean="0">
                <a:cs typeface="B Nazanin" panose="00000400000000000000" pitchFamily="2" charset="-78"/>
              </a:rPr>
              <a:t>زانوها برای </a:t>
            </a:r>
            <a:r>
              <a:rPr lang="fa-IR" sz="3200" dirty="0">
                <a:cs typeface="B Nazanin" panose="00000400000000000000" pitchFamily="2" charset="-78"/>
              </a:rPr>
              <a:t>راحتی بیشتر و پیشگیری از درد پشت استفاده می کند</a:t>
            </a:r>
            <a:r>
              <a:rPr lang="fa-IR" sz="3200" dirty="0" smtClean="0">
                <a:cs typeface="B Nazanin" panose="00000400000000000000" pitchFamily="2" charset="-78"/>
              </a:rPr>
              <a:t>.</a:t>
            </a:r>
            <a:endParaRPr lang="fa-IR" sz="32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58</a:t>
            </a:fld>
            <a:endParaRPr lang="fa-IR" dirty="0">
              <a:solidFill>
                <a:prstClr val="black"/>
              </a:solidFill>
            </a:endParaRPr>
          </a:p>
        </p:txBody>
      </p:sp>
      <p:grpSp>
        <p:nvGrpSpPr>
          <p:cNvPr id="5" name="Group 4"/>
          <p:cNvGrpSpPr/>
          <p:nvPr/>
        </p:nvGrpSpPr>
        <p:grpSpPr>
          <a:xfrm>
            <a:off x="556684" y="71140"/>
            <a:ext cx="10972800" cy="1307286"/>
            <a:chOff x="0" y="19552"/>
            <a:chExt cx="10972800" cy="1307286"/>
          </a:xfrm>
        </p:grpSpPr>
        <p:sp>
          <p:nvSpPr>
            <p:cNvPr id="6" name="Rounded Rectangle 5"/>
            <p:cNvSpPr/>
            <p:nvPr/>
          </p:nvSpPr>
          <p:spPr>
            <a:xfrm>
              <a:off x="0" y="19552"/>
              <a:ext cx="10972800" cy="1307286"/>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3888" y="183245"/>
              <a:ext cx="10918912" cy="11435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600" b="1" dirty="0">
                  <a:effectLst>
                    <a:outerShdw blurRad="38100" dist="38100" dir="2700000" algn="tl">
                      <a:srgbClr val="000000">
                        <a:alpha val="43137"/>
                      </a:srgbClr>
                    </a:outerShdw>
                  </a:effectLst>
                  <a:cs typeface="B Nazanin" panose="00000400000000000000" pitchFamily="2" charset="-78"/>
                </a:rPr>
                <a:t> مادر خوابیده به پشت و شیرخوار خوابیده به </a:t>
              </a:r>
              <a:r>
                <a:rPr lang="fa-IR" sz="3600" b="1" dirty="0" smtClean="0">
                  <a:effectLst>
                    <a:outerShdw blurRad="38100" dist="38100" dir="2700000" algn="tl">
                      <a:srgbClr val="000000">
                        <a:alpha val="43137"/>
                      </a:srgbClr>
                    </a:outerShdw>
                  </a:effectLst>
                  <a:cs typeface="B Nazanin" panose="00000400000000000000" pitchFamily="2" charset="-78"/>
                </a:rPr>
                <a:t>شکم (</a:t>
              </a:r>
              <a:r>
                <a:rPr lang="fa-IR" sz="3600" b="1" dirty="0">
                  <a:effectLst>
                    <a:outerShdw blurRad="38100" dist="38100" dir="2700000" algn="tl">
                      <a:srgbClr val="000000">
                        <a:alpha val="43137"/>
                      </a:srgbClr>
                    </a:outerShdw>
                  </a:effectLst>
                  <a:cs typeface="B Nazanin" panose="00000400000000000000" pitchFamily="2" charset="-78"/>
                </a:rPr>
                <a:t>ادامه)</a:t>
              </a:r>
            </a:p>
            <a:p>
              <a:pPr lvl="0" algn="ctr" defTabSz="1644650" rtl="1">
                <a:lnSpc>
                  <a:spcPct val="90000"/>
                </a:lnSpc>
                <a:spcBef>
                  <a:spcPct val="0"/>
                </a:spcBef>
                <a:spcAft>
                  <a:spcPct val="35000"/>
                </a:spcAft>
              </a:pPr>
              <a:r>
                <a:rPr lang="fa-IR" sz="3600" b="1" dirty="0">
                  <a:effectLst>
                    <a:outerShdw blurRad="38100" dist="38100" dir="2700000" algn="tl">
                      <a:srgbClr val="000000">
                        <a:alpha val="43137"/>
                      </a:srgbClr>
                    </a:outerShdw>
                  </a:effectLst>
                  <a:cs typeface="B Nazanin" panose="00000400000000000000" pitchFamily="2" charset="-78"/>
                </a:rPr>
                <a:t> </a:t>
              </a:r>
              <a:r>
                <a:rPr lang="en-US" sz="3600" b="1" dirty="0">
                  <a:effectLst>
                    <a:outerShdw blurRad="38100" dist="38100" dir="2700000" algn="tl">
                      <a:srgbClr val="000000">
                        <a:alpha val="43137"/>
                      </a:srgbClr>
                    </a:outerShdw>
                  </a:effectLst>
                  <a:cs typeface="B Nazanin" panose="00000400000000000000" pitchFamily="2" charset="-78"/>
                </a:rPr>
                <a:t>Baby in Prone Positions and Mother Supine </a:t>
              </a:r>
              <a:endParaRPr lang="en-US" sz="3600" b="1" kern="1200" dirty="0">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85364297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82639" y="1603967"/>
            <a:ext cx="10492957" cy="4525962"/>
          </a:xfrm>
        </p:spPr>
        <p:txBody>
          <a:bodyPr/>
          <a:lstStyle/>
          <a:p>
            <a:r>
              <a:rPr lang="fa-IR" sz="3200" b="1" dirty="0" smtClean="0">
                <a:cs typeface="B Nazanin" panose="00000400000000000000" pitchFamily="2" charset="-78"/>
              </a:rPr>
              <a:t>در موارد </a:t>
            </a:r>
            <a:r>
              <a:rPr lang="fa-IR" sz="3200" b="1" dirty="0">
                <a:cs typeface="B Nazanin" panose="00000400000000000000" pitchFamily="2" charset="-78"/>
              </a:rPr>
              <a:t>استفاده از </a:t>
            </a:r>
            <a:r>
              <a:rPr lang="fa-IR" sz="3200" b="1" dirty="0" smtClean="0">
                <a:cs typeface="B Nazanin" panose="00000400000000000000" pitchFamily="2" charset="-78"/>
              </a:rPr>
              <a:t>آن </a:t>
            </a:r>
            <a:r>
              <a:rPr lang="fa-IR" sz="3200" b="1" dirty="0">
                <a:cs typeface="B Nazanin" panose="00000400000000000000" pitchFamily="2" charset="-78"/>
              </a:rPr>
              <a:t>ها می توان اشاره نمود </a:t>
            </a:r>
            <a:r>
              <a:rPr lang="fa-IR" sz="3200" b="1" dirty="0" smtClean="0">
                <a:cs typeface="B Nazanin" panose="00000400000000000000" pitchFamily="2" charset="-78"/>
              </a:rPr>
              <a:t>به:</a:t>
            </a:r>
          </a:p>
          <a:p>
            <a:pPr lvl="1"/>
            <a:r>
              <a:rPr lang="fa-IR" sz="3200" dirty="0" smtClean="0">
                <a:cs typeface="B Nazanin" panose="00000400000000000000" pitchFamily="2" charset="-78"/>
              </a:rPr>
              <a:t>در </a:t>
            </a:r>
            <a:r>
              <a:rPr lang="fa-IR" sz="3200" dirty="0">
                <a:cs typeface="B Nazanin" panose="00000400000000000000" pitchFamily="2" charset="-78"/>
              </a:rPr>
              <a:t>موارد</a:t>
            </a:r>
            <a:r>
              <a:rPr lang="fa-IR" sz="3200" b="1" dirty="0">
                <a:cs typeface="B Nazanin" panose="00000400000000000000" pitchFamily="2" charset="-78"/>
              </a:rPr>
              <a:t> </a:t>
            </a:r>
            <a:r>
              <a:rPr lang="fa-IR" sz="3200" b="1" dirty="0" smtClean="0">
                <a:cs typeface="B Nazanin" panose="00000400000000000000" pitchFamily="2" charset="-78"/>
              </a:rPr>
              <a:t>لارنگومالاسی </a:t>
            </a:r>
            <a:r>
              <a:rPr lang="fa-IR" sz="3200" dirty="0" smtClean="0">
                <a:cs typeface="B Nazanin" panose="00000400000000000000" pitchFamily="2" charset="-78"/>
              </a:rPr>
              <a:t>، </a:t>
            </a:r>
            <a:r>
              <a:rPr lang="fa-IR" sz="3200" b="1" dirty="0" smtClean="0">
                <a:cs typeface="B Nazanin" panose="00000400000000000000" pitchFamily="2" charset="-78"/>
                <a:hlinkClick r:id="" action="ppaction://noaction"/>
              </a:rPr>
              <a:t>زبان به عقب افتاده یا </a:t>
            </a:r>
            <a:r>
              <a:rPr lang="fa-IR" sz="3200" b="1" dirty="0">
                <a:cs typeface="B Nazanin" panose="00000400000000000000" pitchFamily="2" charset="-78"/>
                <a:hlinkClick r:id="" action="ppaction://noaction"/>
              </a:rPr>
              <a:t>کوتاه </a:t>
            </a:r>
            <a:r>
              <a:rPr lang="fa-IR" sz="3200" dirty="0">
                <a:cs typeface="B Nazanin" panose="00000400000000000000" pitchFamily="2" charset="-78"/>
                <a:hlinkClick r:id="" action="ppaction://noaction"/>
              </a:rPr>
              <a:t>(</a:t>
            </a:r>
            <a:r>
              <a:rPr lang="en-US" sz="3200" dirty="0">
                <a:cs typeface="B Nazanin" panose="00000400000000000000" pitchFamily="2" charset="-78"/>
                <a:hlinkClick r:id="" action="ppaction://noaction"/>
              </a:rPr>
              <a:t>short </a:t>
            </a:r>
            <a:r>
              <a:rPr lang="en-US" sz="3200" dirty="0" smtClean="0">
                <a:cs typeface="B Nazanin" panose="00000400000000000000" pitchFamily="2" charset="-78"/>
                <a:hlinkClick r:id="" action="ppaction://noaction"/>
              </a:rPr>
              <a:t>tongue</a:t>
            </a:r>
            <a:r>
              <a:rPr lang="fa-IR" sz="3200" dirty="0" smtClean="0">
                <a:cs typeface="B Nazanin" panose="00000400000000000000" pitchFamily="2" charset="-78"/>
                <a:hlinkClick r:id="" action="ppaction://noaction"/>
              </a:rPr>
              <a:t>) </a:t>
            </a:r>
            <a:r>
              <a:rPr lang="fa-IR" sz="3200" dirty="0" smtClean="0">
                <a:cs typeface="B Nazanin" panose="00000400000000000000" pitchFamily="2" charset="-78"/>
              </a:rPr>
              <a:t>ویا </a:t>
            </a:r>
            <a:r>
              <a:rPr lang="fa-IR" sz="3200" b="1" dirty="0">
                <a:cs typeface="B Nazanin" panose="00000400000000000000" pitchFamily="2" charset="-78"/>
                <a:hlinkClick r:id="" action="ppaction://noaction"/>
              </a:rPr>
              <a:t>بند </a:t>
            </a:r>
            <a:r>
              <a:rPr lang="fa-IR" sz="3200" b="1" dirty="0" smtClean="0">
                <a:cs typeface="B Nazanin" panose="00000400000000000000" pitchFamily="2" charset="-78"/>
                <a:hlinkClick r:id="" action="ppaction://noaction"/>
              </a:rPr>
              <a:t>زبان </a:t>
            </a:r>
            <a:r>
              <a:rPr lang="fa-IR" sz="3200" dirty="0" smtClean="0">
                <a:cs typeface="B Nazanin" panose="00000400000000000000" pitchFamily="2" charset="-78"/>
                <a:hlinkClick r:id="" action="ppaction://noaction"/>
              </a:rPr>
              <a:t>(</a:t>
            </a:r>
            <a:r>
              <a:rPr lang="en-US" sz="3200" dirty="0" smtClean="0">
                <a:cs typeface="B Nazanin" panose="00000400000000000000" pitchFamily="2" charset="-78"/>
                <a:hlinkClick r:id="" action="ppaction://noaction"/>
              </a:rPr>
              <a:t>tongue-tie</a:t>
            </a:r>
            <a:r>
              <a:rPr lang="fa-IR" sz="3200" dirty="0" smtClean="0">
                <a:cs typeface="B Nazanin" panose="00000400000000000000" pitchFamily="2" charset="-78"/>
                <a:hlinkClick r:id="" action="ppaction://noaction"/>
              </a:rPr>
              <a:t>) </a:t>
            </a:r>
            <a:r>
              <a:rPr lang="fa-IR" sz="3200" dirty="0" smtClean="0">
                <a:cs typeface="B Nazanin" panose="00000400000000000000" pitchFamily="2" charset="-78"/>
              </a:rPr>
              <a:t>با </a:t>
            </a:r>
            <a:r>
              <a:rPr lang="fa-IR" sz="3200" dirty="0">
                <a:cs typeface="B Nazanin" panose="00000400000000000000" pitchFamily="2" charset="-78"/>
              </a:rPr>
              <a:t>توجه به تمایل به </a:t>
            </a:r>
            <a:r>
              <a:rPr lang="fa-IR" sz="3200" dirty="0" smtClean="0">
                <a:cs typeface="B Nazanin" panose="00000400000000000000" pitchFamily="2" charset="-78"/>
              </a:rPr>
              <a:t>جلوآمدن </a:t>
            </a:r>
            <a:r>
              <a:rPr lang="fa-IR" sz="3200" dirty="0">
                <a:cs typeface="B Nazanin" panose="00000400000000000000" pitchFamily="2" charset="-78"/>
              </a:rPr>
              <a:t>زبان در این وضعیت، زبان تماس بیشتری با پستان پیدا </a:t>
            </a:r>
            <a:r>
              <a:rPr lang="fa-IR" sz="3200" dirty="0" smtClean="0">
                <a:cs typeface="B Nazanin" panose="00000400000000000000" pitchFamily="2" charset="-78"/>
              </a:rPr>
              <a:t>می کند</a:t>
            </a:r>
            <a:r>
              <a:rPr lang="fa-IR" sz="3200" dirty="0">
                <a:cs typeface="B Nazanin" panose="00000400000000000000" pitchFamily="2" charset="-78"/>
              </a:rPr>
              <a:t>. </a:t>
            </a:r>
          </a:p>
          <a:p>
            <a:pPr lvl="1"/>
            <a:r>
              <a:rPr lang="fa-IR" sz="3200" dirty="0" smtClean="0">
                <a:cs typeface="B Nazanin" panose="00000400000000000000" pitchFamily="2" charset="-78"/>
              </a:rPr>
              <a:t>روشی کمک </a:t>
            </a:r>
            <a:r>
              <a:rPr lang="fa-IR" sz="3200" dirty="0">
                <a:cs typeface="B Nazanin" panose="00000400000000000000" pitchFamily="2" charset="-78"/>
              </a:rPr>
              <a:t>کننده </a:t>
            </a:r>
            <a:r>
              <a:rPr lang="fa-IR" sz="3200" dirty="0" smtClean="0">
                <a:cs typeface="B Nazanin" panose="00000400000000000000" pitchFamily="2" charset="-78"/>
              </a:rPr>
              <a:t>در </a:t>
            </a:r>
            <a:r>
              <a:rPr lang="fa-IR" sz="3200" b="1" dirty="0">
                <a:cs typeface="B Nazanin" panose="00000400000000000000" pitchFamily="2" charset="-78"/>
              </a:rPr>
              <a:t>جریان زیاد </a:t>
            </a:r>
            <a:r>
              <a:rPr lang="fa-IR" sz="3200" b="1" dirty="0" smtClean="0">
                <a:cs typeface="B Nazanin" panose="00000400000000000000" pitchFamily="2" charset="-78"/>
              </a:rPr>
              <a:t>شیر</a:t>
            </a:r>
            <a:endParaRPr lang="fa-IR" sz="3200" dirty="0" smtClean="0">
              <a:cs typeface="B Nazanin" panose="00000400000000000000" pitchFamily="2" charset="-78"/>
            </a:endParaRPr>
          </a:p>
          <a:p>
            <a:pPr lvl="1"/>
            <a:r>
              <a:rPr lang="fa-IR" sz="3200" dirty="0" smtClean="0">
                <a:cs typeface="B Nazanin" panose="00000400000000000000" pitchFamily="2" charset="-78"/>
              </a:rPr>
              <a:t>برای وضعیت </a:t>
            </a:r>
            <a:r>
              <a:rPr lang="fa-IR" sz="3200" b="1" dirty="0" smtClean="0">
                <a:cs typeface="B Nazanin" panose="00000400000000000000" pitchFamily="2" charset="-78"/>
              </a:rPr>
              <a:t>شیردهی در ساعت اول تولد </a:t>
            </a:r>
            <a:r>
              <a:rPr lang="fa-IR" sz="3200" dirty="0" smtClean="0">
                <a:cs typeface="B Nazanin" panose="00000400000000000000" pitchFamily="2" charset="-78"/>
              </a:rPr>
              <a:t>در اتاق زایمان یا عمل و حتی ریکاوری برحسب شرایط مادر و شیرخوار </a:t>
            </a:r>
          </a:p>
          <a:p>
            <a:pPr marL="109537" indent="0">
              <a:buNone/>
            </a:pPr>
            <a:r>
              <a:rPr lang="fa-IR" sz="3200" dirty="0" smtClean="0">
                <a:cs typeface="B Nazanin" panose="00000400000000000000" pitchFamily="2" charset="-78"/>
              </a:rPr>
              <a:t>.</a:t>
            </a:r>
            <a:endParaRPr lang="fa-IR" sz="3200" dirty="0">
              <a:cs typeface="B Nazanin" panose="00000400000000000000" pitchFamily="2" charset="-78"/>
            </a:endParaRPr>
          </a:p>
          <a:p>
            <a:pPr lvl="1"/>
            <a:endParaRPr lang="en-US" sz="32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59</a:t>
            </a:fld>
            <a:endParaRPr lang="fa-IR" dirty="0">
              <a:solidFill>
                <a:prstClr val="black"/>
              </a:solidFill>
            </a:endParaRPr>
          </a:p>
        </p:txBody>
      </p:sp>
      <p:grpSp>
        <p:nvGrpSpPr>
          <p:cNvPr id="10" name="Group 9"/>
          <p:cNvGrpSpPr/>
          <p:nvPr/>
        </p:nvGrpSpPr>
        <p:grpSpPr>
          <a:xfrm>
            <a:off x="556684" y="71140"/>
            <a:ext cx="10972800" cy="1307286"/>
            <a:chOff x="0" y="19552"/>
            <a:chExt cx="10972800" cy="1307286"/>
          </a:xfrm>
        </p:grpSpPr>
        <p:sp>
          <p:nvSpPr>
            <p:cNvPr id="11" name="Rounded Rectangle 10"/>
            <p:cNvSpPr/>
            <p:nvPr/>
          </p:nvSpPr>
          <p:spPr>
            <a:xfrm>
              <a:off x="0" y="19552"/>
              <a:ext cx="10972800" cy="1307286"/>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ounded Rectangle 4"/>
            <p:cNvSpPr/>
            <p:nvPr/>
          </p:nvSpPr>
          <p:spPr>
            <a:xfrm>
              <a:off x="53888" y="183245"/>
              <a:ext cx="10918912" cy="11435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600" b="1" dirty="0">
                  <a:effectLst>
                    <a:outerShdw blurRad="38100" dist="38100" dir="2700000" algn="tl">
                      <a:srgbClr val="000000">
                        <a:alpha val="43137"/>
                      </a:srgbClr>
                    </a:outerShdw>
                  </a:effectLst>
                  <a:cs typeface="B Nazanin" panose="00000400000000000000" pitchFamily="2" charset="-78"/>
                </a:rPr>
                <a:t> مادر خوابیده به پشت و شیرخوار خوابیده به شکم(ادامه)</a:t>
              </a:r>
            </a:p>
            <a:p>
              <a:pPr lvl="0" algn="ctr" defTabSz="1644650" rtl="1">
                <a:lnSpc>
                  <a:spcPct val="90000"/>
                </a:lnSpc>
                <a:spcBef>
                  <a:spcPct val="0"/>
                </a:spcBef>
                <a:spcAft>
                  <a:spcPct val="35000"/>
                </a:spcAft>
              </a:pPr>
              <a:r>
                <a:rPr lang="fa-IR" sz="3600" b="1" dirty="0" smtClean="0">
                  <a:effectLst>
                    <a:outerShdw blurRad="38100" dist="38100" dir="2700000" algn="tl">
                      <a:srgbClr val="000000">
                        <a:alpha val="43137"/>
                      </a:srgbClr>
                    </a:outerShdw>
                  </a:effectLst>
                  <a:cs typeface="B Nazanin" panose="00000400000000000000" pitchFamily="2" charset="-78"/>
                </a:rPr>
                <a:t>  </a:t>
              </a:r>
              <a:r>
                <a:rPr lang="en-US" sz="3600" b="1" dirty="0">
                  <a:effectLst>
                    <a:outerShdw blurRad="38100" dist="38100" dir="2700000" algn="tl">
                      <a:srgbClr val="000000">
                        <a:alpha val="43137"/>
                      </a:srgbClr>
                    </a:outerShdw>
                  </a:effectLst>
                  <a:cs typeface="B Nazanin" panose="00000400000000000000" pitchFamily="2" charset="-78"/>
                </a:rPr>
                <a:t>Baby in Prone Positions and Mother Supine </a:t>
              </a:r>
              <a:endParaRPr lang="en-US" sz="3600" b="1" kern="1200" dirty="0">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7829032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oup 4"/>
          <p:cNvGrpSpPr/>
          <p:nvPr/>
        </p:nvGrpSpPr>
        <p:grpSpPr>
          <a:xfrm>
            <a:off x="1981200" y="260648"/>
            <a:ext cx="8229600" cy="1123200"/>
            <a:chOff x="0" y="0"/>
            <a:chExt cx="8229600" cy="1123200"/>
          </a:xfrm>
        </p:grpSpPr>
        <p:sp>
          <p:nvSpPr>
            <p:cNvPr id="6" name="Rounded Rectangle 5"/>
            <p:cNvSpPr/>
            <p:nvPr/>
          </p:nvSpPr>
          <p:spPr>
            <a:xfrm>
              <a:off x="0" y="0"/>
              <a:ext cx="8229600" cy="1123200"/>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7" name="Rounded Rectangle 4"/>
            <p:cNvSpPr/>
            <p:nvPr/>
          </p:nvSpPr>
          <p:spPr>
            <a:xfrm>
              <a:off x="54830" y="54830"/>
              <a:ext cx="81199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Aft>
                  <a:spcPct val="35000"/>
                </a:spcAft>
              </a:pPr>
              <a:r>
                <a:rPr lang="fa-IR" sz="4400" b="1" dirty="0">
                  <a:effectLst>
                    <a:outerShdw blurRad="38100" dist="38100" dir="2700000" algn="tl">
                      <a:srgbClr val="000000">
                        <a:alpha val="43137"/>
                      </a:srgbClr>
                    </a:outerShdw>
                  </a:effectLst>
                  <a:cs typeface="B Nazanin" panose="00000400000000000000" pitchFamily="2" charset="-78"/>
                </a:rPr>
                <a:t>وضعیت دهان شیرخوار در </a:t>
              </a:r>
              <a:r>
                <a:rPr lang="en-US" sz="4400" b="1" dirty="0">
                  <a:effectLst>
                    <a:outerShdw blurRad="38100" dist="38100" dir="2700000" algn="tl">
                      <a:srgbClr val="000000">
                        <a:alpha val="43137"/>
                      </a:srgbClr>
                    </a:outerShdw>
                  </a:effectLst>
                  <a:cs typeface="B Nazanin" panose="00000400000000000000" pitchFamily="2" charset="-78"/>
                </a:rPr>
                <a:t>Latch-on</a:t>
              </a:r>
              <a:endParaRPr lang="fa-IR" sz="4400" b="1" dirty="0">
                <a:effectLst>
                  <a:outerShdw blurRad="38100" dist="38100" dir="2700000" algn="tl">
                    <a:srgbClr val="000000">
                      <a:alpha val="43137"/>
                    </a:srgbClr>
                  </a:outerShdw>
                </a:effectLst>
                <a:cs typeface="B Nazanin" panose="00000400000000000000" pitchFamily="2" charset="-78"/>
              </a:endParaRPr>
            </a:p>
          </p:txBody>
        </p:sp>
      </p:grpSp>
      <p:sp>
        <p:nvSpPr>
          <p:cNvPr id="2" name="Content Placeholder 1"/>
          <p:cNvSpPr>
            <a:spLocks noGrp="1"/>
          </p:cNvSpPr>
          <p:nvPr>
            <p:ph idx="1"/>
          </p:nvPr>
        </p:nvSpPr>
        <p:spPr>
          <a:xfrm>
            <a:off x="1981200" y="1556792"/>
            <a:ext cx="8075240" cy="4968552"/>
          </a:xfrm>
        </p:spPr>
        <p:txBody>
          <a:bodyPr/>
          <a:lstStyle/>
          <a:p>
            <a:r>
              <a:rPr lang="fa-IR" sz="2800" dirty="0">
                <a:cs typeface="B Nazanin" panose="00000400000000000000" pitchFamily="2" charset="-78"/>
              </a:rPr>
              <a:t>نظرات مختلف در چگونگی وضعیت دهان شیرخوار بروی هاله پستان</a:t>
            </a:r>
            <a:r>
              <a:rPr lang="fa-IR" sz="2800" dirty="0">
                <a:cs typeface="B Nazanin" panose="00000400000000000000" pitchFamily="2" charset="-78"/>
                <a:sym typeface="Wingdings" panose="05000000000000000000" pitchFamily="2" charset="2"/>
              </a:rPr>
              <a:t>: </a:t>
            </a:r>
            <a:r>
              <a:rPr lang="fa-IR" sz="2800" b="1" u="sng" dirty="0">
                <a:cs typeface="B Nazanin" panose="00000400000000000000" pitchFamily="2" charset="-78"/>
                <a:sym typeface="Wingdings" panose="05000000000000000000" pitchFamily="2" charset="2"/>
              </a:rPr>
              <a:t>(مهم راحتی مادر و انتقال خوب شیر است)</a:t>
            </a:r>
            <a:endParaRPr lang="fa-IR" sz="2800" b="1" u="sng" dirty="0">
              <a:cs typeface="B Nazanin" panose="00000400000000000000" pitchFamily="2" charset="-78"/>
            </a:endParaRPr>
          </a:p>
          <a:p>
            <a:pPr lvl="1"/>
            <a:r>
              <a:rPr lang="fa-IR" sz="2400" dirty="0">
                <a:cs typeface="B Nazanin" panose="00000400000000000000" pitchFamily="2" charset="-78"/>
              </a:rPr>
              <a:t>در مرکز </a:t>
            </a:r>
          </a:p>
          <a:p>
            <a:pPr lvl="1"/>
            <a:r>
              <a:rPr lang="fa-IR" sz="2400" dirty="0">
                <a:cs typeface="B Nazanin" panose="00000400000000000000" pitchFamily="2" charset="-78"/>
              </a:rPr>
              <a:t>غیر قرینه (ترجیحا)</a:t>
            </a:r>
          </a:p>
          <a:p>
            <a:r>
              <a:rPr lang="fa-IR" sz="2800" dirty="0">
                <a:cs typeface="B Nazanin" panose="00000400000000000000" pitchFamily="2" charset="-78"/>
              </a:rPr>
              <a:t>دهان کاملا باز</a:t>
            </a:r>
          </a:p>
          <a:p>
            <a:r>
              <a:rPr lang="fa-IR" sz="2800" dirty="0">
                <a:cs typeface="B Nazanin" panose="00000400000000000000" pitchFamily="2" charset="-78"/>
              </a:rPr>
              <a:t>زاویه گوشه دهان(150-130درجه) یا بهتر</a:t>
            </a:r>
          </a:p>
          <a:p>
            <a:r>
              <a:rPr lang="fa-IR" sz="2800" dirty="0">
                <a:cs typeface="B Nazanin" panose="00000400000000000000" pitchFamily="2" charset="-78"/>
              </a:rPr>
              <a:t>عدم فرورفتگی </a:t>
            </a:r>
            <a:r>
              <a:rPr lang="fa-IR" sz="2800" dirty="0" err="1">
                <a:cs typeface="B Nazanin" panose="00000400000000000000" pitchFamily="2" charset="-78"/>
              </a:rPr>
              <a:t>درگونه</a:t>
            </a:r>
            <a:r>
              <a:rPr lang="fa-IR" sz="2800" dirty="0">
                <a:cs typeface="B Nazanin" panose="00000400000000000000" pitchFamily="2" charset="-78"/>
              </a:rPr>
              <a:t> </a:t>
            </a:r>
          </a:p>
          <a:p>
            <a:r>
              <a:rPr lang="fa-IR" sz="2800" dirty="0">
                <a:cs typeface="B Nazanin" panose="00000400000000000000" pitchFamily="2" charset="-78"/>
                <a:hlinkClick r:id="" action="ppaction://noaction"/>
              </a:rPr>
              <a:t>برگشته شدن لب ها </a:t>
            </a:r>
            <a:r>
              <a:rPr lang="fa-IR" sz="2800" dirty="0" err="1">
                <a:cs typeface="B Nazanin" panose="00000400000000000000" pitchFamily="2" charset="-78"/>
                <a:hlinkClick r:id="" action="ppaction://noaction"/>
              </a:rPr>
              <a:t>بطرف</a:t>
            </a:r>
            <a:r>
              <a:rPr lang="fa-IR" sz="2800" dirty="0">
                <a:cs typeface="B Nazanin" panose="00000400000000000000" pitchFamily="2" charset="-78"/>
                <a:hlinkClick r:id="" action="ppaction://noaction"/>
              </a:rPr>
              <a:t> بیرون  و نه مکیدن لب پائینی</a:t>
            </a:r>
            <a:endParaRPr lang="fa-IR" sz="2800" dirty="0">
              <a:cs typeface="B Nazanin" panose="00000400000000000000" pitchFamily="2" charset="-78"/>
            </a:endParaRPr>
          </a:p>
          <a:p>
            <a:r>
              <a:rPr lang="fa-IR" sz="2800" dirty="0">
                <a:cs typeface="B Nazanin" panose="00000400000000000000" pitchFamily="2" charset="-78"/>
              </a:rPr>
              <a:t>قرارگرفتن حدود 2-1اینچ  از هاله پستان در دهان شیرخوار</a:t>
            </a:r>
            <a:endParaRPr lang="fa-IR" sz="2400" dirty="0">
              <a:cs typeface="B Nazanin" panose="00000400000000000000" pitchFamily="2" charset="-78"/>
            </a:endParaRPr>
          </a:p>
          <a:p>
            <a:pPr lvl="1"/>
            <a:endParaRPr lang="fa-IR" sz="2400" dirty="0">
              <a:cs typeface="B Nazanin" panose="00000400000000000000" pitchFamily="2" charset="-78"/>
            </a:endParaRPr>
          </a:p>
        </p:txBody>
      </p:sp>
      <p:sp>
        <p:nvSpPr>
          <p:cNvPr id="3" name="Slide Number Placeholder 2"/>
          <p:cNvSpPr>
            <a:spLocks noGrp="1"/>
          </p:cNvSpPr>
          <p:nvPr>
            <p:ph type="sldNum" sz="quarter" idx="12"/>
          </p:nvPr>
        </p:nvSpPr>
        <p:spPr/>
        <p:txBody>
          <a:bodyPr/>
          <a:lstStyle/>
          <a:p>
            <a:pPr>
              <a:defRPr/>
            </a:pPr>
            <a:fld id="{10A915E6-25D4-4478-83EA-8A1184D8A544}" type="slidenum">
              <a:rPr lang="fa-IR" smtClean="0"/>
              <a:pPr>
                <a:defRPr/>
              </a:pPr>
              <a:t>6</a:t>
            </a:fld>
            <a:endParaRPr lang="fa-IR" dirty="0"/>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18" t="5518" r="6774" b="5004"/>
          <a:stretch/>
        </p:blipFill>
        <p:spPr bwMode="auto">
          <a:xfrm>
            <a:off x="2207568" y="2492897"/>
            <a:ext cx="1862094" cy="147736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4046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60</a:t>
            </a:fld>
            <a:endParaRPr lang="fa-IR" dirty="0">
              <a:solidFill>
                <a:prstClr val="black"/>
              </a:solidFill>
            </a:endParaRPr>
          </a:p>
        </p:txBody>
      </p:sp>
      <p:pic>
        <p:nvPicPr>
          <p:cNvPr id="9" name="Content Placeholder 8"/>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6700"/>
          <a:stretch/>
        </p:blipFill>
        <p:spPr>
          <a:xfrm>
            <a:off x="6372615" y="152935"/>
            <a:ext cx="4811199" cy="5343607"/>
          </a:xfrm>
        </p:spPr>
      </p:pic>
      <p:pic>
        <p:nvPicPr>
          <p:cNvPr id="2" name="Picture 1"/>
          <p:cNvPicPr>
            <a:picLocks noChangeAspect="1"/>
          </p:cNvPicPr>
          <p:nvPr/>
        </p:nvPicPr>
        <p:blipFill>
          <a:blip r:embed="rId3"/>
          <a:stretch>
            <a:fillRect/>
          </a:stretch>
        </p:blipFill>
        <p:spPr>
          <a:xfrm>
            <a:off x="1891635" y="152935"/>
            <a:ext cx="4002727" cy="5335388"/>
          </a:xfrm>
          <a:prstGeom prst="rect">
            <a:avLst/>
          </a:prstGeom>
          <a:ln>
            <a:noFill/>
          </a:ln>
          <a:effectLst>
            <a:outerShdw blurRad="292100" dist="139700" dir="2700000" algn="tl" rotWithShape="0">
              <a:srgbClr val="333333">
                <a:alpha val="65000"/>
              </a:srgbClr>
            </a:outerShdw>
          </a:effectLst>
        </p:spPr>
      </p:pic>
      <p:graphicFrame>
        <p:nvGraphicFramePr>
          <p:cNvPr id="6" name="Diagram 5"/>
          <p:cNvGraphicFramePr/>
          <p:nvPr>
            <p:extLst/>
          </p:nvPr>
        </p:nvGraphicFramePr>
        <p:xfrm>
          <a:off x="4020636" y="5743444"/>
          <a:ext cx="4703957" cy="84785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Rectangle 2"/>
          <p:cNvSpPr/>
          <p:nvPr/>
        </p:nvSpPr>
        <p:spPr>
          <a:xfrm>
            <a:off x="8395817" y="4890254"/>
            <a:ext cx="657552" cy="369332"/>
          </a:xfrm>
          <a:prstGeom prst="rect">
            <a:avLst/>
          </a:prstGeom>
        </p:spPr>
        <p:txBody>
          <a:bodyPr wrap="none">
            <a:spAutoFit/>
          </a:bodyPr>
          <a:lstStyle/>
          <a:p>
            <a:r>
              <a:rPr lang="en-US" dirty="0"/>
              <a:t>PRS </a:t>
            </a:r>
          </a:p>
        </p:txBody>
      </p:sp>
    </p:spTree>
    <p:extLst>
      <p:ext uri="{BB962C8B-B14F-4D97-AF65-F5344CB8AC3E}">
        <p14:creationId xmlns:p14="http://schemas.microsoft.com/office/powerpoint/2010/main" val="761731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 name="Diagram 10"/>
          <p:cNvGraphicFramePr/>
          <p:nvPr>
            <p:extLst/>
          </p:nvPr>
        </p:nvGraphicFramePr>
        <p:xfrm>
          <a:off x="1207696" y="672860"/>
          <a:ext cx="5296621" cy="14492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61</a:t>
            </a:fld>
            <a:endParaRPr lang="fa-IR" dirty="0">
              <a:solidFill>
                <a:prstClr val="black"/>
              </a:solidFill>
            </a:endParaRPr>
          </a:p>
        </p:txBody>
      </p:sp>
      <p:pic>
        <p:nvPicPr>
          <p:cNvPr id="6" name="Picture 5"/>
          <p:cNvPicPr>
            <a:picLocks noChangeAspect="1" noChangeArrowheads="1"/>
          </p:cNvPicPr>
          <p:nvPr/>
        </p:nvPicPr>
        <p:blipFill rotWithShape="1">
          <a:blip r:embed="rId8"/>
          <a:srcRect l="3519" t="1770" r="22849" b="6295"/>
          <a:stretch/>
        </p:blipFill>
        <p:spPr bwMode="auto">
          <a:xfrm rot="5400000">
            <a:off x="2441274" y="888524"/>
            <a:ext cx="3278039" cy="62282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t="5141"/>
          <a:stretch/>
        </p:blipFill>
        <p:spPr>
          <a:xfrm>
            <a:off x="7491782" y="672860"/>
            <a:ext cx="4037702" cy="5106837"/>
          </a:xfrm>
          <a:prstGeom prst="rect">
            <a:avLst/>
          </a:prstGeom>
        </p:spPr>
      </p:pic>
    </p:spTree>
    <p:extLst>
      <p:ext uri="{BB962C8B-B14F-4D97-AF65-F5344CB8AC3E}">
        <p14:creationId xmlns:p14="http://schemas.microsoft.com/office/powerpoint/2010/main" val="2934967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75888" y="1315548"/>
            <a:ext cx="10972800" cy="5110731"/>
          </a:xfrm>
        </p:spPr>
        <p:txBody>
          <a:bodyPr/>
          <a:lstStyle/>
          <a:p>
            <a:r>
              <a:rPr lang="fa-IR" sz="2800" b="1" dirty="0" smtClean="0">
                <a:latin typeface="Calibri" panose="020F0502020204030204" pitchFamily="34" charset="0"/>
                <a:ea typeface="Times New Roman" panose="02020503050405090304" pitchFamily="18" charset="0"/>
                <a:cs typeface="B Nazanin" panose="00000400000000000000" pitchFamily="2" charset="-78"/>
              </a:rPr>
              <a:t>خوابیده  </a:t>
            </a:r>
            <a:r>
              <a:rPr lang="fa-IR" sz="2800" b="1" dirty="0">
                <a:latin typeface="Calibri" panose="020F0502020204030204" pitchFamily="34" charset="0"/>
                <a:ea typeface="Times New Roman" panose="02020503050405090304" pitchFamily="18" charset="0"/>
                <a:cs typeface="B Nazanin" panose="00000400000000000000" pitchFamily="2" charset="-78"/>
              </a:rPr>
              <a:t>به شکم همراه با </a:t>
            </a:r>
            <a:r>
              <a:rPr lang="fa-IR" sz="2800" b="1" dirty="0" smtClean="0">
                <a:latin typeface="Calibri" panose="020F0502020204030204" pitchFamily="34" charset="0"/>
                <a:ea typeface="Times New Roman" panose="02020503050405090304" pitchFamily="18" charset="0"/>
                <a:cs typeface="B Nazanin" panose="00000400000000000000" pitchFamily="2" charset="-78"/>
              </a:rPr>
              <a:t>یادگیری </a:t>
            </a:r>
            <a:r>
              <a:rPr lang="fa-IR" sz="2800" b="1" dirty="0">
                <a:latin typeface="Calibri" panose="020F0502020204030204" pitchFamily="34" charset="0"/>
                <a:ea typeface="Times New Roman" panose="02020503050405090304" pitchFamily="18" charset="0"/>
                <a:cs typeface="B Nazanin" panose="00000400000000000000" pitchFamily="2" charset="-78"/>
              </a:rPr>
              <a:t>مکیدن </a:t>
            </a:r>
            <a:r>
              <a:rPr lang="fa-IR" sz="2800" b="1" dirty="0" smtClean="0">
                <a:latin typeface="Calibri" panose="020F0502020204030204" pitchFamily="34" charset="0"/>
                <a:ea typeface="Times New Roman" panose="02020503050405090304" pitchFamily="18" charset="0"/>
                <a:cs typeface="B Nazanin" panose="00000400000000000000" pitchFamily="2" charset="-78"/>
              </a:rPr>
              <a:t>درحین </a:t>
            </a:r>
            <a:r>
              <a:rPr lang="fa-IR" sz="2800" b="1" dirty="0">
                <a:latin typeface="Calibri" panose="020F0502020204030204" pitchFamily="34" charset="0"/>
                <a:ea typeface="Times New Roman" panose="02020503050405090304" pitchFamily="18" charset="0"/>
                <a:cs typeface="B Nazanin" panose="00000400000000000000" pitchFamily="2" charset="-78"/>
              </a:rPr>
              <a:t>تغذیه </a:t>
            </a:r>
            <a:r>
              <a:rPr lang="fa-IR" sz="2800" b="1" dirty="0" smtClean="0">
                <a:latin typeface="Calibri" panose="020F0502020204030204" pitchFamily="34" charset="0"/>
                <a:ea typeface="Times New Roman" panose="02020503050405090304" pitchFamily="18" charset="0"/>
                <a:cs typeface="B Nazanin" panose="00000400000000000000" pitchFamily="2" charset="-78"/>
              </a:rPr>
              <a:t>انگشتی</a:t>
            </a:r>
          </a:p>
          <a:p>
            <a:pPr marL="109537" indent="0" algn="l">
              <a:buNone/>
            </a:pPr>
            <a:r>
              <a:rPr lang="en-US"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Prone Suck Training–</a:t>
            </a:r>
            <a:r>
              <a:rPr lang="en-US" sz="2800" b="1" dirty="0" err="1"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Fingerfeeding</a:t>
            </a:r>
            <a:r>
              <a:rPr lang="en-US"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 Charm Hold</a:t>
            </a:r>
            <a:endParaRPr lang="fa-IR" sz="2800" dirty="0" smtClean="0">
              <a:ea typeface="Times New Roman" panose="02020503050405090304" pitchFamily="18" charset="0"/>
              <a:cs typeface="Calibri" panose="020F0502020204030204" pitchFamily="34" charset="0"/>
            </a:endParaRPr>
          </a:p>
          <a:p>
            <a:r>
              <a:rPr lang="fa-IR" sz="2800" b="1" dirty="0">
                <a:latin typeface="Calibri" panose="020F0502020204030204" pitchFamily="34" charset="0"/>
                <a:ea typeface="Times New Roman" panose="02020503050405090304" pitchFamily="18" charset="0"/>
                <a:cs typeface="B Nazanin" panose="00000400000000000000" pitchFamily="2" charset="-78"/>
              </a:rPr>
              <a:t>خوابیده  به شکم به روی شانه </a:t>
            </a:r>
            <a:r>
              <a:rPr lang="fa-IR" sz="2800" b="1" dirty="0" smtClean="0">
                <a:latin typeface="Calibri" panose="020F0502020204030204" pitchFamily="34" charset="0"/>
                <a:ea typeface="Times New Roman" panose="02020503050405090304" pitchFamily="18" charset="0"/>
                <a:cs typeface="B Nazanin" panose="00000400000000000000" pitchFamily="2" charset="-78"/>
              </a:rPr>
              <a:t>مادر</a:t>
            </a:r>
          </a:p>
          <a:p>
            <a:pPr marL="109537" indent="0" algn="l">
              <a:buNone/>
            </a:pPr>
            <a:r>
              <a:rPr lang="en-US" sz="2800" b="1" dirty="0">
                <a:latin typeface="Calibri" panose="020F0502020204030204" pitchFamily="34" charset="0"/>
                <a:ea typeface="Times New Roman" panose="02020503050405090304" pitchFamily="18" charset="0"/>
                <a:cs typeface="B Nazanin" panose="00000400000000000000" pitchFamily="2" charset="-78"/>
                <a:hlinkClick r:id="" action="ppaction://noaction"/>
              </a:rPr>
              <a:t>Over-the-Shoulder Prone </a:t>
            </a:r>
            <a:r>
              <a:rPr lang="en-US"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Position</a:t>
            </a:r>
            <a:endParaRPr lang="fa-IR" sz="2800" b="1" dirty="0" smtClean="0">
              <a:latin typeface="Calibri" panose="020F0502020204030204" pitchFamily="34" charset="0"/>
              <a:ea typeface="Times New Roman" panose="02020503050405090304" pitchFamily="18" charset="0"/>
              <a:cs typeface="B Nazanin" panose="00000400000000000000" pitchFamily="2" charset="-78"/>
            </a:endParaRPr>
          </a:p>
          <a:p>
            <a:r>
              <a:rPr lang="fa-IR" sz="2800" b="1" dirty="0">
                <a:latin typeface="Calibri" panose="020F0502020204030204" pitchFamily="34" charset="0"/>
                <a:ea typeface="Times New Roman" panose="02020503050405090304" pitchFamily="18" charset="0"/>
                <a:cs typeface="B Nazanin" panose="00000400000000000000" pitchFamily="2" charset="-78"/>
              </a:rPr>
              <a:t>خوابیده  به شکم به روی سطح </a:t>
            </a:r>
            <a:r>
              <a:rPr lang="fa-IR" sz="2800" b="1" dirty="0" smtClean="0">
                <a:latin typeface="Calibri" panose="020F0502020204030204" pitchFamily="34" charset="0"/>
                <a:ea typeface="Times New Roman" panose="02020503050405090304" pitchFamily="18" charset="0"/>
                <a:cs typeface="B Nazanin" panose="00000400000000000000" pitchFamily="2" charset="-78"/>
              </a:rPr>
              <a:t>متحرک</a:t>
            </a:r>
          </a:p>
          <a:p>
            <a:pPr marL="109537" indent="0" algn="l">
              <a:buNone/>
            </a:pPr>
            <a:r>
              <a:rPr lang="en-US"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Floating </a:t>
            </a:r>
            <a:r>
              <a:rPr lang="en-US" sz="2800" b="1" dirty="0">
                <a:latin typeface="Calibri" panose="020F0502020204030204" pitchFamily="34" charset="0"/>
                <a:ea typeface="Times New Roman" panose="02020503050405090304" pitchFamily="18" charset="0"/>
                <a:cs typeface="B Nazanin" panose="00000400000000000000" pitchFamily="2" charset="-78"/>
                <a:hlinkClick r:id="" action="ppaction://noaction"/>
              </a:rPr>
              <a:t>Prone Position</a:t>
            </a:r>
            <a:endParaRPr lang="en-US" sz="2800" dirty="0">
              <a:latin typeface="Calibri" panose="020F0502020204030204" pitchFamily="34" charset="0"/>
              <a:ea typeface="Times New Roman" panose="02020503050405090304" pitchFamily="18" charset="0"/>
              <a:cs typeface="Arial" panose="020B0604020202020204" pitchFamily="34" charset="0"/>
            </a:endParaRPr>
          </a:p>
          <a:p>
            <a:r>
              <a:rPr lang="fa-IR" sz="2800" b="1" dirty="0">
                <a:latin typeface="Calibri" panose="020F0502020204030204" pitchFamily="34" charset="0"/>
                <a:ea typeface="Times New Roman" panose="02020503050405090304" pitchFamily="18" charset="0"/>
                <a:cs typeface="B Nazanin" panose="00000400000000000000" pitchFamily="2" charset="-78"/>
              </a:rPr>
              <a:t>خوابیده  به شکم بطور مایل از </a:t>
            </a:r>
            <a:r>
              <a:rPr lang="fa-IR" sz="2800" b="1" dirty="0" smtClean="0">
                <a:latin typeface="Calibri" panose="020F0502020204030204" pitchFamily="34" charset="0"/>
                <a:ea typeface="Times New Roman" panose="02020503050405090304" pitchFamily="18" charset="0"/>
                <a:cs typeface="B Nazanin" panose="00000400000000000000" pitchFamily="2" charset="-78"/>
              </a:rPr>
              <a:t>یکطرف</a:t>
            </a:r>
          </a:p>
          <a:p>
            <a:pPr marL="109537" indent="0" algn="l">
              <a:buNone/>
            </a:pPr>
            <a:r>
              <a:rPr lang="en-US"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Lateral </a:t>
            </a:r>
            <a:r>
              <a:rPr lang="en-US" sz="2800" b="1" dirty="0">
                <a:latin typeface="Calibri" panose="020F0502020204030204" pitchFamily="34" charset="0"/>
                <a:ea typeface="Times New Roman" panose="02020503050405090304" pitchFamily="18" charset="0"/>
                <a:cs typeface="B Nazanin" panose="00000400000000000000" pitchFamily="2" charset="-78"/>
                <a:hlinkClick r:id="" action="ppaction://noaction"/>
              </a:rPr>
              <a:t>Prone </a:t>
            </a:r>
            <a:r>
              <a:rPr lang="en-US"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Position</a:t>
            </a:r>
            <a:endParaRPr lang="fa-IR" sz="2800" b="1" dirty="0" smtClean="0">
              <a:latin typeface="Calibri" panose="020F0502020204030204" pitchFamily="34" charset="0"/>
              <a:ea typeface="Times New Roman" panose="02020503050405090304" pitchFamily="18" charset="0"/>
              <a:cs typeface="B Nazanin" panose="00000400000000000000" pitchFamily="2" charset="-78"/>
            </a:endParaRPr>
          </a:p>
          <a:p>
            <a:r>
              <a:rPr lang="fa-IR" sz="2800" b="1" dirty="0">
                <a:latin typeface="Calibri" panose="020F0502020204030204" pitchFamily="34" charset="0"/>
                <a:ea typeface="Times New Roman" panose="02020503050405090304" pitchFamily="18" charset="0"/>
                <a:cs typeface="B Nazanin" panose="00000400000000000000" pitchFamily="2" charset="-78"/>
              </a:rPr>
              <a:t>خوابیده  به شکم در حالت زانو </a:t>
            </a:r>
            <a:r>
              <a:rPr lang="fa-IR" sz="2800" b="1" dirty="0" smtClean="0">
                <a:latin typeface="Calibri" panose="020F0502020204030204" pitchFamily="34" charset="0"/>
                <a:ea typeface="Times New Roman" panose="02020503050405090304" pitchFamily="18" charset="0"/>
                <a:cs typeface="B Nazanin" panose="00000400000000000000" pitchFamily="2" charset="-78"/>
              </a:rPr>
              <a:t>زدن</a:t>
            </a:r>
          </a:p>
          <a:p>
            <a:pPr marL="109537" indent="0" algn="l">
              <a:buNone/>
            </a:pPr>
            <a:r>
              <a:rPr lang="en-US" sz="2800" b="1" dirty="0">
                <a:latin typeface="Calibri" panose="020F0502020204030204" pitchFamily="34" charset="0"/>
                <a:ea typeface="Times New Roman" panose="02020503050405090304" pitchFamily="18" charset="0"/>
                <a:cs typeface="B Nazanin" panose="00000400000000000000" pitchFamily="2" charset="-78"/>
                <a:hlinkClick r:id="" action="ppaction://noaction"/>
              </a:rPr>
              <a:t>Kneeling Prone Position</a:t>
            </a:r>
            <a:endParaRPr lang="fa-IR" sz="2800" b="1" dirty="0">
              <a:latin typeface="Calibri" panose="020F0502020204030204" pitchFamily="34" charset="0"/>
              <a:ea typeface="Times New Roman" panose="02020503050405090304" pitchFamily="18" charset="0"/>
              <a:cs typeface="B Nazanin" panose="00000400000000000000" pitchFamily="2" charset="-78"/>
            </a:endParaRPr>
          </a:p>
          <a:p>
            <a:endParaRPr lang="fa-IR" sz="2800" b="1" dirty="0">
              <a:latin typeface="Calibri" panose="020F0502020204030204" pitchFamily="34" charset="0"/>
              <a:ea typeface="Times New Roman" panose="02020503050405090304" pitchFamily="18" charset="0"/>
              <a:cs typeface="B Nazanin" panose="00000400000000000000" pitchFamily="2" charset="-78"/>
            </a:endParaRPr>
          </a:p>
          <a:p>
            <a:endParaRPr lang="fa-IR" sz="2800" b="1" dirty="0" smtClean="0">
              <a:latin typeface="Calibri" panose="020F0502020204030204" pitchFamily="34" charset="0"/>
              <a:ea typeface="Times New Roman" panose="02020503050405090304" pitchFamily="18" charset="0"/>
              <a:cs typeface="B Nazanin" panose="00000400000000000000" pitchFamily="2" charset="-78"/>
            </a:endParaRPr>
          </a:p>
          <a:p>
            <a:pPr marL="342900" lvl="0" indent="-342900" algn="justLow">
              <a:lnSpc>
                <a:spcPct val="107000"/>
              </a:lnSpc>
              <a:spcBef>
                <a:spcPts val="0"/>
              </a:spcBef>
              <a:spcAft>
                <a:spcPts val="0"/>
              </a:spcAft>
              <a:buFont typeface="Symbol" panose="05050102010706020507" pitchFamily="18" charset="2"/>
              <a:buChar char=""/>
            </a:pPr>
            <a:endParaRPr lang="en-US" sz="2400" dirty="0">
              <a:latin typeface="Calibri" panose="020F0502020204030204" pitchFamily="34" charset="0"/>
              <a:ea typeface="Times New Roman" panose="02020503050405090304" pitchFamily="18" charset="0"/>
              <a:cs typeface="Arial" panose="020B0604020202020204" pitchFamily="34" charset="0"/>
            </a:endParaRPr>
          </a:p>
          <a:p>
            <a:endParaRPr lang="fa-IR" sz="2800" b="1" dirty="0">
              <a:latin typeface="Calibri" panose="020F0502020204030204" pitchFamily="34" charset="0"/>
              <a:ea typeface="Times New Roman" panose="02020503050405090304" pitchFamily="18" charset="0"/>
              <a:cs typeface="B Nazanin" panose="00000400000000000000" pitchFamily="2" charset="-78"/>
            </a:endParaRPr>
          </a:p>
          <a:p>
            <a:pPr marL="109537" indent="0">
              <a:buNone/>
            </a:pPr>
            <a:r>
              <a:rPr lang="fa-IR" sz="2000" dirty="0" smtClean="0">
                <a:ea typeface="Times New Roman" panose="02020503050405090304" pitchFamily="18" charset="0"/>
                <a:cs typeface="Calibri" panose="020F0502020204030204" pitchFamily="34" charset="0"/>
              </a:rPr>
              <a:t>	</a:t>
            </a:r>
            <a:endParaRPr lang="fa-IR" sz="2400" dirty="0" smtClean="0">
              <a:ea typeface="Times New Roman" panose="02020503050405090304" pitchFamily="18" charset="0"/>
              <a:cs typeface="Calibri" panose="020F0502020204030204" pitchFamily="34" charset="0"/>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62</a:t>
            </a:fld>
            <a:endParaRPr lang="fa-IR" dirty="0">
              <a:solidFill>
                <a:prstClr val="black"/>
              </a:solidFill>
            </a:endParaRPr>
          </a:p>
        </p:txBody>
      </p:sp>
      <p:grpSp>
        <p:nvGrpSpPr>
          <p:cNvPr id="5" name="Group 4"/>
          <p:cNvGrpSpPr/>
          <p:nvPr/>
        </p:nvGrpSpPr>
        <p:grpSpPr>
          <a:xfrm>
            <a:off x="556684" y="-24396"/>
            <a:ext cx="10972800" cy="1307286"/>
            <a:chOff x="0" y="19552"/>
            <a:chExt cx="10972800" cy="1307286"/>
          </a:xfrm>
        </p:grpSpPr>
        <p:sp>
          <p:nvSpPr>
            <p:cNvPr id="6" name="Rounded Rectangle 5"/>
            <p:cNvSpPr/>
            <p:nvPr/>
          </p:nvSpPr>
          <p:spPr>
            <a:xfrm>
              <a:off x="0" y="19552"/>
              <a:ext cx="10972800" cy="1307286"/>
            </a:xfrm>
            <a:prstGeom prst="roundRect">
              <a:avLst/>
            </a:prstGeom>
            <a:solidFill>
              <a:schemeClr val="tx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3888" y="73440"/>
              <a:ext cx="10865024" cy="125339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 </a:t>
              </a:r>
              <a:r>
                <a:rPr lang="fa-IR" sz="4000" b="1" dirty="0">
                  <a:effectLst>
                    <a:outerShdw blurRad="38100" dist="38100" dir="2700000" algn="tl">
                      <a:srgbClr val="000000">
                        <a:alpha val="43137"/>
                      </a:srgbClr>
                    </a:outerShdw>
                  </a:effectLst>
                  <a:cs typeface="B Nazanin" panose="00000400000000000000" pitchFamily="2" charset="-78"/>
                </a:rPr>
                <a:t>دیگر وضعیت های خوابیده به شکم </a:t>
              </a:r>
              <a:r>
                <a:rPr lang="fa-IR" sz="4000" b="1" dirty="0" smtClean="0">
                  <a:effectLst>
                    <a:outerShdw blurRad="38100" dist="38100" dir="2700000" algn="tl">
                      <a:srgbClr val="000000">
                        <a:alpha val="43137"/>
                      </a:srgbClr>
                    </a:outerShdw>
                  </a:effectLst>
                  <a:cs typeface="B Nazanin" panose="00000400000000000000" pitchFamily="2" charset="-78"/>
                </a:rPr>
                <a:t>شیرخوار</a:t>
              </a:r>
            </a:p>
            <a:p>
              <a:pPr lvl="0" algn="ctr" defTabSz="1644650" rtl="1">
                <a:lnSpc>
                  <a:spcPct val="90000"/>
                </a:lnSpc>
                <a:spcBef>
                  <a:spcPct val="0"/>
                </a:spcBef>
                <a:spcAft>
                  <a:spcPct val="35000"/>
                </a:spcAft>
              </a:pPr>
              <a:r>
                <a:rPr lang="fa-IR" sz="4000" b="1" dirty="0" smtClean="0">
                  <a:effectLst>
                    <a:outerShdw blurRad="38100" dist="38100" dir="2700000" algn="tl">
                      <a:srgbClr val="000000">
                        <a:alpha val="43137"/>
                      </a:srgbClr>
                    </a:outerShdw>
                  </a:effectLst>
                  <a:cs typeface="B Nazanin" panose="00000400000000000000" pitchFamily="2" charset="-78"/>
                </a:rPr>
                <a:t> </a:t>
              </a:r>
              <a:r>
                <a:rPr lang="en-US" sz="4000" b="1" dirty="0">
                  <a:effectLst>
                    <a:outerShdw blurRad="38100" dist="38100" dir="2700000" algn="tl">
                      <a:srgbClr val="000000">
                        <a:alpha val="43137"/>
                      </a:srgbClr>
                    </a:outerShdw>
                  </a:effectLst>
                  <a:cs typeface="B Nazanin" panose="00000400000000000000" pitchFamily="2" charset="-78"/>
                </a:rPr>
                <a:t>Other Prone Positions</a:t>
              </a:r>
              <a:endParaRPr lang="en-US" sz="4000" b="1" kern="1200" dirty="0">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104758190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8667" y="1610129"/>
            <a:ext cx="11408833" cy="4525962"/>
          </a:xfrm>
        </p:spPr>
        <p:txBody>
          <a:bodyPr/>
          <a:lstStyle/>
          <a:p>
            <a:r>
              <a:rPr lang="fa-IR" sz="3200" dirty="0">
                <a:latin typeface="Calibri" panose="020F0502020204030204" pitchFamily="34" charset="0"/>
                <a:ea typeface="Times New Roman" panose="02020503050405090304" pitchFamily="18" charset="0"/>
                <a:cs typeface="B Nazanin" panose="00000400000000000000" pitchFamily="2" charset="-78"/>
              </a:rPr>
              <a:t>کسب مهارت مکیدن در وضعیت خوابیده به </a:t>
            </a:r>
            <a:r>
              <a:rPr lang="fa-IR" sz="3200" dirty="0" smtClean="0">
                <a:latin typeface="Calibri" panose="020F0502020204030204" pitchFamily="34" charset="0"/>
                <a:ea typeface="Times New Roman" panose="02020503050405090304" pitchFamily="18" charset="0"/>
                <a:cs typeface="B Nazanin" panose="00000400000000000000" pitchFamily="2" charset="-78"/>
              </a:rPr>
              <a:t>شکم ویا حین تغذیه انگشتی</a:t>
            </a:r>
          </a:p>
          <a:p>
            <a:r>
              <a:rPr lang="fa-IR" sz="3200" dirty="0">
                <a:cs typeface="B Nazanin" panose="00000400000000000000" pitchFamily="2" charset="-78"/>
              </a:rPr>
              <a:t> </a:t>
            </a:r>
            <a:r>
              <a:rPr lang="fa-IR" sz="3200" dirty="0" smtClean="0">
                <a:cs typeface="B Nazanin" panose="00000400000000000000" pitchFamily="2" charset="-78"/>
              </a:rPr>
              <a:t>مفید درزبان </a:t>
            </a:r>
            <a:r>
              <a:rPr lang="fa-IR" sz="3200" dirty="0">
                <a:cs typeface="B Nazanin" panose="00000400000000000000" pitchFamily="2" charset="-78"/>
              </a:rPr>
              <a:t>به عقب کشیده </a:t>
            </a:r>
            <a:r>
              <a:rPr lang="fa-IR" sz="3200" dirty="0" smtClean="0">
                <a:cs typeface="B Nazanin" panose="00000400000000000000" pitchFamily="2" charset="-78"/>
              </a:rPr>
              <a:t>شده(</a:t>
            </a:r>
            <a:r>
              <a:rPr lang="fa-IR" sz="3200" dirty="0">
                <a:cs typeface="B Nazanin" panose="00000400000000000000" pitchFamily="2" charset="-78"/>
              </a:rPr>
              <a:t>زبان کوتاه</a:t>
            </a:r>
            <a:r>
              <a:rPr lang="fa-IR" sz="3200" dirty="0" smtClean="0">
                <a:cs typeface="B Nazanin" panose="00000400000000000000" pitchFamily="2" charset="-78"/>
              </a:rPr>
              <a:t>، </a:t>
            </a:r>
            <a:r>
              <a:rPr lang="en-US" sz="3200" dirty="0" smtClean="0">
                <a:cs typeface="B Nazanin" panose="00000400000000000000" pitchFamily="2" charset="-78"/>
              </a:rPr>
              <a:t>RPS</a:t>
            </a:r>
            <a:r>
              <a:rPr lang="fa-IR" sz="3200" dirty="0" smtClean="0">
                <a:cs typeface="B Nazanin" panose="00000400000000000000" pitchFamily="2" charset="-78"/>
              </a:rPr>
              <a:t>یا  </a:t>
            </a:r>
            <a:r>
              <a:rPr lang="fa-IR" sz="3200" dirty="0">
                <a:cs typeface="B Nazanin" panose="00000400000000000000" pitchFamily="2" charset="-78"/>
              </a:rPr>
              <a:t>بند </a:t>
            </a:r>
            <a:r>
              <a:rPr lang="fa-IR" sz="3200" dirty="0" smtClean="0">
                <a:cs typeface="B Nazanin" panose="00000400000000000000" pitchFamily="2" charset="-78"/>
              </a:rPr>
              <a:t>زبان)و لارنگومالاسی شدید</a:t>
            </a: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63</a:t>
            </a:fld>
            <a:endParaRPr lang="fa-IR" dirty="0">
              <a:solidFill>
                <a:prstClr val="black"/>
              </a:solidFill>
            </a:endParaRPr>
          </a:p>
        </p:txBody>
      </p:sp>
      <p:grpSp>
        <p:nvGrpSpPr>
          <p:cNvPr id="5" name="Group 4"/>
          <p:cNvGrpSpPr/>
          <p:nvPr/>
        </p:nvGrpSpPr>
        <p:grpSpPr>
          <a:xfrm>
            <a:off x="556684" y="-24396"/>
            <a:ext cx="10972800" cy="1361877"/>
            <a:chOff x="0" y="19552"/>
            <a:chExt cx="10972800" cy="1103895"/>
          </a:xfrm>
        </p:grpSpPr>
        <p:sp>
          <p:nvSpPr>
            <p:cNvPr id="6" name="Rounded Rectangle 5"/>
            <p:cNvSpPr/>
            <p:nvPr/>
          </p:nvSpPr>
          <p:spPr>
            <a:xfrm>
              <a:off x="0" y="19552"/>
              <a:ext cx="10972800" cy="110389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3888" y="73440"/>
              <a:ext cx="10865024" cy="9961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600" b="1" kern="1200" dirty="0" smtClean="0">
                  <a:effectLst>
                    <a:outerShdw blurRad="38100" dist="38100" dir="2700000" algn="tl">
                      <a:srgbClr val="000000">
                        <a:alpha val="43137"/>
                      </a:srgbClr>
                    </a:outerShdw>
                  </a:effectLst>
                  <a:cs typeface="B Nazanin" panose="00000400000000000000" pitchFamily="2" charset="-78"/>
                </a:rPr>
                <a:t> </a:t>
              </a:r>
              <a:r>
                <a:rPr lang="fa-IR" sz="3600" b="1" dirty="0">
                  <a:effectLst>
                    <a:outerShdw blurRad="38100" dist="38100" dir="2700000" algn="tl">
                      <a:srgbClr val="000000">
                        <a:alpha val="43137"/>
                      </a:srgbClr>
                    </a:outerShdw>
                  </a:effectLst>
                  <a:cs typeface="B Nazanin" panose="00000400000000000000" pitchFamily="2" charset="-78"/>
                </a:rPr>
                <a:t>خوابیده  به شکم همراه با اموزش مکیدن در تغذیه انگشتی</a:t>
              </a:r>
            </a:p>
            <a:p>
              <a:pPr lvl="0" algn="ctr" defTabSz="1644650" rtl="1">
                <a:lnSpc>
                  <a:spcPct val="90000"/>
                </a:lnSpc>
                <a:spcBef>
                  <a:spcPct val="0"/>
                </a:spcBef>
                <a:spcAft>
                  <a:spcPct val="35000"/>
                </a:spcAft>
              </a:pPr>
              <a:r>
                <a:rPr lang="en-US" sz="3200" dirty="0">
                  <a:cs typeface="B Nazanin" panose="00000400000000000000" pitchFamily="2" charset="-78"/>
                </a:rPr>
                <a:t>Prone Suck Training–</a:t>
              </a:r>
              <a:r>
                <a:rPr lang="en-US" sz="3200" dirty="0" err="1">
                  <a:cs typeface="B Nazanin" panose="00000400000000000000" pitchFamily="2" charset="-78"/>
                </a:rPr>
                <a:t>Fingerfeeding</a:t>
              </a:r>
              <a:r>
                <a:rPr lang="en-US" sz="3200" dirty="0">
                  <a:cs typeface="B Nazanin" panose="00000400000000000000" pitchFamily="2" charset="-78"/>
                </a:rPr>
                <a:t> Charm Hold</a:t>
              </a:r>
              <a:endParaRPr lang="en-US" sz="3200" kern="1200" dirty="0">
                <a:cs typeface="B Nazanin" panose="00000400000000000000" pitchFamily="2" charset="-78"/>
              </a:endParaRPr>
            </a:p>
          </p:txBody>
        </p:sp>
      </p:grpSp>
      <p:pic>
        <p:nvPicPr>
          <p:cNvPr id="3" name="Picture 2"/>
          <p:cNvPicPr>
            <a:picLocks noChangeAspect="1"/>
          </p:cNvPicPr>
          <p:nvPr/>
        </p:nvPicPr>
        <p:blipFill>
          <a:blip r:embed="rId3"/>
          <a:stretch>
            <a:fillRect/>
          </a:stretch>
        </p:blipFill>
        <p:spPr>
          <a:xfrm>
            <a:off x="6319153" y="2910721"/>
            <a:ext cx="4576579" cy="3058282"/>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4"/>
          <a:stretch>
            <a:fillRect/>
          </a:stretch>
        </p:blipFill>
        <p:spPr>
          <a:xfrm>
            <a:off x="1828800" y="2903733"/>
            <a:ext cx="4025135" cy="30188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60944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50231" y="1727552"/>
            <a:ext cx="10726239" cy="4525962"/>
          </a:xfrm>
        </p:spPr>
        <p:txBody>
          <a:bodyPr/>
          <a:lstStyle/>
          <a:p>
            <a:r>
              <a:rPr lang="fa-IR" sz="3200" dirty="0" smtClean="0">
                <a:cs typeface="B Nazanin" panose="00000400000000000000" pitchFamily="2" charset="-78"/>
              </a:rPr>
              <a:t>در جراحت</a:t>
            </a:r>
            <a:r>
              <a:rPr lang="en-US" sz="3200" dirty="0" smtClean="0">
                <a:cs typeface="B Nazanin" panose="00000400000000000000" pitchFamily="2" charset="-78"/>
              </a:rPr>
              <a:t> </a:t>
            </a:r>
            <a:r>
              <a:rPr lang="fa-IR" sz="3200" dirty="0">
                <a:cs typeface="B Nazanin" panose="00000400000000000000" pitchFamily="2" charset="-78"/>
              </a:rPr>
              <a:t> یا عفونت </a:t>
            </a:r>
            <a:r>
              <a:rPr lang="fa-IR" sz="3200" dirty="0" smtClean="0">
                <a:cs typeface="B Nazanin" panose="00000400000000000000" pitchFamily="2" charset="-78"/>
              </a:rPr>
              <a:t> نوک </a:t>
            </a:r>
            <a:r>
              <a:rPr lang="fa-IR" sz="3200" dirty="0">
                <a:cs typeface="B Nazanin" panose="00000400000000000000" pitchFamily="2" charset="-78"/>
              </a:rPr>
              <a:t>ویا هاله </a:t>
            </a:r>
            <a:r>
              <a:rPr lang="fa-IR" sz="3200" dirty="0" smtClean="0">
                <a:cs typeface="B Nazanin" panose="00000400000000000000" pitchFamily="2" charset="-78"/>
              </a:rPr>
              <a:t>پستانی که نیاز به این چنین تغییر محل مکیدن برای بهبودی داشته باشد </a:t>
            </a:r>
            <a:endParaRPr lang="en-US" sz="32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64</a:t>
            </a:fld>
            <a:endParaRPr lang="fa-IR" dirty="0">
              <a:solidFill>
                <a:prstClr val="black"/>
              </a:solidFill>
            </a:endParaRPr>
          </a:p>
        </p:txBody>
      </p:sp>
      <p:grpSp>
        <p:nvGrpSpPr>
          <p:cNvPr id="5" name="Group 4"/>
          <p:cNvGrpSpPr/>
          <p:nvPr/>
        </p:nvGrpSpPr>
        <p:grpSpPr>
          <a:xfrm>
            <a:off x="477212" y="-409739"/>
            <a:ext cx="11237576" cy="2388358"/>
            <a:chOff x="-69770" y="-269950"/>
            <a:chExt cx="10988682" cy="1795036"/>
          </a:xfrm>
        </p:grpSpPr>
        <p:sp>
          <p:nvSpPr>
            <p:cNvPr id="6" name="Rounded Rectangle 5"/>
            <p:cNvSpPr/>
            <p:nvPr/>
          </p:nvSpPr>
          <p:spPr>
            <a:xfrm>
              <a:off x="-69770" y="150120"/>
              <a:ext cx="10972800" cy="976014"/>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3888" y="-269950"/>
              <a:ext cx="10865024" cy="17950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600" b="1" kern="1200" dirty="0" smtClean="0">
                  <a:effectLst>
                    <a:outerShdw blurRad="38100" dist="38100" dir="2700000" algn="tl">
                      <a:srgbClr val="000000">
                        <a:alpha val="43137"/>
                      </a:srgbClr>
                    </a:outerShdw>
                  </a:effectLst>
                  <a:cs typeface="B Nazanin" panose="00000400000000000000" pitchFamily="2" charset="-78"/>
                </a:rPr>
                <a:t> </a:t>
              </a:r>
              <a:r>
                <a:rPr lang="fa-IR" sz="3600" b="1" dirty="0">
                  <a:effectLst>
                    <a:outerShdw blurRad="38100" dist="38100" dir="2700000" algn="tl">
                      <a:srgbClr val="000000">
                        <a:alpha val="43137"/>
                      </a:srgbClr>
                    </a:outerShdw>
                  </a:effectLst>
                  <a:cs typeface="B Nazanin" panose="00000400000000000000" pitchFamily="2" charset="-78"/>
                </a:rPr>
                <a:t>خوابیده  به شکم به روی شانه مادر</a:t>
              </a:r>
            </a:p>
            <a:p>
              <a:pPr lvl="0" algn="ctr" defTabSz="1644650" rtl="1">
                <a:lnSpc>
                  <a:spcPct val="90000"/>
                </a:lnSpc>
                <a:spcBef>
                  <a:spcPct val="0"/>
                </a:spcBef>
                <a:spcAft>
                  <a:spcPct val="35000"/>
                </a:spcAft>
              </a:pPr>
              <a:r>
                <a:rPr lang="en-US" sz="3600" b="1" dirty="0" smtClean="0">
                  <a:effectLst>
                    <a:outerShdw blurRad="38100" dist="38100" dir="2700000" algn="tl">
                      <a:srgbClr val="000000">
                        <a:alpha val="43137"/>
                      </a:srgbClr>
                    </a:outerShdw>
                  </a:effectLst>
                  <a:cs typeface="B Nazanin" panose="00000400000000000000" pitchFamily="2" charset="-78"/>
                </a:rPr>
                <a:t>Over-the-Shoulder </a:t>
              </a:r>
              <a:r>
                <a:rPr lang="en-US" sz="3600" b="1" dirty="0">
                  <a:effectLst>
                    <a:outerShdw blurRad="38100" dist="38100" dir="2700000" algn="tl">
                      <a:srgbClr val="000000">
                        <a:alpha val="43137"/>
                      </a:srgbClr>
                    </a:outerShdw>
                  </a:effectLst>
                  <a:cs typeface="B Nazanin" panose="00000400000000000000" pitchFamily="2" charset="-78"/>
                </a:rPr>
                <a:t>Prone </a:t>
              </a:r>
              <a:r>
                <a:rPr lang="en-US" sz="3600" b="1" dirty="0" smtClean="0">
                  <a:effectLst>
                    <a:outerShdw blurRad="38100" dist="38100" dir="2700000" algn="tl">
                      <a:srgbClr val="000000">
                        <a:alpha val="43137"/>
                      </a:srgbClr>
                    </a:outerShdw>
                  </a:effectLst>
                  <a:cs typeface="B Nazanin" panose="00000400000000000000" pitchFamily="2" charset="-78"/>
                </a:rPr>
                <a:t>Position</a:t>
              </a:r>
              <a:endParaRPr lang="en-US" sz="3600" b="1" dirty="0">
                <a:effectLst>
                  <a:outerShdw blurRad="38100" dist="38100" dir="2700000" algn="tl">
                    <a:srgbClr val="000000">
                      <a:alpha val="43137"/>
                    </a:srgbClr>
                  </a:outerShdw>
                </a:effectLst>
                <a:cs typeface="B Nazanin" panose="00000400000000000000" pitchFamily="2" charset="-78"/>
              </a:endParaRPr>
            </a:p>
          </p:txBody>
        </p:sp>
      </p:gr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4535" y="2758674"/>
            <a:ext cx="6266688" cy="331012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38926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65</a:t>
            </a:fld>
            <a:endParaRPr lang="fa-IR" dirty="0">
              <a:solidFill>
                <a:prstClr val="black"/>
              </a:solidFill>
            </a:endParaRPr>
          </a:p>
        </p:txBody>
      </p:sp>
      <p:grpSp>
        <p:nvGrpSpPr>
          <p:cNvPr id="5" name="Group 4"/>
          <p:cNvGrpSpPr/>
          <p:nvPr/>
        </p:nvGrpSpPr>
        <p:grpSpPr>
          <a:xfrm>
            <a:off x="556684" y="50624"/>
            <a:ext cx="10972800" cy="1656256"/>
            <a:chOff x="0" y="73440"/>
            <a:chExt cx="10972800" cy="1189708"/>
          </a:xfrm>
        </p:grpSpPr>
        <p:sp>
          <p:nvSpPr>
            <p:cNvPr id="6" name="Rounded Rectangle 5"/>
            <p:cNvSpPr/>
            <p:nvPr/>
          </p:nvSpPr>
          <p:spPr>
            <a:xfrm>
              <a:off x="0" y="116346"/>
              <a:ext cx="10972800" cy="110389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3888" y="73440"/>
              <a:ext cx="10865024" cy="118970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700" kern="1200" dirty="0" smtClean="0">
                  <a:cs typeface="B Nazanin" panose="00000400000000000000" pitchFamily="2" charset="-78"/>
                </a:rPr>
                <a:t> </a:t>
              </a:r>
              <a:r>
                <a:rPr lang="fa-IR" sz="3700" b="1" dirty="0">
                  <a:effectLst>
                    <a:outerShdw blurRad="38100" dist="38100" dir="2700000" algn="tl">
                      <a:srgbClr val="000000">
                        <a:alpha val="43137"/>
                      </a:srgbClr>
                    </a:outerShdw>
                  </a:effectLst>
                  <a:cs typeface="B Nazanin" panose="00000400000000000000" pitchFamily="2" charset="-78"/>
                </a:rPr>
                <a:t>خوابیده  به شکم به روی سطح متحرک</a:t>
              </a:r>
            </a:p>
            <a:p>
              <a:pPr lvl="0" algn="ctr" defTabSz="1644650" rtl="1">
                <a:lnSpc>
                  <a:spcPct val="90000"/>
                </a:lnSpc>
                <a:spcBef>
                  <a:spcPct val="0"/>
                </a:spcBef>
                <a:spcAft>
                  <a:spcPct val="35000"/>
                </a:spcAft>
              </a:pPr>
              <a:r>
                <a:rPr lang="en-US" sz="3700" b="1" dirty="0">
                  <a:effectLst>
                    <a:outerShdw blurRad="38100" dist="38100" dir="2700000" algn="tl">
                      <a:srgbClr val="000000">
                        <a:alpha val="43137"/>
                      </a:srgbClr>
                    </a:outerShdw>
                  </a:effectLst>
                  <a:cs typeface="B Nazanin" panose="00000400000000000000" pitchFamily="2" charset="-78"/>
                </a:rPr>
                <a:t>Floating Prone </a:t>
              </a:r>
              <a:r>
                <a:rPr lang="en-US" sz="3700" b="1" dirty="0" smtClean="0">
                  <a:effectLst>
                    <a:outerShdw blurRad="38100" dist="38100" dir="2700000" algn="tl">
                      <a:srgbClr val="000000">
                        <a:alpha val="43137"/>
                      </a:srgbClr>
                    </a:outerShdw>
                  </a:effectLst>
                  <a:cs typeface="B Nazanin" panose="00000400000000000000" pitchFamily="2" charset="-78"/>
                </a:rPr>
                <a:t>Position</a:t>
              </a:r>
              <a:endParaRPr lang="en-US" sz="3700" b="1" dirty="0">
                <a:effectLst>
                  <a:outerShdw blurRad="38100" dist="38100" dir="2700000" algn="tl">
                    <a:srgbClr val="000000">
                      <a:alpha val="43137"/>
                    </a:srgbClr>
                  </a:outerShdw>
                </a:effectLst>
                <a:cs typeface="B Nazanin" panose="00000400000000000000" pitchFamily="2" charset="-78"/>
              </a:endParaRPr>
            </a:p>
          </p:txBody>
        </p:sp>
      </p:grpSp>
      <p:sp>
        <p:nvSpPr>
          <p:cNvPr id="8" name="Content Placeholder 7"/>
          <p:cNvSpPr>
            <a:spLocks noGrp="1"/>
          </p:cNvSpPr>
          <p:nvPr>
            <p:ph idx="1"/>
          </p:nvPr>
        </p:nvSpPr>
        <p:spPr>
          <a:xfrm>
            <a:off x="5358063" y="2176503"/>
            <a:ext cx="6171421" cy="2750818"/>
          </a:xfrm>
        </p:spPr>
        <p:txBody>
          <a:bodyPr/>
          <a:lstStyle/>
          <a:p>
            <a:r>
              <a:rPr lang="fa-IR" sz="3200" dirty="0" smtClean="0">
                <a:latin typeface="Calibri" panose="020F0502020204030204" pitchFamily="34" charset="0"/>
                <a:ea typeface="Times New Roman" panose="02020503050405090304" pitchFamily="18" charset="0"/>
                <a:cs typeface="B Nazanin" panose="00000400000000000000" pitchFamily="2" charset="-78"/>
              </a:rPr>
              <a:t>اگر </a:t>
            </a:r>
            <a:r>
              <a:rPr lang="fa-IR" sz="3200" dirty="0">
                <a:latin typeface="Calibri" panose="020F0502020204030204" pitchFamily="34" charset="0"/>
                <a:ea typeface="Times New Roman" panose="02020503050405090304" pitchFamily="18" charset="0"/>
                <a:cs typeface="B Nazanin" panose="00000400000000000000" pitchFamily="2" charset="-78"/>
              </a:rPr>
              <a:t>مشکل لچ اصلاح شده باشد و باز هم شیرخوار پستان را پس بزند این روش کمک کننده است.</a:t>
            </a:r>
          </a:p>
          <a:p>
            <a:r>
              <a:rPr lang="fa-IR" sz="3200" dirty="0" smtClean="0">
                <a:latin typeface="Calibri" panose="020F0502020204030204" pitchFamily="34" charset="0"/>
                <a:ea typeface="Times New Roman" panose="02020503050405090304" pitchFamily="18" charset="0"/>
                <a:cs typeface="B Nazanin" panose="00000400000000000000" pitchFamily="2" charset="-78"/>
              </a:rPr>
              <a:t>مفید درشیرخوارانی </a:t>
            </a:r>
            <a:r>
              <a:rPr lang="fa-IR" sz="3200" dirty="0">
                <a:latin typeface="Calibri" panose="020F0502020204030204" pitchFamily="34" charset="0"/>
                <a:ea typeface="Times New Roman" panose="02020503050405090304" pitchFamily="18" charset="0"/>
                <a:cs typeface="B Nazanin" panose="00000400000000000000" pitchFamily="2" charset="-78"/>
              </a:rPr>
              <a:t>که مکررا تلاش های  ناموفق در  شیرخوردن داشته و با بی قرار شدن ، دو باره از گرفتن پستان امتناع می </a:t>
            </a:r>
            <a:r>
              <a:rPr lang="fa-IR" sz="3200" dirty="0" smtClean="0">
                <a:latin typeface="Calibri" panose="020F0502020204030204" pitchFamily="34" charset="0"/>
                <a:ea typeface="Times New Roman" panose="02020503050405090304" pitchFamily="18" charset="0"/>
                <a:cs typeface="B Nazanin" panose="00000400000000000000" pitchFamily="2" charset="-78"/>
              </a:rPr>
              <a:t>کنند</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982" y="2309424"/>
            <a:ext cx="4717687" cy="314725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35646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630632" y="2231941"/>
            <a:ext cx="5898852" cy="2934098"/>
          </a:xfrm>
        </p:spPr>
        <p:txBody>
          <a:bodyPr/>
          <a:lstStyle/>
          <a:p>
            <a:r>
              <a:rPr lang="fa-IR" sz="3200" dirty="0" smtClean="0">
                <a:latin typeface="Calibri" panose="020F0502020204030204" pitchFamily="34" charset="0"/>
                <a:ea typeface="Times New Roman" panose="02020503050405090304" pitchFamily="18" charset="0"/>
                <a:cs typeface="B Nazanin" panose="00000400000000000000" pitchFamily="2" charset="-78"/>
              </a:rPr>
              <a:t>یک </a:t>
            </a:r>
            <a:r>
              <a:rPr lang="fa-IR" sz="3200" dirty="0">
                <a:latin typeface="Calibri" panose="020F0502020204030204" pitchFamily="34" charset="0"/>
                <a:ea typeface="Times New Roman" panose="02020503050405090304" pitchFamily="18" charset="0"/>
                <a:cs typeface="B Nazanin" panose="00000400000000000000" pitchFamily="2" charset="-78"/>
              </a:rPr>
              <a:t>روش ویژه و </a:t>
            </a:r>
            <a:r>
              <a:rPr lang="fa-IR" sz="3200" dirty="0" smtClean="0">
                <a:latin typeface="Calibri" panose="020F0502020204030204" pitchFamily="34" charset="0"/>
                <a:ea typeface="Times New Roman" panose="02020503050405090304" pitchFamily="18" charset="0"/>
                <a:cs typeface="B Nazanin" panose="00000400000000000000" pitchFamily="2" charset="-78"/>
              </a:rPr>
              <a:t>راحت در </a:t>
            </a:r>
            <a:r>
              <a:rPr lang="fa-IR" sz="2800" b="1" u="sng" dirty="0">
                <a:latin typeface="Calibri" panose="020F0502020204030204" pitchFamily="34" charset="0"/>
                <a:ea typeface="Times New Roman" panose="02020503050405090304" pitchFamily="18" charset="0"/>
                <a:cs typeface="B Nazanin" panose="00000400000000000000" pitchFamily="2" charset="-78"/>
              </a:rPr>
              <a:t>موارد </a:t>
            </a:r>
            <a:r>
              <a:rPr lang="fa-IR" sz="2800" b="1" u="sng" dirty="0" smtClean="0">
                <a:latin typeface="Calibri" panose="020F0502020204030204" pitchFamily="34" charset="0"/>
                <a:ea typeface="Times New Roman" panose="02020503050405090304" pitchFamily="18" charset="0"/>
                <a:cs typeface="B Nazanin" panose="00000400000000000000" pitchFamily="2" charset="-78"/>
              </a:rPr>
              <a:t>استراحت </a:t>
            </a:r>
            <a:r>
              <a:rPr lang="fa-IR" sz="2800" b="1" u="sng" dirty="0">
                <a:latin typeface="Calibri" panose="020F0502020204030204" pitchFamily="34" charset="0"/>
                <a:ea typeface="Times New Roman" panose="02020503050405090304" pitchFamily="18" charset="0"/>
                <a:cs typeface="B Nazanin" panose="00000400000000000000" pitchFamily="2" charset="-78"/>
              </a:rPr>
              <a:t>و خواب زوج مادر شیرخوار</a:t>
            </a:r>
            <a:r>
              <a:rPr lang="fa-IR" sz="3200" dirty="0">
                <a:latin typeface="Calibri" panose="020F0502020204030204" pitchFamily="34" charset="0"/>
                <a:ea typeface="Times New Roman" panose="02020503050405090304" pitchFamily="18" charset="0"/>
                <a:cs typeface="B Nazanin" panose="00000400000000000000" pitchFamily="2" charset="-78"/>
              </a:rPr>
              <a:t>، چه مشکل شیردهی داشته ویا نداشته </a:t>
            </a:r>
            <a:r>
              <a:rPr lang="fa-IR" sz="3200" dirty="0" smtClean="0">
                <a:latin typeface="Calibri" panose="020F0502020204030204" pitchFamily="34" charset="0"/>
                <a:ea typeface="Times New Roman" panose="02020503050405090304" pitchFamily="18" charset="0"/>
                <a:cs typeface="B Nazanin" panose="00000400000000000000" pitchFamily="2" charset="-78"/>
              </a:rPr>
              <a:t>باشد.</a:t>
            </a:r>
          </a:p>
          <a:p>
            <a:r>
              <a:rPr lang="fa-IR" sz="3200" dirty="0" smtClean="0">
                <a:latin typeface="Calibri" panose="020F0502020204030204" pitchFamily="34" charset="0"/>
                <a:ea typeface="Times New Roman" panose="02020503050405090304" pitchFamily="18" charset="0"/>
                <a:cs typeface="B Nazanin" panose="00000400000000000000" pitchFamily="2" charset="-78"/>
              </a:rPr>
              <a:t>مفید در </a:t>
            </a:r>
            <a:r>
              <a:rPr lang="fa-IR" sz="3200" dirty="0">
                <a:latin typeface="Calibri" panose="020F0502020204030204" pitchFamily="34" charset="0"/>
                <a:ea typeface="Times New Roman" panose="02020503050405090304" pitchFamily="18" charset="0"/>
                <a:cs typeface="B Nazanin" panose="00000400000000000000" pitchFamily="2" charset="-78"/>
              </a:rPr>
              <a:t>شیرخواری که </a:t>
            </a:r>
            <a:r>
              <a:rPr lang="fa-IR" sz="3200" u="sng" dirty="0">
                <a:latin typeface="Calibri" panose="020F0502020204030204" pitchFamily="34" charset="0"/>
                <a:ea typeface="Times New Roman" panose="02020503050405090304" pitchFamily="18" charset="0"/>
                <a:cs typeface="B Nazanin" panose="00000400000000000000" pitchFamily="2" charset="-78"/>
              </a:rPr>
              <a:t>چانه فرورفته </a:t>
            </a:r>
            <a:r>
              <a:rPr lang="fa-IR" sz="3200" dirty="0" smtClean="0">
                <a:latin typeface="Calibri" panose="020F0502020204030204" pitchFamily="34" charset="0"/>
                <a:ea typeface="Times New Roman" panose="02020503050405090304" pitchFamily="18" charset="0"/>
                <a:cs typeface="B Nazanin" panose="00000400000000000000" pitchFamily="2" charset="-78"/>
              </a:rPr>
              <a:t>دارد.</a:t>
            </a:r>
            <a:endParaRPr lang="en-US" sz="2800" dirty="0"/>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66</a:t>
            </a:fld>
            <a:endParaRPr lang="fa-IR" dirty="0">
              <a:solidFill>
                <a:prstClr val="black"/>
              </a:solidFill>
            </a:endParaRPr>
          </a:p>
        </p:txBody>
      </p:sp>
      <p:grpSp>
        <p:nvGrpSpPr>
          <p:cNvPr id="5" name="Group 4"/>
          <p:cNvGrpSpPr/>
          <p:nvPr/>
        </p:nvGrpSpPr>
        <p:grpSpPr>
          <a:xfrm>
            <a:off x="556684" y="-24396"/>
            <a:ext cx="10972800" cy="1505534"/>
            <a:chOff x="0" y="19552"/>
            <a:chExt cx="10972800" cy="1103895"/>
          </a:xfrm>
        </p:grpSpPr>
        <p:sp>
          <p:nvSpPr>
            <p:cNvPr id="6" name="Rounded Rectangle 5"/>
            <p:cNvSpPr/>
            <p:nvPr/>
          </p:nvSpPr>
          <p:spPr>
            <a:xfrm>
              <a:off x="0" y="19552"/>
              <a:ext cx="10972800" cy="110389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3888" y="73440"/>
              <a:ext cx="10865024" cy="9961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700" b="1" kern="1200" dirty="0" smtClean="0">
                  <a:effectLst>
                    <a:outerShdw blurRad="38100" dist="38100" dir="2700000" algn="tl">
                      <a:srgbClr val="000000">
                        <a:alpha val="43137"/>
                      </a:srgbClr>
                    </a:outerShdw>
                  </a:effectLst>
                  <a:cs typeface="B Nazanin" panose="00000400000000000000" pitchFamily="2" charset="-78"/>
                </a:rPr>
                <a:t> </a:t>
              </a:r>
              <a:r>
                <a:rPr lang="fa-IR" sz="3700" b="1" dirty="0">
                  <a:effectLst>
                    <a:outerShdw blurRad="38100" dist="38100" dir="2700000" algn="tl">
                      <a:srgbClr val="000000">
                        <a:alpha val="43137"/>
                      </a:srgbClr>
                    </a:outerShdw>
                  </a:effectLst>
                  <a:cs typeface="B Nazanin" panose="00000400000000000000" pitchFamily="2" charset="-78"/>
                </a:rPr>
                <a:t>خوابیده  به شکم بطور مایل از یکطرف</a:t>
              </a:r>
            </a:p>
            <a:p>
              <a:pPr lvl="0" algn="ctr" defTabSz="1644650" rtl="1">
                <a:lnSpc>
                  <a:spcPct val="90000"/>
                </a:lnSpc>
                <a:spcBef>
                  <a:spcPct val="0"/>
                </a:spcBef>
                <a:spcAft>
                  <a:spcPct val="35000"/>
                </a:spcAft>
              </a:pPr>
              <a:r>
                <a:rPr lang="en-US" sz="3700" b="1" dirty="0">
                  <a:effectLst>
                    <a:outerShdw blurRad="38100" dist="38100" dir="2700000" algn="tl">
                      <a:srgbClr val="000000">
                        <a:alpha val="43137"/>
                      </a:srgbClr>
                    </a:outerShdw>
                  </a:effectLst>
                  <a:cs typeface="B Nazanin" panose="00000400000000000000" pitchFamily="2" charset="-78"/>
                </a:rPr>
                <a:t>Lateral Prone Position</a:t>
              </a:r>
            </a:p>
          </p:txBody>
        </p:sp>
      </p:grpSp>
      <p:pic>
        <p:nvPicPr>
          <p:cNvPr id="3" name="Picture 2"/>
          <p:cNvPicPr>
            <a:picLocks noChangeAspect="1"/>
          </p:cNvPicPr>
          <p:nvPr/>
        </p:nvPicPr>
        <p:blipFill>
          <a:blip r:embed="rId3"/>
          <a:stretch>
            <a:fillRect/>
          </a:stretch>
        </p:blipFill>
        <p:spPr>
          <a:xfrm>
            <a:off x="556684" y="1955896"/>
            <a:ext cx="5006573" cy="27012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96067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2112" y="2686471"/>
            <a:ext cx="5193792" cy="2712720"/>
          </a:xfrm>
          <a:prstGeom prst="rect">
            <a:avLst/>
          </a:prstGeom>
          <a:ln>
            <a:noFill/>
          </a:ln>
          <a:effectLst>
            <a:outerShdw blurRad="292100" dist="139700" dir="2700000" algn="tl" rotWithShape="0">
              <a:srgbClr val="333333">
                <a:alpha val="65000"/>
              </a:srgbClr>
            </a:outerShdw>
          </a:effectLst>
        </p:spPr>
      </p:pic>
      <p:sp>
        <p:nvSpPr>
          <p:cNvPr id="2" name="Content Placeholder 1"/>
          <p:cNvSpPr>
            <a:spLocks noGrp="1"/>
          </p:cNvSpPr>
          <p:nvPr>
            <p:ph idx="1"/>
          </p:nvPr>
        </p:nvSpPr>
        <p:spPr/>
        <p:txBody>
          <a:bodyPr/>
          <a:lstStyle/>
          <a:p>
            <a:r>
              <a:rPr lang="fa-IR" sz="3200" dirty="0" smtClean="0">
                <a:latin typeface="Calibri" panose="020F0502020204030204" pitchFamily="34" charset="0"/>
                <a:ea typeface="Times New Roman" panose="02020503050405090304" pitchFamily="18" charset="0"/>
                <a:cs typeface="B Nazanin" panose="00000400000000000000" pitchFamily="2" charset="-78"/>
              </a:rPr>
              <a:t>مفید درشيرخوارانی </a:t>
            </a:r>
            <a:r>
              <a:rPr lang="fa-IR" sz="3200" dirty="0">
                <a:latin typeface="Calibri" panose="020F0502020204030204" pitchFamily="34" charset="0"/>
                <a:ea typeface="Times New Roman" panose="02020503050405090304" pitchFamily="18" charset="0"/>
                <a:cs typeface="B Nazanin" panose="00000400000000000000" pitchFamily="2" charset="-78"/>
              </a:rPr>
              <a:t>که چانه </a:t>
            </a:r>
            <a:r>
              <a:rPr lang="fa-IR" sz="3200" dirty="0" smtClean="0">
                <a:latin typeface="Calibri" panose="020F0502020204030204" pitchFamily="34" charset="0"/>
                <a:ea typeface="Times New Roman" panose="02020503050405090304" pitchFamily="18" charset="0"/>
                <a:cs typeface="B Nazanin" panose="00000400000000000000" pitchFamily="2" charset="-78"/>
              </a:rPr>
              <a:t>تو رفته </a:t>
            </a:r>
            <a:r>
              <a:rPr lang="fa-IR" sz="3200" dirty="0">
                <a:latin typeface="Calibri" panose="020F0502020204030204" pitchFamily="34" charset="0"/>
                <a:ea typeface="Times New Roman" panose="02020503050405090304" pitchFamily="18" charset="0"/>
                <a:cs typeface="B Nazanin" panose="00000400000000000000" pitchFamily="2" charset="-78"/>
              </a:rPr>
              <a:t>دارند ویا مادرانی که جراحی شکم شده </a:t>
            </a:r>
            <a:r>
              <a:rPr lang="fa-IR" sz="3200" dirty="0" smtClean="0">
                <a:latin typeface="Calibri" panose="020F0502020204030204" pitchFamily="34" charset="0"/>
                <a:ea typeface="Times New Roman" panose="02020503050405090304" pitchFamily="18" charset="0"/>
                <a:cs typeface="B Nazanin" panose="00000400000000000000" pitchFamily="2" charset="-78"/>
              </a:rPr>
              <a:t>اند</a:t>
            </a:r>
          </a:p>
          <a:p>
            <a:r>
              <a:rPr lang="fa-IR" sz="3200" dirty="0">
                <a:latin typeface="Calibri" panose="020F0502020204030204" pitchFamily="34" charset="0"/>
                <a:ea typeface="Times New Roman" panose="02020503050405090304" pitchFamily="18" charset="0"/>
                <a:cs typeface="B Nazanin" panose="00000400000000000000" pitchFamily="2" charset="-78"/>
              </a:rPr>
              <a:t>احساس خوب </a:t>
            </a:r>
            <a:r>
              <a:rPr lang="fa-IR" sz="3200" dirty="0" smtClean="0">
                <a:latin typeface="Calibri" panose="020F0502020204030204" pitchFamily="34" charset="0"/>
                <a:ea typeface="Times New Roman" panose="02020503050405090304" pitchFamily="18" charset="0"/>
                <a:cs typeface="B Nazanin" panose="00000400000000000000" pitchFamily="2" charset="-78"/>
              </a:rPr>
              <a:t> در کسب وضعیت </a:t>
            </a:r>
            <a:r>
              <a:rPr lang="fa-IR" sz="3200" dirty="0">
                <a:latin typeface="Calibri" panose="020F0502020204030204" pitchFamily="34" charset="0"/>
                <a:ea typeface="Times New Roman" panose="02020503050405090304" pitchFamily="18" charset="0"/>
                <a:cs typeface="B Nazanin" panose="00000400000000000000" pitchFamily="2" charset="-78"/>
              </a:rPr>
              <a:t>جنینی </a:t>
            </a:r>
            <a:r>
              <a:rPr lang="fa-IR" sz="3200" dirty="0" smtClean="0">
                <a:latin typeface="Calibri" panose="020F0502020204030204" pitchFamily="34" charset="0"/>
                <a:ea typeface="Times New Roman" panose="02020503050405090304" pitchFamily="18" charset="0"/>
                <a:cs typeface="B Nazanin" panose="00000400000000000000" pitchFamily="2" charset="-78"/>
              </a:rPr>
              <a:t>برای شیرخوار</a:t>
            </a:r>
            <a:endParaRPr lang="en-US" sz="3200" dirty="0"/>
          </a:p>
        </p:txBody>
      </p:sp>
      <p:grpSp>
        <p:nvGrpSpPr>
          <p:cNvPr id="5" name="Group 4"/>
          <p:cNvGrpSpPr/>
          <p:nvPr/>
        </p:nvGrpSpPr>
        <p:grpSpPr>
          <a:xfrm>
            <a:off x="556684" y="-24396"/>
            <a:ext cx="11147636" cy="1365516"/>
            <a:chOff x="0" y="19552"/>
            <a:chExt cx="11147636" cy="1365516"/>
          </a:xfrm>
        </p:grpSpPr>
        <p:sp>
          <p:nvSpPr>
            <p:cNvPr id="6" name="Rounded Rectangle 5"/>
            <p:cNvSpPr/>
            <p:nvPr/>
          </p:nvSpPr>
          <p:spPr>
            <a:xfrm>
              <a:off x="0" y="19552"/>
              <a:ext cx="11147636" cy="1365516"/>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2916" y="185747"/>
              <a:ext cx="10865024" cy="9961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700" b="1" dirty="0">
                  <a:effectLst>
                    <a:outerShdw blurRad="38100" dist="38100" dir="2700000" algn="tl">
                      <a:srgbClr val="000000">
                        <a:alpha val="43137"/>
                      </a:srgbClr>
                    </a:outerShdw>
                  </a:effectLst>
                  <a:cs typeface="B Nazanin" panose="00000400000000000000" pitchFamily="2" charset="-78"/>
                </a:rPr>
                <a:t>خوابیده  به شکم در حالت زانو زدن</a:t>
              </a:r>
            </a:p>
            <a:p>
              <a:pPr lvl="0" algn="ctr" defTabSz="1644650" rtl="1">
                <a:lnSpc>
                  <a:spcPct val="90000"/>
                </a:lnSpc>
                <a:spcBef>
                  <a:spcPct val="0"/>
                </a:spcBef>
                <a:spcAft>
                  <a:spcPct val="35000"/>
                </a:spcAft>
              </a:pPr>
              <a:r>
                <a:rPr lang="en-US" sz="3700" b="1" dirty="0">
                  <a:effectLst>
                    <a:outerShdw blurRad="38100" dist="38100" dir="2700000" algn="tl">
                      <a:srgbClr val="000000">
                        <a:alpha val="43137"/>
                      </a:srgbClr>
                    </a:outerShdw>
                  </a:effectLst>
                  <a:cs typeface="B Nazanin" panose="00000400000000000000" pitchFamily="2" charset="-78"/>
                </a:rPr>
                <a:t>Kneeling Prone Position</a:t>
              </a:r>
            </a:p>
          </p:txBody>
        </p:sp>
      </p:grpSp>
      <p:sp>
        <p:nvSpPr>
          <p:cNvPr id="9" name="Rectangle 8"/>
          <p:cNvSpPr/>
          <p:nvPr/>
        </p:nvSpPr>
        <p:spPr>
          <a:xfrm>
            <a:off x="6785449" y="4687287"/>
            <a:ext cx="4331114" cy="369332"/>
          </a:xfrm>
          <a:prstGeom prst="rect">
            <a:avLst/>
          </a:prstGeom>
        </p:spPr>
        <p:txBody>
          <a:bodyPr wrap="square">
            <a:spAutoFit/>
          </a:bodyPr>
          <a:lstStyle/>
          <a:p>
            <a:r>
              <a:rPr lang="en-US" dirty="0">
                <a:solidFill>
                  <a:schemeClr val="bg1"/>
                </a:solidFill>
              </a:rPr>
              <a:t>A modified kneeling </a:t>
            </a:r>
            <a:r>
              <a:rPr lang="en-US" dirty="0" smtClean="0">
                <a:solidFill>
                  <a:schemeClr val="bg1"/>
                </a:solidFill>
              </a:rPr>
              <a:t>prone</a:t>
            </a:r>
            <a:r>
              <a:rPr lang="fa-IR" dirty="0" smtClean="0">
                <a:solidFill>
                  <a:schemeClr val="bg1"/>
                </a:solidFill>
              </a:rPr>
              <a:t> </a:t>
            </a:r>
            <a:r>
              <a:rPr lang="en-US" dirty="0" smtClean="0">
                <a:solidFill>
                  <a:schemeClr val="bg1"/>
                </a:solidFill>
              </a:rPr>
              <a:t>position </a:t>
            </a:r>
            <a:endParaRPr lang="en-US" dirty="0">
              <a:solidFill>
                <a:schemeClr val="bg1"/>
              </a:solidFill>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6024" y="2686471"/>
            <a:ext cx="4596384" cy="27188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916607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7221" y="1720895"/>
            <a:ext cx="10972800" cy="4525962"/>
          </a:xfrm>
        </p:spPr>
        <p:txBody>
          <a:bodyPr/>
          <a:lstStyle/>
          <a:p>
            <a:pPr marL="457200" indent="-457200" algn="justLow">
              <a:lnSpc>
                <a:spcPct val="107000"/>
              </a:lnSpc>
              <a:spcBef>
                <a:spcPts val="0"/>
              </a:spcBef>
              <a:spcAft>
                <a:spcPts val="0"/>
              </a:spcAft>
            </a:pPr>
            <a:r>
              <a:rPr lang="ar-SA" sz="3600" b="1" dirty="0">
                <a:latin typeface="Calibri" panose="020F0502020204030204" pitchFamily="34" charset="0"/>
                <a:ea typeface="Times New Roman" panose="02020503050405090304" pitchFamily="18" charset="0"/>
                <a:cs typeface="B Nazanin" panose="00000400000000000000" pitchFamily="2" charset="-78"/>
              </a:rPr>
              <a:t>مادرلمیده به پشت ،شیرخوار زانوزده ونیمه خوابیده به </a:t>
            </a:r>
            <a:r>
              <a:rPr lang="ar-SA" sz="3600" b="1" dirty="0" smtClean="0">
                <a:latin typeface="Calibri" panose="020F0502020204030204" pitchFamily="34" charset="0"/>
                <a:ea typeface="Times New Roman" panose="02020503050405090304" pitchFamily="18" charset="0"/>
                <a:cs typeface="B Nazanin" panose="00000400000000000000" pitchFamily="2" charset="-78"/>
              </a:rPr>
              <a:t>شکم</a:t>
            </a:r>
            <a:r>
              <a:rPr lang="fa-IR" sz="3600" b="1" dirty="0" smtClean="0">
                <a:latin typeface="Calibri" panose="020F0502020204030204" pitchFamily="34" charset="0"/>
                <a:ea typeface="Times New Roman" panose="02020503050405090304" pitchFamily="18" charset="0"/>
                <a:cs typeface="B Nazanin" panose="00000400000000000000" pitchFamily="2" charset="-78"/>
              </a:rPr>
              <a:t> به روی مادر</a:t>
            </a:r>
            <a:endParaRPr lang="en-US" sz="3600" b="1" dirty="0">
              <a:latin typeface="Calibri" panose="020F0502020204030204" pitchFamily="34" charset="0"/>
              <a:ea typeface="Times New Roman" panose="02020503050405090304" pitchFamily="18" charset="0"/>
              <a:cs typeface="Arial" panose="020B0604020202020204" pitchFamily="34" charset="0"/>
            </a:endParaRPr>
          </a:p>
          <a:p>
            <a:pPr marL="109537" indent="0" algn="l">
              <a:buNone/>
            </a:pPr>
            <a:r>
              <a:rPr lang="en-US" sz="3600" b="1" dirty="0">
                <a:latin typeface="Calibri" panose="020F0502020204030204" pitchFamily="34" charset="0"/>
                <a:ea typeface="Times New Roman" panose="02020503050405090304" pitchFamily="18" charset="0"/>
                <a:cs typeface="B Nazanin" panose="00000400000000000000" pitchFamily="2" charset="-78"/>
                <a:hlinkClick r:id="" action="ppaction://noaction"/>
              </a:rPr>
              <a:t>Reclining Straddle Sit with Baby Semi-Prone</a:t>
            </a:r>
            <a:r>
              <a:rPr lang="fa-IR" sz="3600" b="1" dirty="0" smtClean="0">
                <a:hlinkClick r:id="" action="ppaction://noaction"/>
              </a:rPr>
              <a:t> </a:t>
            </a:r>
            <a:endParaRPr lang="fa-IR" sz="3600" b="1" dirty="0" smtClean="0"/>
          </a:p>
          <a:p>
            <a:pPr marL="457200" indent="-457200" algn="justLow">
              <a:lnSpc>
                <a:spcPct val="107000"/>
              </a:lnSpc>
              <a:spcBef>
                <a:spcPts val="0"/>
              </a:spcBef>
              <a:spcAft>
                <a:spcPts val="0"/>
              </a:spcAft>
            </a:pPr>
            <a:r>
              <a:rPr lang="ar-SA" sz="3600" b="1" dirty="0">
                <a:latin typeface="Calibri" panose="020F0502020204030204" pitchFamily="34" charset="0"/>
                <a:ea typeface="Times New Roman" panose="02020503050405090304" pitchFamily="18" charset="0"/>
                <a:cs typeface="B Nazanin" panose="00000400000000000000" pitchFamily="2" charset="-78"/>
              </a:rPr>
              <a:t>مادرلمیده به پشت، شیرخواربصورت گهواره ای در </a:t>
            </a:r>
            <a:r>
              <a:rPr lang="fa-IR" sz="3600" b="1" dirty="0" smtClean="0">
                <a:latin typeface="Calibri" panose="020F0502020204030204" pitchFamily="34" charset="0"/>
                <a:ea typeface="Times New Roman" panose="02020503050405090304" pitchFamily="18" charset="0"/>
                <a:cs typeface="B Nazanin" panose="00000400000000000000" pitchFamily="2" charset="-78"/>
              </a:rPr>
              <a:t>آ</a:t>
            </a:r>
            <a:r>
              <a:rPr lang="ar-SA" sz="3600" b="1" dirty="0" smtClean="0">
                <a:latin typeface="Calibri" panose="020F0502020204030204" pitchFamily="34" charset="0"/>
                <a:ea typeface="Times New Roman" panose="02020503050405090304" pitchFamily="18" charset="0"/>
                <a:cs typeface="B Nazanin" panose="00000400000000000000" pitchFamily="2" charset="-78"/>
              </a:rPr>
              <a:t>غوش </a:t>
            </a:r>
            <a:r>
              <a:rPr lang="ar-SA" sz="3600" b="1" dirty="0">
                <a:latin typeface="Calibri" panose="020F0502020204030204" pitchFamily="34" charset="0"/>
                <a:ea typeface="Times New Roman" panose="02020503050405090304" pitchFamily="18" charset="0"/>
                <a:cs typeface="B Nazanin" panose="00000400000000000000" pitchFamily="2" charset="-78"/>
              </a:rPr>
              <a:t>مادر</a:t>
            </a:r>
            <a:endParaRPr lang="en-US" sz="3600" b="1" dirty="0">
              <a:latin typeface="Calibri" panose="020F0502020204030204" pitchFamily="34" charset="0"/>
              <a:ea typeface="Times New Roman" panose="02020503050405090304" pitchFamily="18" charset="0"/>
              <a:cs typeface="Arial" panose="020B0604020202020204" pitchFamily="34" charset="0"/>
            </a:endParaRPr>
          </a:p>
          <a:p>
            <a:pPr marL="201612" indent="0" algn="l">
              <a:lnSpc>
                <a:spcPct val="107000"/>
              </a:lnSpc>
              <a:spcBef>
                <a:spcPts val="0"/>
              </a:spcBef>
              <a:spcAft>
                <a:spcPts val="0"/>
              </a:spcAft>
              <a:buNone/>
            </a:pPr>
            <a:r>
              <a:rPr lang="en-US" sz="3600" b="1" dirty="0">
                <a:latin typeface="Calibri" panose="020F0502020204030204" pitchFamily="34" charset="0"/>
                <a:ea typeface="Times New Roman" panose="02020503050405090304" pitchFamily="18" charset="0"/>
                <a:cs typeface="Arial" panose="020B0604020202020204" pitchFamily="34" charset="0"/>
                <a:hlinkClick r:id="" action="ppaction://noaction"/>
              </a:rPr>
              <a:t>Reclining </a:t>
            </a:r>
            <a:r>
              <a:rPr lang="en-US" sz="3600" b="1" dirty="0" smtClean="0">
                <a:latin typeface="Calibri" panose="020F0502020204030204" pitchFamily="34" charset="0"/>
                <a:ea typeface="Times New Roman" panose="02020503050405090304" pitchFamily="18" charset="0"/>
                <a:cs typeface="Arial" panose="020B0604020202020204" pitchFamily="34" charset="0"/>
                <a:hlinkClick r:id="" action="ppaction://noaction"/>
              </a:rPr>
              <a:t>Cradle</a:t>
            </a:r>
            <a:endParaRPr lang="fa-IR" sz="3600" b="1" dirty="0" smtClean="0">
              <a:latin typeface="Calibri" panose="020F0502020204030204" pitchFamily="34" charset="0"/>
              <a:ea typeface="Times New Roman" panose="02020503050405090304" pitchFamily="18" charset="0"/>
              <a:cs typeface="Arial" panose="020B0604020202020204" pitchFamily="34" charset="0"/>
            </a:endParaRPr>
          </a:p>
          <a:p>
            <a:pPr marL="342900" indent="-342900" algn="justLow">
              <a:lnSpc>
                <a:spcPct val="107000"/>
              </a:lnSpc>
              <a:spcBef>
                <a:spcPts val="0"/>
              </a:spcBef>
              <a:spcAft>
                <a:spcPts val="0"/>
              </a:spcAft>
            </a:pPr>
            <a:r>
              <a:rPr lang="ar-SA" sz="3600" b="1" dirty="0">
                <a:latin typeface="Calibri" panose="020F0502020204030204" pitchFamily="34" charset="0"/>
                <a:ea typeface="Times New Roman" panose="02020503050405090304" pitchFamily="18" charset="0"/>
                <a:cs typeface="B Nazanin" panose="00000400000000000000" pitchFamily="2" charset="-78"/>
              </a:rPr>
              <a:t>مادر لمیده به پشت، شیرخوار نشسته درکنارمادر</a:t>
            </a:r>
            <a:endParaRPr lang="en-US" sz="3600" b="1" dirty="0">
              <a:latin typeface="Calibri" panose="020F0502020204030204" pitchFamily="34" charset="0"/>
              <a:ea typeface="Times New Roman" panose="02020503050405090304" pitchFamily="18" charset="0"/>
              <a:cs typeface="Arial" panose="020B0604020202020204" pitchFamily="34" charset="0"/>
            </a:endParaRPr>
          </a:p>
          <a:p>
            <a:pPr marL="201612" indent="0" algn="l">
              <a:lnSpc>
                <a:spcPct val="107000"/>
              </a:lnSpc>
              <a:spcBef>
                <a:spcPts val="0"/>
              </a:spcBef>
              <a:spcAft>
                <a:spcPts val="0"/>
              </a:spcAft>
              <a:buNone/>
            </a:pPr>
            <a:r>
              <a:rPr lang="en-US" sz="3600" b="1" dirty="0">
                <a:latin typeface="Calibri" panose="020F0502020204030204" pitchFamily="34" charset="0"/>
                <a:ea typeface="Times New Roman" panose="02020503050405090304" pitchFamily="18" charset="0"/>
                <a:cs typeface="B Nazanin" panose="00000400000000000000" pitchFamily="2" charset="-78"/>
                <a:hlinkClick r:id="" action="ppaction://noaction"/>
              </a:rPr>
              <a:t>Reclining Sit</a:t>
            </a:r>
            <a:r>
              <a:rPr lang="ar-SA" sz="3600" b="1" dirty="0">
                <a:latin typeface="Calibri" panose="020F0502020204030204" pitchFamily="34" charset="0"/>
                <a:ea typeface="Times New Roman" panose="02020503050405090304" pitchFamily="18" charset="0"/>
                <a:cs typeface="B Nazanin" panose="00000400000000000000" pitchFamily="2" charset="-78"/>
                <a:hlinkClick r:id="" action="ppaction://noaction"/>
              </a:rPr>
              <a:t> </a:t>
            </a:r>
            <a:endParaRPr lang="en-US" sz="3600" b="1" dirty="0">
              <a:latin typeface="Calibri" panose="020F0502020204030204" pitchFamily="34" charset="0"/>
              <a:ea typeface="Times New Roman" panose="02020503050405090304" pitchFamily="18" charset="0"/>
              <a:cs typeface="Arial" panose="020B0604020202020204" pitchFamily="34" charset="0"/>
            </a:endParaRPr>
          </a:p>
          <a:p>
            <a:pPr marL="457200" algn="justLow">
              <a:lnSpc>
                <a:spcPct val="107000"/>
              </a:lnSpc>
              <a:spcBef>
                <a:spcPts val="0"/>
              </a:spcBef>
              <a:spcAft>
                <a:spcPts val="0"/>
              </a:spcAft>
            </a:pPr>
            <a:endParaRPr lang="en-US" sz="3600" b="1" dirty="0">
              <a:latin typeface="Calibri" panose="020F0502020204030204" pitchFamily="34" charset="0"/>
              <a:ea typeface="Times New Roman" panose="02020503050405090304" pitchFamily="18" charset="0"/>
              <a:cs typeface="Arial" panose="020B0604020202020204" pitchFamily="34" charset="0"/>
            </a:endParaRPr>
          </a:p>
          <a:p>
            <a:endParaRPr lang="fa-IR" sz="3600" b="1" dirty="0" smtClean="0"/>
          </a:p>
          <a:p>
            <a:endParaRPr lang="fa-IR" sz="3600" b="1" dirty="0" smtClean="0"/>
          </a:p>
          <a:p>
            <a:endParaRPr lang="en-US" sz="3600" b="1" dirty="0"/>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68</a:t>
            </a:fld>
            <a:endParaRPr lang="fa-IR" dirty="0">
              <a:solidFill>
                <a:prstClr val="black"/>
              </a:solidFill>
            </a:endParaRPr>
          </a:p>
        </p:txBody>
      </p:sp>
      <p:grpSp>
        <p:nvGrpSpPr>
          <p:cNvPr id="5" name="Group 4"/>
          <p:cNvGrpSpPr/>
          <p:nvPr/>
        </p:nvGrpSpPr>
        <p:grpSpPr>
          <a:xfrm>
            <a:off x="426721" y="-198119"/>
            <a:ext cx="11406716" cy="2011679"/>
            <a:chOff x="-127056" y="-108076"/>
            <a:chExt cx="11151589" cy="1477904"/>
          </a:xfrm>
        </p:grpSpPr>
        <p:sp>
          <p:nvSpPr>
            <p:cNvPr id="6" name="Rounded Rectangle 5"/>
            <p:cNvSpPr/>
            <p:nvPr/>
          </p:nvSpPr>
          <p:spPr>
            <a:xfrm>
              <a:off x="51733" y="78928"/>
              <a:ext cx="10972800" cy="1103895"/>
            </a:xfrm>
            <a:prstGeom prst="roundRect">
              <a:avLst/>
            </a:prstGeom>
            <a:solidFill>
              <a:schemeClr val="tx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127056" y="-108076"/>
              <a:ext cx="11099857" cy="14779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rtl="1">
                <a:lnSpc>
                  <a:spcPct val="90000"/>
                </a:lnSpc>
                <a:spcBef>
                  <a:spcPct val="0"/>
                </a:spcBef>
                <a:spcAft>
                  <a:spcPct val="35000"/>
                </a:spcAft>
              </a:pPr>
              <a:r>
                <a:rPr lang="fa-IR" sz="3200" kern="1200" dirty="0" smtClean="0">
                  <a:cs typeface="B Nazanin" panose="00000400000000000000" pitchFamily="2" charset="-78"/>
                </a:rPr>
                <a:t> </a:t>
              </a:r>
              <a:r>
                <a:rPr lang="fa-IR" sz="3600" b="1" dirty="0">
                  <a:effectLst>
                    <a:outerShdw blurRad="38100" dist="38100" dir="2700000" algn="tl">
                      <a:srgbClr val="000000">
                        <a:alpha val="43137"/>
                      </a:srgbClr>
                    </a:outerShdw>
                  </a:effectLst>
                  <a:cs typeface="B Nazanin" panose="00000400000000000000" pitchFamily="2" charset="-78"/>
                </a:rPr>
                <a:t>مادر لمیده به پشت </a:t>
              </a:r>
              <a:endParaRPr lang="fa-IR" sz="3200" b="1" dirty="0">
                <a:effectLst>
                  <a:outerShdw blurRad="38100" dist="38100" dir="2700000" algn="tl">
                    <a:srgbClr val="000000">
                      <a:alpha val="43137"/>
                    </a:srgbClr>
                  </a:outerShdw>
                </a:effectLst>
                <a:cs typeface="B Nazanin" panose="00000400000000000000" pitchFamily="2" charset="-78"/>
              </a:endParaRPr>
            </a:p>
            <a:p>
              <a:pPr lvl="0" algn="r" defTabSz="1644650" rtl="1">
                <a:lnSpc>
                  <a:spcPct val="90000"/>
                </a:lnSpc>
                <a:spcBef>
                  <a:spcPct val="0"/>
                </a:spcBef>
                <a:spcAft>
                  <a:spcPct val="35000"/>
                </a:spcAft>
              </a:pPr>
              <a:r>
                <a:rPr lang="en-US" sz="3600" b="1" dirty="0">
                  <a:effectLst>
                    <a:outerShdw blurRad="38100" dist="38100" dir="2700000" algn="tl">
                      <a:srgbClr val="000000">
                        <a:alpha val="43137"/>
                      </a:srgbClr>
                    </a:outerShdw>
                  </a:effectLst>
                  <a:cs typeface="B Nazanin" panose="00000400000000000000" pitchFamily="2" charset="-78"/>
                </a:rPr>
                <a:t>Mother Reclining Positions </a:t>
              </a:r>
              <a:r>
                <a:rPr lang="en-US" sz="3200" b="1" dirty="0">
                  <a:effectLst>
                    <a:outerShdw blurRad="38100" dist="38100" dir="2700000" algn="tl">
                      <a:srgbClr val="000000">
                        <a:alpha val="43137"/>
                      </a:srgbClr>
                    </a:outerShdw>
                  </a:effectLst>
                  <a:cs typeface="B Nazanin" panose="00000400000000000000" pitchFamily="2" charset="-78"/>
                </a:rPr>
                <a:t>(Modified Semi-Fowler</a:t>
              </a:r>
              <a:r>
                <a:rPr lang="en-US" sz="3200" b="1" dirty="0" smtClean="0">
                  <a:effectLst>
                    <a:outerShdw blurRad="38100" dist="38100" dir="2700000" algn="tl">
                      <a:srgbClr val="000000">
                        <a:alpha val="43137"/>
                      </a:srgbClr>
                    </a:outerShdw>
                  </a:effectLst>
                  <a:cs typeface="B Nazanin" panose="00000400000000000000" pitchFamily="2" charset="-78"/>
                </a:rPr>
                <a:t>)</a:t>
              </a:r>
              <a:endParaRPr lang="en-US" sz="3200" b="1" dirty="0">
                <a:effectLst>
                  <a:outerShdw blurRad="38100" dist="38100" dir="2700000" algn="tl">
                    <a:srgbClr val="000000">
                      <a:alpha val="43137"/>
                    </a:srgbClr>
                  </a:outerShdw>
                </a:effectLst>
                <a:cs typeface="B Nazanin" panose="00000400000000000000" pitchFamily="2" charset="-78"/>
              </a:endParaRPr>
            </a:p>
          </p:txBody>
        </p:sp>
      </p:gr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ar-SA" altLang="en-US" sz="1200" b="1" i="1" u="none" strike="noStrike" cap="none" normalizeH="0" baseline="0" smtClean="0">
                <a:ln>
                  <a:noFill/>
                </a:ln>
                <a:solidFill>
                  <a:schemeClr val="tx1"/>
                </a:solidFill>
                <a:effectLst/>
                <a:latin typeface="Calibri" panose="020F0502020204030204" pitchFamily="34" charset="0"/>
                <a:ea typeface="Times New Roman" panose="02020503050405090304" pitchFamily="18" charset="0"/>
                <a:cs typeface="B Nazanin" panose="00000400000000000000" pitchFamily="2" charset="-78"/>
              </a:rPr>
              <a:t>مادر لمیده به پشت، شیرخوار نشسته درکنارمادر</a:t>
            </a:r>
            <a:endParaRPr kumimoji="0" lang="en-US" altLang="en-US" sz="11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8"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smtClean="0">
                <a:ln>
                  <a:noFill/>
                </a:ln>
                <a:solidFill>
                  <a:schemeClr val="tx1"/>
                </a:solidFill>
                <a:effectLst/>
                <a:latin typeface="Calibri" panose="020F0502020204030204" pitchFamily="34" charset="0"/>
                <a:ea typeface="Times New Roman" panose="02020503050405090304" pitchFamily="18" charset="0"/>
                <a:cs typeface="B Nazanin" panose="00000400000000000000" pitchFamily="2" charset="-78"/>
              </a:rPr>
              <a:t>Reclining Sit</a:t>
            </a:r>
            <a:r>
              <a:rPr kumimoji="0" lang="ar-SA" altLang="en-US" sz="1200" b="1" i="1" u="none" strike="noStrike" cap="none" normalizeH="0" baseline="0" smtClean="0">
                <a:ln>
                  <a:noFill/>
                </a:ln>
                <a:solidFill>
                  <a:schemeClr val="tx1"/>
                </a:solidFill>
                <a:effectLst/>
                <a:latin typeface="Calibri" panose="020F0502020204030204" pitchFamily="34" charset="0"/>
                <a:ea typeface="Times New Roman" panose="02020503050405090304" pitchFamily="18" charset="0"/>
                <a:cs typeface="B Nazanin" panose="00000400000000000000" pitchFamily="2" charset="-78"/>
              </a:rPr>
              <a:t> </a:t>
            </a:r>
            <a:endParaRPr kumimoji="0" lang="ar-SA"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675456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56684" y="2065339"/>
            <a:ext cx="10972800" cy="4525962"/>
          </a:xfrm>
        </p:spPr>
        <p:txBody>
          <a:bodyPr/>
          <a:lstStyle/>
          <a:p>
            <a:r>
              <a:rPr lang="fa-IR" sz="3200" dirty="0" smtClean="0">
                <a:solidFill>
                  <a:prstClr val="black"/>
                </a:solidFill>
                <a:latin typeface="Calibri" panose="020F0502020204030204" pitchFamily="34" charset="0"/>
                <a:ea typeface="Times New Roman" panose="02020503050405090304" pitchFamily="18" charset="0"/>
                <a:cs typeface="B Nazanin" panose="00000400000000000000" pitchFamily="2" charset="-78"/>
              </a:rPr>
              <a:t>مفیددر جریان شیر زیاد ویا </a:t>
            </a:r>
            <a:r>
              <a:rPr lang="fa-IR" sz="3200" dirty="0">
                <a:solidFill>
                  <a:prstClr val="black"/>
                </a:solidFill>
                <a:latin typeface="Calibri" panose="020F0502020204030204" pitchFamily="34" charset="0"/>
                <a:ea typeface="Times New Roman" panose="02020503050405090304" pitchFamily="18" charset="0"/>
                <a:cs typeface="B Nazanin" panose="00000400000000000000" pitchFamily="2" charset="-78"/>
              </a:rPr>
              <a:t>درشيرخوارانی که چانه فرورفته دارند</a:t>
            </a:r>
            <a:r>
              <a:rPr lang="fa-IR" dirty="0" smtClean="0"/>
              <a:t> </a:t>
            </a:r>
            <a:endParaRPr lang="en-US" dirty="0"/>
          </a:p>
        </p:txBody>
      </p:sp>
      <p:graphicFrame>
        <p:nvGraphicFramePr>
          <p:cNvPr id="5" name="Diagram 4"/>
          <p:cNvGraphicFramePr/>
          <p:nvPr>
            <p:extLst/>
          </p:nvPr>
        </p:nvGraphicFramePr>
        <p:xfrm>
          <a:off x="609600" y="274637"/>
          <a:ext cx="10972800" cy="16081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69</a:t>
            </a:fld>
            <a:endParaRPr lang="fa-IR" dirty="0">
              <a:solidFill>
                <a:prstClr val="black"/>
              </a:solidFill>
            </a:endParaRPr>
          </a:p>
        </p:txBody>
      </p:sp>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61956" y="2768682"/>
            <a:ext cx="5949696" cy="33162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67496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439313" name="Picture 17" descr="position_1"/>
          <p:cNvPicPr>
            <a:picLocks noChangeAspect="1" noChangeArrowheads="1"/>
          </p:cNvPicPr>
          <p:nvPr/>
        </p:nvPicPr>
        <p:blipFill>
          <a:blip r:embed="rId3"/>
          <a:srcRect/>
          <a:stretch>
            <a:fillRect/>
          </a:stretch>
        </p:blipFill>
        <p:spPr bwMode="auto">
          <a:xfrm>
            <a:off x="3143672" y="1556792"/>
            <a:ext cx="6418783" cy="4572000"/>
          </a:xfrm>
          <a:prstGeom prst="rect">
            <a:avLst/>
          </a:prstGeom>
          <a:ln>
            <a:noFill/>
          </a:ln>
          <a:effectLst>
            <a:outerShdw blurRad="292100" dist="139700" dir="2700000" algn="tl" rotWithShape="0">
              <a:srgbClr val="333333">
                <a:alpha val="65000"/>
              </a:srgbClr>
            </a:outerShdw>
          </a:effectLst>
        </p:spPr>
      </p:pic>
      <p:pic>
        <p:nvPicPr>
          <p:cNvPr id="439314" name="Picture 18" descr="position_2"/>
          <p:cNvPicPr>
            <a:picLocks noChangeAspect="1" noChangeArrowheads="1"/>
          </p:cNvPicPr>
          <p:nvPr/>
        </p:nvPicPr>
        <p:blipFill>
          <a:blip r:embed="rId4"/>
          <a:srcRect/>
          <a:stretch>
            <a:fillRect/>
          </a:stretch>
        </p:blipFill>
        <p:spPr bwMode="auto">
          <a:xfrm>
            <a:off x="2970158" y="1484784"/>
            <a:ext cx="6467708" cy="4572000"/>
          </a:xfrm>
          <a:prstGeom prst="rect">
            <a:avLst/>
          </a:prstGeom>
          <a:ln>
            <a:noFill/>
          </a:ln>
          <a:effectLst>
            <a:outerShdw blurRad="292100" dist="139700" dir="2700000" algn="tl" rotWithShape="0">
              <a:srgbClr val="333333">
                <a:alpha val="65000"/>
              </a:srgbClr>
            </a:outerShdw>
          </a:effectLst>
        </p:spPr>
      </p:pic>
      <p:pic>
        <p:nvPicPr>
          <p:cNvPr id="439315" name="Picture 19" descr="position_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05136" y="1484784"/>
            <a:ext cx="6682840" cy="464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2135560" y="188640"/>
            <a:ext cx="8136904" cy="1261884"/>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en-US" sz="3200" dirty="0">
                <a:effectLst>
                  <a:outerShdw blurRad="38100" dist="38100" dir="2700000" algn="tl">
                    <a:srgbClr val="000000">
                      <a:alpha val="43137"/>
                    </a:srgbClr>
                  </a:outerShdw>
                </a:effectLst>
                <a:cs typeface="B Nazanin" panose="00000400000000000000" pitchFamily="2" charset="-78"/>
              </a:rPr>
              <a:t>   </a:t>
            </a:r>
            <a:r>
              <a:rPr lang="en-US" sz="3200" b="1" dirty="0">
                <a:effectLst>
                  <a:outerShdw blurRad="38100" dist="38100" dir="2700000" algn="tl">
                    <a:srgbClr val="000000">
                      <a:alpha val="43137"/>
                    </a:srgbClr>
                  </a:outerShdw>
                </a:effectLst>
                <a:cs typeface="B Nazanin" panose="00000400000000000000" pitchFamily="2" charset="-78"/>
              </a:rPr>
              <a:t>Latch-On Well</a:t>
            </a:r>
            <a:r>
              <a:rPr lang="fa-IR" sz="3200" b="1" dirty="0">
                <a:effectLst>
                  <a:outerShdw blurRad="38100" dist="38100" dir="2700000" algn="tl">
                    <a:srgbClr val="000000">
                      <a:alpha val="43137"/>
                    </a:srgbClr>
                  </a:outerShdw>
                </a:effectLst>
                <a:cs typeface="B Nazanin" panose="00000400000000000000" pitchFamily="2" charset="-78"/>
              </a:rPr>
              <a:t> </a:t>
            </a:r>
            <a:r>
              <a:rPr lang="en-US" sz="3200" b="1" dirty="0">
                <a:effectLst>
                  <a:outerShdw blurRad="38100" dist="38100" dir="2700000" algn="tl">
                    <a:srgbClr val="000000">
                      <a:alpha val="43137"/>
                    </a:srgbClr>
                  </a:outerShdw>
                </a:effectLst>
                <a:cs typeface="B Nazanin" panose="00000400000000000000" pitchFamily="2" charset="-78"/>
              </a:rPr>
              <a:t> </a:t>
            </a:r>
            <a:r>
              <a:rPr lang="fa-IR" sz="3600" b="1" dirty="0">
                <a:cs typeface="B Nazanin" panose="00000400000000000000" pitchFamily="2" charset="-78"/>
              </a:rPr>
              <a:t>چفت شدن خوب به پستان </a:t>
            </a:r>
            <a:endParaRPr lang="en-US" sz="3200" b="1" dirty="0">
              <a:cs typeface="B Nazanin" panose="00000400000000000000" pitchFamily="2" charset="-78"/>
            </a:endParaRPr>
          </a:p>
          <a:p>
            <a:pPr algn="ctr"/>
            <a:r>
              <a:rPr lang="fa-IR" sz="3200" dirty="0">
                <a:effectLst>
                  <a:outerShdw blurRad="38100" dist="38100" dir="2700000" algn="tl">
                    <a:srgbClr val="000000">
                      <a:alpha val="43137"/>
                    </a:srgbClr>
                  </a:outerShdw>
                </a:effectLst>
                <a:cs typeface="B Nazanin" panose="00000400000000000000" pitchFamily="2" charset="-78"/>
              </a:rPr>
              <a:t> </a:t>
            </a:r>
            <a:r>
              <a:rPr lang="fa-IR" sz="4000" b="1" dirty="0">
                <a:cs typeface="B Nazanin" panose="00000400000000000000" pitchFamily="2" charset="-78"/>
              </a:rPr>
              <a:t>قلب موفقیت در </a:t>
            </a:r>
            <a:r>
              <a:rPr lang="fa-IR" sz="4000" b="1" dirty="0" err="1">
                <a:cs typeface="B Nazanin" panose="00000400000000000000" pitchFamily="2" charset="-78"/>
              </a:rPr>
              <a:t>تغذيه</a:t>
            </a:r>
            <a:r>
              <a:rPr lang="fa-IR" sz="4000" b="1" dirty="0">
                <a:cs typeface="B Nazanin" panose="00000400000000000000" pitchFamily="2" charset="-78"/>
              </a:rPr>
              <a:t> با شیرمادر است</a:t>
            </a:r>
            <a:endParaRPr lang="en-US" sz="4000" b="1" dirty="0">
              <a:cs typeface="B Nazanin" panose="00000400000000000000" pitchFamily="2" charset="-78"/>
            </a:endParaRPr>
          </a:p>
        </p:txBody>
      </p:sp>
      <p:sp>
        <p:nvSpPr>
          <p:cNvPr id="2" name="Slide Number Placeholder 1"/>
          <p:cNvSpPr>
            <a:spLocks noGrp="1"/>
          </p:cNvSpPr>
          <p:nvPr>
            <p:ph type="sldNum" sz="quarter" idx="12"/>
          </p:nvPr>
        </p:nvSpPr>
        <p:spPr/>
        <p:txBody>
          <a:bodyPr/>
          <a:lstStyle/>
          <a:p>
            <a:pPr>
              <a:defRPr/>
            </a:pPr>
            <a:fld id="{10A915E6-25D4-4478-83EA-8A1184D8A544}" type="slidenum">
              <a:rPr lang="fa-IR" smtClean="0"/>
              <a:pPr>
                <a:defRPr/>
              </a:pPr>
              <a:t>7</a:t>
            </a:fld>
            <a:endParaRPr lang="fa-IR" dirty="0"/>
          </a:p>
        </p:txBody>
      </p:sp>
    </p:spTree>
    <p:extLst>
      <p:ext uri="{BB962C8B-B14F-4D97-AF65-F5344CB8AC3E}">
        <p14:creationId xmlns:p14="http://schemas.microsoft.com/office/powerpoint/2010/main" val="3670261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000"/>
                                  </p:stCondLst>
                                  <p:childTnLst>
                                    <p:set>
                                      <p:cBhvr>
                                        <p:cTn id="6" dur="1" fill="hold">
                                          <p:stCondLst>
                                            <p:cond delay="0"/>
                                          </p:stCondLst>
                                        </p:cTn>
                                        <p:tgtEl>
                                          <p:spTgt spid="439314"/>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nodeType="afterEffect">
                                  <p:stCondLst>
                                    <p:cond delay="1750"/>
                                  </p:stCondLst>
                                  <p:childTnLst>
                                    <p:set>
                                      <p:cBhvr>
                                        <p:cTn id="9" dur="1" fill="hold">
                                          <p:stCondLst>
                                            <p:cond delay="0"/>
                                          </p:stCondLst>
                                        </p:cTn>
                                        <p:tgtEl>
                                          <p:spTgt spid="4393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5432" y="1481138"/>
            <a:ext cx="11036967" cy="4525962"/>
          </a:xfrm>
        </p:spPr>
        <p:txBody>
          <a:bodyPr/>
          <a:lstStyle/>
          <a:p>
            <a:r>
              <a:rPr lang="fa-IR" sz="3600" dirty="0" smtClean="0"/>
              <a:t> </a:t>
            </a:r>
            <a:r>
              <a:rPr lang="ar-SA" sz="3600" dirty="0">
                <a:latin typeface="Calibri" panose="020F0502020204030204" pitchFamily="34" charset="0"/>
                <a:ea typeface="Times New Roman" panose="02020503050405090304" pitchFamily="18" charset="0"/>
                <a:cs typeface="B Nazanin" panose="00000400000000000000" pitchFamily="2" charset="-78"/>
              </a:rPr>
              <a:t>این وضعیت درمادری که سزارین شده با گذاشتن بالش نرم برای پوشانیدن و   حمایت محل شکاف عمل ،خیلی راحت است</a:t>
            </a:r>
            <a:endParaRPr lang="en-US" sz="3600" dirty="0"/>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70</a:t>
            </a:fld>
            <a:endParaRPr lang="fa-IR" dirty="0">
              <a:solidFill>
                <a:prstClr val="black"/>
              </a:solidFill>
            </a:endParaRPr>
          </a:p>
        </p:txBody>
      </p:sp>
      <p:grpSp>
        <p:nvGrpSpPr>
          <p:cNvPr id="5" name="Group 4"/>
          <p:cNvGrpSpPr/>
          <p:nvPr/>
        </p:nvGrpSpPr>
        <p:grpSpPr>
          <a:xfrm>
            <a:off x="801158" y="157119"/>
            <a:ext cx="10972800" cy="1123200"/>
            <a:chOff x="0" y="9899"/>
            <a:chExt cx="10972800" cy="1123200"/>
          </a:xfrm>
        </p:grpSpPr>
        <p:sp>
          <p:nvSpPr>
            <p:cNvPr id="6" name="Rounded Rectangle 5"/>
            <p:cNvSpPr/>
            <p:nvPr/>
          </p:nvSpPr>
          <p:spPr>
            <a:xfrm>
              <a:off x="0" y="9899"/>
              <a:ext cx="10972800" cy="11232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64729"/>
              <a:ext cx="108631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marL="457200" indent="-457200" algn="ctr">
                <a:lnSpc>
                  <a:spcPct val="107000"/>
                </a:lnSpc>
                <a:spcBef>
                  <a:spcPts val="0"/>
                </a:spcBef>
                <a:spcAft>
                  <a:spcPts val="0"/>
                </a:spcAft>
              </a:pPr>
              <a:r>
                <a:rPr lang="ar-SA"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مادرلمیده به پشت، شیرخواربصورت گهواره ای در اغوش مادر</a:t>
              </a:r>
              <a:endParaRPr lang="en-US"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endParaRPr>
            </a:p>
            <a:p>
              <a:pPr marL="201612" algn="ctr">
                <a:lnSpc>
                  <a:spcPct val="107000"/>
                </a:lnSpc>
              </a:pPr>
              <a:r>
                <a:rPr lang="en-US"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rPr>
                <a:t>Reclining Cradle</a:t>
              </a:r>
              <a:endParaRPr lang="fa-IR"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endParaRPr>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7303" y="2796256"/>
            <a:ext cx="5169408" cy="2895600"/>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1519" y="2802352"/>
            <a:ext cx="4523232" cy="28895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284884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sz="3600" dirty="0">
                <a:latin typeface="Calibri" panose="020F0502020204030204" pitchFamily="34" charset="0"/>
                <a:ea typeface="Times New Roman" panose="02020503050405090304" pitchFamily="18" charset="0"/>
                <a:cs typeface="B Nazanin" panose="00000400000000000000" pitchFamily="2" charset="-78"/>
              </a:rPr>
              <a:t>بطور موقت تا هنگام بهبودی جراحت نوک پستان بخصوص در شیرخواران بزرگتر استفاده می شود</a:t>
            </a:r>
            <a:endParaRPr lang="en-US" sz="3600" dirty="0"/>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71</a:t>
            </a:fld>
            <a:endParaRPr lang="fa-IR" dirty="0">
              <a:solidFill>
                <a:prstClr val="black"/>
              </a:solidFill>
            </a:endParaRPr>
          </a:p>
        </p:txBody>
      </p:sp>
      <p:grpSp>
        <p:nvGrpSpPr>
          <p:cNvPr id="5" name="Group 4"/>
          <p:cNvGrpSpPr/>
          <p:nvPr/>
        </p:nvGrpSpPr>
        <p:grpSpPr>
          <a:xfrm>
            <a:off x="801158" y="157119"/>
            <a:ext cx="10972800" cy="1123200"/>
            <a:chOff x="0" y="9899"/>
            <a:chExt cx="10972800" cy="1123200"/>
          </a:xfrm>
        </p:grpSpPr>
        <p:sp>
          <p:nvSpPr>
            <p:cNvPr id="6" name="Rounded Rectangle 5"/>
            <p:cNvSpPr/>
            <p:nvPr/>
          </p:nvSpPr>
          <p:spPr>
            <a:xfrm>
              <a:off x="0" y="9899"/>
              <a:ext cx="10972800" cy="11232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64729"/>
              <a:ext cx="108631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marR="0" lvl="0" algn="ctr" rtl="1">
                <a:lnSpc>
                  <a:spcPct val="107000"/>
                </a:lnSpc>
                <a:spcBef>
                  <a:spcPts val="0"/>
                </a:spcBef>
                <a:spcAft>
                  <a:spcPts val="0"/>
                </a:spcAft>
              </a:pPr>
              <a:r>
                <a:rPr lang="ar-SA" sz="40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مادر لمیده به پشت، شیرخوار نشسته درکنارمادر</a:t>
              </a:r>
              <a:endParaRPr lang="en-US"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endParaRPr>
            </a:p>
            <a:p>
              <a:pPr marL="457200" marR="0" algn="ctr" rtl="1">
                <a:lnSpc>
                  <a:spcPct val="107000"/>
                </a:lnSpc>
                <a:spcBef>
                  <a:spcPts val="0"/>
                </a:spcBef>
                <a:spcAft>
                  <a:spcPts val="0"/>
                </a:spcAft>
              </a:pPr>
              <a:r>
                <a:rPr lang="en-US" sz="40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Reclining Sit</a:t>
              </a:r>
              <a:r>
                <a:rPr lang="ar-SA" sz="40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 </a:t>
              </a:r>
              <a:endParaRPr lang="en-US"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endParaRPr>
            </a:p>
          </p:txBody>
        </p:sp>
      </p:gr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5518" y="2682006"/>
            <a:ext cx="6224016" cy="31821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25690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07095" y="1826800"/>
            <a:ext cx="9112072" cy="4525962"/>
          </a:xfrm>
        </p:spPr>
        <p:txBody>
          <a:bodyPr/>
          <a:lstStyle/>
          <a:p>
            <a:r>
              <a:rPr lang="fa-IR" sz="3200" b="1" dirty="0">
                <a:latin typeface="Calibri" panose="020F0502020204030204" pitchFamily="34" charset="0"/>
                <a:ea typeface="Times New Roman" panose="02020503050405090304" pitchFamily="18" charset="0"/>
                <a:cs typeface="B Nazanin" panose="00000400000000000000" pitchFamily="2" charset="-78"/>
              </a:rPr>
              <a:t>روش دنسر </a:t>
            </a:r>
            <a:r>
              <a:rPr lang="fa-IR" sz="3200" b="1" dirty="0" smtClean="0">
                <a:latin typeface="Calibri" panose="020F0502020204030204" pitchFamily="34" charset="0"/>
                <a:ea typeface="Times New Roman" panose="02020503050405090304" pitchFamily="18" charset="0"/>
                <a:cs typeface="B Nazanin" panose="00000400000000000000" pitchFamily="2" charset="-78"/>
              </a:rPr>
              <a:t>کلاسیک</a:t>
            </a:r>
          </a:p>
          <a:p>
            <a:pPr marL="109537" indent="0">
              <a:buNone/>
            </a:pPr>
            <a:r>
              <a:rPr lang="fa-IR" sz="3200" b="1" dirty="0" smtClean="0">
                <a:latin typeface="Calibri" panose="020F0502020204030204" pitchFamily="34" charset="0"/>
                <a:ea typeface="Times New Roman" panose="02020503050405090304" pitchFamily="18" charset="0"/>
                <a:cs typeface="B Nazanin" panose="00000400000000000000" pitchFamily="2" charset="-78"/>
              </a:rPr>
              <a:t> </a:t>
            </a:r>
            <a:r>
              <a:rPr lang="en-US" sz="3200" b="1" dirty="0">
                <a:latin typeface="Calibri" panose="020F0502020204030204" pitchFamily="34" charset="0"/>
                <a:ea typeface="Times New Roman" panose="02020503050405090304" pitchFamily="18" charset="0"/>
                <a:cs typeface="B Nazanin" panose="00000400000000000000" pitchFamily="2" charset="-78"/>
              </a:rPr>
              <a:t>Classic Dancer Hand Position</a:t>
            </a:r>
            <a:endParaRPr lang="fa-IR" sz="3200" b="1" dirty="0" smtClean="0">
              <a:latin typeface="Calibri" panose="020F0502020204030204" pitchFamily="34" charset="0"/>
              <a:ea typeface="Times New Roman" panose="02020503050405090304" pitchFamily="18" charset="0"/>
              <a:cs typeface="B Nazanin" panose="00000400000000000000" pitchFamily="2" charset="-78"/>
            </a:endParaRPr>
          </a:p>
          <a:p>
            <a:r>
              <a:rPr lang="fa-IR" sz="3200" b="1" dirty="0">
                <a:latin typeface="Calibri" panose="020F0502020204030204" pitchFamily="34" charset="0"/>
                <a:ea typeface="Times New Roman" panose="02020503050405090304" pitchFamily="18" charset="0"/>
                <a:cs typeface="B Nazanin" panose="00000400000000000000" pitchFamily="2" charset="-78"/>
              </a:rPr>
              <a:t>روش دنسر تمرین  مکیدن با استفاده از سه </a:t>
            </a:r>
            <a:r>
              <a:rPr lang="fa-IR" sz="3200" b="1" dirty="0" smtClean="0">
                <a:latin typeface="Calibri" panose="020F0502020204030204" pitchFamily="34" charset="0"/>
                <a:ea typeface="Times New Roman" panose="02020503050405090304" pitchFamily="18" charset="0"/>
                <a:cs typeface="B Nazanin" panose="00000400000000000000" pitchFamily="2" charset="-78"/>
              </a:rPr>
              <a:t>انگشت</a:t>
            </a:r>
          </a:p>
          <a:p>
            <a:pPr marL="109537" indent="0">
              <a:buNone/>
            </a:pPr>
            <a:r>
              <a:rPr lang="en-US" sz="3200" b="1" dirty="0" smtClean="0">
                <a:latin typeface="Calibri" panose="020F0502020204030204" pitchFamily="34" charset="0"/>
                <a:ea typeface="Times New Roman" panose="02020503050405090304" pitchFamily="18" charset="0"/>
                <a:cs typeface="B Nazanin" panose="00000400000000000000" pitchFamily="2" charset="-78"/>
              </a:rPr>
              <a:t>Three-Finger </a:t>
            </a:r>
            <a:r>
              <a:rPr lang="en-US" sz="3200" b="1" dirty="0">
                <a:latin typeface="Calibri" panose="020F0502020204030204" pitchFamily="34" charset="0"/>
                <a:ea typeface="Times New Roman" panose="02020503050405090304" pitchFamily="18" charset="0"/>
                <a:cs typeface="B Nazanin" panose="00000400000000000000" pitchFamily="2" charset="-78"/>
              </a:rPr>
              <a:t>Dancer Suck Training </a:t>
            </a:r>
            <a:r>
              <a:rPr lang="en-US" sz="3200" b="1" dirty="0" smtClean="0">
                <a:latin typeface="Calibri" panose="020F0502020204030204" pitchFamily="34" charset="0"/>
                <a:ea typeface="Times New Roman" panose="02020503050405090304" pitchFamily="18" charset="0"/>
                <a:cs typeface="B Nazanin" panose="00000400000000000000" pitchFamily="2" charset="-78"/>
              </a:rPr>
              <a:t>Position</a:t>
            </a:r>
            <a:endParaRPr lang="fa-IR" sz="3200" b="1" dirty="0">
              <a:latin typeface="Calibri" panose="020F0502020204030204" pitchFamily="34" charset="0"/>
              <a:ea typeface="Times New Roman" panose="02020503050405090304" pitchFamily="18" charset="0"/>
              <a:cs typeface="B Nazanin" panose="00000400000000000000" pitchFamily="2" charset="-78"/>
            </a:endParaRPr>
          </a:p>
          <a:p>
            <a:r>
              <a:rPr lang="fa-IR" sz="3200" b="1" dirty="0">
                <a:latin typeface="Calibri" panose="020F0502020204030204" pitchFamily="34" charset="0"/>
                <a:ea typeface="Times New Roman" panose="02020503050405090304" pitchFamily="18" charset="0"/>
                <a:cs typeface="B Nazanin" panose="00000400000000000000" pitchFamily="2" charset="-78"/>
              </a:rPr>
              <a:t>روش دنسر با استفاده از دو </a:t>
            </a:r>
            <a:r>
              <a:rPr lang="fa-IR" sz="3200" b="1" dirty="0" smtClean="0">
                <a:latin typeface="Calibri" panose="020F0502020204030204" pitchFamily="34" charset="0"/>
                <a:ea typeface="Times New Roman" panose="02020503050405090304" pitchFamily="18" charset="0"/>
                <a:cs typeface="B Nazanin" panose="00000400000000000000" pitchFamily="2" charset="-78"/>
              </a:rPr>
              <a:t>انگشت</a:t>
            </a:r>
          </a:p>
          <a:p>
            <a:pPr marL="109537" indent="0">
              <a:buNone/>
            </a:pPr>
            <a:r>
              <a:rPr lang="en-US" sz="3200" b="1" dirty="0">
                <a:latin typeface="Calibri" panose="020F0502020204030204" pitchFamily="34" charset="0"/>
                <a:ea typeface="Times New Roman" panose="02020503050405090304" pitchFamily="18" charset="0"/>
                <a:cs typeface="B Nazanin" panose="00000400000000000000" pitchFamily="2" charset="-78"/>
              </a:rPr>
              <a:t>Two-Finger Dancer Hand </a:t>
            </a:r>
            <a:r>
              <a:rPr lang="en-US" sz="3200" b="1" dirty="0" smtClean="0">
                <a:latin typeface="Calibri" panose="020F0502020204030204" pitchFamily="34" charset="0"/>
                <a:ea typeface="Times New Roman" panose="02020503050405090304" pitchFamily="18" charset="0"/>
                <a:cs typeface="B Nazanin" panose="00000400000000000000" pitchFamily="2" charset="-78"/>
              </a:rPr>
              <a:t>Position</a:t>
            </a:r>
            <a:endParaRPr lang="en-US" sz="3200" b="1" dirty="0">
              <a:latin typeface="Calibri" panose="020F0502020204030204" pitchFamily="34" charset="0"/>
              <a:ea typeface="Times New Roman" panose="02020503050405090304" pitchFamily="18" charset="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72</a:t>
            </a:fld>
            <a:endParaRPr lang="fa-IR" dirty="0">
              <a:solidFill>
                <a:prstClr val="black"/>
              </a:solidFill>
            </a:endParaRPr>
          </a:p>
        </p:txBody>
      </p:sp>
      <p:grpSp>
        <p:nvGrpSpPr>
          <p:cNvPr id="5" name="Group 4"/>
          <p:cNvGrpSpPr/>
          <p:nvPr/>
        </p:nvGrpSpPr>
        <p:grpSpPr>
          <a:xfrm>
            <a:off x="343660" y="69852"/>
            <a:ext cx="11390842" cy="1517652"/>
            <a:chOff x="0" y="-81382"/>
            <a:chExt cx="10972800" cy="1214481"/>
          </a:xfrm>
          <a:solidFill>
            <a:schemeClr val="tx2"/>
          </a:solidFill>
        </p:grpSpPr>
        <p:sp>
          <p:nvSpPr>
            <p:cNvPr id="6" name="Rounded Rectangle 5"/>
            <p:cNvSpPr/>
            <p:nvPr/>
          </p:nvSpPr>
          <p:spPr>
            <a:xfrm>
              <a:off x="0" y="9899"/>
              <a:ext cx="10972800" cy="112320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81382"/>
              <a:ext cx="10863140" cy="115965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Bef>
                  <a:spcPct val="0"/>
                </a:spcBef>
                <a:spcAft>
                  <a:spcPct val="35000"/>
                </a:spcAft>
              </a:pPr>
              <a:r>
                <a:rPr lang="fa-IR" sz="40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وضعیت های شیردهی با روش دست </a:t>
              </a:r>
              <a:r>
                <a:rPr lang="fa-IR" sz="40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رقاصه</a:t>
              </a:r>
            </a:p>
            <a:p>
              <a:pPr algn="ctr" defTabSz="1778000" rtl="1">
                <a:lnSpc>
                  <a:spcPct val="90000"/>
                </a:lnSpc>
                <a:spcBef>
                  <a:spcPct val="0"/>
                </a:spcBef>
                <a:spcAft>
                  <a:spcPct val="35000"/>
                </a:spcAft>
              </a:pPr>
              <a:r>
                <a:rPr lang="fa-IR" sz="3200" b="1" dirty="0" smtClean="0">
                  <a:effectLst>
                    <a:outerShdw blurRad="38100" dist="38100" dir="2700000" algn="tl">
                      <a:srgbClr val="000000">
                        <a:alpha val="43137"/>
                      </a:srgbClr>
                    </a:outerShdw>
                  </a:effectLst>
                  <a:ea typeface="Times New Roman" panose="02020503050405090304" pitchFamily="18" charset="0"/>
                  <a:cs typeface="Calibri" panose="020F0502020204030204" pitchFamily="34" charset="0"/>
                </a:rPr>
                <a:t> </a:t>
              </a:r>
              <a:r>
                <a:rPr lang="en-US" sz="40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Dancer Hand Positions</a:t>
              </a:r>
              <a:endParaRPr lang="en-US" sz="4000" b="1" dirty="0">
                <a:solidFill>
                  <a:prstClr val="white"/>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51117972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61702" y="1882777"/>
            <a:ext cx="10972800" cy="4525962"/>
          </a:xfrm>
        </p:spPr>
        <p:txBody>
          <a:bodyPr/>
          <a:lstStyle/>
          <a:p>
            <a:r>
              <a:rPr lang="fa-IR" sz="3200" dirty="0">
                <a:latin typeface="Calibri" panose="020F0502020204030204" pitchFamily="34" charset="0"/>
                <a:ea typeface="Times New Roman" panose="02020503050405090304" pitchFamily="18" charset="0"/>
                <a:cs typeface="B Nazanin" panose="00000400000000000000" pitchFamily="2" charset="-78"/>
              </a:rPr>
              <a:t>این روش ها در شیرخواری که </a:t>
            </a:r>
            <a:r>
              <a:rPr lang="fa-IR" sz="3200" b="1" dirty="0">
                <a:latin typeface="Calibri" panose="020F0502020204030204" pitchFamily="34" charset="0"/>
                <a:ea typeface="Times New Roman" panose="02020503050405090304" pitchFamily="18" charset="0"/>
                <a:cs typeface="B Nazanin" panose="00000400000000000000" pitchFamily="2" charset="-78"/>
              </a:rPr>
              <a:t>نمی تواند </a:t>
            </a:r>
            <a:r>
              <a:rPr lang="fa-IR" sz="3200" b="1" dirty="0" smtClean="0">
                <a:latin typeface="Calibri" panose="020F0502020204030204" pitchFamily="34" charset="0"/>
                <a:ea typeface="Times New Roman" panose="02020503050405090304" pitchFamily="18" charset="0"/>
                <a:cs typeface="B Nazanin" panose="00000400000000000000" pitchFamily="2" charset="-78"/>
              </a:rPr>
              <a:t>لچ خوب</a:t>
            </a:r>
            <a:r>
              <a:rPr lang="en-US" sz="3200" b="1" dirty="0" smtClean="0">
                <a:latin typeface="Calibri" panose="020F0502020204030204" pitchFamily="34" charset="0"/>
                <a:ea typeface="Times New Roman" panose="02020503050405090304" pitchFamily="18" charset="0"/>
                <a:cs typeface="B Nazanin" panose="00000400000000000000" pitchFamily="2" charset="-78"/>
              </a:rPr>
              <a:t>sealing</a:t>
            </a:r>
            <a:r>
              <a:rPr lang="fa-IR" sz="3200" b="1" dirty="0" smtClean="0">
                <a:latin typeface="Calibri" panose="020F0502020204030204" pitchFamily="34" charset="0"/>
                <a:ea typeface="Times New Roman" panose="02020503050405090304" pitchFamily="18" charset="0"/>
                <a:cs typeface="B Nazanin" panose="00000400000000000000" pitchFamily="2" charset="-78"/>
              </a:rPr>
              <a:t>) </a:t>
            </a:r>
            <a:r>
              <a:rPr lang="fa-IR" sz="3200" dirty="0">
                <a:latin typeface="Calibri" panose="020F0502020204030204" pitchFamily="34" charset="0"/>
                <a:ea typeface="Times New Roman" panose="02020503050405090304" pitchFamily="18" charset="0"/>
                <a:cs typeface="B Nazanin" panose="00000400000000000000" pitchFamily="2" charset="-78"/>
              </a:rPr>
              <a:t>ویا </a:t>
            </a:r>
            <a:r>
              <a:rPr lang="fa-IR" sz="3200" b="1" dirty="0">
                <a:latin typeface="Calibri" panose="020F0502020204030204" pitchFamily="34" charset="0"/>
                <a:ea typeface="Times New Roman" panose="02020503050405090304" pitchFamily="18" charset="0"/>
                <a:cs typeface="B Nazanin" panose="00000400000000000000" pitchFamily="2" charset="-78"/>
              </a:rPr>
              <a:t>مکیدن ضعیفی </a:t>
            </a:r>
            <a:r>
              <a:rPr lang="fa-IR" sz="3200" dirty="0">
                <a:latin typeface="Calibri" panose="020F0502020204030204" pitchFamily="34" charset="0"/>
                <a:ea typeface="Times New Roman" panose="02020503050405090304" pitchFamily="18" charset="0"/>
                <a:cs typeface="B Nazanin" panose="00000400000000000000" pitchFamily="2" charset="-78"/>
              </a:rPr>
              <a:t>داشته باشد ویا درشیرخواری که اگر دهانش در روی پستان نگهداشته نشود از پستان جدا می شود، و در </a:t>
            </a:r>
            <a:r>
              <a:rPr lang="fa-IR" sz="3200" b="1" dirty="0">
                <a:latin typeface="Calibri" panose="020F0502020204030204" pitchFamily="34" charset="0"/>
                <a:ea typeface="Times New Roman" panose="02020503050405090304" pitchFamily="18" charset="0"/>
                <a:cs typeface="B Nazanin" panose="00000400000000000000" pitchFamily="2" charset="-78"/>
              </a:rPr>
              <a:t>شیرخواران با مشکلات عصبی حرکتی </a:t>
            </a:r>
            <a:r>
              <a:rPr lang="fa-IR" sz="3200" dirty="0" smtClean="0">
                <a:latin typeface="Calibri" panose="020F0502020204030204" pitchFamily="34" charset="0"/>
                <a:ea typeface="Times New Roman" panose="02020503050405090304" pitchFamily="18" charset="0"/>
                <a:cs typeface="B Nazanin" panose="00000400000000000000" pitchFamily="2" charset="-78"/>
              </a:rPr>
              <a:t>هیپوتون</a:t>
            </a:r>
            <a:r>
              <a:rPr lang="fa-IR" sz="3200" dirty="0">
                <a:latin typeface="Calibri" panose="020F0502020204030204" pitchFamily="34" charset="0"/>
                <a:ea typeface="Times New Roman" panose="02020503050405090304" pitchFamily="18" charset="0"/>
                <a:cs typeface="B Nazanin" panose="00000400000000000000" pitchFamily="2" charset="-78"/>
              </a:rPr>
              <a:t>(سندرم دان...) </a:t>
            </a:r>
            <a:r>
              <a:rPr lang="en-US" sz="3200" dirty="0" smtClean="0">
                <a:latin typeface="Calibri" panose="020F0502020204030204" pitchFamily="34" charset="0"/>
                <a:ea typeface="Times New Roman" panose="02020503050405090304" pitchFamily="18" charset="0"/>
                <a:cs typeface="B Nazanin" panose="00000400000000000000" pitchFamily="2" charset="-78"/>
              </a:rPr>
              <a:t> ,</a:t>
            </a:r>
            <a:r>
              <a:rPr lang="fa-IR" sz="3200" dirty="0" smtClean="0">
                <a:latin typeface="Calibri" panose="020F0502020204030204" pitchFamily="34" charset="0"/>
                <a:ea typeface="Times New Roman" panose="02020503050405090304" pitchFamily="18" charset="0"/>
                <a:cs typeface="B Nazanin" panose="00000400000000000000" pitchFamily="2" charset="-78"/>
              </a:rPr>
              <a:t>هیپرتون کمک </a:t>
            </a:r>
            <a:r>
              <a:rPr lang="fa-IR" sz="3200" dirty="0">
                <a:latin typeface="Calibri" panose="020F0502020204030204" pitchFamily="34" charset="0"/>
                <a:ea typeface="Times New Roman" panose="02020503050405090304" pitchFamily="18" charset="0"/>
                <a:cs typeface="B Nazanin" panose="00000400000000000000" pitchFamily="2" charset="-78"/>
              </a:rPr>
              <a:t>کننده است</a:t>
            </a:r>
            <a:endParaRPr lang="en-US" sz="3200" dirty="0"/>
          </a:p>
          <a:p>
            <a:r>
              <a:rPr lang="fa-IR" sz="3200" dirty="0" smtClean="0">
                <a:latin typeface="Calibri" panose="020F0502020204030204" pitchFamily="34" charset="0"/>
                <a:ea typeface="Times New Roman" panose="02020503050405090304" pitchFamily="18" charset="0"/>
                <a:cs typeface="B Nazanin" panose="00000400000000000000" pitchFamily="2" charset="-78"/>
              </a:rPr>
              <a:t>درتمام </a:t>
            </a:r>
            <a:r>
              <a:rPr lang="fa-IR" sz="3200" dirty="0">
                <a:latin typeface="Calibri" panose="020F0502020204030204" pitchFamily="34" charset="0"/>
                <a:ea typeface="Times New Roman" panose="02020503050405090304" pitchFamily="18" charset="0"/>
                <a:cs typeface="B Nazanin" panose="00000400000000000000" pitchFamily="2" charset="-78"/>
              </a:rPr>
              <a:t>سه وضعیت شیردهی به این روش، فضای دهان کوچکتر و فشارمنفی داخل ان بیشتر می شود</a:t>
            </a:r>
            <a:r>
              <a:rPr lang="fa-IR" sz="3200" dirty="0" smtClean="0">
                <a:latin typeface="Calibri" panose="020F0502020204030204" pitchFamily="34" charset="0"/>
                <a:ea typeface="Times New Roman" panose="02020503050405090304" pitchFamily="18" charset="0"/>
                <a:cs typeface="B Nazanin" panose="00000400000000000000" pitchFamily="2" charset="-78"/>
              </a:rPr>
              <a:t>.</a:t>
            </a: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73</a:t>
            </a:fld>
            <a:endParaRPr lang="fa-IR" dirty="0">
              <a:solidFill>
                <a:prstClr val="black"/>
              </a:solidFill>
            </a:endParaRPr>
          </a:p>
        </p:txBody>
      </p:sp>
      <p:grpSp>
        <p:nvGrpSpPr>
          <p:cNvPr id="5" name="Group 4"/>
          <p:cNvGrpSpPr/>
          <p:nvPr/>
        </p:nvGrpSpPr>
        <p:grpSpPr>
          <a:xfrm>
            <a:off x="343660" y="69852"/>
            <a:ext cx="11390842" cy="1517652"/>
            <a:chOff x="0" y="-81382"/>
            <a:chExt cx="10972800" cy="1214481"/>
          </a:xfrm>
          <a:solidFill>
            <a:schemeClr val="tx2"/>
          </a:solidFill>
        </p:grpSpPr>
        <p:sp>
          <p:nvSpPr>
            <p:cNvPr id="6" name="Rounded Rectangle 5"/>
            <p:cNvSpPr/>
            <p:nvPr/>
          </p:nvSpPr>
          <p:spPr>
            <a:xfrm>
              <a:off x="0" y="9899"/>
              <a:ext cx="10972800" cy="112320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81382"/>
              <a:ext cx="10863140" cy="115965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Bef>
                  <a:spcPct val="0"/>
                </a:spcBef>
                <a:spcAft>
                  <a:spcPct val="35000"/>
                </a:spcAft>
              </a:pPr>
              <a:r>
                <a:rPr lang="fa-IR" sz="4000" b="1" dirty="0">
                  <a:solidFill>
                    <a:prstClr val="white"/>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وضعیت های شیردهی با روش دست </a:t>
              </a:r>
              <a:r>
                <a:rPr lang="fa-IR" sz="4000" b="1" dirty="0" smtClean="0">
                  <a:solidFill>
                    <a:prstClr val="white"/>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رقاصه</a:t>
              </a:r>
            </a:p>
            <a:p>
              <a:pPr algn="ctr" defTabSz="1778000" rtl="1">
                <a:lnSpc>
                  <a:spcPct val="90000"/>
                </a:lnSpc>
                <a:spcBef>
                  <a:spcPct val="0"/>
                </a:spcBef>
                <a:spcAft>
                  <a:spcPct val="35000"/>
                </a:spcAft>
              </a:pPr>
              <a:r>
                <a:rPr lang="fa-IR" sz="3200" b="1" dirty="0" smtClean="0">
                  <a:solidFill>
                    <a:prstClr val="white"/>
                  </a:solidFill>
                  <a:effectLst>
                    <a:outerShdw blurRad="38100" dist="38100" dir="2700000" algn="tl">
                      <a:srgbClr val="000000">
                        <a:alpha val="43137"/>
                      </a:srgbClr>
                    </a:outerShdw>
                  </a:effectLst>
                  <a:ea typeface="Times New Roman" panose="02020503050405090304" pitchFamily="18" charset="0"/>
                  <a:cs typeface="Calibri" panose="020F0502020204030204" pitchFamily="34" charset="0"/>
                </a:rPr>
                <a:t> </a:t>
              </a:r>
              <a:r>
                <a:rPr lang="en-US" sz="4000" b="1" dirty="0">
                  <a:solidFill>
                    <a:prstClr val="white"/>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Dancer Hand Positions</a:t>
              </a:r>
              <a:endParaRPr lang="en-US" sz="4000" b="1" dirty="0">
                <a:solidFill>
                  <a:prstClr val="white"/>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234058716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100202" y="1494051"/>
            <a:ext cx="10618926" cy="1265191"/>
          </a:xfrm>
        </p:spPr>
        <p:txBody>
          <a:bodyPr/>
          <a:lstStyle/>
          <a:p>
            <a:r>
              <a:rPr lang="ar-SA" sz="3200" dirty="0">
                <a:latin typeface="Calibri" panose="020F0502020204030204" pitchFamily="34" charset="0"/>
                <a:ea typeface="Times New Roman" panose="02020503050405090304" pitchFamily="18" charset="0"/>
                <a:cs typeface="B Nazanin" panose="00000400000000000000" pitchFamily="2" charset="-78"/>
              </a:rPr>
              <a:t>در </a:t>
            </a:r>
            <a:r>
              <a:rPr lang="fa-IR" sz="3200" dirty="0">
                <a:latin typeface="Calibri" panose="020F0502020204030204" pitchFamily="34" charset="0"/>
                <a:ea typeface="Times New Roman" panose="02020503050405090304" pitchFamily="18" charset="0"/>
                <a:cs typeface="B Nazanin" panose="00000400000000000000" pitchFamily="2" charset="-78"/>
              </a:rPr>
              <a:t>شیرخوارانی که فک </a:t>
            </a:r>
            <a:r>
              <a:rPr lang="fa-IR" sz="3200" dirty="0" smtClean="0">
                <a:latin typeface="Calibri" panose="020F0502020204030204" pitchFamily="34" charset="0"/>
                <a:ea typeface="Times New Roman" panose="02020503050405090304" pitchFamily="18" charset="0"/>
                <a:cs typeface="B Nazanin" panose="00000400000000000000" pitchFamily="2" charset="-78"/>
              </a:rPr>
              <a:t>جلو آمده داشته و یا</a:t>
            </a:r>
            <a:r>
              <a:rPr lang="ar-SA" sz="3200" dirty="0" smtClean="0">
                <a:latin typeface="Calibri" panose="020F0502020204030204" pitchFamily="34" charset="0"/>
                <a:ea typeface="Times New Roman" panose="02020503050405090304" pitchFamily="18" charset="0"/>
                <a:cs typeface="B Nazanin" panose="00000400000000000000" pitchFamily="2" charset="-78"/>
              </a:rPr>
              <a:t> </a:t>
            </a:r>
            <a:r>
              <a:rPr lang="ar-SA" sz="3200" dirty="0">
                <a:latin typeface="Calibri" panose="020F0502020204030204" pitchFamily="34" charset="0"/>
                <a:ea typeface="Times New Roman" panose="02020503050405090304" pitchFamily="18" charset="0"/>
                <a:cs typeface="B Nazanin" panose="00000400000000000000" pitchFamily="2" charset="-78"/>
              </a:rPr>
              <a:t>فشارمنفی داخل دهانی کمی دارند، </a:t>
            </a:r>
            <a:r>
              <a:rPr lang="ar-SA" sz="3200" dirty="0" smtClean="0">
                <a:latin typeface="Calibri" panose="020F0502020204030204" pitchFamily="34" charset="0"/>
                <a:ea typeface="Times New Roman" panose="02020503050405090304" pitchFamily="18" charset="0"/>
                <a:cs typeface="B Nazanin" panose="00000400000000000000" pitchFamily="2" charset="-78"/>
              </a:rPr>
              <a:t>اس</a:t>
            </a:r>
            <a:r>
              <a:rPr lang="fa-IR" sz="3200" dirty="0" smtClean="0">
                <a:latin typeface="Calibri" panose="020F0502020204030204" pitchFamily="34" charset="0"/>
                <a:ea typeface="Times New Roman" panose="02020503050405090304" pitchFamily="18" charset="0"/>
                <a:cs typeface="B Nazanin" panose="00000400000000000000" pitchFamily="2" charset="-78"/>
              </a:rPr>
              <a:t>ت</a:t>
            </a:r>
            <a:r>
              <a:rPr lang="ar-SA" sz="3200" dirty="0" smtClean="0">
                <a:latin typeface="Calibri" panose="020F0502020204030204" pitchFamily="34" charset="0"/>
                <a:ea typeface="Times New Roman" panose="02020503050405090304" pitchFamily="18" charset="0"/>
                <a:cs typeface="B Nazanin" panose="00000400000000000000" pitchFamily="2" charset="-78"/>
              </a:rPr>
              <a:t>فاده </a:t>
            </a:r>
            <a:r>
              <a:rPr lang="ar-SA" sz="3200" dirty="0">
                <a:latin typeface="Calibri" panose="020F0502020204030204" pitchFamily="34" charset="0"/>
                <a:ea typeface="Times New Roman" panose="02020503050405090304" pitchFamily="18" charset="0"/>
                <a:cs typeface="B Nazanin" panose="00000400000000000000" pitchFamily="2" charset="-78"/>
              </a:rPr>
              <a:t>می شود.</a:t>
            </a:r>
            <a:endParaRPr lang="en-US" sz="2800" dirty="0"/>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74</a:t>
            </a:fld>
            <a:endParaRPr lang="fa-IR" dirty="0">
              <a:solidFill>
                <a:prstClr val="black"/>
              </a:solidFill>
            </a:endParaRPr>
          </a:p>
        </p:txBody>
      </p:sp>
      <p:grpSp>
        <p:nvGrpSpPr>
          <p:cNvPr id="5" name="Group 4"/>
          <p:cNvGrpSpPr/>
          <p:nvPr/>
        </p:nvGrpSpPr>
        <p:grpSpPr>
          <a:xfrm>
            <a:off x="801158" y="157119"/>
            <a:ext cx="10972800" cy="1123200"/>
            <a:chOff x="0" y="9899"/>
            <a:chExt cx="10972800" cy="1123200"/>
          </a:xfrm>
        </p:grpSpPr>
        <p:sp>
          <p:nvSpPr>
            <p:cNvPr id="6" name="Rounded Rectangle 5"/>
            <p:cNvSpPr/>
            <p:nvPr/>
          </p:nvSpPr>
          <p:spPr>
            <a:xfrm>
              <a:off x="0" y="9899"/>
              <a:ext cx="10972800" cy="11232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64729"/>
              <a:ext cx="108631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marR="0" lvl="0" algn="ctr" rtl="1">
                <a:lnSpc>
                  <a:spcPct val="107000"/>
                </a:lnSpc>
                <a:spcBef>
                  <a:spcPts val="0"/>
                </a:spcBef>
                <a:spcAft>
                  <a:spcPts val="0"/>
                </a:spcAft>
              </a:pPr>
              <a:r>
                <a:rPr lang="ar-SA"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روش دنسر کلاسیک</a:t>
              </a:r>
              <a:r>
                <a:rPr lang="ar-SA"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rPr>
                <a:t> </a:t>
              </a:r>
              <a:r>
                <a:rPr lang="en-US"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Classic Dancer Hand Position</a:t>
              </a:r>
              <a:endParaRPr lang="en-US" sz="3600"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endParaRPr>
            </a:p>
          </p:txBody>
        </p:sp>
      </p:gr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5572" y="2634228"/>
            <a:ext cx="3297397" cy="3346704"/>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1755" y="2634228"/>
            <a:ext cx="5376672" cy="3346704"/>
          </a:xfrm>
          <a:prstGeom prst="rect">
            <a:avLst/>
          </a:prstGeom>
        </p:spPr>
      </p:pic>
    </p:spTree>
    <p:extLst>
      <p:ext uri="{BB962C8B-B14F-4D97-AF65-F5344CB8AC3E}">
        <p14:creationId xmlns:p14="http://schemas.microsoft.com/office/powerpoint/2010/main" val="24948054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547360" y="2126658"/>
            <a:ext cx="6226598" cy="3265984"/>
          </a:xfrm>
        </p:spPr>
        <p:txBody>
          <a:bodyPr/>
          <a:lstStyle/>
          <a:p>
            <a:r>
              <a:rPr lang="ar-SA" sz="3200" dirty="0" smtClean="0">
                <a:latin typeface="Calibri" panose="020F0502020204030204" pitchFamily="34" charset="0"/>
                <a:ea typeface="Times New Roman" panose="02020503050405090304" pitchFamily="18" charset="0"/>
                <a:cs typeface="B Nazanin" panose="00000400000000000000" pitchFamily="2" charset="-78"/>
              </a:rPr>
              <a:t>در </a:t>
            </a:r>
            <a:r>
              <a:rPr lang="ar-SA" sz="3200" dirty="0">
                <a:latin typeface="Calibri" panose="020F0502020204030204" pitchFamily="34" charset="0"/>
                <a:ea typeface="Times New Roman" panose="02020503050405090304" pitchFamily="18" charset="0"/>
                <a:cs typeface="B Nazanin" panose="00000400000000000000" pitchFamily="2" charset="-78"/>
              </a:rPr>
              <a:t>تمرین مکیدن با ویا بدون استفاده از </a:t>
            </a:r>
            <a:r>
              <a:rPr lang="ar-SA" sz="3200" dirty="0" smtClean="0">
                <a:latin typeface="Calibri" panose="020F0502020204030204" pitchFamily="34" charset="0"/>
                <a:ea typeface="Times New Roman" panose="02020503050405090304" pitchFamily="18" charset="0"/>
                <a:cs typeface="B Nazanin" panose="00000400000000000000" pitchFamily="2" charset="-78"/>
              </a:rPr>
              <a:t>ساپلمنت</a:t>
            </a:r>
            <a:endParaRPr lang="fa-IR" sz="3200" dirty="0" smtClean="0">
              <a:latin typeface="Calibri" panose="020F0502020204030204" pitchFamily="34" charset="0"/>
              <a:ea typeface="Times New Roman" panose="02020503050405090304" pitchFamily="18" charset="0"/>
              <a:cs typeface="B Nazanin" panose="00000400000000000000" pitchFamily="2" charset="-78"/>
            </a:endParaRPr>
          </a:p>
          <a:p>
            <a:r>
              <a:rPr lang="ar-SA" sz="3200" dirty="0" smtClean="0">
                <a:latin typeface="Calibri" panose="020F0502020204030204" pitchFamily="34" charset="0"/>
                <a:ea typeface="Times New Roman" panose="02020503050405090304" pitchFamily="18" charset="0"/>
                <a:cs typeface="B Nazanin" panose="00000400000000000000" pitchFamily="2" charset="-78"/>
              </a:rPr>
              <a:t> </a:t>
            </a:r>
            <a:r>
              <a:rPr lang="ar-SA" sz="3200" dirty="0">
                <a:latin typeface="Calibri" panose="020F0502020204030204" pitchFamily="34" charset="0"/>
                <a:ea typeface="Times New Roman" panose="02020503050405090304" pitchFamily="18" charset="0"/>
                <a:cs typeface="B Nazanin" panose="00000400000000000000" pitchFamily="2" charset="-78"/>
              </a:rPr>
              <a:t>در مواردی که شیرخوار نیاز به حمایت چانه و کمک در افزایش فشار داخل دهان دارد استفاده می شود. </a:t>
            </a:r>
            <a:endParaRPr lang="en-US" sz="2800" dirty="0"/>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75</a:t>
            </a:fld>
            <a:endParaRPr lang="fa-IR" dirty="0">
              <a:solidFill>
                <a:prstClr val="black"/>
              </a:solidFill>
            </a:endParaRPr>
          </a:p>
        </p:txBody>
      </p:sp>
      <p:grpSp>
        <p:nvGrpSpPr>
          <p:cNvPr id="5" name="Group 4"/>
          <p:cNvGrpSpPr/>
          <p:nvPr/>
        </p:nvGrpSpPr>
        <p:grpSpPr>
          <a:xfrm>
            <a:off x="526837" y="126638"/>
            <a:ext cx="11232515" cy="1534521"/>
            <a:chOff x="-14908" y="-12411"/>
            <a:chExt cx="10987708" cy="1123200"/>
          </a:xfrm>
        </p:grpSpPr>
        <p:sp>
          <p:nvSpPr>
            <p:cNvPr id="6" name="Rounded Rectangle 5"/>
            <p:cNvSpPr/>
            <p:nvPr/>
          </p:nvSpPr>
          <p:spPr>
            <a:xfrm>
              <a:off x="-14908" y="-12411"/>
              <a:ext cx="10972800" cy="11232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29" y="64728"/>
              <a:ext cx="10917971" cy="8675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marR="0" lvl="0" algn="ctr" rtl="1">
                <a:lnSpc>
                  <a:spcPct val="107000"/>
                </a:lnSpc>
                <a:spcBef>
                  <a:spcPts val="0"/>
                </a:spcBef>
                <a:spcAft>
                  <a:spcPts val="0"/>
                </a:spcAft>
              </a:pPr>
              <a:r>
                <a:rPr lang="ar-SA" sz="40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روش دنسر تمرین  مکیدن با استفاده از سه </a:t>
              </a:r>
              <a:r>
                <a:rPr lang="ar-SA" sz="40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انگشت</a:t>
              </a:r>
              <a:endParaRPr lang="fa-IR" sz="40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endParaRPr>
            </a:p>
            <a:p>
              <a:pPr marR="0" lvl="0" algn="ctr" rtl="1">
                <a:lnSpc>
                  <a:spcPct val="107000"/>
                </a:lnSpc>
                <a:spcBef>
                  <a:spcPts val="0"/>
                </a:spcBef>
                <a:spcAft>
                  <a:spcPts val="0"/>
                </a:spcAft>
              </a:pPr>
              <a:r>
                <a:rPr lang="ar-SA" sz="28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rPr>
                <a:t> </a:t>
              </a:r>
              <a:r>
                <a:rPr lang="en-US" sz="40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Three-Finger Dancer Suck Training Position</a:t>
              </a:r>
              <a:endParaRPr lang="en-US"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endParaRPr>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384" y="2095442"/>
            <a:ext cx="4760976" cy="3328416"/>
          </a:xfrm>
          <a:prstGeom prst="rect">
            <a:avLst/>
          </a:prstGeom>
        </p:spPr>
      </p:pic>
    </p:spTree>
    <p:extLst>
      <p:ext uri="{BB962C8B-B14F-4D97-AF65-F5344CB8AC3E}">
        <p14:creationId xmlns:p14="http://schemas.microsoft.com/office/powerpoint/2010/main" val="381314742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06909" y="1919820"/>
            <a:ext cx="6967049" cy="4525962"/>
          </a:xfrm>
        </p:spPr>
        <p:txBody>
          <a:bodyPr/>
          <a:lstStyle/>
          <a:p>
            <a:r>
              <a:rPr lang="ar-SA" sz="3200" dirty="0">
                <a:latin typeface="Calibri" panose="020F0502020204030204" pitchFamily="34" charset="0"/>
                <a:ea typeface="Times New Roman" panose="02020503050405090304" pitchFamily="18" charset="0"/>
                <a:cs typeface="B Nazanin" panose="00000400000000000000" pitchFamily="2" charset="-78"/>
              </a:rPr>
              <a:t>در </a:t>
            </a:r>
            <a:r>
              <a:rPr lang="fa-IR" sz="3200" dirty="0" smtClean="0">
                <a:latin typeface="Calibri" panose="020F0502020204030204" pitchFamily="34" charset="0"/>
                <a:ea typeface="Times New Roman" panose="02020503050405090304" pitchFamily="18" charset="0"/>
                <a:cs typeface="B Nazanin" panose="00000400000000000000" pitchFamily="2" charset="-78"/>
              </a:rPr>
              <a:t>طی تمرین مکیدن</a:t>
            </a:r>
            <a:r>
              <a:rPr lang="ar-SA" sz="3200" dirty="0" smtClean="0">
                <a:latin typeface="Calibri" panose="020F0502020204030204" pitchFamily="34" charset="0"/>
                <a:ea typeface="Times New Roman" panose="02020503050405090304" pitchFamily="18" charset="0"/>
                <a:cs typeface="B Nazanin" panose="00000400000000000000" pitchFamily="2" charset="-78"/>
              </a:rPr>
              <a:t> </a:t>
            </a:r>
            <a:r>
              <a:rPr lang="fa-IR" sz="3200" dirty="0" smtClean="0">
                <a:latin typeface="Calibri" panose="020F0502020204030204" pitchFamily="34" charset="0"/>
                <a:ea typeface="Times New Roman" panose="02020503050405090304" pitchFamily="18" charset="0"/>
                <a:cs typeface="B Nazanin" panose="00000400000000000000" pitchFamily="2" charset="-78"/>
              </a:rPr>
              <a:t>بدون </a:t>
            </a:r>
            <a:r>
              <a:rPr lang="ar-SA" sz="3200" dirty="0" smtClean="0">
                <a:latin typeface="Calibri" panose="020F0502020204030204" pitchFamily="34" charset="0"/>
                <a:ea typeface="Times New Roman" panose="02020503050405090304" pitchFamily="18" charset="0"/>
                <a:cs typeface="B Nazanin" panose="00000400000000000000" pitchFamily="2" charset="-78"/>
              </a:rPr>
              <a:t>حمایت چانه</a:t>
            </a:r>
            <a:r>
              <a:rPr lang="fa-IR" sz="3200" dirty="0" smtClean="0">
                <a:latin typeface="Calibri" panose="020F0502020204030204" pitchFamily="34" charset="0"/>
                <a:ea typeface="Times New Roman" panose="02020503050405090304" pitchFamily="18" charset="0"/>
                <a:cs typeface="B Nazanin" panose="00000400000000000000" pitchFamily="2" charset="-78"/>
              </a:rPr>
              <a:t> ،با فشاردو انگشت به روی لپ ها </a:t>
            </a:r>
            <a:r>
              <a:rPr lang="fa-IR" sz="3200" dirty="0">
                <a:latin typeface="Calibri" panose="020F0502020204030204" pitchFamily="34" charset="0"/>
                <a:ea typeface="Times New Roman" panose="02020503050405090304" pitchFamily="18" charset="0"/>
                <a:cs typeface="B Nazanin" panose="00000400000000000000" pitchFamily="2" charset="-78"/>
              </a:rPr>
              <a:t>می توان </a:t>
            </a:r>
            <a:r>
              <a:rPr lang="ar-SA" sz="3200" dirty="0" smtClean="0">
                <a:latin typeface="Calibri" panose="020F0502020204030204" pitchFamily="34" charset="0"/>
                <a:ea typeface="Times New Roman" panose="02020503050405090304" pitchFamily="18" charset="0"/>
                <a:cs typeface="B Nazanin" panose="00000400000000000000" pitchFamily="2" charset="-78"/>
              </a:rPr>
              <a:t>فضای </a:t>
            </a:r>
            <a:r>
              <a:rPr lang="ar-SA" sz="3200" dirty="0">
                <a:latin typeface="Calibri" panose="020F0502020204030204" pitchFamily="34" charset="0"/>
                <a:ea typeface="Times New Roman" panose="02020503050405090304" pitchFamily="18" charset="0"/>
                <a:cs typeface="B Nazanin" panose="00000400000000000000" pitchFamily="2" charset="-78"/>
              </a:rPr>
              <a:t>داخل دهان را کاهش </a:t>
            </a:r>
            <a:r>
              <a:rPr lang="ar-SA" sz="3200" dirty="0" smtClean="0">
                <a:latin typeface="Calibri" panose="020F0502020204030204" pitchFamily="34" charset="0"/>
                <a:ea typeface="Times New Roman" panose="02020503050405090304" pitchFamily="18" charset="0"/>
                <a:cs typeface="B Nazanin" panose="00000400000000000000" pitchFamily="2" charset="-78"/>
              </a:rPr>
              <a:t>داد</a:t>
            </a:r>
            <a:r>
              <a:rPr lang="fa-IR" sz="3200" dirty="0" smtClean="0">
                <a:latin typeface="Calibri" panose="020F0502020204030204" pitchFamily="34" charset="0"/>
                <a:ea typeface="Times New Roman" panose="02020503050405090304" pitchFamily="18" charset="0"/>
                <a:cs typeface="B Nazanin" panose="00000400000000000000" pitchFamily="2" charset="-78"/>
              </a:rPr>
              <a:t>.</a:t>
            </a:r>
          </a:p>
          <a:p>
            <a:r>
              <a:rPr lang="fa-IR" sz="3200" dirty="0" smtClean="0">
                <a:latin typeface="Calibri" panose="020F0502020204030204" pitchFamily="34" charset="0"/>
                <a:ea typeface="Times New Roman" panose="02020503050405090304" pitchFamily="18" charset="0"/>
                <a:cs typeface="B Nazanin" panose="00000400000000000000" pitchFamily="2" charset="-78"/>
              </a:rPr>
              <a:t>دو دست برای فشار دو </a:t>
            </a:r>
            <a:r>
              <a:rPr lang="fa-IR" sz="3200" dirty="0">
                <a:latin typeface="Calibri" panose="020F0502020204030204" pitchFamily="34" charset="0"/>
                <a:ea typeface="Times New Roman" panose="02020503050405090304" pitchFamily="18" charset="0"/>
                <a:cs typeface="B Nazanin" panose="00000400000000000000" pitchFamily="2" charset="-78"/>
              </a:rPr>
              <a:t>انگشت </a:t>
            </a:r>
            <a:r>
              <a:rPr lang="fa-IR" sz="3200" dirty="0" smtClean="0">
                <a:latin typeface="Calibri" panose="020F0502020204030204" pitchFamily="34" charset="0"/>
                <a:ea typeface="Times New Roman" panose="02020503050405090304" pitchFamily="18" charset="0"/>
                <a:cs typeface="B Nazanin" panose="00000400000000000000" pitchFamily="2" charset="-78"/>
              </a:rPr>
              <a:t> در طرفین استفاده می شود.</a:t>
            </a:r>
          </a:p>
          <a:p>
            <a:endParaRPr lang="en-US" sz="3200" dirty="0"/>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76</a:t>
            </a:fld>
            <a:endParaRPr lang="fa-IR" dirty="0">
              <a:solidFill>
                <a:prstClr val="black"/>
              </a:solidFill>
            </a:endParaRPr>
          </a:p>
        </p:txBody>
      </p:sp>
      <p:grpSp>
        <p:nvGrpSpPr>
          <p:cNvPr id="5" name="Group 4"/>
          <p:cNvGrpSpPr/>
          <p:nvPr/>
        </p:nvGrpSpPr>
        <p:grpSpPr>
          <a:xfrm>
            <a:off x="801157" y="157118"/>
            <a:ext cx="11217275" cy="1519281"/>
            <a:chOff x="0" y="9899"/>
            <a:chExt cx="10972800" cy="1123200"/>
          </a:xfrm>
        </p:grpSpPr>
        <p:sp>
          <p:nvSpPr>
            <p:cNvPr id="6" name="Rounded Rectangle 5"/>
            <p:cNvSpPr/>
            <p:nvPr/>
          </p:nvSpPr>
          <p:spPr>
            <a:xfrm>
              <a:off x="0" y="9899"/>
              <a:ext cx="10972800" cy="11232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64729"/>
              <a:ext cx="108631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Bef>
                  <a:spcPct val="0"/>
                </a:spcBef>
                <a:spcAft>
                  <a:spcPct val="35000"/>
                </a:spcAft>
              </a:pPr>
              <a:r>
                <a:rPr lang="ar-SA"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روش دنسر با استفاده از دو </a:t>
              </a:r>
              <a:r>
                <a:rPr lang="ar-SA" sz="36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انگشت</a:t>
              </a:r>
              <a:endParaRPr lang="fa-IR" sz="36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endParaRPr>
            </a:p>
            <a:p>
              <a:pPr algn="ctr" defTabSz="1778000" rtl="1">
                <a:lnSpc>
                  <a:spcPct val="90000"/>
                </a:lnSpc>
                <a:spcBef>
                  <a:spcPct val="0"/>
                </a:spcBef>
                <a:spcAft>
                  <a:spcPct val="35000"/>
                </a:spcAft>
              </a:pPr>
              <a:r>
                <a:rPr lang="ar-SA" sz="3600" b="1" dirty="0" smtClean="0">
                  <a:effectLst>
                    <a:outerShdw blurRad="38100" dist="38100" dir="2700000" algn="tl">
                      <a:srgbClr val="000000">
                        <a:alpha val="43137"/>
                      </a:srgbClr>
                    </a:outerShdw>
                  </a:effectLst>
                  <a:ea typeface="Times New Roman" panose="02020503050405090304" pitchFamily="18" charset="0"/>
                  <a:cs typeface="Calibri" panose="020F0502020204030204" pitchFamily="34" charset="0"/>
                </a:rPr>
                <a:t> </a:t>
              </a:r>
              <a:r>
                <a:rPr lang="en-US"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Two-Finger Dancer Hand Position</a:t>
              </a:r>
              <a:endParaRPr lang="en-US" sz="3600" b="1" dirty="0">
                <a:solidFill>
                  <a:prstClr val="white"/>
                </a:solidFill>
                <a:effectLst>
                  <a:outerShdw blurRad="38100" dist="38100" dir="2700000" algn="tl">
                    <a:srgbClr val="000000">
                      <a:alpha val="43137"/>
                    </a:srgbClr>
                  </a:outerShdw>
                </a:effectLst>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21725" r="12437"/>
          <a:stretch/>
        </p:blipFill>
        <p:spPr>
          <a:xfrm rot="16200000">
            <a:off x="1025857" y="2161652"/>
            <a:ext cx="3825022" cy="32672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3087075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77</a:t>
            </a:fld>
            <a:endParaRPr lang="fa-IR" dirty="0">
              <a:solidFill>
                <a:prstClr val="black"/>
              </a:solidFill>
            </a:endParaRPr>
          </a:p>
        </p:txBody>
      </p:sp>
      <p:grpSp>
        <p:nvGrpSpPr>
          <p:cNvPr id="5" name="Group 4"/>
          <p:cNvGrpSpPr/>
          <p:nvPr/>
        </p:nvGrpSpPr>
        <p:grpSpPr>
          <a:xfrm>
            <a:off x="801158" y="157118"/>
            <a:ext cx="10972800" cy="1473561"/>
            <a:chOff x="0" y="9899"/>
            <a:chExt cx="10972800" cy="1123200"/>
          </a:xfrm>
        </p:grpSpPr>
        <p:sp>
          <p:nvSpPr>
            <p:cNvPr id="6" name="Rounded Rectangle 5"/>
            <p:cNvSpPr/>
            <p:nvPr/>
          </p:nvSpPr>
          <p:spPr>
            <a:xfrm>
              <a:off x="0" y="9899"/>
              <a:ext cx="10972800" cy="1123200"/>
            </a:xfrm>
            <a:prstGeom prst="roundRect">
              <a:avLst/>
            </a:prstGeom>
            <a:solidFill>
              <a:schemeClr val="tx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64729"/>
              <a:ext cx="10863140" cy="8675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rtl="1">
                <a:lnSpc>
                  <a:spcPct val="107000"/>
                </a:lnSpc>
              </a:pPr>
              <a:r>
                <a:rPr lang="ar-SA" sz="40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تعدیل وضعیت های شیردهی در مشکلات خاص</a:t>
              </a:r>
              <a:endParaRPr lang="en-US" sz="32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endParaRPr>
            </a:p>
            <a:p>
              <a:pPr algn="ctr" rtl="1">
                <a:lnSpc>
                  <a:spcPct val="107000"/>
                </a:lnSpc>
              </a:pPr>
              <a:r>
                <a:rPr lang="ar-SA" sz="40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rPr>
                <a:t> </a:t>
              </a:r>
              <a:r>
                <a:rPr lang="en-US" sz="40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rPr>
                <a:t>Modifications for Specific Problems</a:t>
              </a:r>
              <a:endParaRPr lang="en-US" sz="32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endParaRPr>
            </a:p>
          </p:txBody>
        </p:sp>
      </p:grpSp>
      <p:sp>
        <p:nvSpPr>
          <p:cNvPr id="3" name="Content Placeholder 2"/>
          <p:cNvSpPr>
            <a:spLocks noGrp="1"/>
          </p:cNvSpPr>
          <p:nvPr>
            <p:ph idx="1"/>
          </p:nvPr>
        </p:nvSpPr>
        <p:spPr>
          <a:xfrm>
            <a:off x="502594" y="1702612"/>
            <a:ext cx="11217274" cy="5155388"/>
          </a:xfrm>
        </p:spPr>
        <p:txBody>
          <a:bodyPr/>
          <a:lstStyle/>
          <a:p>
            <a:pPr marL="457200" indent="-457200" algn="justLow">
              <a:lnSpc>
                <a:spcPct val="107000"/>
              </a:lnSpc>
              <a:spcBef>
                <a:spcPts val="0"/>
              </a:spcBef>
              <a:spcAft>
                <a:spcPts val="0"/>
              </a:spcAft>
            </a:pPr>
            <a:r>
              <a:rPr lang="ar-SA"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وضعیت های خوابیده به شکم در شیرخوار چانه </a:t>
            </a:r>
            <a:r>
              <a:rPr lang="fa-IR"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تو </a:t>
            </a:r>
            <a:r>
              <a:rPr lang="ar-SA"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رفته</a:t>
            </a:r>
            <a:endParaRPr lang="en-US"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endParaRPr>
          </a:p>
          <a:p>
            <a:pPr marL="493713" lvl="2" indent="0" algn="justLow">
              <a:lnSpc>
                <a:spcPct val="107000"/>
              </a:lnSpc>
              <a:spcBef>
                <a:spcPts val="0"/>
              </a:spcBef>
              <a:spcAft>
                <a:spcPts val="0"/>
              </a:spcAft>
              <a:buNone/>
            </a:pPr>
            <a:r>
              <a:rPr lang="en-US" sz="2800" b="1" dirty="0" smtClean="0">
                <a:latin typeface="Calibri" panose="020F0502020204030204" pitchFamily="34" charset="0"/>
                <a:ea typeface="Times New Roman" panose="02020503050405090304" pitchFamily="18" charset="0"/>
                <a:cs typeface="B Nazanin" panose="00000400000000000000" pitchFamily="2" charset="-78"/>
              </a:rPr>
              <a:t>Receding-Chin Prone Positions</a:t>
            </a:r>
            <a:endParaRPr lang="en-US" sz="2800" dirty="0" smtClean="0">
              <a:latin typeface="Calibri" panose="020F0502020204030204" pitchFamily="34" charset="0"/>
              <a:ea typeface="Times New Roman" panose="02020503050405090304" pitchFamily="18" charset="0"/>
              <a:cs typeface="Arial" panose="020B0604020202020204" pitchFamily="34" charset="0"/>
            </a:endParaRPr>
          </a:p>
          <a:p>
            <a:pPr marL="457200" indent="-457200" algn="justLow">
              <a:lnSpc>
                <a:spcPct val="107000"/>
              </a:lnSpc>
              <a:spcBef>
                <a:spcPts val="0"/>
              </a:spcBef>
              <a:spcAft>
                <a:spcPts val="0"/>
              </a:spcAft>
            </a:pPr>
            <a:r>
              <a:rPr lang="ar-SA"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وضعیت گهواره ای خوابیده به شکم</a:t>
            </a:r>
            <a:r>
              <a:rPr lang="en-US" sz="2800" b="1" dirty="0" smtClean="0">
                <a:latin typeface="Calibri" panose="020F0502020204030204" pitchFamily="34" charset="0"/>
                <a:ea typeface="Times New Roman" panose="02020503050405090304" pitchFamily="18" charset="0"/>
                <a:cs typeface="B Nazanin" panose="00000400000000000000" pitchFamily="2" charset="-78"/>
              </a:rPr>
              <a:t>Cradle Prone Position </a:t>
            </a:r>
            <a:endParaRPr lang="en-US" sz="2800" dirty="0" smtClean="0">
              <a:latin typeface="Calibri" panose="020F0502020204030204" pitchFamily="34" charset="0"/>
              <a:ea typeface="Times New Roman" panose="02020503050405090304" pitchFamily="18" charset="0"/>
              <a:cs typeface="Arial" panose="020B0604020202020204" pitchFamily="34" charset="0"/>
            </a:endParaRPr>
          </a:p>
          <a:p>
            <a:pPr marL="457200" indent="-457200" algn="justLow">
              <a:lnSpc>
                <a:spcPct val="107000"/>
              </a:lnSpc>
              <a:spcBef>
                <a:spcPts val="0"/>
              </a:spcBef>
              <a:spcAft>
                <a:spcPts val="0"/>
              </a:spcAft>
            </a:pPr>
            <a:r>
              <a:rPr lang="ar-SA"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وضعیت زانوزده و رو به شکم مادر، باتکیه بر تمام چهار دست و زانو</a:t>
            </a:r>
            <a:r>
              <a:rPr lang="ar-SA" sz="2800"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 </a:t>
            </a:r>
            <a:endParaRPr lang="en-US" sz="2800" dirty="0" smtClean="0">
              <a:latin typeface="Calibri" panose="020F0502020204030204" pitchFamily="34" charset="0"/>
              <a:ea typeface="Times New Roman" panose="02020503050405090304" pitchFamily="18" charset="0"/>
              <a:cs typeface="Arial" panose="020B0604020202020204" pitchFamily="34" charset="0"/>
            </a:endParaRPr>
          </a:p>
          <a:p>
            <a:pPr marL="365125" lvl="1" indent="0">
              <a:buNone/>
            </a:pPr>
            <a:r>
              <a:rPr lang="en-US" sz="2800" b="1" dirty="0" smtClean="0">
                <a:latin typeface="Calibri" panose="020F0502020204030204" pitchFamily="34" charset="0"/>
                <a:ea typeface="Times New Roman" panose="02020503050405090304" pitchFamily="18" charset="0"/>
                <a:cs typeface="B Nazanin" panose="00000400000000000000" pitchFamily="2" charset="-78"/>
              </a:rPr>
              <a:t>All-Fours </a:t>
            </a:r>
            <a:r>
              <a:rPr lang="en-US" sz="2800" b="1" dirty="0">
                <a:latin typeface="Calibri" panose="020F0502020204030204" pitchFamily="34" charset="0"/>
                <a:ea typeface="Times New Roman" panose="02020503050405090304" pitchFamily="18" charset="0"/>
                <a:cs typeface="B Nazanin" panose="00000400000000000000" pitchFamily="2" charset="-78"/>
              </a:rPr>
              <a:t>Position (Hands</a:t>
            </a:r>
            <a:r>
              <a:rPr lang="en-US" sz="2800" b="1" dirty="0">
                <a:latin typeface="Calibri" panose="020F0502020204030204" pitchFamily="34" charset="0"/>
                <a:ea typeface="Times New Roman" panose="02020503050405090304" pitchFamily="18" charset="0"/>
                <a:cs typeface="Arial" panose="020B0604020202020204" pitchFamily="34" charset="0"/>
              </a:rPr>
              <a:t> </a:t>
            </a:r>
            <a:r>
              <a:rPr lang="en-US" sz="2800" b="1" dirty="0">
                <a:latin typeface="Calibri" panose="020F0502020204030204" pitchFamily="34" charset="0"/>
                <a:ea typeface="Times New Roman" panose="02020503050405090304" pitchFamily="18" charset="0"/>
                <a:cs typeface="B Nazanin" panose="00000400000000000000" pitchFamily="2" charset="-78"/>
              </a:rPr>
              <a:t>and Knees</a:t>
            </a:r>
            <a:r>
              <a:rPr lang="en-US" sz="2800" b="1" dirty="0" smtClean="0">
                <a:latin typeface="Calibri" panose="020F0502020204030204" pitchFamily="34" charset="0"/>
                <a:ea typeface="Times New Roman" panose="02020503050405090304" pitchFamily="18" charset="0"/>
                <a:cs typeface="B Nazanin" panose="00000400000000000000" pitchFamily="2" charset="-78"/>
              </a:rPr>
              <a:t>)</a:t>
            </a:r>
            <a:endParaRPr lang="fa-IR" sz="2800" b="1" dirty="0" smtClean="0">
              <a:latin typeface="Calibri" panose="020F0502020204030204" pitchFamily="34" charset="0"/>
              <a:ea typeface="Times New Roman" panose="02020503050405090304" pitchFamily="18" charset="0"/>
              <a:cs typeface="B Nazanin" panose="00000400000000000000" pitchFamily="2" charset="-78"/>
            </a:endParaRPr>
          </a:p>
          <a:p>
            <a:pPr marL="457200" indent="-457200" algn="justLow">
              <a:lnSpc>
                <a:spcPct val="107000"/>
              </a:lnSpc>
              <a:spcBef>
                <a:spcPts val="0"/>
              </a:spcBef>
              <a:spcAft>
                <a:spcPts val="0"/>
              </a:spcAft>
            </a:pPr>
            <a:r>
              <a:rPr lang="ar-SA" sz="2800" b="1" dirty="0">
                <a:solidFill>
                  <a:srgbClr val="000000"/>
                </a:solidFill>
                <a:latin typeface="Calibri" panose="020F0502020204030204" pitchFamily="34" charset="0"/>
                <a:ea typeface="Times New Roman" panose="02020503050405090304" pitchFamily="18" charset="0"/>
                <a:cs typeface="B Nazanin" panose="00000400000000000000" pitchFamily="2" charset="-78"/>
                <a:hlinkClick r:id="" action="ppaction://noaction"/>
              </a:rPr>
              <a:t>وضعیت خوابیده به پهلو </a:t>
            </a:r>
            <a:r>
              <a:rPr lang="ar-SA"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از </a:t>
            </a:r>
            <a:r>
              <a:rPr lang="ar-SA" sz="2800" b="1" dirty="0">
                <a:latin typeface="Calibri" panose="020F0502020204030204" pitchFamily="34" charset="0"/>
                <a:ea typeface="Times New Roman" panose="02020503050405090304" pitchFamily="18" charset="0"/>
                <a:cs typeface="B Nazanin" panose="00000400000000000000" pitchFamily="2" charset="-78"/>
                <a:hlinkClick r:id="" action="ppaction://noaction"/>
              </a:rPr>
              <a:t>طرف </a:t>
            </a:r>
            <a:r>
              <a:rPr lang="fa-IR"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سر مادر</a:t>
            </a:r>
            <a:r>
              <a:rPr lang="fa-IR" sz="2800" b="1" dirty="0" smtClean="0">
                <a:latin typeface="Calibri" panose="020F0502020204030204" pitchFamily="34" charset="0"/>
                <a:ea typeface="Times New Roman" panose="02020503050405090304" pitchFamily="18" charset="0"/>
                <a:cs typeface="B Nazanin" panose="00000400000000000000" pitchFamily="2" charset="-78"/>
              </a:rPr>
              <a:t> </a:t>
            </a:r>
            <a:r>
              <a:rPr lang="en-US" sz="2800" b="1" dirty="0" smtClean="0">
                <a:latin typeface="Calibri" panose="020F0502020204030204" pitchFamily="34" charset="0"/>
                <a:ea typeface="Times New Roman" panose="02020503050405090304" pitchFamily="18" charset="0"/>
                <a:cs typeface="B Nazanin" panose="00000400000000000000" pitchFamily="2" charset="-78"/>
              </a:rPr>
              <a:t> </a:t>
            </a:r>
            <a:r>
              <a:rPr lang="en-US" sz="2800" b="1" dirty="0" smtClean="0">
                <a:solidFill>
                  <a:srgbClr val="000000"/>
                </a:solidFill>
                <a:latin typeface="Lucida Sans Unicode" panose="020B0602030504020204" pitchFamily="34" charset="0"/>
                <a:ea typeface="Times New Roman" panose="02020503050405090304" pitchFamily="18" charset="0"/>
                <a:cs typeface="Arial" panose="020B0604020202020204" pitchFamily="34" charset="0"/>
              </a:rPr>
              <a:t>Upside-Down Position</a:t>
            </a:r>
            <a:endParaRPr lang="ar-SA" sz="2800" b="1" dirty="0">
              <a:solidFill>
                <a:srgbClr val="000000"/>
              </a:solidFill>
              <a:latin typeface="Calibri" panose="020F0502020204030204" pitchFamily="34" charset="0"/>
              <a:ea typeface="Times New Roman" panose="02020503050405090304" pitchFamily="18" charset="0"/>
              <a:cs typeface="B Nazanin" panose="00000400000000000000" pitchFamily="2" charset="-78"/>
            </a:endParaRPr>
          </a:p>
          <a:p>
            <a:pPr marL="457200" indent="-457200" algn="justLow">
              <a:lnSpc>
                <a:spcPct val="107000"/>
              </a:lnSpc>
              <a:spcBef>
                <a:spcPts val="0"/>
              </a:spcBef>
              <a:spcAft>
                <a:spcPts val="0"/>
              </a:spcAft>
            </a:pPr>
            <a:r>
              <a:rPr lang="ar-SA" sz="2800" b="1"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hlinkClick r:id="" action="ppaction://noaction"/>
              </a:rPr>
              <a:t>وضعیت</a:t>
            </a:r>
            <a:r>
              <a:rPr lang="fa-IR" sz="2800" b="1"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hlinkClick r:id="" action="ppaction://noaction"/>
              </a:rPr>
              <a:t> در</a:t>
            </a:r>
            <a:r>
              <a:rPr lang="ar-SA" sz="2800" b="1"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hlinkClick r:id="" action="ppaction://noaction"/>
              </a:rPr>
              <a:t> دررفتگی </a:t>
            </a:r>
            <a:r>
              <a:rPr lang="ar-SA" sz="2800" b="1" dirty="0">
                <a:solidFill>
                  <a:srgbClr val="000000"/>
                </a:solidFill>
                <a:latin typeface="Calibri" panose="020F0502020204030204" pitchFamily="34" charset="0"/>
                <a:ea typeface="Times New Roman" panose="02020503050405090304" pitchFamily="18" charset="0"/>
                <a:cs typeface="B Nazanin" panose="00000400000000000000" pitchFamily="2" charset="-78"/>
                <a:hlinkClick r:id="" action="ppaction://noaction"/>
              </a:rPr>
              <a:t>لگن</a:t>
            </a:r>
            <a:r>
              <a:rPr lang="ar-SA" sz="2800" dirty="0">
                <a:solidFill>
                  <a:srgbClr val="000000"/>
                </a:solidFill>
                <a:latin typeface="Calibri" panose="020F0502020204030204" pitchFamily="34" charset="0"/>
                <a:ea typeface="Times New Roman" panose="02020503050405090304" pitchFamily="18" charset="0"/>
                <a:cs typeface="Arial" panose="020B0604020202020204" pitchFamily="34" charset="0"/>
                <a:hlinkClick r:id="" action="ppaction://noaction"/>
              </a:rPr>
              <a:t> </a:t>
            </a:r>
            <a:r>
              <a:rPr lang="en-US" sz="2800" b="1" dirty="0">
                <a:solidFill>
                  <a:srgbClr val="000000"/>
                </a:solidFill>
                <a:latin typeface="Calibri" panose="020F0502020204030204" pitchFamily="34" charset="0"/>
                <a:ea typeface="Times New Roman" panose="02020503050405090304" pitchFamily="18" charset="0"/>
                <a:cs typeface="B Nazanin" panose="00000400000000000000" pitchFamily="2" charset="-78"/>
              </a:rPr>
              <a:t>Hip-Dysplasia </a:t>
            </a:r>
            <a:r>
              <a:rPr lang="en-US" sz="2800" b="1"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rPr>
              <a:t>Positions</a:t>
            </a:r>
            <a:endParaRPr lang="fa-IR" sz="2800" b="1"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endParaRPr>
          </a:p>
          <a:p>
            <a:pPr marL="457200" indent="-457200" algn="justLow">
              <a:lnSpc>
                <a:spcPct val="107000"/>
              </a:lnSpc>
              <a:spcBef>
                <a:spcPts val="0"/>
              </a:spcBef>
              <a:spcAft>
                <a:spcPts val="0"/>
              </a:spcAft>
            </a:pPr>
            <a:r>
              <a:rPr lang="ar-SA" sz="2800" b="1" dirty="0">
                <a:solidFill>
                  <a:srgbClr val="000000"/>
                </a:solidFill>
                <a:latin typeface="Calibri" panose="020F0502020204030204" pitchFamily="34" charset="0"/>
                <a:ea typeface="Times New Roman" panose="02020503050405090304" pitchFamily="18" charset="0"/>
                <a:cs typeface="B Nazanin" panose="00000400000000000000" pitchFamily="2" charset="-78"/>
                <a:hlinkClick r:id="" action="ppaction://noaction"/>
              </a:rPr>
              <a:t>وضعیت تعدیل شده گهواره ای برای تطبیق با پستان های بزرگ</a:t>
            </a:r>
            <a:endParaRPr lang="en-US" sz="2800" dirty="0">
              <a:solidFill>
                <a:srgbClr val="000000"/>
              </a:solidFill>
              <a:latin typeface="Calibri" panose="020F0502020204030204" pitchFamily="34" charset="0"/>
              <a:ea typeface="Times New Roman" panose="02020503050405090304" pitchFamily="18" charset="0"/>
              <a:cs typeface="Arial" panose="020B0604020202020204" pitchFamily="34" charset="0"/>
            </a:endParaRPr>
          </a:p>
          <a:p>
            <a:pPr marL="493713" lvl="2" indent="0" algn="justLow">
              <a:lnSpc>
                <a:spcPct val="107000"/>
              </a:lnSpc>
              <a:spcBef>
                <a:spcPts val="0"/>
              </a:spcBef>
              <a:spcAft>
                <a:spcPts val="0"/>
              </a:spcAft>
              <a:buNone/>
            </a:pPr>
            <a:r>
              <a:rPr lang="en-US" sz="2800" b="1" dirty="0">
                <a:solidFill>
                  <a:srgbClr val="000000"/>
                </a:solidFill>
                <a:latin typeface="Calibri" panose="020F0502020204030204" pitchFamily="34" charset="0"/>
                <a:ea typeface="Times New Roman" panose="02020503050405090304" pitchFamily="18" charset="0"/>
                <a:cs typeface="B Nazanin" panose="00000400000000000000" pitchFamily="2" charset="-78"/>
              </a:rPr>
              <a:t>Modified Cradle Position to Accommodate Large </a:t>
            </a:r>
            <a:r>
              <a:rPr lang="en-US" sz="2800" b="1"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rPr>
              <a:t>Breasts</a:t>
            </a:r>
            <a:endParaRPr lang="fa-IR" sz="2800" b="1"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endParaRPr>
          </a:p>
          <a:p>
            <a:pPr marL="457200" indent="-457200" algn="justLow">
              <a:lnSpc>
                <a:spcPct val="107000"/>
              </a:lnSpc>
              <a:spcBef>
                <a:spcPts val="0"/>
              </a:spcBef>
              <a:spcAft>
                <a:spcPts val="0"/>
              </a:spcAft>
            </a:pPr>
            <a:r>
              <a:rPr lang="fa-IR" sz="2800" b="1" dirty="0" smtClean="0">
                <a:latin typeface="Calibri" panose="020F0502020204030204" pitchFamily="34" charset="0"/>
                <a:ea typeface="Times New Roman" panose="02020503050405090304" pitchFamily="18" charset="0"/>
                <a:cs typeface="B Nazanin" panose="00000400000000000000" pitchFamily="2" charset="-78"/>
                <a:hlinkClick r:id="" action="ppaction://noaction"/>
              </a:rPr>
              <a:t>وضعیت های  تورتیکولی مادرزادی  </a:t>
            </a:r>
            <a:endParaRPr lang="en-US" sz="2800" b="1" dirty="0">
              <a:latin typeface="Calibri" panose="020F0502020204030204" pitchFamily="34" charset="0"/>
              <a:ea typeface="Times New Roman" panose="02020503050405090304" pitchFamily="18" charset="0"/>
              <a:cs typeface="B Nazanin" panose="00000400000000000000" pitchFamily="2" charset="-78"/>
            </a:endParaRPr>
          </a:p>
          <a:p>
            <a:pPr marL="0" indent="0" algn="justLow">
              <a:lnSpc>
                <a:spcPct val="107000"/>
              </a:lnSpc>
              <a:spcBef>
                <a:spcPts val="0"/>
              </a:spcBef>
              <a:spcAft>
                <a:spcPts val="0"/>
              </a:spcAft>
              <a:buNone/>
            </a:pPr>
            <a:r>
              <a:rPr lang="en-US" sz="2800" b="1" dirty="0">
                <a:solidFill>
                  <a:srgbClr val="000000"/>
                </a:solidFill>
                <a:latin typeface="Calibri" panose="020F0502020204030204" pitchFamily="34" charset="0"/>
                <a:ea typeface="Times New Roman" panose="02020503050405090304" pitchFamily="18" charset="0"/>
                <a:cs typeface="Arial" panose="020B0604020202020204" pitchFamily="34" charset="0"/>
              </a:rPr>
              <a:t>Congenital Muscular </a:t>
            </a:r>
            <a:r>
              <a:rPr lang="en-US" sz="2800" b="1" dirty="0" smtClean="0">
                <a:solidFill>
                  <a:srgbClr val="000000"/>
                </a:solidFill>
                <a:latin typeface="Calibri" panose="020F0502020204030204" pitchFamily="34" charset="0"/>
                <a:ea typeface="Times New Roman" panose="02020503050405090304" pitchFamily="18" charset="0"/>
                <a:cs typeface="Arial" panose="020B0604020202020204" pitchFamily="34" charset="0"/>
              </a:rPr>
              <a:t>Torticollis      </a:t>
            </a:r>
            <a:r>
              <a:rPr lang="fa-IR" sz="2800" b="1" dirty="0" smtClean="0">
                <a:solidFill>
                  <a:srgbClr val="000000"/>
                </a:solidFill>
                <a:latin typeface="Calibri" panose="020F0502020204030204" pitchFamily="34" charset="0"/>
                <a:ea typeface="Times New Roman" panose="02020503050405090304" pitchFamily="18" charset="0"/>
                <a:cs typeface="Arial" panose="020B0604020202020204" pitchFamily="34" charset="0"/>
              </a:rPr>
              <a:t> </a:t>
            </a:r>
          </a:p>
          <a:p>
            <a:pPr marL="457200" indent="-457200" algn="justLow">
              <a:lnSpc>
                <a:spcPct val="107000"/>
              </a:lnSpc>
              <a:spcBef>
                <a:spcPts val="0"/>
              </a:spcBef>
              <a:spcAft>
                <a:spcPts val="0"/>
              </a:spcAft>
            </a:pPr>
            <a:endParaRPr lang="en-US" sz="2800" dirty="0">
              <a:solidFill>
                <a:srgbClr val="000000"/>
              </a:solidFill>
              <a:latin typeface="Calibri" panose="020F0502020204030204" pitchFamily="34" charset="0"/>
              <a:ea typeface="Times New Roman" panose="02020503050405090304" pitchFamily="18" charset="0"/>
              <a:cs typeface="Arial" panose="020B0604020202020204" pitchFamily="34" charset="0"/>
            </a:endParaRPr>
          </a:p>
          <a:p>
            <a:endParaRPr lang="en-US" sz="2800" b="1" dirty="0"/>
          </a:p>
        </p:txBody>
      </p:sp>
    </p:spTree>
    <p:extLst>
      <p:ext uri="{BB962C8B-B14F-4D97-AF65-F5344CB8AC3E}">
        <p14:creationId xmlns:p14="http://schemas.microsoft.com/office/powerpoint/2010/main" val="215811685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a:stretch>
            <a:fillRect/>
          </a:stretch>
        </p:blipFill>
        <p:spPr>
          <a:xfrm>
            <a:off x="1372357" y="1794490"/>
            <a:ext cx="4157832" cy="4145639"/>
          </a:xfrm>
          <a:prstGeom prst="rect">
            <a:avLst/>
          </a:prstGeom>
        </p:spPr>
      </p:pic>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78</a:t>
            </a:fld>
            <a:endParaRPr lang="fa-IR" dirty="0">
              <a:solidFill>
                <a:prstClr val="black"/>
              </a:solidFill>
            </a:endParaRPr>
          </a:p>
        </p:txBody>
      </p:sp>
      <p:grpSp>
        <p:nvGrpSpPr>
          <p:cNvPr id="5" name="Group 4"/>
          <p:cNvGrpSpPr/>
          <p:nvPr/>
        </p:nvGrpSpPr>
        <p:grpSpPr>
          <a:xfrm>
            <a:off x="746328" y="233319"/>
            <a:ext cx="10972800" cy="1092562"/>
            <a:chOff x="0" y="9899"/>
            <a:chExt cx="10972800" cy="1123200"/>
          </a:xfrm>
        </p:grpSpPr>
        <p:sp>
          <p:nvSpPr>
            <p:cNvPr id="6" name="Rounded Rectangle 5"/>
            <p:cNvSpPr/>
            <p:nvPr/>
          </p:nvSpPr>
          <p:spPr>
            <a:xfrm>
              <a:off x="0" y="9899"/>
              <a:ext cx="10972800" cy="11232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64729"/>
              <a:ext cx="10863140" cy="8675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rtl="1">
                <a:lnSpc>
                  <a:spcPct val="107000"/>
                </a:lnSpc>
              </a:pPr>
              <a:r>
                <a:rPr lang="en-US" sz="3600" b="1" dirty="0">
                  <a:solidFill>
                    <a:prstClr val="white"/>
                  </a:solidFill>
                  <a:effectLst>
                    <a:outerShdw blurRad="38100" dist="38100" dir="2700000" algn="tl">
                      <a:srgbClr val="000000">
                        <a:alpha val="43137"/>
                      </a:srgbClr>
                    </a:outerShdw>
                  </a:effectLst>
                  <a:cs typeface="B Nazanin" panose="00000400000000000000" pitchFamily="2" charset="-78"/>
                </a:rPr>
                <a:t>Receding-Chin</a:t>
              </a:r>
              <a:endParaRPr lang="en-US" sz="32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endParaRPr>
            </a:p>
          </p:txBody>
        </p:sp>
      </p:grpSp>
      <p:pic>
        <p:nvPicPr>
          <p:cNvPr id="9" name="Picture 8"/>
          <p:cNvPicPr>
            <a:picLocks noChangeAspect="1"/>
          </p:cNvPicPr>
          <p:nvPr/>
        </p:nvPicPr>
        <p:blipFill>
          <a:blip r:embed="rId3"/>
          <a:stretch>
            <a:fillRect/>
          </a:stretch>
        </p:blipFill>
        <p:spPr>
          <a:xfrm>
            <a:off x="6173619" y="1997613"/>
            <a:ext cx="2578829" cy="3500266"/>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4"/>
          <a:stretch>
            <a:fillRect/>
          </a:stretch>
        </p:blipFill>
        <p:spPr>
          <a:xfrm>
            <a:off x="8506296" y="1794489"/>
            <a:ext cx="3158002" cy="4145639"/>
          </a:xfrm>
          <a:prstGeom prst="rect">
            <a:avLst/>
          </a:prstGeom>
        </p:spPr>
      </p:pic>
      <p:sp>
        <p:nvSpPr>
          <p:cNvPr id="11" name="Rectangle 10"/>
          <p:cNvSpPr/>
          <p:nvPr/>
        </p:nvSpPr>
        <p:spPr>
          <a:xfrm>
            <a:off x="2606141" y="1351282"/>
            <a:ext cx="1721625" cy="523220"/>
          </a:xfrm>
          <a:prstGeom prst="rect">
            <a:avLst/>
          </a:prstGeom>
        </p:spPr>
        <p:txBody>
          <a:bodyPr wrap="none">
            <a:spAutoFit/>
          </a:bodyPr>
          <a:lstStyle/>
          <a:p>
            <a:pPr marL="109537" lvl="0" algn="r" rtl="1" eaLnBrk="0" fontAlgn="base" hangingPunct="0">
              <a:spcBef>
                <a:spcPts val="400"/>
              </a:spcBef>
              <a:spcAft>
                <a:spcPct val="0"/>
              </a:spcAft>
              <a:buClr>
                <a:srgbClr val="72A376"/>
              </a:buClr>
              <a:buSzPct val="68000"/>
            </a:pPr>
            <a:r>
              <a:rPr lang="ar-SA" sz="2800" b="1" dirty="0">
                <a:solidFill>
                  <a:prstClr val="black"/>
                </a:solidFill>
                <a:latin typeface="Calibri" panose="020F0502020204030204" pitchFamily="34" charset="0"/>
                <a:ea typeface="Times New Roman" panose="02020503050405090304" pitchFamily="18" charset="0"/>
                <a:cs typeface="B Nazanin" panose="00000400000000000000" pitchFamily="2" charset="-78"/>
              </a:rPr>
              <a:t>چانه </a:t>
            </a:r>
            <a:r>
              <a:rPr lang="fa-IR" sz="2800" b="1" dirty="0" smtClean="0">
                <a:solidFill>
                  <a:prstClr val="black"/>
                </a:solidFill>
                <a:latin typeface="Calibri" panose="020F0502020204030204" pitchFamily="34" charset="0"/>
                <a:ea typeface="Times New Roman" panose="02020503050405090304" pitchFamily="18" charset="0"/>
                <a:cs typeface="B Nazanin" panose="00000400000000000000" pitchFamily="2" charset="-78"/>
              </a:rPr>
              <a:t>طبیعی</a:t>
            </a:r>
            <a:endParaRPr lang="en-US" sz="2400" b="1" dirty="0">
              <a:solidFill>
                <a:prstClr val="black"/>
              </a:solidFill>
              <a:cs typeface="B Yagut" pitchFamily="2" charset="-78"/>
            </a:endParaRPr>
          </a:p>
        </p:txBody>
      </p:sp>
      <p:sp>
        <p:nvSpPr>
          <p:cNvPr id="12" name="Content Placeholder 2"/>
          <p:cNvSpPr txBox="1">
            <a:spLocks/>
          </p:cNvSpPr>
          <p:nvPr/>
        </p:nvSpPr>
        <p:spPr bwMode="auto">
          <a:xfrm>
            <a:off x="6232728" y="1377385"/>
            <a:ext cx="4517910" cy="771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537" indent="0">
              <a:buFont typeface="Wingdings 3" pitchFamily="18" charset="2"/>
              <a:buNone/>
            </a:pPr>
            <a:r>
              <a:rPr lang="en-US" sz="2800" b="1" smtClean="0">
                <a:latin typeface="Calibri" panose="020F0502020204030204" pitchFamily="34" charset="0"/>
                <a:ea typeface="Times New Roman" panose="02020503050405090304" pitchFamily="18" charset="0"/>
                <a:cs typeface="B Nazanin" panose="00000400000000000000" pitchFamily="2" charset="-78"/>
              </a:rPr>
              <a:t>  </a:t>
            </a:r>
            <a:r>
              <a:rPr lang="ar-SA" sz="2800" b="1" smtClean="0">
                <a:latin typeface="Calibri" panose="020F0502020204030204" pitchFamily="34" charset="0"/>
                <a:ea typeface="Times New Roman" panose="02020503050405090304" pitchFamily="18" charset="0"/>
                <a:cs typeface="B Nazanin" panose="00000400000000000000" pitchFamily="2" charset="-78"/>
              </a:rPr>
              <a:t>چانه </a:t>
            </a:r>
            <a:r>
              <a:rPr lang="fa-IR" sz="2800" b="1" smtClean="0">
                <a:latin typeface="Calibri" panose="020F0502020204030204" pitchFamily="34" charset="0"/>
                <a:ea typeface="Times New Roman" panose="02020503050405090304" pitchFamily="18" charset="0"/>
                <a:cs typeface="B Nazanin" panose="00000400000000000000" pitchFamily="2" charset="-78"/>
              </a:rPr>
              <a:t>تو </a:t>
            </a:r>
            <a:r>
              <a:rPr lang="ar-SA" sz="2800" b="1" smtClean="0">
                <a:latin typeface="Calibri" panose="020F0502020204030204" pitchFamily="34" charset="0"/>
                <a:ea typeface="Times New Roman" panose="02020503050405090304" pitchFamily="18" charset="0"/>
                <a:cs typeface="B Nazanin" panose="00000400000000000000" pitchFamily="2" charset="-78"/>
              </a:rPr>
              <a:t>رفته (</a:t>
            </a:r>
            <a:r>
              <a:rPr lang="en-US" sz="2800" b="1" smtClean="0">
                <a:latin typeface="Calibri" panose="020F0502020204030204" pitchFamily="34" charset="0"/>
                <a:ea typeface="Times New Roman" panose="02020503050405090304" pitchFamily="18" charset="0"/>
                <a:cs typeface="B Nazanin" panose="00000400000000000000" pitchFamily="2" charset="-78"/>
              </a:rPr>
              <a:t>Receding-Chin</a:t>
            </a:r>
            <a:r>
              <a:rPr lang="ar-SA" sz="2800" b="1" smtClean="0">
                <a:latin typeface="Calibri" panose="020F0502020204030204" pitchFamily="34" charset="0"/>
                <a:ea typeface="Times New Roman" panose="02020503050405090304" pitchFamily="18" charset="0"/>
                <a:cs typeface="B Nazanin" panose="00000400000000000000" pitchFamily="2" charset="-78"/>
              </a:rPr>
              <a:t>)</a:t>
            </a:r>
            <a:endParaRPr lang="en-US" sz="2800" b="1" dirty="0"/>
          </a:p>
        </p:txBody>
      </p:sp>
      <p:sp>
        <p:nvSpPr>
          <p:cNvPr id="13" name="Rectangle 12"/>
          <p:cNvSpPr/>
          <p:nvPr/>
        </p:nvSpPr>
        <p:spPr>
          <a:xfrm>
            <a:off x="1270630" y="5782131"/>
            <a:ext cx="9924195" cy="830997"/>
          </a:xfrm>
          <a:prstGeom prst="rect">
            <a:avLst/>
          </a:prstGeom>
        </p:spPr>
        <p:txBody>
          <a:bodyPr wrap="square">
            <a:spAutoFit/>
          </a:bodyPr>
          <a:lstStyle/>
          <a:p>
            <a:pPr algn="r"/>
            <a:r>
              <a:rPr lang="fa-IR" sz="2400" dirty="0">
                <a:cs typeface="B Nazanin" panose="00000400000000000000" pitchFamily="2" charset="-78"/>
              </a:rPr>
              <a:t> رشد فک تحتانی در طی 3 ماه اول تولد خیلی سریع است بطوری که شیرخواران با فک تحتانی کوچک در 3ماهگی می توانند در وضعیت های معمولی از پستان تغذیه شوند. </a:t>
            </a:r>
          </a:p>
        </p:txBody>
      </p:sp>
    </p:spTree>
    <p:extLst>
      <p:ext uri="{BB962C8B-B14F-4D97-AF65-F5344CB8AC3E}">
        <p14:creationId xmlns:p14="http://schemas.microsoft.com/office/powerpoint/2010/main" val="25328941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874" y="1631359"/>
            <a:ext cx="9890328" cy="3499441"/>
          </a:xfrm>
        </p:spPr>
        <p:txBody>
          <a:bodyPr/>
          <a:lstStyle/>
          <a:p>
            <a:r>
              <a:rPr lang="fa-IR" sz="3200" dirty="0">
                <a:cs typeface="B Nazanin" panose="00000400000000000000" pitchFamily="2" charset="-78"/>
              </a:rPr>
              <a:t>تغذیه در وضعیت دمر (خوابیده به شکم) یا </a:t>
            </a:r>
            <a:r>
              <a:rPr lang="fa-IR" sz="3200" dirty="0" smtClean="0">
                <a:cs typeface="B Nazanin" panose="00000400000000000000" pitchFamily="2" charset="-78"/>
              </a:rPr>
              <a:t>نیمه دمر </a:t>
            </a:r>
            <a:r>
              <a:rPr lang="fa-IR" sz="3200" dirty="0">
                <a:cs typeface="B Nazanin" panose="00000400000000000000" pitchFamily="2" charset="-78"/>
              </a:rPr>
              <a:t>با سر جلو آمده </a:t>
            </a:r>
            <a:r>
              <a:rPr lang="fa-IR" sz="3200" dirty="0" smtClean="0">
                <a:cs typeface="B Nazanin" panose="00000400000000000000" pitchFamily="2" charset="-78"/>
              </a:rPr>
              <a:t>می تواند </a:t>
            </a:r>
            <a:r>
              <a:rPr lang="fa-IR" sz="3200" dirty="0">
                <a:cs typeface="B Nazanin" panose="00000400000000000000" pitchFamily="2" charset="-78"/>
              </a:rPr>
              <a:t>برای </a:t>
            </a:r>
            <a:r>
              <a:rPr lang="fa-IR" sz="3200" dirty="0" smtClean="0">
                <a:cs typeface="B Nazanin" panose="00000400000000000000" pitchFamily="2" charset="-78"/>
              </a:rPr>
              <a:t>شیرخواران با چانه تو رفته  از قبیل</a:t>
            </a:r>
            <a:r>
              <a:rPr lang="en-US" sz="3200" dirty="0" smtClean="0">
                <a:cs typeface="B Nazanin" panose="00000400000000000000" pitchFamily="2" charset="-78"/>
              </a:rPr>
              <a:t>PRS </a:t>
            </a:r>
            <a:r>
              <a:rPr lang="fa-IR" sz="3200" dirty="0">
                <a:cs typeface="B Nazanin" panose="00000400000000000000" pitchFamily="2" charset="-78"/>
              </a:rPr>
              <a:t>سودمند </a:t>
            </a:r>
            <a:r>
              <a:rPr lang="fa-IR" sz="3200" dirty="0" smtClean="0">
                <a:cs typeface="B Nazanin" panose="00000400000000000000" pitchFamily="2" charset="-78"/>
              </a:rPr>
              <a:t>باشد</a:t>
            </a:r>
          </a:p>
          <a:p>
            <a:pPr lvl="1"/>
            <a:r>
              <a:rPr lang="fa-IR" sz="2800" dirty="0">
                <a:latin typeface="Times New Roman" panose="02020503050405090304" pitchFamily="18" charset="0"/>
                <a:ea typeface="Times New Roman" panose="02020503050405090304" pitchFamily="18" charset="0"/>
                <a:cs typeface="B Nazanin" panose="00000400000000000000" pitchFamily="2" charset="-78"/>
              </a:rPr>
              <a:t>سندرم پیر رابین (</a:t>
            </a:r>
            <a:r>
              <a:rPr lang="en-US" sz="2800" dirty="0">
                <a:latin typeface="Times New Roman" panose="02020503050405090304" pitchFamily="18" charset="0"/>
                <a:ea typeface="Times New Roman" panose="02020503050405090304" pitchFamily="18" charset="0"/>
                <a:cs typeface="B Nazanin" panose="00000400000000000000" pitchFamily="2" charset="-78"/>
              </a:rPr>
              <a:t>PRS</a:t>
            </a:r>
            <a:r>
              <a:rPr lang="fa-IR" sz="2800" dirty="0">
                <a:latin typeface="Times New Roman" panose="02020503050405090304" pitchFamily="18" charset="0"/>
                <a:ea typeface="Times New Roman" panose="02020503050405090304" pitchFamily="18" charset="0"/>
                <a:cs typeface="B Nazanin" panose="00000400000000000000" pitchFamily="2" charset="-78"/>
              </a:rPr>
              <a:t>) ناهنجاری­هایی مانند فک پایین کوچک، افتادگی زبان به سمت عقب، انسداد راه هوایی، و مشکلات تغذیه­ای را شامل می­شود </a:t>
            </a:r>
            <a:r>
              <a:rPr lang="en-US" sz="1600" dirty="0">
                <a:latin typeface="Times New Roman" panose="02020503050405090304" pitchFamily="18" charset="0"/>
                <a:ea typeface="Times New Roman" panose="02020503050405090304" pitchFamily="18" charset="0"/>
                <a:cs typeface="B Nazanin" panose="00000400000000000000" pitchFamily="2" charset="-78"/>
              </a:rPr>
              <a:t>Pierre Robin </a:t>
            </a:r>
            <a:r>
              <a:rPr lang="en-US" sz="1600" dirty="0" smtClean="0">
                <a:latin typeface="Times New Roman" panose="02020503050405090304" pitchFamily="18" charset="0"/>
                <a:ea typeface="Times New Roman" panose="02020503050405090304" pitchFamily="18" charset="0"/>
                <a:cs typeface="B Nazanin" panose="00000400000000000000" pitchFamily="2" charset="-78"/>
              </a:rPr>
              <a:t>sequence</a:t>
            </a:r>
            <a:endParaRPr lang="fa-IR" sz="2800" dirty="0" smtClean="0">
              <a:cs typeface="B Nazanin" panose="00000400000000000000" pitchFamily="2" charset="-78"/>
            </a:endParaRPr>
          </a:p>
          <a:p>
            <a:r>
              <a:rPr lang="fa-IR" sz="3200" dirty="0" smtClean="0">
                <a:cs typeface="B Nazanin" panose="00000400000000000000" pitchFamily="2" charset="-78"/>
              </a:rPr>
              <a:t>این وضعیت</a:t>
            </a:r>
            <a:r>
              <a:rPr lang="en-US" sz="3200" dirty="0" smtClean="0">
                <a:cs typeface="B Nazanin" panose="00000400000000000000" pitchFamily="2" charset="-78"/>
              </a:rPr>
              <a:t> </a:t>
            </a:r>
            <a:r>
              <a:rPr lang="fa-IR" sz="3200" dirty="0" smtClean="0">
                <a:cs typeface="B Nazanin" panose="00000400000000000000" pitchFamily="2" charset="-78"/>
              </a:rPr>
              <a:t>ها سبب بهبود جریان شیر در شیرخوار با </a:t>
            </a:r>
            <a:r>
              <a:rPr lang="fa-IR" sz="3200" b="1" dirty="0" smtClean="0">
                <a:cs typeface="B Nazanin" panose="00000400000000000000" pitchFamily="2" charset="-78"/>
              </a:rPr>
              <a:t>چانه کوچک </a:t>
            </a:r>
            <a:r>
              <a:rPr lang="fa-IR" sz="3200" dirty="0" smtClean="0">
                <a:cs typeface="B Nazanin" panose="00000400000000000000" pitchFamily="2" charset="-78"/>
              </a:rPr>
              <a:t>و ثبات تنفسی در وی می شود.</a:t>
            </a: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79</a:t>
            </a:fld>
            <a:endParaRPr lang="fa-IR" dirty="0">
              <a:solidFill>
                <a:prstClr val="black"/>
              </a:solidFill>
            </a:endParaRPr>
          </a:p>
        </p:txBody>
      </p:sp>
      <p:pic>
        <p:nvPicPr>
          <p:cNvPr id="11" name="Picture 10"/>
          <p:cNvPicPr>
            <a:picLocks noChangeAspect="1"/>
          </p:cNvPicPr>
          <p:nvPr/>
        </p:nvPicPr>
        <p:blipFill>
          <a:blip r:embed="rId3"/>
          <a:stretch>
            <a:fillRect/>
          </a:stretch>
        </p:blipFill>
        <p:spPr>
          <a:xfrm>
            <a:off x="690508" y="70648"/>
            <a:ext cx="11028620" cy="1560711"/>
          </a:xfrm>
          <a:prstGeom prst="rect">
            <a:avLst/>
          </a:prstGeom>
        </p:spPr>
      </p:pic>
    </p:spTree>
    <p:extLst>
      <p:ext uri="{BB962C8B-B14F-4D97-AF65-F5344CB8AC3E}">
        <p14:creationId xmlns:p14="http://schemas.microsoft.com/office/powerpoint/2010/main" val="233548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127448" y="1700808"/>
            <a:ext cx="8820472" cy="4306292"/>
          </a:xfrm>
        </p:spPr>
        <p:txBody>
          <a:bodyPr/>
          <a:lstStyle/>
          <a:p>
            <a:pPr marL="623887" indent="-514350">
              <a:buFont typeface="+mj-lt"/>
              <a:buAutoNum type="arabicPeriod"/>
            </a:pPr>
            <a:r>
              <a:rPr lang="fa-IR" sz="3200" b="1" dirty="0">
                <a:cs typeface="B Nazanin" panose="00000400000000000000" pitchFamily="2" charset="-78"/>
              </a:rPr>
              <a:t>مالیدن نوک پستان به لبها </a:t>
            </a:r>
            <a:r>
              <a:rPr lang="fa-IR" sz="3200" dirty="0">
                <a:cs typeface="B Nazanin" panose="00000400000000000000" pitchFamily="2" charset="-78"/>
              </a:rPr>
              <a:t>(ترجیحا لب بالا) </a:t>
            </a:r>
          </a:p>
          <a:p>
            <a:pPr lvl="1"/>
            <a:r>
              <a:rPr lang="fa-IR" sz="2800" dirty="0">
                <a:cs typeface="B Nazanin" panose="00000400000000000000" pitchFamily="2" charset="-78"/>
              </a:rPr>
              <a:t>برای باز شدن دهان</a:t>
            </a:r>
            <a:endParaRPr lang="fa-IR" sz="3200" dirty="0">
              <a:cs typeface="B Nazanin" panose="00000400000000000000" pitchFamily="2" charset="-78"/>
            </a:endParaRPr>
          </a:p>
          <a:p>
            <a:pPr lvl="1"/>
            <a:r>
              <a:rPr lang="fa-IR" sz="3200" dirty="0">
                <a:cs typeface="B Nazanin" panose="00000400000000000000" pitchFamily="2" charset="-78"/>
              </a:rPr>
              <a:t>دقت در عدم تماس انگشتان مادر با دهان شیرخوار</a:t>
            </a:r>
          </a:p>
          <a:p>
            <a:pPr lvl="2"/>
            <a:r>
              <a:rPr lang="fa-IR" sz="2800" dirty="0">
                <a:cs typeface="B Nazanin" panose="00000400000000000000" pitchFamily="2" charset="-78"/>
              </a:rPr>
              <a:t>امکان بستن دهان و یا گاز گرفتن شیرخوار</a:t>
            </a:r>
            <a:endParaRPr lang="fa-IR" sz="3200" dirty="0">
              <a:cs typeface="B Nazanin" panose="00000400000000000000" pitchFamily="2" charset="-78"/>
            </a:endParaRPr>
          </a:p>
        </p:txBody>
      </p:sp>
      <p:graphicFrame>
        <p:nvGraphicFramePr>
          <p:cNvPr id="5" name="Diagram 4"/>
          <p:cNvGraphicFramePr/>
          <p:nvPr>
            <p:extLst/>
          </p:nvPr>
        </p:nvGraphicFramePr>
        <p:xfrm>
          <a:off x="1991544" y="260648"/>
          <a:ext cx="8229600" cy="1296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8</a:t>
            </a:fld>
            <a:endParaRPr lang="fa-IR" dirty="0"/>
          </a:p>
        </p:txBody>
      </p:sp>
      <p:pic>
        <p:nvPicPr>
          <p:cNvPr id="1030" name="Picture 6" descr="D:\slides\Update slides\new pic\my pic and position\aaa for print\amadeh\Picture2.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7130" b="8733"/>
          <a:stretch/>
        </p:blipFill>
        <p:spPr bwMode="auto">
          <a:xfrm>
            <a:off x="3033315" y="3861048"/>
            <a:ext cx="3185803" cy="2117539"/>
          </a:xfrm>
          <a:prstGeom prst="roundRect">
            <a:avLst/>
          </a:prstGeom>
          <a:noFill/>
          <a:extLst>
            <a:ext uri="{909E8E84-426E-40DD-AFC4-6F175D3DCCD1}">
              <a14:hiddenFill xmlns:a14="http://schemas.microsoft.com/office/drawing/2010/main">
                <a:solidFill>
                  <a:srgbClr val="FFFFFF"/>
                </a:solidFill>
              </a14:hiddenFill>
            </a:ext>
          </a:extLst>
        </p:spPr>
      </p:pic>
      <p:pic>
        <p:nvPicPr>
          <p:cNvPr id="1031" name="Picture 7"/>
          <p:cNvPicPr>
            <a:picLocks noChangeAspect="1" noChangeArrowheads="1"/>
          </p:cNvPicPr>
          <p:nvPr/>
        </p:nvPicPr>
        <p:blipFill rotWithShape="1">
          <a:blip r:embed="rId9">
            <a:extLst>
              <a:ext uri="{28A0092B-C50C-407E-A947-70E740481C1C}">
                <a14:useLocalDpi xmlns:a14="http://schemas.microsoft.com/office/drawing/2010/main" val="0"/>
              </a:ext>
            </a:extLst>
          </a:blip>
          <a:srcRect t="16793"/>
          <a:stretch/>
        </p:blipFill>
        <p:spPr bwMode="auto">
          <a:xfrm>
            <a:off x="6219118" y="3880808"/>
            <a:ext cx="3178717" cy="2117538"/>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3240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56684" y="1335149"/>
            <a:ext cx="10972800" cy="4525962"/>
          </a:xfrm>
        </p:spPr>
        <p:txBody>
          <a:bodyPr/>
          <a:lstStyle/>
          <a:p>
            <a:pPr marL="623887" indent="-514350">
              <a:buFont typeface="+mj-lt"/>
              <a:buAutoNum type="alphaUcPeriod"/>
            </a:pPr>
            <a:r>
              <a:rPr lang="ar-SA" sz="3200" dirty="0">
                <a:latin typeface="Calibri" panose="020F0502020204030204" pitchFamily="34" charset="0"/>
                <a:ea typeface="Times New Roman" panose="02020503050405090304" pitchFamily="18" charset="0"/>
                <a:cs typeface="B Nazanin" panose="00000400000000000000" pitchFamily="2" charset="-78"/>
              </a:rPr>
              <a:t>وضعیت های خوابیده  به شکم بطور مایل از یکطرف </a:t>
            </a:r>
            <a:r>
              <a:rPr lang="en-US" sz="3200" dirty="0">
                <a:latin typeface="Calibri" panose="020F0502020204030204" pitchFamily="34" charset="0"/>
                <a:ea typeface="Times New Roman" panose="02020503050405090304" pitchFamily="18" charset="0"/>
                <a:cs typeface="B Nazanin" panose="00000400000000000000" pitchFamily="2" charset="-78"/>
              </a:rPr>
              <a:t>(Lateral Prone Position)</a:t>
            </a:r>
            <a:r>
              <a:rPr lang="ar-SA" sz="3200" dirty="0">
                <a:latin typeface="Calibri" panose="020F0502020204030204" pitchFamily="34" charset="0"/>
                <a:ea typeface="Times New Roman" panose="02020503050405090304" pitchFamily="18" charset="0"/>
                <a:cs typeface="B Nazanin" panose="00000400000000000000" pitchFamily="2" charset="-78"/>
              </a:rPr>
              <a:t>، </a:t>
            </a:r>
            <a:endParaRPr lang="fa-IR" sz="3200" dirty="0" smtClean="0">
              <a:latin typeface="Calibri" panose="020F0502020204030204" pitchFamily="34" charset="0"/>
              <a:ea typeface="Times New Roman" panose="02020503050405090304" pitchFamily="18" charset="0"/>
              <a:cs typeface="B Nazanin" panose="00000400000000000000" pitchFamily="2" charset="-78"/>
            </a:endParaRPr>
          </a:p>
          <a:p>
            <a:pPr marL="623887" indent="-514350">
              <a:buFont typeface="+mj-lt"/>
              <a:buAutoNum type="alphaUcPeriod"/>
            </a:pPr>
            <a:r>
              <a:rPr lang="fa-IR" sz="3200" dirty="0" smtClean="0">
                <a:latin typeface="Calibri" panose="020F0502020204030204" pitchFamily="34" charset="0"/>
                <a:ea typeface="Times New Roman" panose="02020503050405090304" pitchFamily="18" charset="0"/>
                <a:cs typeface="B Nazanin" panose="00000400000000000000" pitchFamily="2" charset="-78"/>
              </a:rPr>
              <a:t>خوابیده  </a:t>
            </a:r>
            <a:r>
              <a:rPr lang="fa-IR" sz="3200" dirty="0">
                <a:latin typeface="Calibri" panose="020F0502020204030204" pitchFamily="34" charset="0"/>
                <a:ea typeface="Times New Roman" panose="02020503050405090304" pitchFamily="18" charset="0"/>
                <a:cs typeface="B Nazanin" panose="00000400000000000000" pitchFamily="2" charset="-78"/>
              </a:rPr>
              <a:t>به شکم در حالت زانو</a:t>
            </a:r>
            <a:r>
              <a:rPr lang="fa-IR" sz="3200" b="1" dirty="0">
                <a:latin typeface="Calibri" panose="020F0502020204030204" pitchFamily="34" charset="0"/>
                <a:ea typeface="Times New Roman" panose="02020503050405090304" pitchFamily="18" charset="0"/>
                <a:cs typeface="B Nazanin" panose="00000400000000000000" pitchFamily="2" charset="-78"/>
              </a:rPr>
              <a:t> </a:t>
            </a:r>
            <a:r>
              <a:rPr lang="fa-IR" sz="3200" dirty="0">
                <a:latin typeface="Calibri" panose="020F0502020204030204" pitchFamily="34" charset="0"/>
                <a:ea typeface="Times New Roman" panose="02020503050405090304" pitchFamily="18" charset="0"/>
                <a:cs typeface="B Nazanin" panose="00000400000000000000" pitchFamily="2" charset="-78"/>
              </a:rPr>
              <a:t>زدن</a:t>
            </a:r>
            <a:r>
              <a:rPr lang="fa-IR" sz="3200" dirty="0">
                <a:ea typeface="Times New Roman" panose="02020503050405090304" pitchFamily="18" charset="0"/>
                <a:cs typeface="Calibri" panose="020F0502020204030204" pitchFamily="34" charset="0"/>
              </a:rPr>
              <a:t> </a:t>
            </a:r>
            <a:r>
              <a:rPr lang="en-US" sz="3200" dirty="0">
                <a:latin typeface="Calibri" panose="020F0502020204030204" pitchFamily="34" charset="0"/>
                <a:ea typeface="Times New Roman" panose="02020503050405090304" pitchFamily="18" charset="0"/>
                <a:cs typeface="Arial" panose="020B0604020202020204" pitchFamily="34" charset="0"/>
              </a:rPr>
              <a:t>(</a:t>
            </a:r>
            <a:r>
              <a:rPr lang="en-US" sz="3200" dirty="0">
                <a:latin typeface="Calibri" panose="020F0502020204030204" pitchFamily="34" charset="0"/>
                <a:ea typeface="Times New Roman" panose="02020503050405090304" pitchFamily="18" charset="0"/>
                <a:cs typeface="B Nazanin" panose="00000400000000000000" pitchFamily="2" charset="-78"/>
              </a:rPr>
              <a:t>Kneeling Prone Position)</a:t>
            </a:r>
            <a:r>
              <a:rPr lang="fa-IR" sz="3200" dirty="0" smtClean="0">
                <a:latin typeface="Calibri" panose="020F0502020204030204" pitchFamily="34" charset="0"/>
                <a:ea typeface="Times New Roman" panose="02020503050405090304" pitchFamily="18" charset="0"/>
                <a:cs typeface="B Nazanin" panose="00000400000000000000" pitchFamily="2" charset="-78"/>
              </a:rPr>
              <a:t>و</a:t>
            </a:r>
          </a:p>
          <a:p>
            <a:pPr marL="623887" indent="-514350">
              <a:buFont typeface="+mj-lt"/>
              <a:buAutoNum type="alphaUcPeriod"/>
            </a:pPr>
            <a:r>
              <a:rPr lang="ar-SA" sz="3200" dirty="0" smtClean="0">
                <a:latin typeface="Calibri" panose="020F0502020204030204" pitchFamily="34" charset="0"/>
                <a:ea typeface="Times New Roman" panose="02020503050405090304" pitchFamily="18" charset="0"/>
                <a:cs typeface="B Nazanin" panose="00000400000000000000" pitchFamily="2" charset="-78"/>
              </a:rPr>
              <a:t>مادرلمیده </a:t>
            </a:r>
            <a:r>
              <a:rPr lang="ar-SA" sz="3200" dirty="0">
                <a:latin typeface="Calibri" panose="020F0502020204030204" pitchFamily="34" charset="0"/>
                <a:ea typeface="Times New Roman" panose="02020503050405090304" pitchFamily="18" charset="0"/>
                <a:cs typeface="B Nazanin" panose="00000400000000000000" pitchFamily="2" charset="-78"/>
              </a:rPr>
              <a:t>به پشت ،شیرخوار زانوزده ونیمه خوابیده به شکم</a:t>
            </a:r>
            <a:r>
              <a:rPr lang="en-US" sz="3200" dirty="0">
                <a:latin typeface="Calibri" panose="020F0502020204030204" pitchFamily="34" charset="0"/>
                <a:ea typeface="Times New Roman" panose="02020503050405090304" pitchFamily="18" charset="0"/>
                <a:cs typeface="B Nazanin" panose="00000400000000000000" pitchFamily="2" charset="-78"/>
              </a:rPr>
              <a:t>( Reclining Straddle Sit with Baby Semi-Prone)</a:t>
            </a:r>
            <a:endParaRPr lang="en-US" sz="3200" dirty="0"/>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80</a:t>
            </a:fld>
            <a:endParaRPr lang="fa-IR" dirty="0">
              <a:solidFill>
                <a:prstClr val="black"/>
              </a:solidFill>
            </a:endParaRPr>
          </a:p>
        </p:txBody>
      </p:sp>
      <p:grpSp>
        <p:nvGrpSpPr>
          <p:cNvPr id="5" name="Group 4"/>
          <p:cNvGrpSpPr/>
          <p:nvPr/>
        </p:nvGrpSpPr>
        <p:grpSpPr>
          <a:xfrm>
            <a:off x="801158" y="157119"/>
            <a:ext cx="10972800" cy="1123200"/>
            <a:chOff x="0" y="9899"/>
            <a:chExt cx="10972800" cy="1123200"/>
          </a:xfrm>
        </p:grpSpPr>
        <p:sp>
          <p:nvSpPr>
            <p:cNvPr id="6" name="Rounded Rectangle 5"/>
            <p:cNvSpPr/>
            <p:nvPr/>
          </p:nvSpPr>
          <p:spPr>
            <a:xfrm>
              <a:off x="0" y="9899"/>
              <a:ext cx="10972800" cy="11232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64729"/>
              <a:ext cx="108631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marL="109537" algn="ctr"/>
              <a:r>
                <a:rPr lang="fa-IR" sz="3600" b="1" dirty="0">
                  <a:effectLst>
                    <a:outerShdw blurRad="38100" dist="38100" dir="2700000" algn="tl">
                      <a:srgbClr val="000000">
                        <a:alpha val="43137"/>
                      </a:srgbClr>
                    </a:outerShdw>
                  </a:effectLst>
                  <a:cs typeface="B Nazanin" panose="00000400000000000000" pitchFamily="2" charset="-78"/>
                </a:rPr>
                <a:t>	وضعیت های خوابیده به شکم در شیرخوار چانه </a:t>
              </a:r>
              <a:r>
                <a:rPr lang="fa-IR" sz="3600" b="1" dirty="0" smtClean="0">
                  <a:effectLst>
                    <a:outerShdw blurRad="38100" dist="38100" dir="2700000" algn="tl">
                      <a:srgbClr val="000000">
                        <a:alpha val="43137"/>
                      </a:srgbClr>
                    </a:outerShdw>
                  </a:effectLst>
                  <a:cs typeface="B Nazanin" panose="00000400000000000000" pitchFamily="2" charset="-78"/>
                </a:rPr>
                <a:t>تو رفته</a:t>
              </a:r>
              <a:endParaRPr lang="fa-IR" sz="3600" b="1" dirty="0">
                <a:effectLst>
                  <a:outerShdw blurRad="38100" dist="38100" dir="2700000" algn="tl">
                    <a:srgbClr val="000000">
                      <a:alpha val="43137"/>
                    </a:srgbClr>
                  </a:outerShdw>
                </a:effectLst>
                <a:cs typeface="B Nazanin" panose="00000400000000000000" pitchFamily="2" charset="-78"/>
              </a:endParaRPr>
            </a:p>
            <a:p>
              <a:pPr marL="109537" indent="0" algn="ctr">
                <a:buNone/>
              </a:pPr>
              <a:r>
                <a:rPr lang="en-US" sz="3600" b="1" dirty="0">
                  <a:effectLst>
                    <a:outerShdw blurRad="38100" dist="38100" dir="2700000" algn="tl">
                      <a:srgbClr val="000000">
                        <a:alpha val="43137"/>
                      </a:srgbClr>
                    </a:outerShdw>
                  </a:effectLst>
                  <a:cs typeface="B Nazanin" panose="00000400000000000000" pitchFamily="2" charset="-78"/>
                </a:rPr>
                <a:t>Receding-Chin Prone </a:t>
              </a:r>
              <a:r>
                <a:rPr lang="en-US" sz="3600" b="1" dirty="0" smtClean="0">
                  <a:effectLst>
                    <a:outerShdw blurRad="38100" dist="38100" dir="2700000" algn="tl">
                      <a:srgbClr val="000000">
                        <a:alpha val="43137"/>
                      </a:srgbClr>
                    </a:outerShdw>
                  </a:effectLst>
                  <a:cs typeface="B Nazanin" panose="00000400000000000000" pitchFamily="2" charset="-78"/>
                </a:rPr>
                <a:t>Positions</a:t>
              </a:r>
              <a:endParaRPr lang="en-US" sz="3600" b="1" dirty="0">
                <a:effectLst>
                  <a:outerShdw blurRad="38100" dist="38100" dir="2700000" algn="tl">
                    <a:srgbClr val="000000">
                      <a:alpha val="43137"/>
                    </a:srgbClr>
                  </a:outerShdw>
                </a:effectLst>
                <a:cs typeface="B Nazanin" panose="00000400000000000000" pitchFamily="2" charset="-78"/>
              </a:endParaRPr>
            </a:p>
          </p:txBody>
        </p:sp>
      </p:grpSp>
      <p:pic>
        <p:nvPicPr>
          <p:cNvPr id="3" name="Picture 2"/>
          <p:cNvPicPr>
            <a:picLocks noChangeAspect="1"/>
          </p:cNvPicPr>
          <p:nvPr/>
        </p:nvPicPr>
        <p:blipFill>
          <a:blip r:embed="rId3"/>
          <a:stretch>
            <a:fillRect/>
          </a:stretch>
        </p:blipFill>
        <p:spPr>
          <a:xfrm>
            <a:off x="120532" y="3388633"/>
            <a:ext cx="4020547" cy="2790413"/>
          </a:xfrm>
          <a:prstGeom prst="rect">
            <a:avLst/>
          </a:prstGeom>
        </p:spPr>
      </p:pic>
      <p:pic>
        <p:nvPicPr>
          <p:cNvPr id="8" name="Picture 7"/>
          <p:cNvPicPr>
            <a:picLocks noChangeAspect="1"/>
          </p:cNvPicPr>
          <p:nvPr/>
        </p:nvPicPr>
        <p:blipFill>
          <a:blip r:embed="rId4"/>
          <a:stretch>
            <a:fillRect/>
          </a:stretch>
        </p:blipFill>
        <p:spPr>
          <a:xfrm>
            <a:off x="3829895" y="3388633"/>
            <a:ext cx="4048246" cy="2790413"/>
          </a:xfrm>
          <a:prstGeom prst="rect">
            <a:avLst/>
          </a:prstGeom>
        </p:spPr>
      </p:pic>
      <p:pic>
        <p:nvPicPr>
          <p:cNvPr id="9" name="Picture 8"/>
          <p:cNvPicPr>
            <a:picLocks noChangeAspect="1"/>
          </p:cNvPicPr>
          <p:nvPr/>
        </p:nvPicPr>
        <p:blipFill>
          <a:blip r:embed="rId5"/>
          <a:stretch>
            <a:fillRect/>
          </a:stretch>
        </p:blipFill>
        <p:spPr>
          <a:xfrm>
            <a:off x="7750873" y="3518188"/>
            <a:ext cx="4267560" cy="23024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954362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81</a:t>
            </a:fld>
            <a:endParaRPr lang="fa-IR" dirty="0">
              <a:solidFill>
                <a:prstClr val="black"/>
              </a:solidFill>
            </a:endParaRPr>
          </a:p>
        </p:txBody>
      </p:sp>
      <p:grpSp>
        <p:nvGrpSpPr>
          <p:cNvPr id="5" name="Group 4"/>
          <p:cNvGrpSpPr/>
          <p:nvPr/>
        </p:nvGrpSpPr>
        <p:grpSpPr>
          <a:xfrm>
            <a:off x="855988" y="57224"/>
            <a:ext cx="10972800" cy="1249681"/>
            <a:chOff x="54830" y="479661"/>
            <a:chExt cx="10972800" cy="573482"/>
          </a:xfrm>
        </p:grpSpPr>
        <p:sp>
          <p:nvSpPr>
            <p:cNvPr id="6" name="Rounded Rectangle 5"/>
            <p:cNvSpPr/>
            <p:nvPr/>
          </p:nvSpPr>
          <p:spPr>
            <a:xfrm>
              <a:off x="54830" y="479661"/>
              <a:ext cx="10972800" cy="573482"/>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603732"/>
              <a:ext cx="10863140" cy="325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marR="0" lvl="0" algn="ctr" rtl="1">
                <a:lnSpc>
                  <a:spcPct val="107000"/>
                </a:lnSpc>
                <a:spcBef>
                  <a:spcPts val="0"/>
                </a:spcBef>
                <a:spcAft>
                  <a:spcPts val="0"/>
                </a:spcAft>
              </a:pPr>
              <a:r>
                <a:rPr lang="ar-SA"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وضعیت گهواره ای خوابیده به </a:t>
              </a:r>
              <a:r>
                <a:rPr lang="ar-SA" sz="36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شکم</a:t>
              </a:r>
              <a:endParaRPr lang="fa-IR" sz="36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endParaRPr>
            </a:p>
            <a:p>
              <a:pPr marR="0" lvl="0" algn="ctr" rtl="1">
                <a:lnSpc>
                  <a:spcPct val="107000"/>
                </a:lnSpc>
                <a:spcBef>
                  <a:spcPts val="0"/>
                </a:spcBef>
                <a:spcAft>
                  <a:spcPts val="0"/>
                </a:spcAft>
              </a:pPr>
              <a:r>
                <a:rPr lang="en-US" sz="36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Cradle </a:t>
              </a:r>
              <a:r>
                <a:rPr lang="en-US" sz="36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Prone </a:t>
              </a:r>
              <a:r>
                <a:rPr lang="en-US" sz="36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Position </a:t>
              </a:r>
              <a:endParaRPr lang="en-US" sz="3600"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endParaRPr>
            </a:p>
          </p:txBody>
        </p:sp>
      </p:grpSp>
      <p:sp>
        <p:nvSpPr>
          <p:cNvPr id="8" name="Content Placeholder 7"/>
          <p:cNvSpPr>
            <a:spLocks noGrp="1"/>
          </p:cNvSpPr>
          <p:nvPr>
            <p:ph idx="1"/>
          </p:nvPr>
        </p:nvSpPr>
        <p:spPr>
          <a:xfrm>
            <a:off x="4130040" y="1496378"/>
            <a:ext cx="7528560" cy="4525962"/>
          </a:xfrm>
        </p:spPr>
        <p:txBody>
          <a:bodyPr/>
          <a:lstStyle/>
          <a:p>
            <a:r>
              <a:rPr lang="fa-IR" sz="3200" dirty="0" smtClean="0">
                <a:latin typeface="Calibri" panose="020F0502020204030204" pitchFamily="34" charset="0"/>
                <a:ea typeface="Times New Roman" panose="02020503050405090304" pitchFamily="18" charset="0"/>
                <a:cs typeface="B Nazanin" panose="00000400000000000000" pitchFamily="2" charset="-78"/>
              </a:rPr>
              <a:t>مفید در</a:t>
            </a:r>
            <a:r>
              <a:rPr lang="ar-SA" sz="3200" b="1" dirty="0" smtClean="0">
                <a:latin typeface="Calibri" panose="020F0502020204030204" pitchFamily="34" charset="0"/>
                <a:ea typeface="Times New Roman" panose="02020503050405090304" pitchFamily="18" charset="0"/>
                <a:cs typeface="B Nazanin" panose="00000400000000000000" pitchFamily="2" charset="-78"/>
              </a:rPr>
              <a:t>سندرم </a:t>
            </a:r>
            <a:r>
              <a:rPr lang="ar-SA" sz="3200" b="1" dirty="0">
                <a:latin typeface="Calibri" panose="020F0502020204030204" pitchFamily="34" charset="0"/>
                <a:ea typeface="Times New Roman" panose="02020503050405090304" pitchFamily="18" charset="0"/>
                <a:cs typeface="B Nazanin" panose="00000400000000000000" pitchFamily="2" charset="-78"/>
              </a:rPr>
              <a:t>پیر روبین(</a:t>
            </a:r>
            <a:r>
              <a:rPr lang="en-US" sz="3200" dirty="0">
                <a:latin typeface="Calibri" panose="020F0502020204030204" pitchFamily="34" charset="0"/>
                <a:ea typeface="Times New Roman" panose="02020503050405090304" pitchFamily="18" charset="0"/>
                <a:cs typeface="B Nazanin" panose="00000400000000000000" pitchFamily="2" charset="-78"/>
              </a:rPr>
              <a:t>Pierre Robin</a:t>
            </a:r>
            <a:r>
              <a:rPr lang="ar-SA" sz="3200" dirty="0">
                <a:latin typeface="Calibri" panose="020F0502020204030204" pitchFamily="34" charset="0"/>
                <a:ea typeface="Times New Roman" panose="02020503050405090304" pitchFamily="18" charset="0"/>
                <a:cs typeface="B Nazanin" panose="00000400000000000000" pitchFamily="2" charset="-78"/>
              </a:rPr>
              <a:t>) </a:t>
            </a:r>
            <a:r>
              <a:rPr lang="fa-IR" sz="3200" dirty="0">
                <a:latin typeface="Calibri" panose="020F0502020204030204" pitchFamily="34" charset="0"/>
                <a:ea typeface="Times New Roman" panose="02020503050405090304" pitchFamily="18" charset="0"/>
                <a:cs typeface="B Nazanin" panose="00000400000000000000" pitchFamily="2" charset="-78"/>
              </a:rPr>
              <a:t>ویا در شرایطی که نیازبه آزاد بودن دستهای مادر </a:t>
            </a:r>
            <a:r>
              <a:rPr lang="fa-IR" sz="3200" dirty="0" smtClean="0">
                <a:latin typeface="Calibri" panose="020F0502020204030204" pitchFamily="34" charset="0"/>
                <a:ea typeface="Times New Roman" panose="02020503050405090304" pitchFamily="18" charset="0"/>
                <a:cs typeface="B Nazanin" panose="00000400000000000000" pitchFamily="2" charset="-78"/>
              </a:rPr>
              <a:t>است</a:t>
            </a:r>
          </a:p>
          <a:p>
            <a:r>
              <a:rPr lang="ar-SA" sz="3200" dirty="0" smtClean="0">
                <a:latin typeface="Calibri" panose="020F0502020204030204" pitchFamily="34" charset="0"/>
                <a:ea typeface="Times New Roman" panose="02020503050405090304" pitchFamily="18" charset="0"/>
                <a:cs typeface="B Nazanin" panose="00000400000000000000" pitchFamily="2" charset="-78"/>
              </a:rPr>
              <a:t>با </a:t>
            </a:r>
            <a:r>
              <a:rPr lang="ar-SA" sz="3200" dirty="0">
                <a:latin typeface="Calibri" panose="020F0502020204030204" pitchFamily="34" charset="0"/>
                <a:ea typeface="Times New Roman" panose="02020503050405090304" pitchFamily="18" charset="0"/>
                <a:cs typeface="B Nazanin" panose="00000400000000000000" pitchFamily="2" charset="-78"/>
              </a:rPr>
              <a:t>آزاد بودن دست ها هم حمایت پستان می شود و هم می توان از ابزار شیردهی کمکی از قبیل رابط سلیکونی سرنگ(</a:t>
            </a:r>
            <a:r>
              <a:rPr lang="en-US" sz="3200" dirty="0">
                <a:latin typeface="Calibri" panose="020F0502020204030204" pitchFamily="34" charset="0"/>
                <a:ea typeface="Times New Roman" panose="02020503050405090304" pitchFamily="18" charset="0"/>
                <a:cs typeface="B Nazanin" panose="00000400000000000000" pitchFamily="2" charset="-78"/>
              </a:rPr>
              <a:t>Finger feeder</a:t>
            </a:r>
            <a:r>
              <a:rPr lang="ar-SA" sz="3200" dirty="0">
                <a:latin typeface="Calibri" panose="020F0502020204030204" pitchFamily="34" charset="0"/>
                <a:ea typeface="Times New Roman" panose="02020503050405090304" pitchFamily="18" charset="0"/>
                <a:cs typeface="B Nazanin" panose="00000400000000000000" pitchFamily="2" charset="-78"/>
              </a:rPr>
              <a:t>) </a:t>
            </a:r>
            <a:r>
              <a:rPr lang="ar-SA" sz="3200" dirty="0" smtClean="0">
                <a:latin typeface="Calibri" panose="020F0502020204030204" pitchFamily="34" charset="0"/>
                <a:ea typeface="Times New Roman" panose="02020503050405090304" pitchFamily="18" charset="0"/>
                <a:cs typeface="B Nazanin" panose="00000400000000000000" pitchFamily="2" charset="-78"/>
              </a:rPr>
              <a:t>ویا</a:t>
            </a:r>
            <a:r>
              <a:rPr lang="en-US" sz="3200" dirty="0" smtClean="0">
                <a:latin typeface="Calibri" panose="020F0502020204030204" pitchFamily="34" charset="0"/>
                <a:ea typeface="Times New Roman" panose="02020503050405090304" pitchFamily="18" charset="0"/>
                <a:cs typeface="B Nazanin" panose="00000400000000000000" pitchFamily="2" charset="-78"/>
              </a:rPr>
              <a:t> </a:t>
            </a:r>
            <a:r>
              <a:rPr lang="ar-SA" sz="3200" dirty="0" smtClean="0">
                <a:latin typeface="Calibri" panose="020F0502020204030204" pitchFamily="34" charset="0"/>
                <a:ea typeface="Times New Roman" panose="02020503050405090304" pitchFamily="18" charset="0"/>
                <a:cs typeface="B Nazanin" panose="00000400000000000000" pitchFamily="2" charset="-78"/>
              </a:rPr>
              <a:t>وسیله </a:t>
            </a:r>
            <a:r>
              <a:rPr lang="ar-SA" sz="3200" dirty="0">
                <a:latin typeface="Calibri" panose="020F0502020204030204" pitchFamily="34" charset="0"/>
                <a:ea typeface="Times New Roman" panose="02020503050405090304" pitchFamily="18" charset="0"/>
                <a:cs typeface="B Nazanin" panose="00000400000000000000" pitchFamily="2" charset="-78"/>
              </a:rPr>
              <a:t>مکمل </a:t>
            </a:r>
            <a:r>
              <a:rPr lang="ar-SA" sz="3200" dirty="0" smtClean="0">
                <a:latin typeface="Calibri" panose="020F0502020204030204" pitchFamily="34" charset="0"/>
                <a:ea typeface="Times New Roman" panose="02020503050405090304" pitchFamily="18" charset="0"/>
                <a:cs typeface="B Nazanin" panose="00000400000000000000" pitchFamily="2" charset="-78"/>
              </a:rPr>
              <a:t>رسان</a:t>
            </a:r>
            <a:r>
              <a:rPr lang="en-US" sz="3200" dirty="0" smtClean="0">
                <a:latin typeface="Calibri" panose="020F0502020204030204" pitchFamily="34" charset="0"/>
                <a:ea typeface="Times New Roman" panose="02020503050405090304" pitchFamily="18" charset="0"/>
                <a:cs typeface="B Nazanin" panose="00000400000000000000" pitchFamily="2" charset="-78"/>
              </a:rPr>
              <a:t> (SNS)</a:t>
            </a:r>
            <a:r>
              <a:rPr lang="ar-SA" sz="3200" dirty="0" smtClean="0">
                <a:latin typeface="Calibri" panose="020F0502020204030204" pitchFamily="34" charset="0"/>
                <a:ea typeface="Times New Roman" panose="02020503050405090304" pitchFamily="18" charset="0"/>
                <a:cs typeface="B Nazanin" panose="00000400000000000000" pitchFamily="2" charset="-78"/>
              </a:rPr>
              <a:t>حین </a:t>
            </a:r>
            <a:r>
              <a:rPr lang="ar-SA" sz="3200" dirty="0">
                <a:latin typeface="Calibri" panose="020F0502020204030204" pitchFamily="34" charset="0"/>
                <a:ea typeface="Times New Roman" panose="02020503050405090304" pitchFamily="18" charset="0"/>
                <a:cs typeface="B Nazanin" panose="00000400000000000000" pitchFamily="2" charset="-78"/>
              </a:rPr>
              <a:t>تغذیه پستانی به شیرخوار کمک کرد</a:t>
            </a:r>
            <a:r>
              <a:rPr lang="ar-SA" sz="3200" dirty="0" smtClean="0">
                <a:latin typeface="Calibri" panose="020F0502020204030204" pitchFamily="34" charset="0"/>
                <a:ea typeface="Times New Roman" panose="02020503050405090304" pitchFamily="18" charset="0"/>
                <a:cs typeface="B Nazanin" panose="00000400000000000000" pitchFamily="2" charset="-78"/>
              </a:rPr>
              <a:t>.</a:t>
            </a:r>
            <a:endParaRPr lang="fa-IR" sz="3200" dirty="0" smtClean="0">
              <a:latin typeface="Calibri" panose="020F0502020204030204" pitchFamily="34" charset="0"/>
              <a:ea typeface="Times New Roman" panose="02020503050405090304" pitchFamily="18" charset="0"/>
              <a:cs typeface="B Nazanin" panose="00000400000000000000" pitchFamily="2" charset="-78"/>
            </a:endParaRPr>
          </a:p>
          <a:p>
            <a:r>
              <a:rPr lang="ar-SA" sz="3200" dirty="0" smtClean="0">
                <a:latin typeface="Calibri" panose="020F0502020204030204" pitchFamily="34" charset="0"/>
                <a:ea typeface="Times New Roman" panose="02020503050405090304" pitchFamily="18" charset="0"/>
                <a:cs typeface="B Nazanin" panose="00000400000000000000" pitchFamily="2" charset="-78"/>
              </a:rPr>
              <a:t>وضعیت </a:t>
            </a:r>
            <a:r>
              <a:rPr lang="ar-SA" sz="3200" dirty="0">
                <a:latin typeface="Calibri" panose="020F0502020204030204" pitchFamily="34" charset="0"/>
                <a:ea typeface="Times New Roman" panose="02020503050405090304" pitchFamily="18" charset="0"/>
                <a:cs typeface="B Nazanin" panose="00000400000000000000" pitchFamily="2" charset="-78"/>
              </a:rPr>
              <a:t>گهواره ای خوابیده به شکم</a:t>
            </a:r>
            <a:r>
              <a:rPr lang="fa-IR" sz="3200" dirty="0">
                <a:latin typeface="Calibri" panose="020F0502020204030204" pitchFamily="34" charset="0"/>
                <a:ea typeface="Times New Roman" panose="02020503050405090304" pitchFamily="18" charset="0"/>
                <a:cs typeface="B Nazanin" panose="00000400000000000000" pitchFamily="2" charset="-78"/>
              </a:rPr>
              <a:t>، </a:t>
            </a:r>
            <a:r>
              <a:rPr lang="fa-IR" sz="3200" b="1" dirty="0">
                <a:latin typeface="Calibri" panose="020F0502020204030204" pitchFamily="34" charset="0"/>
                <a:ea typeface="Times New Roman" panose="02020503050405090304" pitchFamily="18" charset="0"/>
                <a:cs typeface="B Nazanin" panose="00000400000000000000" pitchFamily="2" charset="-78"/>
              </a:rPr>
              <a:t>کمک به نگهداشتن لچ </a:t>
            </a:r>
            <a:r>
              <a:rPr lang="fa-IR" sz="3200" dirty="0" smtClean="0">
                <a:latin typeface="Calibri" panose="020F0502020204030204" pitchFamily="34" charset="0"/>
                <a:ea typeface="Times New Roman" panose="02020503050405090304" pitchFamily="18" charset="0"/>
                <a:cs typeface="B Nazanin" panose="00000400000000000000" pitchFamily="2" charset="-78"/>
              </a:rPr>
              <a:t>شیرخوارمی کند.</a:t>
            </a:r>
            <a:endParaRPr lang="en-US" sz="3200" dirty="0"/>
          </a:p>
        </p:txBody>
      </p:sp>
      <p:pic>
        <p:nvPicPr>
          <p:cNvPr id="9" name="Picture 8"/>
          <p:cNvPicPr>
            <a:picLocks noChangeAspect="1"/>
          </p:cNvPicPr>
          <p:nvPr/>
        </p:nvPicPr>
        <p:blipFill>
          <a:blip r:embed="rId3"/>
          <a:stretch>
            <a:fillRect/>
          </a:stretch>
        </p:blipFill>
        <p:spPr>
          <a:xfrm>
            <a:off x="999618" y="1477379"/>
            <a:ext cx="2908044" cy="45297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03382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14934" y="1670148"/>
            <a:ext cx="5792682" cy="3685222"/>
          </a:xfrm>
        </p:spPr>
        <p:txBody>
          <a:bodyPr/>
          <a:lstStyle/>
          <a:p>
            <a:r>
              <a:rPr lang="ar-SA" sz="3200" dirty="0">
                <a:solidFill>
                  <a:srgbClr val="000000"/>
                </a:solidFill>
                <a:latin typeface="Calibri" panose="020F0502020204030204" pitchFamily="34" charset="0"/>
                <a:ea typeface="Times New Roman" panose="02020503050405090304" pitchFamily="18" charset="0"/>
                <a:cs typeface="B Nazanin" panose="00000400000000000000" pitchFamily="2" charset="-78"/>
              </a:rPr>
              <a:t>این وضعیت غیر معمول بوده و </a:t>
            </a:r>
            <a:r>
              <a:rPr lang="ar-SA" sz="3200"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rPr>
              <a:t>راحت </a:t>
            </a:r>
            <a:r>
              <a:rPr lang="ar-SA" sz="3200" dirty="0">
                <a:solidFill>
                  <a:srgbClr val="000000"/>
                </a:solidFill>
                <a:latin typeface="Calibri" panose="020F0502020204030204" pitchFamily="34" charset="0"/>
                <a:ea typeface="Times New Roman" panose="02020503050405090304" pitchFamily="18" charset="0"/>
                <a:cs typeface="B Nazanin" panose="00000400000000000000" pitchFamily="2" charset="-78"/>
              </a:rPr>
              <a:t>نیست، اگرچه </a:t>
            </a:r>
            <a:r>
              <a:rPr lang="fa-IR" sz="3200" dirty="0">
                <a:solidFill>
                  <a:srgbClr val="000000"/>
                </a:solidFill>
                <a:latin typeface="Calibri" panose="020F0502020204030204" pitchFamily="34" charset="0"/>
                <a:ea typeface="Times New Roman" panose="02020503050405090304" pitchFamily="18" charset="0"/>
                <a:cs typeface="B Nazanin" panose="00000400000000000000" pitchFamily="2" charset="-78"/>
              </a:rPr>
              <a:t>موقتا در تخلیه </a:t>
            </a:r>
            <a:r>
              <a:rPr lang="ar-SA" sz="3200" b="1" dirty="0">
                <a:solidFill>
                  <a:srgbClr val="000000"/>
                </a:solidFill>
                <a:latin typeface="Calibri" panose="020F0502020204030204" pitchFamily="34" charset="0"/>
                <a:ea typeface="Times New Roman" panose="02020503050405090304" pitchFamily="18" charset="0"/>
                <a:cs typeface="B Nazanin" panose="00000400000000000000" pitchFamily="2" charset="-78"/>
              </a:rPr>
              <a:t>مجاری بسته شده شیر(</a:t>
            </a:r>
            <a:r>
              <a:rPr lang="en-US" sz="3200" b="1" dirty="0">
                <a:solidFill>
                  <a:srgbClr val="000000"/>
                </a:solidFill>
                <a:latin typeface="Calibri" panose="020F0502020204030204" pitchFamily="34" charset="0"/>
                <a:ea typeface="Times New Roman" panose="02020503050405090304" pitchFamily="18" charset="0"/>
                <a:cs typeface="B Nazanin" panose="00000400000000000000" pitchFamily="2" charset="-78"/>
              </a:rPr>
              <a:t>plugged ducts</a:t>
            </a:r>
            <a:r>
              <a:rPr lang="ar-SA" sz="3200" b="1" dirty="0">
                <a:solidFill>
                  <a:srgbClr val="000000"/>
                </a:solidFill>
                <a:latin typeface="Calibri" panose="020F0502020204030204" pitchFamily="34" charset="0"/>
                <a:ea typeface="Times New Roman" panose="02020503050405090304" pitchFamily="18" charset="0"/>
                <a:cs typeface="B Nazanin" panose="00000400000000000000" pitchFamily="2" charset="-78"/>
              </a:rPr>
              <a:t>) </a:t>
            </a:r>
            <a:r>
              <a:rPr lang="ar-SA" sz="3200" dirty="0">
                <a:solidFill>
                  <a:srgbClr val="000000"/>
                </a:solidFill>
                <a:latin typeface="Calibri" panose="020F0502020204030204" pitchFamily="34" charset="0"/>
                <a:ea typeface="Times New Roman" panose="02020503050405090304" pitchFamily="18" charset="0"/>
                <a:cs typeface="B Nazanin" panose="00000400000000000000" pitchFamily="2" charset="-78"/>
              </a:rPr>
              <a:t>موثر </a:t>
            </a:r>
            <a:r>
              <a:rPr lang="ar-SA" sz="3200"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rPr>
              <a:t>است</a:t>
            </a:r>
            <a:r>
              <a:rPr lang="fa-IR" sz="3200"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rPr>
              <a:t>،</a:t>
            </a:r>
          </a:p>
          <a:p>
            <a:r>
              <a:rPr lang="ar-SA" sz="3200"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rPr>
              <a:t> </a:t>
            </a:r>
            <a:r>
              <a:rPr lang="ar-SA" sz="3200" dirty="0">
                <a:solidFill>
                  <a:srgbClr val="000000"/>
                </a:solidFill>
                <a:latin typeface="Calibri" panose="020F0502020204030204" pitchFamily="34" charset="0"/>
                <a:ea typeface="Times New Roman" panose="02020503050405090304" pitchFamily="18" charset="0"/>
                <a:cs typeface="B Nazanin" panose="00000400000000000000" pitchFamily="2" charset="-78"/>
              </a:rPr>
              <a:t>این روش </a:t>
            </a:r>
            <a:r>
              <a:rPr lang="ar-SA" sz="3200"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rPr>
              <a:t>در </a:t>
            </a:r>
            <a:r>
              <a:rPr lang="ar-SA" sz="3200" dirty="0">
                <a:solidFill>
                  <a:srgbClr val="000000"/>
                </a:solidFill>
                <a:latin typeface="Calibri" panose="020F0502020204030204" pitchFamily="34" charset="0"/>
                <a:ea typeface="Times New Roman" panose="02020503050405090304" pitchFamily="18" charset="0"/>
                <a:cs typeface="B Nazanin" panose="00000400000000000000" pitchFamily="2" charset="-78"/>
              </a:rPr>
              <a:t>شیرخواری </a:t>
            </a:r>
            <a:r>
              <a:rPr lang="ar-SA" sz="3200"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rPr>
              <a:t>که</a:t>
            </a:r>
            <a:r>
              <a:rPr lang="fa-IR" sz="3200"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rPr>
              <a:t> </a:t>
            </a:r>
            <a:r>
              <a:rPr lang="ar-SA" sz="3200"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rPr>
              <a:t>ندرتا  </a:t>
            </a:r>
            <a:r>
              <a:rPr lang="ar-SA" sz="3200" dirty="0">
                <a:solidFill>
                  <a:srgbClr val="000000"/>
                </a:solidFill>
                <a:latin typeface="Calibri" panose="020F0502020204030204" pitchFamily="34" charset="0"/>
                <a:ea typeface="Times New Roman" panose="02020503050405090304" pitchFamily="18" charset="0"/>
                <a:cs typeface="B Nazanin" panose="00000400000000000000" pitchFamily="2" charset="-78"/>
              </a:rPr>
              <a:t>نمی تواندتماس پوست به پوست </a:t>
            </a:r>
            <a:r>
              <a:rPr lang="fa-IR" sz="3200" dirty="0">
                <a:solidFill>
                  <a:srgbClr val="000000"/>
                </a:solidFill>
                <a:latin typeface="Calibri" panose="020F0502020204030204" pitchFamily="34" charset="0"/>
                <a:ea typeface="Times New Roman" panose="02020503050405090304" pitchFamily="18" charset="0"/>
                <a:cs typeface="B Nazanin" panose="00000400000000000000" pitchFamily="2" charset="-78"/>
              </a:rPr>
              <a:t>را </a:t>
            </a:r>
            <a:r>
              <a:rPr lang="ar-SA" sz="3200" dirty="0">
                <a:solidFill>
                  <a:srgbClr val="000000"/>
                </a:solidFill>
                <a:latin typeface="Calibri" panose="020F0502020204030204" pitchFamily="34" charset="0"/>
                <a:ea typeface="Times New Roman" panose="02020503050405090304" pitchFamily="18" charset="0"/>
                <a:cs typeface="B Nazanin" panose="00000400000000000000" pitchFamily="2" charset="-78"/>
              </a:rPr>
              <a:t>تحمل کند ممکن است کمک کننده باشد</a:t>
            </a:r>
            <a:r>
              <a:rPr lang="ar-SA" sz="3200"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rPr>
              <a:t>.</a:t>
            </a:r>
            <a:endParaRPr lang="fa-IR" sz="3200" dirty="0" smtClean="0">
              <a:solidFill>
                <a:srgbClr val="000000"/>
              </a:solidFill>
              <a:latin typeface="Calibri" panose="020F0502020204030204" pitchFamily="34" charset="0"/>
              <a:ea typeface="Times New Roman" panose="02020503050405090304" pitchFamily="18" charset="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82</a:t>
            </a:fld>
            <a:endParaRPr lang="fa-IR" dirty="0">
              <a:solidFill>
                <a:prstClr val="black"/>
              </a:solidFill>
            </a:endParaRPr>
          </a:p>
        </p:txBody>
      </p:sp>
      <p:grpSp>
        <p:nvGrpSpPr>
          <p:cNvPr id="5" name="Group 4"/>
          <p:cNvGrpSpPr/>
          <p:nvPr/>
        </p:nvGrpSpPr>
        <p:grpSpPr>
          <a:xfrm>
            <a:off x="801158" y="157119"/>
            <a:ext cx="10972800" cy="1123200"/>
            <a:chOff x="0" y="9899"/>
            <a:chExt cx="10972800" cy="1123200"/>
          </a:xfrm>
        </p:grpSpPr>
        <p:sp>
          <p:nvSpPr>
            <p:cNvPr id="6" name="Rounded Rectangle 5"/>
            <p:cNvSpPr/>
            <p:nvPr/>
          </p:nvSpPr>
          <p:spPr>
            <a:xfrm>
              <a:off x="0" y="9899"/>
              <a:ext cx="10972800" cy="11232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64729"/>
              <a:ext cx="108631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marL="457200" indent="-457200" algn="ctr">
                <a:lnSpc>
                  <a:spcPct val="107000"/>
                </a:lnSpc>
                <a:spcBef>
                  <a:spcPts val="0"/>
                </a:spcBef>
                <a:spcAft>
                  <a:spcPts val="0"/>
                </a:spcAft>
              </a:pPr>
              <a:r>
                <a:rPr lang="ar-SA" sz="32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مادر</a:t>
              </a:r>
              <a:r>
                <a:rPr lang="fa-IR" sz="32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 در</a:t>
              </a:r>
              <a:r>
                <a:rPr lang="ar-SA" sz="32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 </a:t>
              </a:r>
              <a:r>
                <a:rPr lang="ar-SA" sz="32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وضعیت </a:t>
              </a:r>
              <a:r>
                <a:rPr lang="ar-SA" sz="32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زانو</a:t>
              </a:r>
              <a:r>
                <a:rPr lang="fa-IR" sz="32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 </a:t>
              </a:r>
              <a:r>
                <a:rPr lang="ar-SA" sz="32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زد</a:t>
              </a:r>
              <a:r>
                <a:rPr lang="fa-IR" sz="32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ه</a:t>
              </a:r>
              <a:r>
                <a:rPr lang="ar-SA" sz="32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 </a:t>
              </a:r>
              <a:r>
                <a:rPr lang="ar-SA" sz="32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باتکیه بر تمام چهار </a:t>
              </a:r>
              <a:r>
                <a:rPr lang="ar-SA" sz="32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دست </a:t>
              </a:r>
              <a:r>
                <a:rPr lang="ar-SA" sz="32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و زانو </a:t>
              </a:r>
              <a:r>
                <a:rPr lang="fa-IR" sz="3200" b="1" dirty="0" smtClean="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ها</a:t>
              </a:r>
              <a:endParaRPr lang="en-US" sz="32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endParaRPr>
            </a:p>
            <a:p>
              <a:pPr marL="365125" lvl="1" indent="0" algn="ctr">
                <a:buNone/>
              </a:pPr>
              <a:r>
                <a:rPr lang="en-US" sz="32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All-Fours Position (Hands and Knees)</a:t>
              </a:r>
              <a:endParaRPr lang="fa-IR" sz="3200" b="1" dirty="0">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endParaRPr>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7878" y="1935949"/>
            <a:ext cx="5059680" cy="2901696"/>
          </a:xfrm>
          <a:prstGeom prst="rect">
            <a:avLst/>
          </a:prstGeom>
        </p:spPr>
      </p:pic>
    </p:spTree>
    <p:extLst>
      <p:ext uri="{BB962C8B-B14F-4D97-AF65-F5344CB8AC3E}">
        <p14:creationId xmlns:p14="http://schemas.microsoft.com/office/powerpoint/2010/main" val="16367264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28418" y="1765890"/>
            <a:ext cx="5588247" cy="4588019"/>
          </a:xfrm>
        </p:spPr>
        <p:txBody>
          <a:bodyPr/>
          <a:lstStyle/>
          <a:p>
            <a:r>
              <a:rPr lang="fa-IR" sz="2800" dirty="0">
                <a:cs typeface="B Nazanin" panose="00000400000000000000" pitchFamily="2" charset="-78"/>
              </a:rPr>
              <a:t>مادر و شیرخوار به پهلو خوابیده بطوری که پاهای شیربطرف سرمادر قرار داردو شیرخواردرحالت به پهلو خوابیده از پستان تغذیه می شود</a:t>
            </a:r>
          </a:p>
          <a:p>
            <a:r>
              <a:rPr lang="en-US" sz="2800" dirty="0" smtClean="0">
                <a:cs typeface="B Nazanin" panose="00000400000000000000" pitchFamily="2" charset="-78"/>
              </a:rPr>
              <a:t> </a:t>
            </a:r>
            <a:r>
              <a:rPr lang="fa-IR" sz="2800" dirty="0">
                <a:cs typeface="B Nazanin" panose="00000400000000000000" pitchFamily="2" charset="-78"/>
              </a:rPr>
              <a:t>این </a:t>
            </a:r>
            <a:r>
              <a:rPr lang="fa-IR" sz="2800" dirty="0" smtClean="0">
                <a:cs typeface="B Nazanin" panose="00000400000000000000" pitchFamily="2" charset="-78"/>
              </a:rPr>
              <a:t>وضعیت، </a:t>
            </a:r>
            <a:r>
              <a:rPr lang="fa-IR" sz="2800" dirty="0">
                <a:cs typeface="B Nazanin" panose="00000400000000000000" pitchFamily="2" charset="-78"/>
              </a:rPr>
              <a:t>غیرمعمول ولی بجز </a:t>
            </a:r>
            <a:r>
              <a:rPr lang="fa-IR" sz="2800" dirty="0" smtClean="0">
                <a:cs typeface="B Nazanin" panose="00000400000000000000" pitchFamily="2" charset="-78"/>
              </a:rPr>
              <a:t> در</a:t>
            </a:r>
            <a:r>
              <a:rPr lang="fa-IR" sz="2800" b="1" dirty="0" smtClean="0">
                <a:cs typeface="B Nazanin" panose="00000400000000000000" pitchFamily="2" charset="-78"/>
              </a:rPr>
              <a:t>شیر </a:t>
            </a:r>
            <a:r>
              <a:rPr lang="fa-IR" sz="2800" b="1" dirty="0">
                <a:cs typeface="B Nazanin" panose="00000400000000000000" pitchFamily="2" charset="-78"/>
              </a:rPr>
              <a:t>دادن به دوقلوها</a:t>
            </a:r>
            <a:r>
              <a:rPr lang="fa-IR" sz="2800" dirty="0">
                <a:cs typeface="B Nazanin" panose="00000400000000000000" pitchFamily="2" charset="-78"/>
              </a:rPr>
              <a:t>، در مواقعی که </a:t>
            </a:r>
            <a:r>
              <a:rPr lang="fa-IR" sz="2800" b="1" dirty="0">
                <a:cs typeface="B Nazanin" panose="00000400000000000000" pitchFamily="2" charset="-78"/>
              </a:rPr>
              <a:t>زخم نوک پستان </a:t>
            </a:r>
            <a:r>
              <a:rPr lang="fa-IR" sz="2800" dirty="0">
                <a:cs typeface="B Nazanin" panose="00000400000000000000" pitchFamily="2" charset="-78"/>
              </a:rPr>
              <a:t>در زیرآن باشد، فوق العاده کمک کننده است. </a:t>
            </a:r>
            <a:r>
              <a:rPr lang="en-US" sz="2800" dirty="0" smtClean="0">
                <a:cs typeface="B Nazanin" panose="00000400000000000000" pitchFamily="2" charset="-78"/>
              </a:rPr>
              <a:t> </a:t>
            </a:r>
          </a:p>
          <a:p>
            <a:endParaRPr lang="en-US" sz="2800" dirty="0" smtClean="0">
              <a:cs typeface="B Nazanin" panose="00000400000000000000" pitchFamily="2" charset="-78"/>
            </a:endParaRPr>
          </a:p>
          <a:p>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83</a:t>
            </a:fld>
            <a:endParaRPr lang="fa-IR" dirty="0">
              <a:solidFill>
                <a:prstClr val="black"/>
              </a:solidFill>
            </a:endParaRPr>
          </a:p>
        </p:txBody>
      </p:sp>
      <p:grpSp>
        <p:nvGrpSpPr>
          <p:cNvPr id="5" name="Group 4"/>
          <p:cNvGrpSpPr/>
          <p:nvPr/>
        </p:nvGrpSpPr>
        <p:grpSpPr>
          <a:xfrm>
            <a:off x="609600" y="157119"/>
            <a:ext cx="10972800" cy="1123200"/>
            <a:chOff x="0" y="9899"/>
            <a:chExt cx="10972800" cy="1123200"/>
          </a:xfrm>
        </p:grpSpPr>
        <p:sp>
          <p:nvSpPr>
            <p:cNvPr id="6" name="Rounded Rectangle 5"/>
            <p:cNvSpPr/>
            <p:nvPr/>
          </p:nvSpPr>
          <p:spPr>
            <a:xfrm>
              <a:off x="0" y="9899"/>
              <a:ext cx="10972800" cy="11232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64729"/>
              <a:ext cx="108631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marL="457200" lvl="0" indent="-457200" algn="ctr" rtl="1" eaLnBrk="0" fontAlgn="base" hangingPunct="0">
                <a:lnSpc>
                  <a:spcPct val="107000"/>
                </a:lnSpc>
                <a:buClr>
                  <a:srgbClr val="72A376"/>
                </a:buClr>
                <a:buSzPct val="68000"/>
                <a:buFont typeface="Wingdings 3" pitchFamily="18" charset="2"/>
                <a:buChar char=""/>
              </a:pPr>
              <a:r>
                <a:rPr lang="ar-SA" sz="3600" b="1"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شیرخوار</a:t>
              </a:r>
              <a:r>
                <a:rPr lang="fa-IR" sz="3600" b="1"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در </a:t>
              </a:r>
              <a:r>
                <a:rPr lang="ar-SA" sz="3600" b="1"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وضعیت </a:t>
              </a:r>
              <a:r>
                <a:rPr lang="ar-SA" sz="3600" b="1" dirty="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خوابیده به پهلو </a:t>
              </a:r>
              <a:r>
                <a:rPr lang="fa-IR" sz="3600" b="1"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از طرف سر مادر</a:t>
              </a:r>
            </a:p>
            <a:p>
              <a:pPr marL="457200" lvl="0" indent="-457200" algn="ctr" rtl="1" eaLnBrk="0" fontAlgn="base" hangingPunct="0">
                <a:lnSpc>
                  <a:spcPct val="107000"/>
                </a:lnSpc>
                <a:buClr>
                  <a:srgbClr val="72A376"/>
                </a:buClr>
                <a:buSzPct val="68000"/>
                <a:buFont typeface="Wingdings 3" pitchFamily="18" charset="2"/>
                <a:buChar char=""/>
              </a:pPr>
              <a:r>
                <a:rPr lang="fa-IR" sz="3600" b="1"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B Nazanin" panose="00000400000000000000" pitchFamily="2" charset="-78"/>
                </a:rPr>
                <a:t> </a:t>
              </a:r>
              <a:r>
                <a:rPr lang="en-US" sz="3600" b="1" dirty="0" smtClean="0">
                  <a:solidFill>
                    <a:schemeClr val="bg1"/>
                  </a:solidFill>
                  <a:effectLst>
                    <a:outerShdw blurRad="38100" dist="38100" dir="2700000" algn="tl">
                      <a:srgbClr val="000000">
                        <a:alpha val="43137"/>
                      </a:srgbClr>
                    </a:outerShdw>
                  </a:effectLst>
                  <a:latin typeface="Lucida Sans Unicode" panose="020B0602030504020204" pitchFamily="34" charset="0"/>
                  <a:ea typeface="Times New Roman" panose="02020503050405090304" pitchFamily="18" charset="0"/>
                  <a:cs typeface="Arial" panose="020B0604020202020204" pitchFamily="34" charset="0"/>
                </a:rPr>
                <a:t>Upside-Down </a:t>
              </a:r>
              <a:r>
                <a:rPr lang="en-US" sz="3600" b="1" dirty="0">
                  <a:solidFill>
                    <a:schemeClr val="bg1"/>
                  </a:solidFill>
                  <a:effectLst>
                    <a:outerShdw blurRad="38100" dist="38100" dir="2700000" algn="tl">
                      <a:srgbClr val="000000">
                        <a:alpha val="43137"/>
                      </a:srgbClr>
                    </a:outerShdw>
                  </a:effectLst>
                  <a:latin typeface="Lucida Sans Unicode" panose="020B0602030504020204" pitchFamily="34" charset="0"/>
                  <a:ea typeface="Times New Roman" panose="02020503050405090304" pitchFamily="18" charset="0"/>
                  <a:cs typeface="Arial" panose="020B0604020202020204" pitchFamily="34" charset="0"/>
                </a:rPr>
                <a:t>Position</a:t>
              </a:r>
              <a:endParaRPr lang="en-US" sz="3600" dirty="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503050405090304" pitchFamily="18" charset="0"/>
                <a:cs typeface="Arial" panose="020B0604020202020204" pitchFamily="34" charset="0"/>
              </a:endParaRPr>
            </a:p>
          </p:txBody>
        </p:sp>
      </p:gr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706" y="2102417"/>
            <a:ext cx="5315712" cy="2596896"/>
          </a:xfrm>
          <a:prstGeom prst="rect">
            <a:avLst/>
          </a:prstGeom>
        </p:spPr>
      </p:pic>
    </p:spTree>
    <p:extLst>
      <p:ext uri="{BB962C8B-B14F-4D97-AF65-F5344CB8AC3E}">
        <p14:creationId xmlns:p14="http://schemas.microsoft.com/office/powerpoint/2010/main" val="3917226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37270" y="1564959"/>
            <a:ext cx="7436688" cy="4273983"/>
          </a:xfrm>
        </p:spPr>
        <p:txBody>
          <a:bodyPr/>
          <a:lstStyle/>
          <a:p>
            <a:r>
              <a:rPr lang="fa-IR" sz="3200" dirty="0">
                <a:cs typeface="B Nazanin" panose="00000400000000000000" pitchFamily="2" charset="-78"/>
              </a:rPr>
              <a:t>شیرخوارانی که </a:t>
            </a:r>
            <a:r>
              <a:rPr lang="fa-IR" sz="3200" b="1" dirty="0" smtClean="0">
                <a:cs typeface="B Nazanin" panose="00000400000000000000" pitchFamily="2" charset="-78"/>
              </a:rPr>
              <a:t>در </a:t>
            </a:r>
            <a:r>
              <a:rPr lang="fa-IR" sz="3200" b="1" dirty="0">
                <a:cs typeface="B Nazanin" panose="00000400000000000000" pitchFamily="2" charset="-78"/>
              </a:rPr>
              <a:t>مفصل ران </a:t>
            </a:r>
            <a:r>
              <a:rPr lang="fa-IR" sz="3200" dirty="0" smtClean="0">
                <a:cs typeface="B Nazanin" panose="00000400000000000000" pitchFamily="2" charset="-78"/>
              </a:rPr>
              <a:t>مشکل</a:t>
            </a:r>
            <a:r>
              <a:rPr lang="en-US" sz="3200" dirty="0" smtClean="0">
                <a:cs typeface="B Nazanin" panose="00000400000000000000" pitchFamily="2" charset="-78"/>
              </a:rPr>
              <a:t> </a:t>
            </a:r>
            <a:r>
              <a:rPr lang="fa-IR" sz="3200" dirty="0" smtClean="0">
                <a:cs typeface="B Nazanin" panose="00000400000000000000" pitchFamily="2" charset="-78"/>
              </a:rPr>
              <a:t>دارند </a:t>
            </a:r>
            <a:r>
              <a:rPr lang="fa-IR" sz="3200" dirty="0">
                <a:cs typeface="B Nazanin" panose="00000400000000000000" pitchFamily="2" charset="-78"/>
              </a:rPr>
              <a:t>یا با پوشک اضافی ویا به روشی گچ گیری شده اند که باید مفاصل ران ها بطرف خارج باز باشد از روش </a:t>
            </a:r>
            <a:r>
              <a:rPr lang="fa-IR" sz="3200" dirty="0" smtClean="0">
                <a:cs typeface="B Nazanin" panose="00000400000000000000" pitchFamily="2" charset="-78"/>
              </a:rPr>
              <a:t>پا باز و </a:t>
            </a:r>
            <a:r>
              <a:rPr lang="fa-IR" sz="3200" dirty="0">
                <a:cs typeface="B Nazanin" panose="00000400000000000000" pitchFamily="2" charset="-78"/>
              </a:rPr>
              <a:t>روبه رو </a:t>
            </a:r>
            <a:r>
              <a:rPr lang="en-US" sz="3200" dirty="0">
                <a:cs typeface="B Nazanin" panose="00000400000000000000" pitchFamily="2" charset="-78"/>
              </a:rPr>
              <a:t>(</a:t>
            </a:r>
            <a:r>
              <a:rPr lang="en-US" sz="3200" dirty="0" smtClean="0">
                <a:cs typeface="B Nazanin" panose="00000400000000000000" pitchFamily="2" charset="-78"/>
              </a:rPr>
              <a:t>straddle-sit </a:t>
            </a:r>
            <a:r>
              <a:rPr lang="en-US" sz="3200" dirty="0">
                <a:cs typeface="B Nazanin" panose="00000400000000000000" pitchFamily="2" charset="-78"/>
              </a:rPr>
              <a:t>position) </a:t>
            </a:r>
            <a:r>
              <a:rPr lang="fa-IR" sz="3200" dirty="0">
                <a:cs typeface="B Nazanin" panose="00000400000000000000" pitchFamily="2" charset="-78"/>
              </a:rPr>
              <a:t>با قرار دادن پاها در طرفین ران مادر، برای شیرخوار استفاده می شود.در صورت استفاده از روش های عرضی </a:t>
            </a:r>
            <a:r>
              <a:rPr lang="fa-IR" sz="3200" dirty="0" smtClean="0">
                <a:cs typeface="B Nazanin" panose="00000400000000000000" pitchFamily="2" charset="-78"/>
              </a:rPr>
              <a:t>(</a:t>
            </a:r>
            <a:r>
              <a:rPr lang="en-US" sz="3200" dirty="0" smtClean="0">
                <a:cs typeface="B Nazanin" panose="00000400000000000000" pitchFamily="2" charset="-78"/>
              </a:rPr>
              <a:t>cradle </a:t>
            </a:r>
            <a:r>
              <a:rPr lang="fa-IR" sz="3200" dirty="0" smtClean="0">
                <a:cs typeface="B Nazanin" panose="00000400000000000000" pitchFamily="2" charset="-78"/>
              </a:rPr>
              <a:t>ویا </a:t>
            </a:r>
            <a:r>
              <a:rPr lang="en-US" sz="3200" dirty="0" smtClean="0">
                <a:cs typeface="B Nazanin" panose="00000400000000000000" pitchFamily="2" charset="-78"/>
              </a:rPr>
              <a:t>cross</a:t>
            </a:r>
            <a:r>
              <a:rPr lang="fa-IR" sz="3200" dirty="0" smtClean="0">
                <a:cs typeface="B Nazanin" panose="00000400000000000000" pitchFamily="2" charset="-78"/>
              </a:rPr>
              <a:t>)میتوان </a:t>
            </a:r>
            <a:r>
              <a:rPr lang="fa-IR" sz="3200" dirty="0">
                <a:cs typeface="B Nazanin" panose="00000400000000000000" pitchFamily="2" charset="-78"/>
              </a:rPr>
              <a:t>از بالش در بین پاهای شیرخواراستفاده نمود. </a:t>
            </a:r>
            <a:endParaRPr lang="en-US" sz="32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84</a:t>
            </a:fld>
            <a:endParaRPr lang="fa-IR" dirty="0">
              <a:solidFill>
                <a:prstClr val="black"/>
              </a:solidFill>
            </a:endParaRPr>
          </a:p>
        </p:txBody>
      </p:sp>
      <p:grpSp>
        <p:nvGrpSpPr>
          <p:cNvPr id="5" name="Group 4"/>
          <p:cNvGrpSpPr/>
          <p:nvPr/>
        </p:nvGrpSpPr>
        <p:grpSpPr>
          <a:xfrm>
            <a:off x="801158" y="157119"/>
            <a:ext cx="10972800" cy="1123200"/>
            <a:chOff x="0" y="9899"/>
            <a:chExt cx="10972800" cy="1123200"/>
          </a:xfrm>
        </p:grpSpPr>
        <p:sp>
          <p:nvSpPr>
            <p:cNvPr id="6" name="Rounded Rectangle 5"/>
            <p:cNvSpPr/>
            <p:nvPr/>
          </p:nvSpPr>
          <p:spPr>
            <a:xfrm>
              <a:off x="0" y="9899"/>
              <a:ext cx="10972800" cy="11232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4830" y="64729"/>
              <a:ext cx="108631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Bef>
                  <a:spcPct val="0"/>
                </a:spcBef>
                <a:spcAft>
                  <a:spcPct val="35000"/>
                </a:spcAft>
              </a:pPr>
              <a:r>
                <a:rPr lang="fa-IR" sz="3600" b="1" dirty="0">
                  <a:solidFill>
                    <a:prstClr val="white"/>
                  </a:solidFill>
                  <a:effectLst>
                    <a:outerShdw blurRad="38100" dist="38100" dir="2700000" algn="tl">
                      <a:srgbClr val="000000">
                        <a:alpha val="43137"/>
                      </a:srgbClr>
                    </a:outerShdw>
                  </a:effectLst>
                  <a:cs typeface="B Nazanin" panose="00000400000000000000" pitchFamily="2" charset="-78"/>
                </a:rPr>
                <a:t>وضعیت دررفتگی لگن </a:t>
              </a:r>
              <a:r>
                <a:rPr lang="en-US" sz="3600" b="1" dirty="0">
                  <a:solidFill>
                    <a:prstClr val="white"/>
                  </a:solidFill>
                  <a:effectLst>
                    <a:outerShdw blurRad="38100" dist="38100" dir="2700000" algn="tl">
                      <a:srgbClr val="000000">
                        <a:alpha val="43137"/>
                      </a:srgbClr>
                    </a:outerShdw>
                  </a:effectLst>
                  <a:cs typeface="B Nazanin" panose="00000400000000000000" pitchFamily="2" charset="-78"/>
                </a:rPr>
                <a:t>Hip-Dysplasia Positions</a:t>
              </a:r>
            </a:p>
          </p:txBody>
        </p:sp>
      </p:gr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7876" y="1443382"/>
            <a:ext cx="2871216" cy="45171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97279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49357" y="1554133"/>
            <a:ext cx="6446521" cy="4525962"/>
          </a:xfrm>
        </p:spPr>
        <p:txBody>
          <a:bodyPr/>
          <a:lstStyle/>
          <a:p>
            <a:r>
              <a:rPr lang="en-US" sz="3200" dirty="0" smtClean="0">
                <a:cs typeface="B Nazanin" panose="00000400000000000000" pitchFamily="2" charset="-78"/>
              </a:rPr>
              <a:t> </a:t>
            </a:r>
            <a:r>
              <a:rPr lang="fa-IR" sz="3200" dirty="0">
                <a:cs typeface="B Nazanin" panose="00000400000000000000" pitchFamily="2" charset="-78"/>
              </a:rPr>
              <a:t>اگر </a:t>
            </a:r>
            <a:r>
              <a:rPr lang="fa-IR" sz="3200" b="1" dirty="0">
                <a:cs typeface="B Nazanin" panose="00000400000000000000" pitchFamily="2" charset="-78"/>
              </a:rPr>
              <a:t>پستان های مادر خیلی بزرگ </a:t>
            </a:r>
            <a:r>
              <a:rPr lang="fa-IR" sz="3200" dirty="0">
                <a:cs typeface="B Nazanin" panose="00000400000000000000" pitchFamily="2" charset="-78"/>
              </a:rPr>
              <a:t>باشد و بتواند با حمایت بخشی از بازویش شیرخوارش را جلوی خود حمایت کند ممکن است  این روش شبه گهواره ای با استفاده از بالش در حمایت سر و بدن شیرخوار، کمک کننده باشد</a:t>
            </a:r>
            <a:r>
              <a:rPr lang="fa-IR" sz="3200" dirty="0" smtClean="0">
                <a:cs typeface="B Nazanin" panose="00000400000000000000" pitchFamily="2" charset="-78"/>
              </a:rPr>
              <a:t>.</a:t>
            </a:r>
            <a:endParaRPr lang="en-US" sz="3200" dirty="0" smtClean="0">
              <a:cs typeface="B Nazanin" panose="00000400000000000000" pitchFamily="2" charset="-78"/>
            </a:endParaRPr>
          </a:p>
          <a:p>
            <a:r>
              <a:rPr lang="fa-IR" sz="3200" dirty="0" smtClean="0">
                <a:cs typeface="B Nazanin" panose="00000400000000000000" pitchFamily="2" charset="-78"/>
              </a:rPr>
              <a:t>اگر </a:t>
            </a:r>
            <a:r>
              <a:rPr lang="fa-IR" sz="3200" dirty="0">
                <a:cs typeface="B Nazanin" panose="00000400000000000000" pitchFamily="2" charset="-78"/>
              </a:rPr>
              <a:t>پستان ها آویزان باشد بطوری که در آغوش او شیرخوار دهانش روبه نوک پستان نباشد و نتواند پستان را بدرستی بگیرد ، با استفاده از حوله تاشده در زیرآن، پستان به طرف بالا اورده شده تا دسترسی به آن اصلاح شود.</a:t>
            </a:r>
            <a:endParaRPr lang="en-US" sz="32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85</a:t>
            </a:fld>
            <a:endParaRPr lang="fa-IR" dirty="0">
              <a:solidFill>
                <a:prstClr val="black"/>
              </a:solidFill>
            </a:endParaRPr>
          </a:p>
        </p:txBody>
      </p:sp>
      <p:grpSp>
        <p:nvGrpSpPr>
          <p:cNvPr id="5" name="Group 4"/>
          <p:cNvGrpSpPr/>
          <p:nvPr/>
        </p:nvGrpSpPr>
        <p:grpSpPr>
          <a:xfrm>
            <a:off x="0" y="157119"/>
            <a:ext cx="12018433" cy="1123200"/>
            <a:chOff x="-389677" y="9899"/>
            <a:chExt cx="11606952" cy="1123200"/>
          </a:xfrm>
        </p:grpSpPr>
        <p:sp>
          <p:nvSpPr>
            <p:cNvPr id="6" name="Rounded Rectangle 5"/>
            <p:cNvSpPr/>
            <p:nvPr/>
          </p:nvSpPr>
          <p:spPr>
            <a:xfrm>
              <a:off x="0" y="9899"/>
              <a:ext cx="10972800" cy="11232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389677" y="64729"/>
              <a:ext cx="11606952"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Bef>
                  <a:spcPct val="0"/>
                </a:spcBef>
                <a:spcAft>
                  <a:spcPct val="35000"/>
                </a:spcAft>
              </a:pPr>
              <a:r>
                <a:rPr lang="fa-IR" sz="3200" b="1" dirty="0">
                  <a:solidFill>
                    <a:prstClr val="white"/>
                  </a:solidFill>
                  <a:effectLst>
                    <a:outerShdw blurRad="38100" dist="38100" dir="2700000" algn="tl">
                      <a:srgbClr val="000000">
                        <a:alpha val="43137"/>
                      </a:srgbClr>
                    </a:outerShdw>
                  </a:effectLst>
                  <a:cs typeface="B Nazanin" panose="00000400000000000000" pitchFamily="2" charset="-78"/>
                </a:rPr>
                <a:t>وضعیت تعدیل شده گهواره ای برای تطبیق با پستان های بزرگ</a:t>
              </a:r>
            </a:p>
            <a:p>
              <a:pPr algn="ctr" defTabSz="1778000" rtl="1">
                <a:lnSpc>
                  <a:spcPct val="90000"/>
                </a:lnSpc>
                <a:spcBef>
                  <a:spcPct val="0"/>
                </a:spcBef>
                <a:spcAft>
                  <a:spcPct val="35000"/>
                </a:spcAft>
              </a:pPr>
              <a:r>
                <a:rPr lang="en-US" sz="3200" b="1" dirty="0">
                  <a:solidFill>
                    <a:prstClr val="white"/>
                  </a:solidFill>
                  <a:effectLst>
                    <a:outerShdw blurRad="38100" dist="38100" dir="2700000" algn="tl">
                      <a:srgbClr val="000000">
                        <a:alpha val="43137"/>
                      </a:srgbClr>
                    </a:outerShdw>
                  </a:effectLst>
                  <a:cs typeface="B Nazanin" panose="00000400000000000000" pitchFamily="2" charset="-78"/>
                </a:rPr>
                <a:t>Modified Cradle Position to Accommodate Large Breasts</a:t>
              </a:r>
            </a:p>
          </p:txBody>
        </p:sp>
      </p:gr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85" y="1902936"/>
            <a:ext cx="4767072" cy="39380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39119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Diagram 5"/>
          <p:cNvGraphicFramePr/>
          <p:nvPr>
            <p:extLst/>
          </p:nvPr>
        </p:nvGraphicFramePr>
        <p:xfrm>
          <a:off x="609600" y="274638"/>
          <a:ext cx="109728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86</a:t>
            </a:fld>
            <a:endParaRPr lang="fa-IR" dirty="0">
              <a:solidFill>
                <a:prstClr val="black"/>
              </a:solidFill>
            </a:endParaRPr>
          </a:p>
        </p:txBody>
      </p:sp>
      <p:sp>
        <p:nvSpPr>
          <p:cNvPr id="7" name="AutoShape 2" descr="ÙØªÛØ¬Ù ØªØµÙÛØ±Û Ø¨Ø±Ø§Û âªplagiocephalyâ¬â"/>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5" name="Picture 4"/>
          <p:cNvPicPr>
            <a:picLocks noChangeAspect="1"/>
          </p:cNvPicPr>
          <p:nvPr/>
        </p:nvPicPr>
        <p:blipFill>
          <a:blip r:embed="rId8"/>
          <a:stretch>
            <a:fillRect/>
          </a:stretch>
        </p:blipFill>
        <p:spPr>
          <a:xfrm>
            <a:off x="793270" y="1701214"/>
            <a:ext cx="5148500" cy="3874645"/>
          </a:xfrm>
          <a:prstGeom prst="rect">
            <a:avLst/>
          </a:prstGeom>
        </p:spPr>
      </p:pic>
      <p:sp>
        <p:nvSpPr>
          <p:cNvPr id="8" name="Rectangle 7"/>
          <p:cNvSpPr/>
          <p:nvPr/>
        </p:nvSpPr>
        <p:spPr>
          <a:xfrm>
            <a:off x="1523872" y="5575859"/>
            <a:ext cx="4023488" cy="646331"/>
          </a:xfrm>
          <a:prstGeom prst="rect">
            <a:avLst/>
          </a:prstGeom>
        </p:spPr>
        <p:txBody>
          <a:bodyPr wrap="square">
            <a:spAutoFit/>
          </a:bodyPr>
          <a:lstStyle/>
          <a:p>
            <a:r>
              <a:rPr lang="fa-IR" b="1" dirty="0">
                <a:solidFill>
                  <a:prstClr val="black"/>
                </a:solidFill>
                <a:cs typeface="2  Nazanin" panose="00000400000000000000" pitchFamily="2" charset="-78"/>
              </a:rPr>
              <a:t>وضعیت خوابیده به پهلو سازگار با تورتیکولی؛ گردن نوزاد بر روی بازوی مادر قرار گرفته است. </a:t>
            </a:r>
            <a:endParaRPr lang="en-US" b="1" dirty="0">
              <a:solidFill>
                <a:prstClr val="black"/>
              </a:solidFill>
              <a:cs typeface="2  Nazanin" panose="00000400000000000000" pitchFamily="2" charset="-78"/>
            </a:endParaRPr>
          </a:p>
        </p:txBody>
      </p:sp>
      <p:pic>
        <p:nvPicPr>
          <p:cNvPr id="9" name="Picture 8"/>
          <p:cNvPicPr>
            <a:picLocks noChangeAspect="1"/>
          </p:cNvPicPr>
          <p:nvPr/>
        </p:nvPicPr>
        <p:blipFill>
          <a:blip r:embed="rId9"/>
          <a:stretch>
            <a:fillRect/>
          </a:stretch>
        </p:blipFill>
        <p:spPr>
          <a:xfrm>
            <a:off x="6381899" y="1689818"/>
            <a:ext cx="5147585" cy="3874645"/>
          </a:xfrm>
          <a:prstGeom prst="rect">
            <a:avLst/>
          </a:prstGeom>
        </p:spPr>
      </p:pic>
      <p:sp>
        <p:nvSpPr>
          <p:cNvPr id="11" name="Rectangle 10"/>
          <p:cNvSpPr/>
          <p:nvPr/>
        </p:nvSpPr>
        <p:spPr>
          <a:xfrm>
            <a:off x="6080760" y="5575859"/>
            <a:ext cx="5516880" cy="646331"/>
          </a:xfrm>
          <a:prstGeom prst="rect">
            <a:avLst/>
          </a:prstGeom>
        </p:spPr>
        <p:txBody>
          <a:bodyPr wrap="square">
            <a:spAutoFit/>
          </a:bodyPr>
          <a:lstStyle/>
          <a:p>
            <a:pPr algn="r"/>
            <a:r>
              <a:rPr lang="fa-IR" b="1" dirty="0">
                <a:solidFill>
                  <a:prstClr val="black"/>
                </a:solidFill>
                <a:cs typeface="2  Nazanin" panose="00000400000000000000" pitchFamily="2" charset="-78"/>
              </a:rPr>
              <a:t>نوزاد مبتلا به تورتیکولی با پاهای باز بر روی ران مادر نشانده شده است. به سازگاری این موقعیت با کجی و چرخش سر توجه کنید.</a:t>
            </a:r>
            <a:endParaRPr lang="en-US" b="1" dirty="0">
              <a:solidFill>
                <a:prstClr val="black"/>
              </a:solidFill>
              <a:cs typeface="2  Nazanin" panose="00000400000000000000" pitchFamily="2" charset="-78"/>
            </a:endParaRPr>
          </a:p>
        </p:txBody>
      </p:sp>
    </p:spTree>
    <p:extLst>
      <p:ext uri="{BB962C8B-B14F-4D97-AF65-F5344CB8AC3E}">
        <p14:creationId xmlns:p14="http://schemas.microsoft.com/office/powerpoint/2010/main" val="3861436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Diagram 5"/>
          <p:cNvGraphicFramePr/>
          <p:nvPr>
            <p:extLst/>
          </p:nvPr>
        </p:nvGraphicFramePr>
        <p:xfrm>
          <a:off x="609600" y="274638"/>
          <a:ext cx="109728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87</a:t>
            </a:fld>
            <a:endParaRPr lang="fa-IR" dirty="0">
              <a:solidFill>
                <a:prstClr val="black"/>
              </a:solidFill>
            </a:endParaRPr>
          </a:p>
        </p:txBody>
      </p:sp>
      <p:sp>
        <p:nvSpPr>
          <p:cNvPr id="7" name="AutoShape 2" descr="ÙØªÛØ¬Ù ØªØµÙÛØ±Û Ø¨Ø±Ø§Û âªplagiocephalyâ¬â"/>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2" name="Picture 1"/>
          <p:cNvPicPr>
            <a:picLocks noChangeAspect="1"/>
          </p:cNvPicPr>
          <p:nvPr/>
        </p:nvPicPr>
        <p:blipFill>
          <a:blip r:embed="rId8"/>
          <a:stretch>
            <a:fillRect/>
          </a:stretch>
        </p:blipFill>
        <p:spPr>
          <a:xfrm>
            <a:off x="1280272" y="1689818"/>
            <a:ext cx="5169916" cy="3874645"/>
          </a:xfrm>
          <a:prstGeom prst="rect">
            <a:avLst/>
          </a:prstGeom>
        </p:spPr>
      </p:pic>
      <p:sp>
        <p:nvSpPr>
          <p:cNvPr id="3" name="Rectangle 2"/>
          <p:cNvSpPr/>
          <p:nvPr/>
        </p:nvSpPr>
        <p:spPr>
          <a:xfrm>
            <a:off x="860769" y="5633385"/>
            <a:ext cx="5622244" cy="646331"/>
          </a:xfrm>
          <a:prstGeom prst="rect">
            <a:avLst/>
          </a:prstGeom>
        </p:spPr>
        <p:txBody>
          <a:bodyPr wrap="square">
            <a:spAutoFit/>
          </a:bodyPr>
          <a:lstStyle/>
          <a:p>
            <a:pPr algn="r"/>
            <a:r>
              <a:rPr lang="fa-IR" b="1" dirty="0">
                <a:cs typeface="B Nazanin" panose="00000400000000000000" pitchFamily="2" charset="-78"/>
              </a:rPr>
              <a:t>نوزاد مبتلا به تورتیکولی که هیپ بالایی وی به سمت خارج از بدن </a:t>
            </a:r>
            <a:r>
              <a:rPr lang="fa-IR" b="1" dirty="0" smtClean="0">
                <a:cs typeface="B Nazanin" panose="00000400000000000000" pitchFamily="2" charset="-78"/>
              </a:rPr>
              <a:t>مادر</a:t>
            </a:r>
          </a:p>
          <a:p>
            <a:pPr algn="r"/>
            <a:r>
              <a:rPr lang="fa-IR" b="1" dirty="0" smtClean="0">
                <a:cs typeface="B Nazanin" panose="00000400000000000000" pitchFamily="2" charset="-78"/>
              </a:rPr>
              <a:t> </a:t>
            </a:r>
            <a:r>
              <a:rPr lang="fa-IR" b="1" dirty="0">
                <a:cs typeface="B Nazanin" panose="00000400000000000000" pitchFamily="2" charset="-78"/>
              </a:rPr>
              <a:t>غلتانده شده و با یک ملحفه </a:t>
            </a:r>
            <a:r>
              <a:rPr lang="fa-IR" b="1" dirty="0" smtClean="0">
                <a:cs typeface="B Nazanin" panose="00000400000000000000" pitchFamily="2" charset="-78"/>
              </a:rPr>
              <a:t>لوله شده </a:t>
            </a:r>
            <a:r>
              <a:rPr lang="fa-IR" b="1" dirty="0">
                <a:cs typeface="B Nazanin" panose="00000400000000000000" pitchFamily="2" charset="-78"/>
              </a:rPr>
              <a:t>ثابت شده </a:t>
            </a:r>
            <a:r>
              <a:rPr lang="fa-IR" b="1" dirty="0" smtClean="0">
                <a:cs typeface="B Nazanin" panose="00000400000000000000" pitchFamily="2" charset="-78"/>
              </a:rPr>
              <a:t>است.</a:t>
            </a:r>
            <a:endParaRPr lang="en-US" b="1" dirty="0">
              <a:cs typeface="B Nazanin" panose="00000400000000000000" pitchFamily="2" charset="-78"/>
            </a:endParaRPr>
          </a:p>
        </p:txBody>
      </p:sp>
      <p:pic>
        <p:nvPicPr>
          <p:cNvPr id="10" name="Picture 9"/>
          <p:cNvPicPr>
            <a:picLocks noChangeAspect="1"/>
          </p:cNvPicPr>
          <p:nvPr/>
        </p:nvPicPr>
        <p:blipFill>
          <a:blip r:embed="rId9"/>
          <a:stretch>
            <a:fillRect/>
          </a:stretch>
        </p:blipFill>
        <p:spPr>
          <a:xfrm>
            <a:off x="6992741" y="1689818"/>
            <a:ext cx="3126748" cy="3943567"/>
          </a:xfrm>
          <a:prstGeom prst="rect">
            <a:avLst/>
          </a:prstGeom>
        </p:spPr>
      </p:pic>
      <p:sp>
        <p:nvSpPr>
          <p:cNvPr id="12" name="Rectangle 11"/>
          <p:cNvSpPr/>
          <p:nvPr/>
        </p:nvSpPr>
        <p:spPr>
          <a:xfrm>
            <a:off x="6344530" y="5633385"/>
            <a:ext cx="4065563" cy="646331"/>
          </a:xfrm>
          <a:prstGeom prst="rect">
            <a:avLst/>
          </a:prstGeom>
        </p:spPr>
        <p:txBody>
          <a:bodyPr wrap="square">
            <a:spAutoFit/>
          </a:bodyPr>
          <a:lstStyle/>
          <a:p>
            <a:pPr algn="r"/>
            <a:r>
              <a:rPr lang="fa-IR" b="1" dirty="0">
                <a:cs typeface="B Nazanin" panose="00000400000000000000" pitchFamily="2" charset="-78"/>
              </a:rPr>
              <a:t>اجازه دادن به نوزاد جهت اتصال به پستان با چرخش سر به سمتی که خود ترجیح </a:t>
            </a:r>
            <a:r>
              <a:rPr lang="fa-IR" b="1" dirty="0" smtClean="0">
                <a:cs typeface="B Nazanin" panose="00000400000000000000" pitchFamily="2" charset="-78"/>
              </a:rPr>
              <a:t>می دهد</a:t>
            </a:r>
            <a:endParaRPr lang="en-US" b="1" dirty="0">
              <a:cs typeface="B Nazanin" panose="00000400000000000000" pitchFamily="2" charset="-78"/>
            </a:endParaRPr>
          </a:p>
        </p:txBody>
      </p:sp>
    </p:spTree>
    <p:extLst>
      <p:ext uri="{BB962C8B-B14F-4D97-AF65-F5344CB8AC3E}">
        <p14:creationId xmlns:p14="http://schemas.microsoft.com/office/powerpoint/2010/main" val="387652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Diagram 5"/>
          <p:cNvGraphicFramePr/>
          <p:nvPr>
            <p:extLst/>
          </p:nvPr>
        </p:nvGraphicFramePr>
        <p:xfrm>
          <a:off x="609600" y="274638"/>
          <a:ext cx="109728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88</a:t>
            </a:fld>
            <a:endParaRPr lang="fa-IR" dirty="0">
              <a:solidFill>
                <a:prstClr val="black"/>
              </a:solidFill>
            </a:endParaRPr>
          </a:p>
        </p:txBody>
      </p:sp>
      <p:sp>
        <p:nvSpPr>
          <p:cNvPr id="7" name="AutoShape 2" descr="ÙØªÛØ¬Ù ØªØµÙÛØ±Û Ø¨Ø±Ø§Û âªplagiocephalyâ¬â"/>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9" name="Picture 8"/>
          <p:cNvPicPr/>
          <p:nvPr/>
        </p:nvPicPr>
        <p:blipFill>
          <a:blip r:embed="rId8">
            <a:extLst>
              <a:ext uri="{28A0092B-C50C-407E-A947-70E740481C1C}">
                <a14:useLocalDpi xmlns:a14="http://schemas.microsoft.com/office/drawing/2010/main" val="0"/>
              </a:ext>
            </a:extLst>
          </a:blip>
          <a:stretch>
            <a:fillRect/>
          </a:stretch>
        </p:blipFill>
        <p:spPr>
          <a:xfrm>
            <a:off x="7075390" y="1691687"/>
            <a:ext cx="3981817" cy="3625899"/>
          </a:xfrm>
          <a:prstGeom prst="rect">
            <a:avLst/>
          </a:prstGeom>
        </p:spPr>
      </p:pic>
      <p:sp>
        <p:nvSpPr>
          <p:cNvPr id="5" name="Rectangle 4"/>
          <p:cNvSpPr/>
          <p:nvPr/>
        </p:nvSpPr>
        <p:spPr>
          <a:xfrm>
            <a:off x="6973429" y="5591635"/>
            <a:ext cx="4783682" cy="369332"/>
          </a:xfrm>
          <a:prstGeom prst="rect">
            <a:avLst/>
          </a:prstGeom>
        </p:spPr>
        <p:txBody>
          <a:bodyPr wrap="none">
            <a:spAutoFit/>
          </a:bodyPr>
          <a:lstStyle/>
          <a:p>
            <a:r>
              <a:rPr lang="fa-IR" b="1" dirty="0">
                <a:cs typeface="B Nazanin" panose="00000400000000000000" pitchFamily="2" charset="-78"/>
              </a:rPr>
              <a:t>چرخش شکم در وضعیت نگه داشتن </a:t>
            </a:r>
            <a:r>
              <a:rPr lang="fa-IR" b="1" dirty="0" smtClean="0">
                <a:cs typeface="B Nazanin" panose="00000400000000000000" pitchFamily="2" charset="-78"/>
              </a:rPr>
              <a:t>گهواره ای </a:t>
            </a:r>
            <a:r>
              <a:rPr lang="fa-IR" b="1" dirty="0">
                <a:cs typeface="B Nazanin" panose="00000400000000000000" pitchFamily="2" charset="-78"/>
              </a:rPr>
              <a:t>تغییریافته</a:t>
            </a:r>
            <a:endParaRPr lang="en-US" b="1" dirty="0">
              <a:cs typeface="B Nazanin" panose="00000400000000000000" pitchFamily="2" charset="-78"/>
            </a:endParaRPr>
          </a:p>
        </p:txBody>
      </p:sp>
      <p:pic>
        <p:nvPicPr>
          <p:cNvPr id="8" name="Picture 7"/>
          <p:cNvPicPr>
            <a:picLocks noChangeAspect="1"/>
          </p:cNvPicPr>
          <p:nvPr/>
        </p:nvPicPr>
        <p:blipFill>
          <a:blip r:embed="rId9"/>
          <a:stretch>
            <a:fillRect/>
          </a:stretch>
        </p:blipFill>
        <p:spPr>
          <a:xfrm>
            <a:off x="1422070" y="1691687"/>
            <a:ext cx="4942745" cy="3723107"/>
          </a:xfrm>
          <a:prstGeom prst="rect">
            <a:avLst/>
          </a:prstGeom>
        </p:spPr>
      </p:pic>
      <p:sp>
        <p:nvSpPr>
          <p:cNvPr id="11" name="Rectangle 10"/>
          <p:cNvSpPr/>
          <p:nvPr/>
        </p:nvSpPr>
        <p:spPr>
          <a:xfrm>
            <a:off x="1011884" y="5591635"/>
            <a:ext cx="5944256" cy="369332"/>
          </a:xfrm>
          <a:prstGeom prst="rect">
            <a:avLst/>
          </a:prstGeom>
        </p:spPr>
        <p:txBody>
          <a:bodyPr wrap="none">
            <a:spAutoFit/>
          </a:bodyPr>
          <a:lstStyle/>
          <a:p>
            <a:r>
              <a:rPr lang="fa-IR" b="1" dirty="0">
                <a:cs typeface="B Nazanin" panose="00000400000000000000" pitchFamily="2" charset="-78"/>
              </a:rPr>
              <a:t>چرخش شکم در موقعیت قطری با پاهای باز و مادر در موقعیت نیمه نشسته</a:t>
            </a:r>
            <a:endParaRPr lang="en-US" b="1" dirty="0">
              <a:cs typeface="B Nazanin" panose="00000400000000000000" pitchFamily="2" charset="-78"/>
            </a:endParaRPr>
          </a:p>
        </p:txBody>
      </p:sp>
    </p:spTree>
    <p:extLst>
      <p:ext uri="{BB962C8B-B14F-4D97-AF65-F5344CB8AC3E}">
        <p14:creationId xmlns:p14="http://schemas.microsoft.com/office/powerpoint/2010/main" val="4052251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40933" y="1761066"/>
            <a:ext cx="9431867" cy="4525962"/>
          </a:xfrm>
        </p:spPr>
        <p:txBody>
          <a:bodyPr/>
          <a:lstStyle/>
          <a:p>
            <a:r>
              <a:rPr lang="fa-IR" sz="3200" dirty="0" err="1">
                <a:cs typeface="B Nazanin" panose="00000400000000000000" pitchFamily="2" charset="-78"/>
              </a:rPr>
              <a:t>زير</a:t>
            </a:r>
            <a:r>
              <a:rPr lang="fa-IR" sz="3200" dirty="0">
                <a:cs typeface="B Nazanin" panose="00000400000000000000" pitchFamily="2" charset="-78"/>
              </a:rPr>
              <a:t> بغل قرار دادن در دو طرف </a:t>
            </a:r>
          </a:p>
          <a:p>
            <a:pPr marL="603250" lvl="2" indent="0">
              <a:buNone/>
            </a:pPr>
            <a:r>
              <a:rPr lang="en-US" sz="2800" dirty="0">
                <a:cs typeface="B Nazanin" panose="00000400000000000000" pitchFamily="2" charset="-78"/>
                <a:hlinkClick r:id="" action="ppaction://noaction"/>
              </a:rPr>
              <a:t>Double  clutch Position(under arm)</a:t>
            </a:r>
            <a:endParaRPr lang="en-US" sz="2800" dirty="0">
              <a:cs typeface="B Nazanin" panose="00000400000000000000" pitchFamily="2" charset="-78"/>
            </a:endParaRPr>
          </a:p>
          <a:p>
            <a:r>
              <a:rPr lang="fa-IR" sz="3200" dirty="0" smtClean="0">
                <a:cs typeface="B Nazanin" panose="00000400000000000000" pitchFamily="2" charset="-78"/>
              </a:rPr>
              <a:t>گهواره </a:t>
            </a:r>
            <a:r>
              <a:rPr lang="fa-IR" sz="3200" dirty="0">
                <a:cs typeface="B Nazanin" panose="00000400000000000000" pitchFamily="2" charset="-78"/>
              </a:rPr>
              <a:t>ای در دو طرف</a:t>
            </a:r>
          </a:p>
          <a:p>
            <a:pPr marL="603250" lvl="2" indent="0">
              <a:buNone/>
            </a:pPr>
            <a:r>
              <a:rPr lang="en-US" sz="2800" dirty="0">
                <a:cs typeface="B Nazanin" panose="00000400000000000000" pitchFamily="2" charset="-78"/>
                <a:hlinkClick r:id="" action="ppaction://noaction"/>
              </a:rPr>
              <a:t>Double Cradle Position</a:t>
            </a:r>
            <a:endParaRPr lang="en-US" sz="2800" dirty="0">
              <a:cs typeface="B Nazanin" panose="00000400000000000000" pitchFamily="2" charset="-78"/>
            </a:endParaRPr>
          </a:p>
          <a:p>
            <a:r>
              <a:rPr lang="fa-IR" sz="3200" dirty="0" smtClean="0">
                <a:cs typeface="B Nazanin" panose="00000400000000000000" pitchFamily="2" charset="-78"/>
              </a:rPr>
              <a:t>موازي</a:t>
            </a:r>
            <a:r>
              <a:rPr lang="en-US" sz="3200" dirty="0" smtClean="0">
                <a:cs typeface="B Nazanin" panose="00000400000000000000" pitchFamily="2" charset="-78"/>
              </a:rPr>
              <a:t> </a:t>
            </a:r>
            <a:r>
              <a:rPr lang="fa-IR" sz="3200" dirty="0">
                <a:cs typeface="B Nazanin" panose="00000400000000000000" pitchFamily="2" charset="-78"/>
              </a:rPr>
              <a:t>،ترکيبی از گهواره ای و زير بغلي</a:t>
            </a:r>
          </a:p>
          <a:p>
            <a:pPr marL="603250" lvl="2" indent="0">
              <a:buNone/>
            </a:pPr>
            <a:r>
              <a:rPr lang="en-US" sz="2800" dirty="0">
                <a:cs typeface="B Nazanin" panose="00000400000000000000" pitchFamily="2" charset="-78"/>
                <a:hlinkClick r:id="" action="ppaction://noaction"/>
              </a:rPr>
              <a:t>Parallel Position (Cradle–Clutch Position)</a:t>
            </a:r>
            <a:endParaRPr lang="en-US" sz="2800" dirty="0">
              <a:cs typeface="B Nazanin" panose="00000400000000000000" pitchFamily="2" charset="-78"/>
            </a:endParaRPr>
          </a:p>
          <a:p>
            <a:pPr marL="452437" indent="-342900"/>
            <a:r>
              <a:rPr lang="en-US" sz="3200" dirty="0" smtClean="0">
                <a:cs typeface="B Nazanin" panose="00000400000000000000" pitchFamily="2" charset="-78"/>
              </a:rPr>
              <a:t>V</a:t>
            </a:r>
            <a:r>
              <a:rPr lang="fa-IR" sz="3200" dirty="0">
                <a:cs typeface="B Nazanin" panose="00000400000000000000" pitchFamily="2" charset="-78"/>
              </a:rPr>
              <a:t>شکل در دوطرف </a:t>
            </a:r>
          </a:p>
          <a:p>
            <a:pPr marL="365125" lvl="1" indent="0">
              <a:buNone/>
            </a:pPr>
            <a:r>
              <a:rPr lang="en-US" sz="2800" dirty="0">
                <a:cs typeface="B Nazanin" panose="00000400000000000000" pitchFamily="2" charset="-78"/>
                <a:hlinkClick r:id="" action="ppaction://noaction"/>
              </a:rPr>
              <a:t>Double V-Hold</a:t>
            </a:r>
            <a:endParaRPr lang="en-US" sz="2800" dirty="0">
              <a:cs typeface="B Nazanin" panose="00000400000000000000" pitchFamily="2" charset="-78"/>
            </a:endParaRPr>
          </a:p>
        </p:txBody>
      </p:sp>
      <p:graphicFrame>
        <p:nvGraphicFramePr>
          <p:cNvPr id="4" name="Diagram 3"/>
          <p:cNvGraphicFramePr/>
          <p:nvPr>
            <p:extLst/>
          </p:nvPr>
        </p:nvGraphicFramePr>
        <p:xfrm>
          <a:off x="931334" y="223837"/>
          <a:ext cx="10041466" cy="15372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85475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52524" y="1700808"/>
            <a:ext cx="8119940" cy="1512168"/>
          </a:xfrm>
        </p:spPr>
        <p:txBody>
          <a:bodyPr/>
          <a:lstStyle/>
          <a:p>
            <a:pPr marL="852487" indent="-742950">
              <a:buFont typeface="+mj-lt"/>
              <a:buAutoNum type="arabicPeriod" startAt="2"/>
            </a:pPr>
            <a:r>
              <a:rPr lang="fa-IR" sz="3600" b="1" dirty="0">
                <a:cs typeface="B Nazanin" panose="00000400000000000000" pitchFamily="2" charset="-78"/>
              </a:rPr>
              <a:t>در ابتدا باید چانه شیرخوار در تماس با پستان و نوک بینی نزدیک به آن باشد:</a:t>
            </a:r>
          </a:p>
          <a:p>
            <a:pPr marL="109537" indent="0">
              <a:buNone/>
            </a:pPr>
            <a:endParaRPr lang="fa-IR" sz="3600" dirty="0">
              <a:cs typeface="B Nazanin" panose="00000400000000000000" pitchFamily="2" charset="-78"/>
            </a:endParaRPr>
          </a:p>
        </p:txBody>
      </p:sp>
      <p:sp>
        <p:nvSpPr>
          <p:cNvPr id="3" name="Slide Number Placeholder 2"/>
          <p:cNvSpPr>
            <a:spLocks noGrp="1"/>
          </p:cNvSpPr>
          <p:nvPr>
            <p:ph type="sldNum" sz="quarter" idx="12"/>
          </p:nvPr>
        </p:nvSpPr>
        <p:spPr/>
        <p:txBody>
          <a:bodyPr/>
          <a:lstStyle/>
          <a:p>
            <a:pPr>
              <a:defRPr/>
            </a:pPr>
            <a:fld id="{10A915E6-25D4-4478-83EA-8A1184D8A544}" type="slidenum">
              <a:rPr lang="fa-IR" smtClean="0"/>
              <a:pPr>
                <a:defRPr/>
              </a:pPr>
              <a:t>9</a:t>
            </a:fld>
            <a:endParaRPr lang="fa-IR" dirty="0"/>
          </a:p>
        </p:txBody>
      </p:sp>
      <p:sp>
        <p:nvSpPr>
          <p:cNvPr id="9" name="Content Placeholder 1"/>
          <p:cNvSpPr txBox="1">
            <a:spLocks/>
          </p:cNvSpPr>
          <p:nvPr/>
        </p:nvSpPr>
        <p:spPr bwMode="auto">
          <a:xfrm>
            <a:off x="5271555" y="2996952"/>
            <a:ext cx="5270732" cy="2856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108075" lvl="1" indent="-742950"/>
            <a:r>
              <a:rPr lang="fa-IR" sz="3200" dirty="0">
                <a:cs typeface="B Nazanin" panose="00000400000000000000" pitchFamily="2" charset="-78"/>
              </a:rPr>
              <a:t>دهان باز همانند اولین گاز زدن به یک ساندویچ بزرگ، کمک کننده است</a:t>
            </a:r>
          </a:p>
          <a:p>
            <a:pPr marL="1108075" lvl="1" indent="-742950"/>
            <a:r>
              <a:rPr lang="fa-IR" sz="3200" dirty="0">
                <a:cs typeface="B Nazanin" panose="00000400000000000000" pitchFamily="2" charset="-78"/>
              </a:rPr>
              <a:t>دهان شیرخوار رو به بالا بطوریکه از طرف چانه بخش زیادی </a:t>
            </a:r>
            <a:r>
              <a:rPr lang="fa-IR" sz="3200" dirty="0" err="1">
                <a:cs typeface="B Nazanin" panose="00000400000000000000" pitchFamily="2" charset="-78"/>
              </a:rPr>
              <a:t>ازهاله</a:t>
            </a:r>
            <a:r>
              <a:rPr lang="fa-IR" sz="3200" dirty="0">
                <a:cs typeface="B Nazanin" panose="00000400000000000000" pitchFamily="2" charset="-78"/>
              </a:rPr>
              <a:t> را بپوشاند</a:t>
            </a:r>
          </a:p>
          <a:p>
            <a:pPr marL="109537" indent="0">
              <a:buNone/>
            </a:pPr>
            <a:endParaRPr lang="fa-IR" sz="3600" dirty="0">
              <a:cs typeface="B Nazanin" panose="00000400000000000000" pitchFamily="2" charset="-78"/>
            </a:endParaRP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0090" t="20371" r="34149" b="25473"/>
          <a:stretch/>
        </p:blipFill>
        <p:spPr bwMode="auto">
          <a:xfrm>
            <a:off x="2351584" y="2852936"/>
            <a:ext cx="2806262" cy="2694400"/>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3" name="Diagram 12"/>
          <p:cNvGraphicFramePr/>
          <p:nvPr>
            <p:extLst/>
          </p:nvPr>
        </p:nvGraphicFramePr>
        <p:xfrm>
          <a:off x="1991544" y="260648"/>
          <a:ext cx="8229600" cy="12961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19188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52" y="-87214"/>
            <a:ext cx="12309231" cy="694326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555" y="-87214"/>
            <a:ext cx="12351435" cy="6945214"/>
          </a:xfrm>
          <a:prstGeom prst="rect">
            <a:avLst/>
          </a:prstGeom>
        </p:spPr>
      </p:pic>
      <p:sp>
        <p:nvSpPr>
          <p:cNvPr id="11" name="Rectangle 10"/>
          <p:cNvSpPr/>
          <p:nvPr/>
        </p:nvSpPr>
        <p:spPr>
          <a:xfrm>
            <a:off x="9580100" y="436426"/>
            <a:ext cx="2437436" cy="461665"/>
          </a:xfrm>
          <a:prstGeom prst="rect">
            <a:avLst/>
          </a:prstGeom>
        </p:spPr>
        <p:txBody>
          <a:bodyPr wrap="square">
            <a:spAutoFit/>
          </a:bodyPr>
          <a:lstStyle/>
          <a:p>
            <a:r>
              <a:rPr lang="en-US" sz="2400" b="1" dirty="0">
                <a:solidFill>
                  <a:schemeClr val="bg1"/>
                </a:solidFill>
              </a:rPr>
              <a:t>Double  clutch </a:t>
            </a:r>
          </a:p>
        </p:txBody>
      </p:sp>
    </p:spTree>
    <p:extLst>
      <p:ext uri="{BB962C8B-B14F-4D97-AF65-F5344CB8AC3E}">
        <p14:creationId xmlns:p14="http://schemas.microsoft.com/office/powerpoint/2010/main" val="3999114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46" y="0"/>
            <a:ext cx="12037254" cy="6858000"/>
          </a:xfrm>
          <a:prstGeom prst="rect">
            <a:avLst/>
          </a:prstGeom>
        </p:spPr>
      </p:pic>
      <p:sp>
        <p:nvSpPr>
          <p:cNvPr id="4" name="Rectangle 3"/>
          <p:cNvSpPr/>
          <p:nvPr/>
        </p:nvSpPr>
        <p:spPr>
          <a:xfrm rot="16200000">
            <a:off x="-355982" y="3198167"/>
            <a:ext cx="2257349" cy="461665"/>
          </a:xfrm>
          <a:prstGeom prst="rect">
            <a:avLst/>
          </a:prstGeom>
        </p:spPr>
        <p:txBody>
          <a:bodyPr wrap="none">
            <a:spAutoFit/>
          </a:bodyPr>
          <a:lstStyle/>
          <a:p>
            <a:r>
              <a:rPr lang="en-US" sz="2400" b="1" dirty="0">
                <a:solidFill>
                  <a:schemeClr val="bg1"/>
                </a:solidFill>
              </a:rPr>
              <a:t>Double cradle</a:t>
            </a:r>
          </a:p>
        </p:txBody>
      </p:sp>
    </p:spTree>
    <p:extLst>
      <p:ext uri="{BB962C8B-B14F-4D97-AF65-F5344CB8AC3E}">
        <p14:creationId xmlns:p14="http://schemas.microsoft.com/office/powerpoint/2010/main" val="33214192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10406415" y="379175"/>
            <a:ext cx="1359668" cy="461665"/>
          </a:xfrm>
          <a:prstGeom prst="rect">
            <a:avLst/>
          </a:prstGeom>
        </p:spPr>
        <p:txBody>
          <a:bodyPr wrap="none">
            <a:spAutoFit/>
          </a:bodyPr>
          <a:lstStyle/>
          <a:p>
            <a:r>
              <a:rPr lang="en-US" sz="2400" b="1" dirty="0">
                <a:solidFill>
                  <a:schemeClr val="bg1"/>
                </a:solidFill>
              </a:rPr>
              <a:t>Parallel </a:t>
            </a:r>
          </a:p>
        </p:txBody>
      </p:sp>
    </p:spTree>
    <p:extLst>
      <p:ext uri="{BB962C8B-B14F-4D97-AF65-F5344CB8AC3E}">
        <p14:creationId xmlns:p14="http://schemas.microsoft.com/office/powerpoint/2010/main" val="36674370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3672" y="0"/>
            <a:ext cx="10678328" cy="6858000"/>
          </a:xfrm>
          <a:prstGeom prst="rect">
            <a:avLst/>
          </a:prstGeom>
        </p:spPr>
      </p:pic>
      <p:sp>
        <p:nvSpPr>
          <p:cNvPr id="4" name="Rectangle 3"/>
          <p:cNvSpPr/>
          <p:nvPr/>
        </p:nvSpPr>
        <p:spPr>
          <a:xfrm rot="16200000">
            <a:off x="969294" y="2910618"/>
            <a:ext cx="1550424" cy="461665"/>
          </a:xfrm>
          <a:prstGeom prst="rect">
            <a:avLst/>
          </a:prstGeom>
        </p:spPr>
        <p:txBody>
          <a:bodyPr wrap="none">
            <a:spAutoFit/>
          </a:bodyPr>
          <a:lstStyle/>
          <a:p>
            <a:r>
              <a:rPr lang="en-US" sz="2400" b="1" dirty="0">
                <a:solidFill>
                  <a:schemeClr val="bg1"/>
                </a:solidFill>
              </a:rPr>
              <a:t>Double V</a:t>
            </a:r>
          </a:p>
        </p:txBody>
      </p:sp>
    </p:spTree>
    <p:extLst>
      <p:ext uri="{BB962C8B-B14F-4D97-AF65-F5344CB8AC3E}">
        <p14:creationId xmlns:p14="http://schemas.microsoft.com/office/powerpoint/2010/main" val="1046816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62000" y="1539240"/>
            <a:ext cx="10363200" cy="1002272"/>
          </a:xfrm>
        </p:spPr>
        <p:txBody>
          <a:bodyPr>
            <a:normAutofit/>
          </a:bodyPr>
          <a:lstStyle/>
          <a:p>
            <a:r>
              <a:rPr lang="fa-IR" sz="5400" dirty="0">
                <a:cs typeface="B Nazanin" panose="00000400000000000000" pitchFamily="2" charset="-78"/>
              </a:rPr>
              <a:t>نتیجه</a:t>
            </a:r>
            <a:endParaRPr lang="en-US" sz="5400" dirty="0">
              <a:cs typeface="B Nazanin" panose="00000400000000000000" pitchFamily="2" charset="-78"/>
            </a:endParaRPr>
          </a:p>
        </p:txBody>
      </p:sp>
      <p:sp>
        <p:nvSpPr>
          <p:cNvPr id="6" name="Subtitle 5"/>
          <p:cNvSpPr>
            <a:spLocks noGrp="1"/>
          </p:cNvSpPr>
          <p:nvPr>
            <p:ph type="subTitle" idx="1"/>
          </p:nvPr>
        </p:nvSpPr>
        <p:spPr>
          <a:xfrm>
            <a:off x="471170" y="2541511"/>
            <a:ext cx="11231880" cy="2548073"/>
          </a:xfrm>
        </p:spPr>
        <p:txBody>
          <a:bodyPr/>
          <a:lstStyle/>
          <a:p>
            <a:r>
              <a:rPr lang="fa-IR" sz="3200" dirty="0">
                <a:cs typeface="B Nazanin" panose="00000400000000000000" pitchFamily="2" charset="-78"/>
              </a:rPr>
              <a:t>هنگامی که </a:t>
            </a:r>
            <a:r>
              <a:rPr lang="fa-IR" sz="3200" dirty="0" smtClean="0">
                <a:cs typeface="B Nazanin" panose="00000400000000000000" pitchFamily="2" charset="-78"/>
              </a:rPr>
              <a:t>یک مشاور </a:t>
            </a:r>
            <a:r>
              <a:rPr lang="fa-IR" sz="3200" dirty="0">
                <a:cs typeface="B Nazanin" panose="00000400000000000000" pitchFamily="2" charset="-78"/>
              </a:rPr>
              <a:t>شیردهی، مکیدن طبیعی شیرخوار ، رفتارهای تغذیه ای و وضعیت های طبیعی شیردهی را بدرستی بداند،ولیکن </a:t>
            </a:r>
            <a:r>
              <a:rPr lang="fa-IR" sz="3200" dirty="0" smtClean="0">
                <a:cs typeface="B Nazanin" panose="00000400000000000000" pitchFamily="2" charset="-78"/>
              </a:rPr>
              <a:t>عملا تغذیه مستقیم از پستان مشکل باشد، </a:t>
            </a:r>
            <a:r>
              <a:rPr lang="fa-IR" sz="3200" dirty="0">
                <a:cs typeface="B Nazanin" panose="00000400000000000000" pitchFamily="2" charset="-78"/>
              </a:rPr>
              <a:t>استفاده از وضعیت </a:t>
            </a:r>
            <a:r>
              <a:rPr lang="fa-IR" sz="3200" dirty="0" smtClean="0">
                <a:cs typeface="B Nazanin" panose="00000400000000000000" pitchFamily="2" charset="-78"/>
              </a:rPr>
              <a:t>های درمانی درشیردهی</a:t>
            </a:r>
            <a:r>
              <a:rPr lang="en-US" sz="3200" dirty="0" smtClean="0">
                <a:cs typeface="B Nazanin" panose="00000400000000000000" pitchFamily="2" charset="-78"/>
              </a:rPr>
              <a:t> </a:t>
            </a:r>
            <a:r>
              <a:rPr lang="fa-IR" sz="3200" dirty="0" smtClean="0">
                <a:cs typeface="B Nazanin" panose="00000400000000000000" pitchFamily="2" charset="-78"/>
              </a:rPr>
              <a:t>میتواند کمک </a:t>
            </a:r>
            <a:r>
              <a:rPr lang="fa-IR" sz="3200" dirty="0">
                <a:cs typeface="B Nazanin" panose="00000400000000000000" pitchFamily="2" charset="-78"/>
              </a:rPr>
              <a:t>به جبران چالش های مربوطه </a:t>
            </a:r>
            <a:r>
              <a:rPr lang="fa-IR" sz="3200" dirty="0" smtClean="0">
                <a:cs typeface="B Nazanin" panose="00000400000000000000" pitchFamily="2" charset="-78"/>
              </a:rPr>
              <a:t>نماید</a:t>
            </a:r>
            <a:r>
              <a:rPr lang="fa-IR" sz="3200" dirty="0">
                <a:cs typeface="B Nazanin" panose="00000400000000000000" pitchFamily="2" charset="-78"/>
              </a:rPr>
              <a:t>.</a:t>
            </a:r>
            <a:endParaRPr lang="en-US" sz="3200" dirty="0">
              <a:cs typeface="B Nazanin" panose="00000400000000000000" pitchFamily="2" charset="-78"/>
            </a:endParaRPr>
          </a:p>
        </p:txBody>
      </p:sp>
      <p:sp>
        <p:nvSpPr>
          <p:cNvPr id="4" name="Slide Number Placeholder 3"/>
          <p:cNvSpPr>
            <a:spLocks noGrp="1"/>
          </p:cNvSpPr>
          <p:nvPr>
            <p:ph type="sldNum" sz="quarter" idx="4294967295"/>
          </p:nvPr>
        </p:nvSpPr>
        <p:spPr>
          <a:xfrm>
            <a:off x="11703050" y="6408738"/>
            <a:ext cx="488950" cy="365125"/>
          </a:xfrm>
        </p:spPr>
        <p:txBody>
          <a:bodyPr/>
          <a:lstStyle/>
          <a:p>
            <a:pPr>
              <a:defRPr/>
            </a:pPr>
            <a:fld id="{10A915E6-25D4-4478-83EA-8A1184D8A544}" type="slidenum">
              <a:rPr lang="fa-IR" smtClean="0">
                <a:solidFill>
                  <a:prstClr val="black"/>
                </a:solidFill>
              </a:rPr>
              <a:pPr>
                <a:defRPr/>
              </a:pPr>
              <a:t>94</a:t>
            </a:fld>
            <a:endParaRPr lang="fa-IR" dirty="0">
              <a:solidFill>
                <a:prstClr val="black"/>
              </a:solidFill>
            </a:endParaRPr>
          </a:p>
        </p:txBody>
      </p:sp>
    </p:spTree>
    <p:extLst>
      <p:ext uri="{BB962C8B-B14F-4D97-AF65-F5344CB8AC3E}">
        <p14:creationId xmlns:p14="http://schemas.microsoft.com/office/powerpoint/2010/main" val="354280367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3.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4.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docProps/app.xml><?xml version="1.0" encoding="utf-8"?>
<Properties xmlns="http://schemas.openxmlformats.org/officeDocument/2006/extended-properties" xmlns:vt="http://schemas.openxmlformats.org/officeDocument/2006/docPropsVTypes">
  <TotalTime>3072</TotalTime>
  <Words>6661</Words>
  <Application>Microsoft Office PowerPoint</Application>
  <PresentationFormat>Widescreen</PresentationFormat>
  <Paragraphs>696</Paragraphs>
  <Slides>94</Slides>
  <Notes>47</Notes>
  <HiddenSlides>46</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94</vt:i4>
      </vt:variant>
    </vt:vector>
  </HeadingPairs>
  <TitlesOfParts>
    <vt:vector size="113" baseType="lpstr">
      <vt:lpstr>2  Kamran</vt:lpstr>
      <vt:lpstr>2  Nazanin</vt:lpstr>
      <vt:lpstr>Antique Olive</vt:lpstr>
      <vt:lpstr>Arial</vt:lpstr>
      <vt:lpstr>B Nazanin</vt:lpstr>
      <vt:lpstr>B Yagut</vt:lpstr>
      <vt:lpstr>B Zar</vt:lpstr>
      <vt:lpstr>Book Antiqua</vt:lpstr>
      <vt:lpstr>Calibri</vt:lpstr>
      <vt:lpstr>Lucida Sans Unicode</vt:lpstr>
      <vt:lpstr>Symbol</vt:lpstr>
      <vt:lpstr>Times New Roman</vt:lpstr>
      <vt:lpstr>Verdana</vt:lpstr>
      <vt:lpstr>Vrinda</vt:lpstr>
      <vt:lpstr>Wingdings</vt:lpstr>
      <vt:lpstr>Wingdings 2</vt:lpstr>
      <vt:lpstr>Wingdings 3</vt:lpstr>
      <vt:lpstr>Zar</vt:lpstr>
      <vt:lpstr>فرمت اسلايد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Cross-cradle hold گهواره ای متقاطع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Therapeutic Positioning for Breastfeeding</vt:lpstr>
      <vt:lpstr>PowerPoint Presentation</vt:lpstr>
      <vt:lpstr>PowerPoint Presentation</vt:lpstr>
      <vt:lpstr>PowerPoint Presentation</vt:lpstr>
      <vt:lpstr>Therapeutic Positions for Treatment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نتیجه</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غلبه بر چالشهای تغذیه با شیر مادر نوزادان اواخر نارسی</dc:title>
  <dc:creator>User</dc:creator>
  <cp:lastModifiedBy>User</cp:lastModifiedBy>
  <cp:revision>69</cp:revision>
  <dcterms:created xsi:type="dcterms:W3CDTF">2019-07-07T15:07:29Z</dcterms:created>
  <dcterms:modified xsi:type="dcterms:W3CDTF">2019-07-18T02:53:10Z</dcterms:modified>
</cp:coreProperties>
</file>