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  <p:sldMasterId id="2147483660" r:id="rId2"/>
    <p:sldMasterId id="2147483685" r:id="rId3"/>
  </p:sldMasterIdLst>
  <p:sldIdLst>
    <p:sldId id="336" r:id="rId4"/>
    <p:sldId id="290" r:id="rId5"/>
    <p:sldId id="486" r:id="rId6"/>
    <p:sldId id="489" r:id="rId7"/>
    <p:sldId id="492" r:id="rId8"/>
    <p:sldId id="481" r:id="rId9"/>
    <p:sldId id="482" r:id="rId10"/>
    <p:sldId id="490" r:id="rId11"/>
    <p:sldId id="274" r:id="rId12"/>
    <p:sldId id="277" r:id="rId13"/>
    <p:sldId id="488" r:id="rId14"/>
    <p:sldId id="483" r:id="rId15"/>
    <p:sldId id="485" r:id="rId16"/>
    <p:sldId id="484" r:id="rId17"/>
    <p:sldId id="491" r:id="rId18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4987" autoAdjust="0"/>
    <p:restoredTop sz="94660"/>
  </p:normalViewPr>
  <p:slideViewPr>
    <p:cSldViewPr snapToGrid="0">
      <p:cViewPr varScale="1">
        <p:scale>
          <a:sx n="81" d="100"/>
          <a:sy n="81" d="100"/>
        </p:scale>
        <p:origin x="120" y="6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D4D195-C626-09E6-3822-34367ABC4B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9E1B2E-E61C-4A84-3A3F-6B73194C3B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CB7841-53D7-0B4D-74C3-F764373526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C8B66-5354-4371-974E-B124788ACB2B}" type="datetimeFigureOut">
              <a:rPr lang="fa-IR" smtClean="0"/>
              <a:t>16/12/1445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E046E8-24B1-A2A5-74FB-1B9ACE0805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61931C-5F92-1A36-9AD5-155788CCEA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AC33B-6A0E-4C48-82DD-0CCD9E569BE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51173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:randomBar dir="vert"/>
      </p:transition>
    </mc:Choice>
    <mc:Fallback xmlns="">
      <p:transition spd="slow" advTm="5000">
        <p:randomBar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551E88-4D60-2445-03C2-1FB4C502DB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F8393C-FC1E-453D-22A8-22CB581332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A2E264-4DB0-58EC-074B-F8960DDDA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C8B66-5354-4371-974E-B124788ACB2B}" type="datetimeFigureOut">
              <a:rPr lang="fa-IR" smtClean="0"/>
              <a:t>16/12/1445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9CDF2F-2B05-700C-03E9-F0D37B6BFE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1D8384-DEAA-78F6-BF53-45481680E1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AC33B-6A0E-4C48-82DD-0CCD9E569BE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01078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:randomBar dir="vert"/>
      </p:transition>
    </mc:Choice>
    <mc:Fallback xmlns="">
      <p:transition spd="slow" advTm="5000">
        <p:randomBar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27E63D4-9C9D-4E0D-479A-3798D911420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0EBC98-BDB9-50B2-39DF-1AD298D5C6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2E429D-AD0F-B06C-F0F9-8E8577AA9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C8B66-5354-4371-974E-B124788ACB2B}" type="datetimeFigureOut">
              <a:rPr lang="fa-IR" smtClean="0"/>
              <a:t>16/12/1445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4F5A4C-2C38-7AF5-ADD9-39FB9AD464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E117BA-FEAA-321E-6706-12E258D0F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AC33B-6A0E-4C48-82DD-0CCD9E569BE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53040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:randomBar dir="vert"/>
      </p:transition>
    </mc:Choice>
    <mc:Fallback xmlns="">
      <p:transition spd="slow" advTm="5000">
        <p:randomBar dir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7149D-DA21-4664-88D9-E9CAF573D942}" type="datetimeFigureOut">
              <a:rPr lang="fa-IR" smtClean="0"/>
              <a:t>16/12/1445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3F712-D349-44FD-8BA1-E7E20D20A74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1095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:randomBar dir="vert"/>
      </p:transition>
    </mc:Choice>
    <mc:Fallback xmlns="">
      <p:transition spd="slow" advTm="5000">
        <p:randomBar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7149D-DA21-4664-88D9-E9CAF573D942}" type="datetimeFigureOut">
              <a:rPr lang="fa-IR" smtClean="0"/>
              <a:t>16/12/1445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3F712-D349-44FD-8BA1-E7E20D20A74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79339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:randomBar dir="vert"/>
      </p:transition>
    </mc:Choice>
    <mc:Fallback xmlns="">
      <p:transition spd="slow" advTm="5000">
        <p:randomBar dir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7149D-DA21-4664-88D9-E9CAF573D942}" type="datetimeFigureOut">
              <a:rPr lang="fa-IR" smtClean="0"/>
              <a:t>16/12/1445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3F712-D349-44FD-8BA1-E7E20D20A74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93693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:randomBar dir="vert"/>
      </p:transition>
    </mc:Choice>
    <mc:Fallback xmlns="">
      <p:transition spd="slow" advTm="5000">
        <p:randomBar dir="vert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7149D-DA21-4664-88D9-E9CAF573D942}" type="datetimeFigureOut">
              <a:rPr lang="fa-IR" smtClean="0"/>
              <a:t>16/12/1445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3F712-D349-44FD-8BA1-E7E20D20A74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1117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:randomBar dir="vert"/>
      </p:transition>
    </mc:Choice>
    <mc:Fallback xmlns="">
      <p:transition spd="slow" advTm="5000">
        <p:randomBar dir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7149D-DA21-4664-88D9-E9CAF573D942}" type="datetimeFigureOut">
              <a:rPr lang="fa-IR" smtClean="0"/>
              <a:t>16/12/1445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3F712-D349-44FD-8BA1-E7E20D20A74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17982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:randomBar dir="vert"/>
      </p:transition>
    </mc:Choice>
    <mc:Fallback xmlns="">
      <p:transition spd="slow" advTm="5000">
        <p:randomBar dir="vert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7149D-DA21-4664-88D9-E9CAF573D942}" type="datetimeFigureOut">
              <a:rPr lang="fa-IR" smtClean="0"/>
              <a:t>16/12/1445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3F712-D349-44FD-8BA1-E7E20D20A74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17684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:randomBar dir="vert"/>
      </p:transition>
    </mc:Choice>
    <mc:Fallback xmlns="">
      <p:transition spd="slow" advTm="5000">
        <p:randomBar dir="vert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7149D-DA21-4664-88D9-E9CAF573D942}" type="datetimeFigureOut">
              <a:rPr lang="fa-IR" smtClean="0"/>
              <a:t>16/12/1445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3F712-D349-44FD-8BA1-E7E20D20A74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99413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:randomBar dir="vert"/>
      </p:transition>
    </mc:Choice>
    <mc:Fallback xmlns="">
      <p:transition spd="slow" advTm="5000">
        <p:randomBar dir="vert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7149D-DA21-4664-88D9-E9CAF573D942}" type="datetimeFigureOut">
              <a:rPr lang="fa-IR" smtClean="0"/>
              <a:t>16/12/1445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3F712-D349-44FD-8BA1-E7E20D20A74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2353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:randomBar dir="vert"/>
      </p:transition>
    </mc:Choice>
    <mc:Fallback xmlns="">
      <p:transition spd="slow" advTm="5000">
        <p:randomBar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374173-0852-1E0E-732B-D476299411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771D1C-C67A-4A3F-6B45-B3FD323391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71D6AA-FD43-DAEE-D006-4833BBBC96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C8B66-5354-4371-974E-B124788ACB2B}" type="datetimeFigureOut">
              <a:rPr lang="fa-IR" smtClean="0"/>
              <a:t>16/12/1445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4A8297-6BDF-8AF8-29E1-ED79799798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081859-0AF4-3AFE-878F-9818C444B4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AC33B-6A0E-4C48-82DD-0CCD9E569BE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17834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:randomBar dir="vert"/>
      </p:transition>
    </mc:Choice>
    <mc:Fallback xmlns="">
      <p:transition spd="slow" advTm="5000">
        <p:randomBar dir="vert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7149D-DA21-4664-88D9-E9CAF573D942}" type="datetimeFigureOut">
              <a:rPr lang="fa-IR" smtClean="0"/>
              <a:t>16/12/1445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3F712-D349-44FD-8BA1-E7E20D20A74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17960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:randomBar dir="vert"/>
      </p:transition>
    </mc:Choice>
    <mc:Fallback xmlns="">
      <p:transition spd="slow" advTm="5000">
        <p:randomBar dir="vert"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7149D-DA21-4664-88D9-E9CAF573D942}" type="datetimeFigureOut">
              <a:rPr lang="fa-IR" smtClean="0"/>
              <a:t>16/12/1445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3F712-D349-44FD-8BA1-E7E20D20A74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84622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:randomBar dir="vert"/>
      </p:transition>
    </mc:Choice>
    <mc:Fallback xmlns="">
      <p:transition spd="slow" advTm="5000">
        <p:randomBar dir="vert"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7149D-DA21-4664-88D9-E9CAF573D942}" type="datetimeFigureOut">
              <a:rPr lang="fa-IR" smtClean="0"/>
              <a:t>16/12/1445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3F712-D349-44FD-8BA1-E7E20D20A74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646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:randomBar dir="vert"/>
      </p:transition>
    </mc:Choice>
    <mc:Fallback xmlns="">
      <p:transition spd="slow" advTm="5000">
        <p:randomBar dir="vert"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1988800" y="3048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12192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95072" y="6391663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828800" y="2819400"/>
            <a:ext cx="85344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5F73D-5AB1-435F-A0C9-C8A5D9B2F3E7}" type="datetimeFigureOut">
              <a:rPr lang="en-US" smtClean="0">
                <a:solidFill>
                  <a:prstClr val="black"/>
                </a:solidFill>
              </a:rPr>
              <a:pPr/>
              <a:t>6/22/2024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207264" y="2420112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203200" y="152400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sz="1800" dirty="0">
              <a:solidFill>
                <a:prstClr val="black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5689600" y="2115312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5815584" y="2209800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5791200" y="2199457"/>
            <a:ext cx="6096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F625DF7-C631-4310-9AB5-BF388FAC3F6D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381000"/>
            <a:ext cx="103632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615203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:randomBar dir="vert"/>
      </p:transition>
    </mc:Choice>
    <mc:Fallback xmlns="">
      <p:transition spd="slow" advTm="5000">
        <p:randomBar dir="vert"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5F73D-5AB1-435F-A0C9-C8A5D9B2F3E7}" type="datetimeFigureOut">
              <a:rPr lang="en-US" smtClean="0">
                <a:solidFill>
                  <a:prstClr val="black"/>
                </a:solidFill>
              </a:rPr>
              <a:pPr/>
              <a:t>6/22/2024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815584" y="1026373"/>
            <a:ext cx="609600" cy="441325"/>
          </a:xfrm>
        </p:spPr>
        <p:txBody>
          <a:bodyPr/>
          <a:lstStyle/>
          <a:p>
            <a:fld id="{9F625DF7-C631-4310-9AB5-BF388FAC3F6D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02336" y="1527048"/>
            <a:ext cx="1133856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219294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:randomBar dir="vert"/>
      </p:transition>
    </mc:Choice>
    <mc:Fallback xmlns="">
      <p:transition spd="slow" advTm="5000">
        <p:randomBar dir="vert"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11988800" y="1905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203200" y="2286000"/>
            <a:ext cx="11777472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207264" y="142352"/>
            <a:ext cx="11777472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4568" y="2743200"/>
            <a:ext cx="8640232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95072" y="6391663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203200" y="152400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sz="1800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5F73D-5AB1-435F-A0C9-C8A5D9B2F3E7}" type="datetimeFigureOut">
              <a:rPr lang="en-US" smtClean="0">
                <a:solidFill>
                  <a:prstClr val="black"/>
                </a:solidFill>
              </a:rPr>
              <a:pPr/>
              <a:t>6/22/2024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203200" y="243840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5689600" y="2115312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5815584" y="2209800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791200" y="2199457"/>
            <a:ext cx="6096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F625DF7-C631-4310-9AB5-BF388FAC3F6D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533400"/>
            <a:ext cx="103632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867420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:randomBar dir="vert"/>
      </p:transition>
    </mc:Choice>
    <mc:Fallback xmlns="">
      <p:transition spd="slow" advTm="5000">
        <p:randomBar dir="vert"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2336" y="228600"/>
            <a:ext cx="11379200" cy="758952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721600" y="6409944"/>
            <a:ext cx="4059936" cy="365760"/>
          </a:xfrm>
        </p:spPr>
        <p:txBody>
          <a:bodyPr/>
          <a:lstStyle/>
          <a:p>
            <a:fld id="{B4D5F73D-5AB1-435F-A0C9-C8A5D9B2F3E7}" type="datetimeFigureOut">
              <a:rPr lang="en-US" smtClean="0">
                <a:solidFill>
                  <a:prstClr val="black"/>
                </a:solidFill>
              </a:rPr>
              <a:pPr/>
              <a:t>6/22/2024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25DF7-C631-4310-9AB5-BF388FAC3F6D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6084111" y="1575653"/>
            <a:ext cx="11895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402336" y="1371600"/>
            <a:ext cx="53848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6400800" y="1371600"/>
            <a:ext cx="53848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0628542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:randomBar dir="vert"/>
      </p:transition>
    </mc:Choice>
    <mc:Fallback xmlns="">
      <p:transition spd="slow" advTm="5000">
        <p:randomBar dir="vert"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6096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12192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03200" y="1371600"/>
            <a:ext cx="11777472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94564" y="6391656"/>
            <a:ext cx="11777472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336" y="1524000"/>
            <a:ext cx="5386917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388444" y="1524000"/>
            <a:ext cx="5389033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5F73D-5AB1-435F-A0C9-C8A5D9B2F3E7}" type="datetimeFigureOut">
              <a:rPr lang="en-US" smtClean="0">
                <a:solidFill>
                  <a:prstClr val="black"/>
                </a:solidFill>
              </a:rPr>
              <a:pPr/>
              <a:t>6/22/2024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6400" y="6409944"/>
            <a:ext cx="4775200" cy="365760"/>
          </a:xfr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203200" y="128016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sz="1800" dirty="0">
              <a:solidFill>
                <a:prstClr val="black"/>
              </a:solidFill>
            </a:endParaRPr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402336" y="2471383"/>
            <a:ext cx="5388864" cy="3818404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6400800" y="2471383"/>
            <a:ext cx="5384800" cy="3822192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5689600" y="956036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7" name="Oval 26"/>
          <p:cNvSpPr/>
          <p:nvPr/>
        </p:nvSpPr>
        <p:spPr>
          <a:xfrm>
            <a:off x="5815584" y="1050524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5791200" y="1042421"/>
            <a:ext cx="609600" cy="441325"/>
          </a:xfrm>
        </p:spPr>
        <p:txBody>
          <a:bodyPr/>
          <a:lstStyle>
            <a:lvl1pPr algn="ctr">
              <a:defRPr/>
            </a:lvl1pPr>
          </a:lstStyle>
          <a:p>
            <a:fld id="{9F625DF7-C631-4310-9AB5-BF388FAC3F6D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863932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:randomBar dir="vert"/>
      </p:transition>
    </mc:Choice>
    <mc:Fallback xmlns="">
      <p:transition spd="slow" advTm="5000">
        <p:randomBar dir="vert"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5F73D-5AB1-435F-A0C9-C8A5D9B2F3E7}" type="datetimeFigureOut">
              <a:rPr lang="en-US" smtClean="0">
                <a:solidFill>
                  <a:prstClr val="black"/>
                </a:solidFill>
              </a:rPr>
              <a:pPr/>
              <a:t>6/22/2024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5791200" y="1036023"/>
            <a:ext cx="609600" cy="441325"/>
          </a:xfrm>
        </p:spPr>
        <p:txBody>
          <a:bodyPr/>
          <a:lstStyle/>
          <a:p>
            <a:fld id="{9F625DF7-C631-4310-9AB5-BF388FAC3F6D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3383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:randomBar dir="vert"/>
      </p:transition>
    </mc:Choice>
    <mc:Fallback xmlns="">
      <p:transition spd="slow" advTm="5000">
        <p:randomBar dir="vert"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12192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95072" y="6391663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03200" y="158496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sz="1800" dirty="0">
              <a:solidFill>
                <a:prstClr val="black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5F73D-5AB1-435F-A0C9-C8A5D9B2F3E7}" type="datetimeFigureOut">
              <a:rPr lang="en-US" smtClean="0">
                <a:solidFill>
                  <a:prstClr val="black"/>
                </a:solidFill>
              </a:rPr>
              <a:pPr/>
              <a:t>6/22/2024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689600" y="6324600"/>
            <a:ext cx="8128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F625DF7-C631-4310-9AB5-BF388FAC3F6D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8019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:randomBar dir="vert"/>
      </p:transition>
    </mc:Choice>
    <mc:Fallback xmlns="">
      <p:transition spd="slow" advTm="5000">
        <p:randomBar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587BE9-4E38-DE34-7238-3531A370BA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167AA6-662C-F88E-61EC-0CCFBA184B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E5C87A-FEB2-1427-760B-4AE3780D76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C8B66-5354-4371-974E-B124788ACB2B}" type="datetimeFigureOut">
              <a:rPr lang="fa-IR" smtClean="0"/>
              <a:t>16/12/1445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674688-D43E-4CF1-54C8-19F9AAB8C4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236E1C-C88E-9734-1ACA-DE9FF4F96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AC33B-6A0E-4C48-82DD-0CCD9E569BE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59617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:randomBar dir="vert"/>
      </p:transition>
    </mc:Choice>
    <mc:Fallback xmlns="">
      <p:transition spd="slow" advTm="5000">
        <p:randomBar dir="vert"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203200" y="152400"/>
            <a:ext cx="11777472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12192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03200" y="609600"/>
            <a:ext cx="36576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914400"/>
            <a:ext cx="31496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08000" y="1981206"/>
            <a:ext cx="31496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03200" y="152400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sz="1800" dirty="0">
              <a:solidFill>
                <a:prstClr val="black"/>
              </a:solidFill>
            </a:endParaRPr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203200" y="53340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4165600" y="685800"/>
            <a:ext cx="7518400" cy="54102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727200" y="228600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1853184" y="323088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828800" y="312741"/>
            <a:ext cx="6096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F625DF7-C631-4310-9AB5-BF388FAC3F6D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99136" y="6388392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5F73D-5AB1-435F-A0C9-C8A5D9B2F3E7}" type="datetimeFigureOut">
              <a:rPr lang="en-US" smtClean="0">
                <a:solidFill>
                  <a:prstClr val="black"/>
                </a:solidFill>
              </a:rPr>
              <a:pPr/>
              <a:t>6/22/2024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2336" y="6410848"/>
            <a:ext cx="4511040" cy="365760"/>
          </a:xfr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0099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:randomBar dir="vert"/>
      </p:transition>
    </mc:Choice>
    <mc:Fallback xmlns="">
      <p:transition spd="slow" advTm="5000">
        <p:randomBar dir="vert"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203200" y="53340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sz="1800" dirty="0">
              <a:solidFill>
                <a:prstClr val="black"/>
              </a:solidFill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203200" y="152400"/>
            <a:ext cx="11777472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03200" y="609600"/>
            <a:ext cx="36576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sz="1800" dirty="0">
              <a:solidFill>
                <a:prstClr val="black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1727200" y="228600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1853184" y="323088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828800" y="312741"/>
            <a:ext cx="609600" cy="441325"/>
          </a:xfrm>
        </p:spPr>
        <p:txBody>
          <a:bodyPr/>
          <a:lstStyle/>
          <a:p>
            <a:fld id="{9F625DF7-C631-4310-9AB5-BF388FAC3F6D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00500" y="5029200"/>
            <a:ext cx="78232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00500" y="609600"/>
            <a:ext cx="78232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0" y="990600"/>
            <a:ext cx="32512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99136" y="6388392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717536" y="6404984"/>
            <a:ext cx="4059936" cy="365760"/>
          </a:xfrm>
        </p:spPr>
        <p:txBody>
          <a:bodyPr/>
          <a:lstStyle/>
          <a:p>
            <a:fld id="{B4D5F73D-5AB1-435F-A0C9-C8A5D9B2F3E7}" type="datetimeFigureOut">
              <a:rPr lang="en-US" smtClean="0">
                <a:solidFill>
                  <a:prstClr val="black"/>
                </a:solidFill>
              </a:rPr>
              <a:pPr/>
              <a:t>6/22/2024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2336" y="6410848"/>
            <a:ext cx="4779264" cy="365760"/>
          </a:xfr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402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:randomBar dir="vert"/>
      </p:transition>
    </mc:Choice>
    <mc:Fallback xmlns="">
      <p:transition spd="slow" advTm="5000">
        <p:randomBar dir="vert"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5F73D-5AB1-435F-A0C9-C8A5D9B2F3E7}" type="datetimeFigureOut">
              <a:rPr lang="en-US" smtClean="0">
                <a:solidFill>
                  <a:prstClr val="black"/>
                </a:solidFill>
              </a:rPr>
              <a:pPr/>
              <a:t>6/22/2024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25DF7-C631-4310-9AB5-BF388FAC3F6D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07433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:randomBar dir="vert"/>
      </p:transition>
    </mc:Choice>
    <mc:Fallback xmlns="">
      <p:transition spd="slow" advTm="5000">
        <p:randomBar dir="vert"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9347200" y="0"/>
            <a:ext cx="28448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2192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95072" y="6391663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sz="1800" dirty="0">
              <a:solidFill>
                <a:prstClr val="black"/>
              </a:solidFill>
            </a:endParaRPr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6403340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9119616" y="2925763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9245600" y="3020251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21216" y="3009908"/>
            <a:ext cx="609600" cy="441325"/>
          </a:xfrm>
        </p:spPr>
        <p:txBody>
          <a:bodyPr/>
          <a:lstStyle/>
          <a:p>
            <a:fld id="{9F625DF7-C631-4310-9AB5-BF388FAC3F6D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6400" y="304800"/>
            <a:ext cx="8737600" cy="5821366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5F73D-5AB1-435F-A0C9-C8A5D9B2F3E7}" type="datetimeFigureOut">
              <a:rPr lang="en-US" smtClean="0">
                <a:solidFill>
                  <a:prstClr val="black"/>
                </a:solidFill>
              </a:rPr>
              <a:pPr/>
              <a:t>6/22/2024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55200" y="304802"/>
            <a:ext cx="19304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130637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:randomBar dir="vert"/>
      </p:transition>
    </mc:Choice>
    <mc:Fallback xmlns="">
      <p:transition spd="slow" advTm="5000">
        <p:randomBar dir="vert"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203200" y="228600"/>
            <a:ext cx="11785600" cy="838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  <a:defRPr/>
            </a:pPr>
            <a:endParaRPr lang="fa-IR" sz="1800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3200" y="1143002"/>
            <a:ext cx="11785600" cy="45259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a-IR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10058400" y="5867429"/>
            <a:ext cx="162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D2E340-F973-43BC-878A-41131532A5E9}" type="datetimeFigureOut">
              <a:rPr lang="fa-IR">
                <a:solidFill>
                  <a:prstClr val="black">
                    <a:lumMod val="75000"/>
                    <a:lumOff val="25000"/>
                  </a:prstClr>
                </a:solidFill>
              </a:rPr>
              <a:pPr>
                <a:defRPr/>
              </a:pPr>
              <a:t>16/12/1445</a:t>
            </a:fld>
            <a:endParaRPr lang="fa-IR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64000" y="5791229"/>
            <a:ext cx="4267200" cy="396875"/>
          </a:xfrm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898989"/>
                </a:solidFill>
                <a:latin typeface="IranNastaliq" pitchFamily="18" charset="0"/>
              </a:defRPr>
            </a:lvl1pPr>
          </a:lstStyle>
          <a:p>
            <a:pPr>
              <a:defRPr/>
            </a:pPr>
            <a:r>
              <a:rPr lang="fa-IR"/>
              <a:t>گروه کارشناسان سلامت نوجوانان، جوانان و  مدارس 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11200" y="5791229"/>
            <a:ext cx="2844800" cy="365125"/>
          </a:xfrm>
        </p:spPr>
        <p:txBody>
          <a:bodyPr rtlCol="1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fa-IR">
                <a:solidFill>
                  <a:prstClr val="black">
                    <a:tint val="75000"/>
                  </a:prstClr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35753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:randomBar dir="vert"/>
      </p:transition>
    </mc:Choice>
    <mc:Fallback xmlns="">
      <p:transition spd="slow" advTm="5000">
        <p:randomBar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008773-196A-EBD0-627A-19780330FE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299263-E32C-3018-CD08-189E4D0A0F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1919315-705E-DAD6-DD6D-A8BAE07E53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7647C1-1266-F079-2DA1-25957C3DD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C8B66-5354-4371-974E-B124788ACB2B}" type="datetimeFigureOut">
              <a:rPr lang="fa-IR" smtClean="0"/>
              <a:t>16/12/1445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94A5820-3270-72D6-1203-F6B8AB2796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290CDDE-8E3F-B662-05C9-1C4C938942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AC33B-6A0E-4C48-82DD-0CCD9E569BE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008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:randomBar dir="vert"/>
      </p:transition>
    </mc:Choice>
    <mc:Fallback xmlns="">
      <p:transition spd="slow" advTm="5000">
        <p:randomBar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5C289-903A-0EC3-22BC-9508044DE2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AB1B8B-F019-8DA9-064E-26BE688AD4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E75349-C755-EF1F-2BD1-9543BF814A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6FDB447-0274-66F6-D8D7-B01C5B07C2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A6909EE-00A8-B470-C348-713840F3C52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2EE616A-AA98-3439-A7CC-C1D5323927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C8B66-5354-4371-974E-B124788ACB2B}" type="datetimeFigureOut">
              <a:rPr lang="fa-IR" smtClean="0"/>
              <a:t>16/12/1445</a:t>
            </a:fld>
            <a:endParaRPr lang="fa-I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796E086-919B-3CD5-4BD2-FF8C2C13C5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E108EAE-1082-38E8-BEBB-FFF1CAD2D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AC33B-6A0E-4C48-82DD-0CCD9E569BE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50021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:randomBar dir="vert"/>
      </p:transition>
    </mc:Choice>
    <mc:Fallback xmlns="">
      <p:transition spd="slow" advTm="5000">
        <p:randomBar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280093-4F56-0DB5-EA76-ACC55CC77E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A0D7BD-9946-A1D2-99CA-CB6D30F74D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C8B66-5354-4371-974E-B124788ACB2B}" type="datetimeFigureOut">
              <a:rPr lang="fa-IR" smtClean="0"/>
              <a:t>16/12/1445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6EBB94D-56BE-FA98-C399-AA8B6410A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D4BD1C-3919-5393-571D-746A63724D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AC33B-6A0E-4C48-82DD-0CCD9E569BE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78043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:randomBar dir="vert"/>
      </p:transition>
    </mc:Choice>
    <mc:Fallback xmlns="">
      <p:transition spd="slow" advTm="5000">
        <p:randomBar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C4129CF-CA58-DDE5-1E62-C12156D24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C8B66-5354-4371-974E-B124788ACB2B}" type="datetimeFigureOut">
              <a:rPr lang="fa-IR" smtClean="0"/>
              <a:t>16/12/1445</a:t>
            </a:fld>
            <a:endParaRPr lang="fa-I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D067765-BE22-93EE-FEA9-7D76FCA50C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702586-7E0F-54FF-4485-FE3C1A1D80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AC33B-6A0E-4C48-82DD-0CCD9E569BE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35477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:randomBar dir="vert"/>
      </p:transition>
    </mc:Choice>
    <mc:Fallback xmlns="">
      <p:transition spd="slow" advTm="5000">
        <p:randomBar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B22F77-15E3-CA7B-6438-276E113125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476058-1416-A134-2506-D3C68132C9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F37A41A-1E8A-94C0-37A8-B293B74171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14E3C37-0E91-7710-A001-F3DF712C3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C8B66-5354-4371-974E-B124788ACB2B}" type="datetimeFigureOut">
              <a:rPr lang="fa-IR" smtClean="0"/>
              <a:t>16/12/1445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2595E4-7741-DC99-0F66-DFD1D131A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B2FBA4-9C48-9CD4-DF8D-D7B3A02C0C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AC33B-6A0E-4C48-82DD-0CCD9E569BE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27402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:randomBar dir="vert"/>
      </p:transition>
    </mc:Choice>
    <mc:Fallback xmlns="">
      <p:transition spd="slow" advTm="5000">
        <p:randomBar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7EA5DE-6BB3-9F94-CDB5-084E21466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7C31D0-E50A-A2E7-4166-361AF657F52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038F84-F3BE-8A29-7002-A1043B5EB5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2A49DE-73D1-DE39-F8A9-781DB5952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C8B66-5354-4371-974E-B124788ACB2B}" type="datetimeFigureOut">
              <a:rPr lang="fa-IR" smtClean="0"/>
              <a:t>16/12/1445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6BAED-7E45-BEEA-F5F7-D2676A817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64C709-4E73-3366-9C62-4BA0EAA161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AC33B-6A0E-4C48-82DD-0CCD9E569BE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96666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:randomBar dir="vert"/>
      </p:transition>
    </mc:Choice>
    <mc:Fallback xmlns="">
      <p:transition spd="slow" advTm="5000">
        <p:randomBar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7B32D22-18B7-2049-F8B3-5EFEFACE7B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D1B050-6003-B67E-74F9-6E3BA56FBC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67C699-BDDF-582D-76E4-557F00602A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8C8B66-5354-4371-974E-B124788ACB2B}" type="datetimeFigureOut">
              <a:rPr lang="fa-IR" smtClean="0"/>
              <a:t>16/12/1445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865BC4-BDF7-DBE9-69D1-201EF4691B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A0F7D2-F2DD-C0CA-2459-6A649E5A10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EAC33B-6A0E-4C48-82DD-0CCD9E569BE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87750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900" advTm="5000">
        <p:randomBar dir="vert"/>
      </p:transition>
    </mc:Choice>
    <mc:Fallback xmlns="">
      <p:transition spd="slow" advTm="5000">
        <p:randomBar dir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D7149D-DA21-4664-88D9-E9CAF573D942}" type="datetimeFigureOut">
              <a:rPr lang="fa-IR" smtClean="0"/>
              <a:t>16/12/1445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53F712-D349-44FD-8BA1-E7E20D20A74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26326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900" advTm="5000">
        <p:randomBar dir="vert"/>
      </p:transition>
    </mc:Choice>
    <mc:Fallback xmlns="">
      <p:transition spd="slow" advTm="5000">
        <p:randomBar dir="vert"/>
      </p:transition>
    </mc:Fallback>
  </mc:AlternateConten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2"/>
            <a:ext cx="12192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99136" y="6388392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7721600" y="6404984"/>
            <a:ext cx="4059936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B4D5F73D-5AB1-435F-A0C9-C8A5D9B2F3E7}" type="datetimeFigureOut">
              <a:rPr lang="en-US" smtClean="0">
                <a:solidFill>
                  <a:prstClr val="black"/>
                </a:solidFill>
              </a:rPr>
              <a:pPr/>
              <a:t>6/22/2024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06400" y="6410848"/>
            <a:ext cx="4775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sz="1800" dirty="0">
              <a:solidFill>
                <a:prstClr val="black"/>
              </a:solidFill>
            </a:endParaRP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203200" y="1276743"/>
            <a:ext cx="1177747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5689600" y="956036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5815584" y="1050524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5791200" y="1040175"/>
            <a:ext cx="6096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F625DF7-C631-4310-9AB5-BF388FAC3F6D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02336" y="228600"/>
            <a:ext cx="113792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02336" y="1524000"/>
            <a:ext cx="113792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38177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</p:sldLayoutIdLst>
  <mc:AlternateContent xmlns:mc="http://schemas.openxmlformats.org/markup-compatibility/2006" xmlns:p14="http://schemas.microsoft.com/office/powerpoint/2010/main">
    <mc:Choice Requires="p14">
      <p:transition spd="slow" p14:dur="900" advTm="5000">
        <p:randomBar dir="vert"/>
      </p:transition>
    </mc:Choice>
    <mc:Fallback xmlns="">
      <p:transition spd="slow" advTm="5000">
        <p:randomBar dir="vert"/>
      </p:transition>
    </mc:Fallback>
  </mc:AlternateContent>
  <p:txStyles>
    <p:titleStyle>
      <a:lvl1pPr algn="ctr" rtl="1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r" rtl="1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r" rtl="1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r" rtl="1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r" rtl="1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r" rtl="1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06878" y="167640"/>
            <a:ext cx="12154098" cy="6690360"/>
          </a:xfrm>
          <a:prstGeom prst="rect">
            <a:avLst/>
          </a:prstGeom>
        </p:spPr>
      </p:pic>
      <p:pic>
        <p:nvPicPr>
          <p:cNvPr id="3" name="SariGelin-07بی کلام">
            <a:hlinkClick r:id="" action="ppaction://media"/>
            <a:extLst>
              <a:ext uri="{FF2B5EF4-FFF2-40B4-BE49-F238E27FC236}">
                <a16:creationId xmlns:a16="http://schemas.microsoft.com/office/drawing/2014/main" id="{6521A09B-D6F8-DB4F-21BE-24A8562FEC8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848592" y="419297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825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:randomBar dir="vert"/>
      </p:transition>
    </mc:Choice>
    <mc:Fallback xmlns="">
      <p:transition spd="slow" advTm="500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0"/>
            <a:lum/>
          </a:blip>
          <a:srcRect/>
          <a:stretch>
            <a:fillRect t="-30000" b="-3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A27ADE6-D4F1-9055-B48B-FFFEB320FD76}"/>
              </a:ext>
            </a:extLst>
          </p:cNvPr>
          <p:cNvSpPr txBox="1"/>
          <p:nvPr/>
        </p:nvSpPr>
        <p:spPr>
          <a:xfrm>
            <a:off x="1225402" y="2151727"/>
            <a:ext cx="10099963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herit"/>
                <a:ea typeface="+mn-ea"/>
                <a:cs typeface="B Titr" panose="00000700000000000000" pitchFamily="2" charset="-78"/>
              </a:rPr>
              <a:t>مصرف دخانیات و الکل؛</a:t>
            </a:r>
          </a:p>
          <a:p>
            <a:pPr marL="0" marR="0" lvl="0" indent="0" algn="ct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herit"/>
                <a:ea typeface="+mn-ea"/>
                <a:cs typeface="B Titr" panose="00000700000000000000" pitchFamily="2" charset="-78"/>
              </a:rPr>
              <a:t> موجب اتلاف کلسیم بدن و پوکی استخوان می شود</a:t>
            </a:r>
            <a:r>
              <a:rPr kumimoji="0" lang="fa-IR" sz="4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inherit"/>
                <a:ea typeface="+mn-ea"/>
                <a:cs typeface="B Titr" panose="00000700000000000000" pitchFamily="2" charset="-78"/>
              </a:rPr>
              <a:t>.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inherit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+mn-ea"/>
                <a:cs typeface="B Titr" panose="00000700000000000000" pitchFamily="2" charset="-78"/>
              </a:rPr>
              <a:t>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C41DBA8-1DFF-36FB-54F7-37C773CCA9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91553" y="21252"/>
            <a:ext cx="1100447" cy="148691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1329F5B-D44B-9A69-F9F5-D86AA89BA9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"/>
            <a:ext cx="999864" cy="1235035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E4B86B03-882B-775A-A436-326F86E4F068}"/>
              </a:ext>
            </a:extLst>
          </p:cNvPr>
          <p:cNvSpPr txBox="1">
            <a:spLocks/>
          </p:cNvSpPr>
          <p:nvPr/>
        </p:nvSpPr>
        <p:spPr>
          <a:xfrm rot="10800000" flipV="1">
            <a:off x="3585417" y="159035"/>
            <a:ext cx="5379934" cy="176070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6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21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/>
                <a:ea typeface="+mj-ea"/>
                <a:cs typeface="B Titr" panose="00000700000000000000" pitchFamily="2" charset="-78"/>
              </a:rPr>
              <a:t>هفته ملی سلامت مردان ایران</a:t>
            </a:r>
            <a:r>
              <a:rPr kumimoji="0" lang="fa-IR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/>
                <a:ea typeface="+mj-ea"/>
                <a:cs typeface="B Titr" panose="00000700000000000000" pitchFamily="2" charset="-78"/>
              </a:rPr>
              <a:t>(سما)</a:t>
            </a:r>
            <a:b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/>
                <a:ea typeface="+mj-ea"/>
                <a:cs typeface="B Titr" panose="00000700000000000000" pitchFamily="2" charset="-78"/>
              </a:rPr>
            </a:b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/>
                <a:ea typeface="+mj-ea"/>
                <a:cs typeface="B Titr" panose="00000700000000000000" pitchFamily="2" charset="-78"/>
              </a:rPr>
              <a:t>30-24خرداد</a:t>
            </a:r>
            <a:r>
              <a:rPr kumimoji="0" lang="ar-SA" sz="24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/>
                <a:ea typeface="+mj-ea"/>
                <a:cs typeface="B Titr" panose="00000700000000000000" pitchFamily="2" charset="-78"/>
              </a:rPr>
              <a:t>ماه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/>
                <a:ea typeface="+mj-ea"/>
                <a:cs typeface="B Titr" panose="00000700000000000000" pitchFamily="2" charset="-78"/>
              </a:rPr>
              <a:t>  1403</a:t>
            </a:r>
            <a:b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/>
                <a:ea typeface="+mj-ea"/>
                <a:cs typeface="B Titr" panose="00000700000000000000" pitchFamily="2" charset="-78"/>
              </a:rPr>
            </a:br>
            <a:r>
              <a:rPr kumimoji="0" lang="fa-IR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مردان سالم ،ایران قدرتمند وجوان</a:t>
            </a:r>
            <a:endParaRPr kumimoji="0" lang="fa-IR" sz="37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 Light" panose="020F0302020204030204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6C99BC-1AF7-4534-D986-1E1E81EB1CE4}"/>
              </a:ext>
            </a:extLst>
          </p:cNvPr>
          <p:cNvSpPr txBox="1">
            <a:spLocks/>
          </p:cNvSpPr>
          <p:nvPr/>
        </p:nvSpPr>
        <p:spPr>
          <a:xfrm rot="10800000" flipV="1">
            <a:off x="201879" y="5617685"/>
            <a:ext cx="11590317" cy="1081281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 Light" panose="020F0302020204030204"/>
                <a:ea typeface="+mn-ea"/>
                <a:cs typeface="B Titr" panose="00000700000000000000" pitchFamily="2" charset="-78"/>
              </a:rPr>
              <a:t>معاونت بهداشت دانشگاه علوم پزشکی تبریز - مدیریت جوانی جمعیت ، سلامت خانواده ومدارس -  سلامت میانسالان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5820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5000">
        <p:circle/>
      </p:transition>
    </mc:Choice>
    <mc:Fallback xmlns="">
      <p:transition spd="slow" advClick="0" advTm="5000">
        <p:circl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3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CE768-3203-D631-04F6-9EC31CD7EF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ar-SA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هفته ملی سلامت مردان ایران</a:t>
            </a:r>
            <a:r>
              <a:rPr lang="fa-IR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(سما)</a:t>
            </a:r>
            <a:br>
              <a:rPr lang="fa-IR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</a:br>
            <a:r>
              <a:rPr lang="fa-IR" sz="24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30-24خردادماه1403</a:t>
            </a:r>
            <a:br>
              <a:rPr lang="en-US" sz="24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</a:br>
            <a:r>
              <a:rPr lang="fa-IR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مردان سالم ،ایران قدرتمند وجوان</a:t>
            </a:r>
            <a:br>
              <a:rPr kumimoji="0" lang="fa-IR" sz="4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Times New Roman" panose="02020603050405020304" pitchFamily="18" charset="0"/>
              </a:rPr>
            </a:br>
            <a:endParaRPr lang="fa-IR" sz="3600" b="1" dirty="0">
              <a:ln w="3175" cmpd="sng">
                <a:noFill/>
              </a:ln>
              <a:solidFill>
                <a:srgbClr val="002060"/>
              </a:solidFill>
              <a:latin typeface="Georgia" pitchFamily="18" charset="0"/>
              <a:cs typeface="B Titr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0D04833-B793-D364-8EBC-7ACE138E0B9A}"/>
              </a:ext>
            </a:extLst>
          </p:cNvPr>
          <p:cNvSpPr txBox="1"/>
          <p:nvPr/>
        </p:nvSpPr>
        <p:spPr>
          <a:xfrm>
            <a:off x="606468" y="2226766"/>
            <a:ext cx="5736007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kumimoji="0" lang="ar-SA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كم خوابي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ar-SA" sz="2800" b="1" dirty="0">
                <a:solidFill>
                  <a:srgbClr val="002060"/>
                </a:solidFill>
                <a:latin typeface="Calibri" panose="020F0502020204030204" pitchFamily="34" charset="0"/>
                <a:cs typeface="B Titr" panose="00000700000000000000" pitchFamily="2" charset="-78"/>
              </a:rPr>
              <a:t>امواج الكترومغناطیس</a:t>
            </a:r>
            <a:endParaRPr lang="en-US" sz="2800" b="1" dirty="0">
              <a:solidFill>
                <a:srgbClr val="002060"/>
              </a:solidFill>
              <a:latin typeface="Calibri" panose="020F0502020204030204" pitchFamily="34" charset="0"/>
              <a:cs typeface="B Titr" panose="00000700000000000000" pitchFamily="2" charset="-78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fa-IR" sz="2800" b="1" dirty="0">
                <a:solidFill>
                  <a:srgbClr val="002060"/>
                </a:solidFill>
                <a:latin typeface="Calibri" panose="020F0502020204030204" pitchFamily="34" charset="0"/>
                <a:cs typeface="B Titr" panose="00000700000000000000" pitchFamily="2" charset="-78"/>
              </a:rPr>
              <a:t> </a:t>
            </a:r>
            <a:r>
              <a:rPr lang="ar-SA" sz="2800" b="1" dirty="0">
                <a:solidFill>
                  <a:srgbClr val="002060"/>
                </a:solidFill>
                <a:latin typeface="Calibri" panose="020F0502020204030204" pitchFamily="34" charset="0"/>
                <a:cs typeface="B Titr" panose="00000700000000000000" pitchFamily="2" charset="-78"/>
              </a:rPr>
              <a:t>بخارات و دودهای ناشي از جوشكاری</a:t>
            </a:r>
            <a:endParaRPr lang="fa-IR" sz="2800" b="1" dirty="0">
              <a:solidFill>
                <a:srgbClr val="002060"/>
              </a:solidFill>
              <a:latin typeface="Calibri" panose="020F0502020204030204" pitchFamily="34" charset="0"/>
              <a:cs typeface="B Titr" panose="00000700000000000000" pitchFamily="2" charset="-78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ar-SA" sz="2800" b="1" dirty="0">
                <a:solidFill>
                  <a:srgbClr val="002060"/>
                </a:solidFill>
                <a:latin typeface="Calibri" panose="020F0502020204030204" pitchFamily="34" charset="0"/>
                <a:cs typeface="B Titr" panose="00000700000000000000" pitchFamily="2" charset="-78"/>
              </a:rPr>
              <a:t>موادشیمیائي</a:t>
            </a:r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B Titr" panose="00000700000000000000" pitchFamily="2" charset="-78"/>
              </a:rPr>
              <a:t>: </a:t>
            </a:r>
            <a:r>
              <a:rPr lang="ar-SA" sz="2800" b="1" dirty="0">
                <a:solidFill>
                  <a:srgbClr val="002060"/>
                </a:solidFill>
                <a:latin typeface="Calibri" panose="020F0502020204030204" pitchFamily="34" charset="0"/>
                <a:cs typeface="B Titr" panose="00000700000000000000" pitchFamily="2" charset="-78"/>
              </a:rPr>
              <a:t>سرب، رنگ های صنعتي</a:t>
            </a:r>
            <a:endParaRPr lang="fa-IR" sz="2800" b="1" dirty="0">
              <a:solidFill>
                <a:srgbClr val="002060"/>
              </a:solidFill>
              <a:latin typeface="Calibri" panose="020F0502020204030204" pitchFamily="34" charset="0"/>
              <a:cs typeface="B Titr" panose="00000700000000000000" pitchFamily="2" charset="-78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ar-SA" sz="2800" b="1" dirty="0">
                <a:solidFill>
                  <a:srgbClr val="002060"/>
                </a:solidFill>
                <a:latin typeface="Calibri" panose="020F0502020204030204" pitchFamily="34" charset="0"/>
                <a:cs typeface="B Titr" panose="00000700000000000000" pitchFamily="2" charset="-78"/>
              </a:rPr>
              <a:t>سموم محیطي</a:t>
            </a:r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B Titr" panose="00000700000000000000" pitchFamily="2" charset="-78"/>
              </a:rPr>
              <a:t> )</a:t>
            </a:r>
            <a:r>
              <a:rPr lang="ar-SA" sz="2800" b="1" dirty="0">
                <a:solidFill>
                  <a:srgbClr val="002060"/>
                </a:solidFill>
                <a:latin typeface="Calibri" panose="020F0502020204030204" pitchFamily="34" charset="0"/>
                <a:cs typeface="B Titr" panose="00000700000000000000" pitchFamily="2" charset="-78"/>
              </a:rPr>
              <a:t>آفت كش ها و سرب</a:t>
            </a:r>
            <a:endParaRPr lang="fa-IR" sz="2800" b="1" dirty="0">
              <a:solidFill>
                <a:srgbClr val="002060"/>
              </a:solidFill>
              <a:latin typeface="Calibri" panose="020F0502020204030204" pitchFamily="34" charset="0"/>
              <a:cs typeface="B Titr" panose="00000700000000000000" pitchFamily="2" charset="-78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ar-SA" sz="2800" b="1" dirty="0">
                <a:solidFill>
                  <a:srgbClr val="002060"/>
                </a:solidFill>
                <a:latin typeface="Calibri" panose="020F0502020204030204" pitchFamily="34" charset="0"/>
                <a:cs typeface="B Titr" panose="00000700000000000000" pitchFamily="2" charset="-78"/>
              </a:rPr>
              <a:t>حشره كش ها</a:t>
            </a:r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B Titr" panose="00000700000000000000" pitchFamily="2" charset="-78"/>
              </a:rPr>
              <a:t>....</a:t>
            </a:r>
            <a:r>
              <a:rPr lang="ar-SA" sz="2800" b="1" dirty="0">
                <a:solidFill>
                  <a:srgbClr val="002060"/>
                </a:solidFill>
                <a:latin typeface="Calibri" panose="020F0502020204030204" pitchFamily="34" charset="0"/>
                <a:cs typeface="B Titr" panose="00000700000000000000" pitchFamily="2" charset="-78"/>
              </a:rPr>
              <a:t> </a:t>
            </a:r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B Titr" panose="00000700000000000000" pitchFamily="2" charset="-78"/>
              </a:rPr>
              <a:t>(</a:t>
            </a: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ar-SA" sz="2800" b="1" dirty="0">
                <a:solidFill>
                  <a:srgbClr val="002060"/>
                </a:solidFill>
                <a:latin typeface="Calibri" panose="020F0502020204030204" pitchFamily="34" charset="0"/>
                <a:cs typeface="B Titr" panose="00000700000000000000" pitchFamily="2" charset="-78"/>
              </a:rPr>
              <a:t>بیماری هايي مانند اوريون</a:t>
            </a:r>
            <a:endParaRPr lang="en-US" sz="2800" b="1" dirty="0">
              <a:solidFill>
                <a:srgbClr val="002060"/>
              </a:solidFill>
              <a:latin typeface="Calibri" panose="020F0502020204030204" pitchFamily="34" charset="0"/>
              <a:cs typeface="B Titr" panose="00000700000000000000" pitchFamily="2" charset="-78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ar-SA" sz="2800" b="1" dirty="0">
                <a:solidFill>
                  <a:srgbClr val="002060"/>
                </a:solidFill>
                <a:latin typeface="Calibri" panose="020F0502020204030204" pitchFamily="34" charset="0"/>
                <a:cs typeface="B Titr" panose="00000700000000000000" pitchFamily="2" charset="-78"/>
              </a:rPr>
              <a:t>مشكلات هورموني</a:t>
            </a:r>
            <a:endParaRPr lang="en-US" sz="2800" b="1" dirty="0">
              <a:solidFill>
                <a:srgbClr val="002060"/>
              </a:solidFill>
              <a:latin typeface="Calibri" panose="020F0502020204030204" pitchFamily="34" charset="0"/>
              <a:cs typeface="B Titr" panose="00000700000000000000" pitchFamily="2" charset="-78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ar-SA" sz="2800" b="1" dirty="0">
                <a:solidFill>
                  <a:srgbClr val="002060"/>
                </a:solidFill>
                <a:latin typeface="Calibri" panose="020F0502020204030204" pitchFamily="34" charset="0"/>
                <a:cs typeface="B Titr" panose="00000700000000000000" pitchFamily="2" charset="-78"/>
              </a:rPr>
              <a:t>راديوتراپي يا شیمي درماني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D59A528-279F-8CAD-F321-DD33F30A00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050" y="121674"/>
            <a:ext cx="1103579" cy="142926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64C1A1C-F69D-454E-1450-2DA865336D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49049" y="16574"/>
            <a:ext cx="1220190" cy="1429264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68A5E7CA-BB95-0AC3-E073-F80375D1B642}"/>
              </a:ext>
            </a:extLst>
          </p:cNvPr>
          <p:cNvSpPr txBox="1">
            <a:spLocks/>
          </p:cNvSpPr>
          <p:nvPr/>
        </p:nvSpPr>
        <p:spPr>
          <a:xfrm rot="10800000" flipV="1">
            <a:off x="139485" y="5952234"/>
            <a:ext cx="11777974" cy="1081281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 Light" panose="020F0302020204030204"/>
                <a:ea typeface="+mj-ea"/>
                <a:cs typeface="B Titr" panose="00000700000000000000" pitchFamily="2" charset="-78"/>
              </a:rPr>
              <a:t>معاونت بهداشت دانشگاه علوم پزشکی تبریز - مدیریت جوانی جمعیت ، سلامت خانواده ومدارس - سلامت میانسالان</a:t>
            </a:r>
            <a:endParaRPr kumimoji="0" lang="en-US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B9A1528-50A3-D81F-F146-008E9A605A66}"/>
              </a:ext>
            </a:extLst>
          </p:cNvPr>
          <p:cNvSpPr txBox="1">
            <a:spLocks/>
          </p:cNvSpPr>
          <p:nvPr/>
        </p:nvSpPr>
        <p:spPr>
          <a:xfrm>
            <a:off x="2819400" y="1341050"/>
            <a:ext cx="5213253" cy="7967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R="0" lvl="0" indent="0" algn="r" rtl="1" fontAlgn="auto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457200" algn="l"/>
              </a:tabLst>
              <a:defRPr/>
            </a:pPr>
            <a:r>
              <a:rPr lang="ar-SA" sz="2800" b="1" dirty="0">
                <a:solidFill>
                  <a:srgbClr val="C00000"/>
                </a:solidFill>
                <a:latin typeface="Calibri" panose="020F0502020204030204" pitchFamily="34" charset="0"/>
                <a:cs typeface="B Titr" panose="00000700000000000000" pitchFamily="2" charset="-78"/>
              </a:rPr>
              <a:t>عوامل تاثیرگذار بربارو</a:t>
            </a:r>
            <a:r>
              <a:rPr lang="fa-IR" sz="2800" b="1" dirty="0">
                <a:solidFill>
                  <a:srgbClr val="C00000"/>
                </a:solidFill>
                <a:latin typeface="Calibri" panose="020F0502020204030204" pitchFamily="34" charset="0"/>
                <a:cs typeface="B Titr" panose="00000700000000000000" pitchFamily="2" charset="-78"/>
              </a:rPr>
              <a:t>ر</a:t>
            </a:r>
            <a:r>
              <a:rPr lang="ar-SA" sz="2800" b="1" dirty="0">
                <a:solidFill>
                  <a:srgbClr val="C00000"/>
                </a:solidFill>
                <a:latin typeface="Calibri" panose="020F0502020204030204" pitchFamily="34" charset="0"/>
                <a:cs typeface="B Titr" panose="00000700000000000000" pitchFamily="2" charset="-78"/>
              </a:rPr>
              <a:t>ی مردان</a:t>
            </a:r>
            <a:endParaRPr lang="en-US" sz="2800" b="1" dirty="0">
              <a:solidFill>
                <a:srgbClr val="C00000"/>
              </a:solidFill>
              <a:latin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ABE3536-F2C8-FFAE-B4D4-5BB69216E39B}"/>
              </a:ext>
            </a:extLst>
          </p:cNvPr>
          <p:cNvSpPr txBox="1"/>
          <p:nvPr/>
        </p:nvSpPr>
        <p:spPr>
          <a:xfrm>
            <a:off x="6553200" y="2039239"/>
            <a:ext cx="5032332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kumimoji="0" lang="ar-SA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چاقي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kumimoji="0" lang="ar-SA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تغذيه نامناسب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kumimoji="0" lang="ar-SA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مصرف سیگار، قلیان، مواد مخدر الكل</a:t>
            </a:r>
            <a:endParaRPr kumimoji="0" lang="fa-IR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kumimoji="0" lang="ar-SA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مصرف زياد كافئین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kumimoji="0" lang="ar-SA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ورزش سنگین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kumimoji="0" lang="ar-SA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استرس</a:t>
            </a:r>
            <a:endParaRPr kumimoji="0" lang="fa-IR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kumimoji="0" lang="ar-SA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آلودگي هوا</a:t>
            </a:r>
            <a:endParaRPr kumimoji="0" lang="fa-IR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kumimoji="0" lang="ar-SA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مواجهه با گرما</a:t>
            </a:r>
            <a:endParaRPr kumimoji="0" lang="fa-IR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08677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:randomBar dir="vert"/>
      </p:transition>
    </mc:Choice>
    <mc:Fallback xmlns="">
      <p:transition spd="slow" advTm="5000">
        <p:randomBar dir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2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CE768-3203-D631-04F6-9EC31CD7EF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ar-SA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هفته ملی سلامت مردان ایران</a:t>
            </a:r>
            <a:r>
              <a:rPr lang="fa-IR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(سما)</a:t>
            </a:r>
            <a:br>
              <a:rPr lang="fa-IR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</a:br>
            <a:r>
              <a:rPr lang="fa-IR" sz="24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30-24خرداد</a:t>
            </a:r>
            <a:r>
              <a:rPr lang="ar-SA" sz="24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ماه</a:t>
            </a:r>
            <a:r>
              <a:rPr lang="fa-IR" sz="24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1403  </a:t>
            </a:r>
            <a:br>
              <a:rPr lang="en-US" sz="24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</a:br>
            <a:r>
              <a:rPr lang="fa-IR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مردان سالم ،ایران قدرتمند وجوان</a:t>
            </a:r>
            <a:br>
              <a:rPr kumimoji="0" lang="fa-IR" sz="4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Times New Roman" panose="02020603050405020304" pitchFamily="18" charset="0"/>
              </a:rPr>
            </a:br>
            <a:endParaRPr lang="fa-IR" sz="3600" b="1" dirty="0">
              <a:ln w="3175" cmpd="sng">
                <a:noFill/>
              </a:ln>
              <a:solidFill>
                <a:srgbClr val="002060"/>
              </a:solidFill>
              <a:latin typeface="Georgia" pitchFamily="18" charset="0"/>
              <a:cs typeface="B Titr" pitchFamily="2" charset="-78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D59A528-279F-8CAD-F321-DD33F30A00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39" y="10239"/>
            <a:ext cx="1132244" cy="145482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64C1A1C-F69D-454E-1450-2DA865336D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27080" y="10239"/>
            <a:ext cx="1294284" cy="1485022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68A5E7CA-BB95-0AC3-E073-F80375D1B642}"/>
              </a:ext>
            </a:extLst>
          </p:cNvPr>
          <p:cNvSpPr txBox="1">
            <a:spLocks/>
          </p:cNvSpPr>
          <p:nvPr/>
        </p:nvSpPr>
        <p:spPr>
          <a:xfrm rot="10800000" flipV="1">
            <a:off x="79039" y="5530713"/>
            <a:ext cx="11777974" cy="1081281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70000"/>
              </a:lnSpc>
              <a:defRPr/>
            </a:pP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 Light" panose="020F0302020204030204"/>
                <a:ea typeface="+mj-ea"/>
                <a:cs typeface="B Titr" panose="00000700000000000000" pitchFamily="2" charset="-78"/>
              </a:rPr>
              <a:t>معاونت بهداشت دانشگاه علوم پزشکی تبریز - مدیریت جوانی جمعیت ، سلامت خانواده ومدارس -  سلامت میانسالان</a:t>
            </a:r>
            <a:endParaRPr kumimoji="0" lang="en-US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5640ABB-822B-C02F-907E-3F31DC79E20A}"/>
              </a:ext>
            </a:extLst>
          </p:cNvPr>
          <p:cNvSpPr txBox="1"/>
          <p:nvPr/>
        </p:nvSpPr>
        <p:spPr>
          <a:xfrm>
            <a:off x="118790" y="2477545"/>
            <a:ext cx="11235010" cy="14850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 rtl="1">
              <a:lnSpc>
                <a:spcPct val="115000"/>
              </a:lnSpc>
              <a:spcAft>
                <a:spcPts val="800"/>
              </a:spcAft>
            </a:pPr>
            <a:r>
              <a:rPr lang="fa-IR" sz="4000" b="1" dirty="0">
                <a:solidFill>
                  <a:srgbClr val="002060"/>
                </a:solidFill>
                <a:latin typeface="inherit"/>
                <a:cs typeface="B Titr" panose="00000700000000000000" pitchFamily="2" charset="-78"/>
              </a:rPr>
              <a:t>تشخیص زودهنگام </a:t>
            </a:r>
            <a:r>
              <a:rPr lang="fa-IR" sz="4000" b="1" dirty="0">
                <a:solidFill>
                  <a:srgbClr val="0070C0"/>
                </a:solidFill>
                <a:latin typeface="inherit"/>
                <a:cs typeface="B Titr" panose="00000700000000000000" pitchFamily="2" charset="-78"/>
              </a:rPr>
              <a:t>سرطان پروستات </a:t>
            </a:r>
            <a:r>
              <a:rPr lang="fa-IR" sz="4000" b="1" dirty="0">
                <a:solidFill>
                  <a:srgbClr val="002060"/>
                </a:solidFill>
                <a:latin typeface="inherit"/>
                <a:cs typeface="B Titr" panose="00000700000000000000" pitchFamily="2" charset="-78"/>
              </a:rPr>
              <a:t>با انجام  آزمایش </a:t>
            </a:r>
            <a:r>
              <a:rPr lang="en-US" sz="4000" b="1" dirty="0">
                <a:solidFill>
                  <a:srgbClr val="002060"/>
                </a:solidFill>
                <a:latin typeface="inherit"/>
                <a:cs typeface="B Titr" panose="00000700000000000000" pitchFamily="2" charset="-78"/>
              </a:rPr>
              <a:t>PSA</a:t>
            </a:r>
            <a:r>
              <a:rPr lang="fa-IR" sz="4000" b="1" dirty="0">
                <a:solidFill>
                  <a:srgbClr val="002060"/>
                </a:solidFill>
                <a:latin typeface="inherit"/>
                <a:cs typeface="B Titr" panose="00000700000000000000" pitchFamily="2" charset="-78"/>
              </a:rPr>
              <a:t> از45سالگی به بعد امکان پذیر می باشد.</a:t>
            </a:r>
            <a:endParaRPr lang="en-US" sz="4000" b="1" dirty="0">
              <a:solidFill>
                <a:srgbClr val="002060"/>
              </a:solidFill>
              <a:latin typeface="inherit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08756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:randomBar dir="vert"/>
      </p:transition>
    </mc:Choice>
    <mc:Fallback xmlns="">
      <p:transition spd="slow" advTm="5000">
        <p:randomBar dir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2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CE768-3203-D631-04F6-9EC31CD7EF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ar-SA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هفته ملی سلامت مردان ایران</a:t>
            </a:r>
            <a:r>
              <a:rPr lang="fa-IR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(سما)</a:t>
            </a:r>
            <a:br>
              <a:rPr lang="fa-IR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</a:br>
            <a:r>
              <a:rPr lang="fa-IR" sz="24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30-24خرداد</a:t>
            </a:r>
            <a:r>
              <a:rPr lang="ar-SA" sz="24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ماه</a:t>
            </a:r>
            <a:r>
              <a:rPr lang="fa-IR" sz="24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1403  </a:t>
            </a:r>
            <a:br>
              <a:rPr lang="en-US" sz="24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</a:br>
            <a:r>
              <a:rPr lang="fa-IR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مردان سالم ،ایران قدرتمند وجوان</a:t>
            </a:r>
            <a:br>
              <a:rPr kumimoji="0" lang="fa-IR" sz="4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Times New Roman" panose="02020603050405020304" pitchFamily="18" charset="0"/>
              </a:rPr>
            </a:br>
            <a:endParaRPr lang="fa-IR" sz="3600" b="1" dirty="0">
              <a:ln w="3175" cmpd="sng">
                <a:noFill/>
              </a:ln>
              <a:solidFill>
                <a:srgbClr val="002060"/>
              </a:solidFill>
              <a:latin typeface="Georgia" pitchFamily="18" charset="0"/>
              <a:cs typeface="B Titr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B9669E0-DD0F-7F13-C29C-B35D26CEA33E}"/>
              </a:ext>
            </a:extLst>
          </p:cNvPr>
          <p:cNvSpPr txBox="1"/>
          <p:nvPr/>
        </p:nvSpPr>
        <p:spPr>
          <a:xfrm>
            <a:off x="2053639" y="1598546"/>
            <a:ext cx="8084722" cy="6047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90000"/>
              </a:lnSpc>
              <a:spcBef>
                <a:spcPct val="0"/>
              </a:spcBef>
              <a:tabLst>
                <a:tab pos="457200" algn="l"/>
              </a:tabLst>
              <a:defRPr/>
            </a:pPr>
            <a:r>
              <a:rPr lang="fa-IR" sz="3600" b="1" dirty="0">
                <a:solidFill>
                  <a:srgbClr val="C00000"/>
                </a:solidFill>
                <a:latin typeface="Calibri" panose="020F0502020204030204" pitchFamily="34" charset="0"/>
                <a:ea typeface="+mj-ea"/>
                <a:cs typeface="B Titr" panose="00000700000000000000" pitchFamily="2" charset="-78"/>
              </a:rPr>
              <a:t>کمردرد و بیماری های شغلی در مردان</a:t>
            </a:r>
            <a:endParaRPr lang="en-US" sz="3600" b="1" dirty="0">
              <a:solidFill>
                <a:srgbClr val="C00000"/>
              </a:solidFill>
              <a:latin typeface="Calibri" panose="020F0502020204030204" pitchFamily="34" charset="0"/>
              <a:ea typeface="+mj-ea"/>
              <a:cs typeface="B Titr" panose="00000700000000000000" pitchFamily="2" charset="-78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D59A528-279F-8CAD-F321-DD33F30A00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2062"/>
            <a:ext cx="1151906" cy="156648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64C1A1C-F69D-454E-1450-2DA865336D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89673" y="32062"/>
            <a:ext cx="1291441" cy="1658626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68A5E7CA-BB95-0AC3-E073-F80375D1B642}"/>
              </a:ext>
            </a:extLst>
          </p:cNvPr>
          <p:cNvSpPr txBox="1">
            <a:spLocks/>
          </p:cNvSpPr>
          <p:nvPr/>
        </p:nvSpPr>
        <p:spPr>
          <a:xfrm rot="10800000" flipV="1">
            <a:off x="0" y="5739768"/>
            <a:ext cx="11777974" cy="1081281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70000"/>
              </a:lnSpc>
              <a:defRPr/>
            </a:pP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 Light" panose="020F0302020204030204"/>
                <a:ea typeface="+mj-ea"/>
                <a:cs typeface="B Titr" panose="00000700000000000000" pitchFamily="2" charset="-78"/>
              </a:rPr>
              <a:t>معاونت بهداشت دانشگاه علوم پزشکی تبریز - مدیریت جوانی جمعیت ، سلامت خانواده ومدارس - سلامت میانسالان</a:t>
            </a:r>
            <a:endParaRPr kumimoji="0" lang="en-US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80F7B40-A6AC-1C43-1E8D-0ABBB96F73E8}"/>
              </a:ext>
            </a:extLst>
          </p:cNvPr>
          <p:cNvSpPr txBox="1"/>
          <p:nvPr/>
        </p:nvSpPr>
        <p:spPr>
          <a:xfrm>
            <a:off x="169568" y="2269203"/>
            <a:ext cx="12011545" cy="32603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endParaRPr lang="fa-IR" dirty="0"/>
          </a:p>
          <a:p>
            <a:pPr algn="just" rtl="1">
              <a:lnSpc>
                <a:spcPct val="150000"/>
              </a:lnSpc>
            </a:pPr>
            <a:r>
              <a:rPr lang="fa-IR" sz="3200" dirty="0"/>
              <a:t>🔸</a:t>
            </a:r>
            <a:r>
              <a:rPr lang="fa-IR" sz="3200" b="1" dirty="0">
                <a:solidFill>
                  <a:schemeClr val="accent5">
                    <a:lumMod val="50000"/>
                  </a:schemeClr>
                </a:solidFill>
                <a:cs typeface="B Titr" panose="00000700000000000000" pitchFamily="2" charset="-78"/>
              </a:rPr>
              <a:t>نشستن های طولانی مدت، در محیط کار آسیب بزرگی به ستون فقرات و مهره های کمر وارد می کند. به همین خاطر پیشنهاد می شود در زمان نشستن حتما با زاویه 90 درجه بشینید؛ به صورتی که پاها به زمین برسد و کمر صاف باشد. </a:t>
            </a:r>
          </a:p>
          <a:p>
            <a:pPr algn="r">
              <a:lnSpc>
                <a:spcPct val="150000"/>
              </a:lnSpc>
            </a:pPr>
            <a:r>
              <a:rPr lang="fa-IR" sz="3200" b="1" dirty="0">
                <a:solidFill>
                  <a:schemeClr val="accent5">
                    <a:lumMod val="50000"/>
                  </a:schemeClr>
                </a:solidFill>
                <a:cs typeface="B Titr" panose="00000700000000000000" pitchFamily="2" charset="-78"/>
              </a:rPr>
              <a:t>🔸</a:t>
            </a:r>
            <a:r>
              <a:rPr lang="fa-IR" sz="2800" b="1" dirty="0">
                <a:solidFill>
                  <a:schemeClr val="accent5">
                    <a:lumMod val="50000"/>
                  </a:schemeClr>
                </a:solidFill>
                <a:cs typeface="B Titr" panose="00000700000000000000" pitchFamily="2" charset="-78"/>
              </a:rPr>
              <a:t>اگر شغل شما نیاز به ایستادن های طولانی مدت دارد، حتما از کفش طبی استفاده کنید</a:t>
            </a:r>
            <a:r>
              <a:rPr lang="fa-IR" sz="2800" b="1" dirty="0">
                <a:solidFill>
                  <a:schemeClr val="accent5">
                    <a:lumMod val="50000"/>
                  </a:schemeClr>
                </a:solidFill>
              </a:rPr>
              <a:t>.</a:t>
            </a:r>
            <a:endParaRPr lang="fa-IR" sz="20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8574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:randomBar dir="vert"/>
      </p:transition>
    </mc:Choice>
    <mc:Fallback xmlns="">
      <p:transition spd="slow" advTm="5000">
        <p:randomBar dir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0"/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CE768-3203-D631-04F6-9EC31CD7EF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1920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ar-SA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هفته ملی سلامت مردان ایران</a:t>
            </a:r>
            <a:r>
              <a:rPr lang="fa-IR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(سما)</a:t>
            </a:r>
            <a:br>
              <a:rPr lang="fa-IR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</a:br>
            <a:r>
              <a:rPr lang="fa-IR" sz="24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30-24خرداد</a:t>
            </a:r>
            <a:r>
              <a:rPr lang="ar-SA" sz="24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ماه</a:t>
            </a:r>
            <a:r>
              <a:rPr lang="fa-IR" sz="24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1403  </a:t>
            </a:r>
            <a:br>
              <a:rPr lang="en-US" sz="24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</a:br>
            <a:r>
              <a:rPr lang="fa-IR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مردان سالم ،ایران قدرتمند وجوان</a:t>
            </a:r>
            <a:br>
              <a:rPr kumimoji="0" lang="fa-IR" sz="4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Times New Roman" panose="02020603050405020304" pitchFamily="18" charset="0"/>
              </a:rPr>
            </a:br>
            <a:endParaRPr lang="fa-IR" sz="3600" b="1" dirty="0">
              <a:ln w="3175" cmpd="sng">
                <a:noFill/>
              </a:ln>
              <a:solidFill>
                <a:srgbClr val="002060"/>
              </a:solidFill>
              <a:latin typeface="Georgia" pitchFamily="18" charset="0"/>
              <a:cs typeface="B Titr" pitchFamily="2" charset="-78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D59A528-279F-8CAD-F321-DD33F30A00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1240145" cy="149042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64C1A1C-F69D-454E-1450-2DA865336D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51855" y="0"/>
            <a:ext cx="1240145" cy="1566626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68A5E7CA-BB95-0AC3-E073-F80375D1B642}"/>
              </a:ext>
            </a:extLst>
          </p:cNvPr>
          <p:cNvSpPr txBox="1">
            <a:spLocks/>
          </p:cNvSpPr>
          <p:nvPr/>
        </p:nvSpPr>
        <p:spPr>
          <a:xfrm rot="10800000" flipV="1">
            <a:off x="225342" y="5640598"/>
            <a:ext cx="11777974" cy="1081281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70000"/>
              </a:lnSpc>
              <a:defRPr/>
            </a:pP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+mj-ea"/>
                <a:cs typeface="B Titr" panose="00000700000000000000" pitchFamily="2" charset="-78"/>
              </a:rPr>
              <a:t>معاونت بهداشت دانشگاه علوم پزشکی تبریز - مدیریت جوانی جمعیت ، سلامت خانواده ومدارس -  سلامت میانسالان</a:t>
            </a:r>
            <a:endParaRPr kumimoji="0" lang="en-US" sz="7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22A7C2D-6073-A283-AE30-83EDC8C60110}"/>
              </a:ext>
            </a:extLst>
          </p:cNvPr>
          <p:cNvSpPr txBox="1"/>
          <p:nvPr/>
        </p:nvSpPr>
        <p:spPr>
          <a:xfrm>
            <a:off x="2506662" y="2904582"/>
            <a:ext cx="52433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r" rtl="1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DA58800-E2D3-E381-184B-421E4DCA3BA5}"/>
              </a:ext>
            </a:extLst>
          </p:cNvPr>
          <p:cNvSpPr txBox="1"/>
          <p:nvPr/>
        </p:nvSpPr>
        <p:spPr>
          <a:xfrm>
            <a:off x="1615439" y="2129934"/>
            <a:ext cx="10332889" cy="3943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r" rtl="1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fa-IR" sz="2200" b="1" kern="1200" dirty="0">
                <a:solidFill>
                  <a:srgbClr val="C00000"/>
                </a:solidFill>
                <a:effectLst/>
                <a:latin typeface="Garamond" panose="02020404030301010803" pitchFamily="18" charset="0"/>
                <a:cs typeface="B Titr" panose="00000700000000000000" pitchFamily="2" charset="-78"/>
              </a:rPr>
              <a:t>سرعت بالا </a:t>
            </a:r>
            <a:endParaRPr lang="en-US" sz="2200" b="1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marL="342900" lvl="0" indent="-342900" algn="r" rtl="1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fa-IR" sz="2200" b="1" kern="1200" dirty="0">
                <a:solidFill>
                  <a:srgbClr val="C00000"/>
                </a:solidFill>
                <a:effectLst/>
                <a:latin typeface="Garamond" panose="02020404030301010803" pitchFamily="18" charset="0"/>
                <a:cs typeface="B Titr" panose="00000700000000000000" pitchFamily="2" charset="-78"/>
              </a:rPr>
              <a:t>نپوشیدن كلاه ايمني (موتور سیكلت، دوچرخه)</a:t>
            </a:r>
            <a:endParaRPr lang="fa-IR" sz="2200" b="1" dirty="0">
              <a:solidFill>
                <a:srgbClr val="C00000"/>
              </a:solidFill>
              <a:latin typeface="Times New Roman" panose="02020603050405020304" pitchFamily="18" charset="0"/>
              <a:cs typeface="B Titr" panose="00000700000000000000" pitchFamily="2" charset="-78"/>
            </a:endParaRPr>
          </a:p>
          <a:p>
            <a:pPr marL="342900" lvl="0" indent="-342900" algn="r" rtl="1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fa-IR" sz="2200" b="1" kern="1200" dirty="0">
                <a:solidFill>
                  <a:srgbClr val="C00000"/>
                </a:solidFill>
                <a:effectLst/>
                <a:latin typeface="Garamond" panose="02020404030301010803" pitchFamily="18" charset="0"/>
                <a:cs typeface="B Titr" panose="00000700000000000000" pitchFamily="2" charset="-78"/>
              </a:rPr>
              <a:t>نبستن كمربند ايمني</a:t>
            </a:r>
            <a:endParaRPr lang="en-US" sz="2200" b="1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marL="342900" lvl="0" indent="-342900" algn="r" rtl="1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fa-IR" sz="2200" b="1" kern="1200" dirty="0">
                <a:solidFill>
                  <a:srgbClr val="C00000"/>
                </a:solidFill>
                <a:effectLst/>
                <a:latin typeface="Garamond" panose="02020404030301010803" pitchFamily="18" charset="0"/>
                <a:cs typeface="B Titr" panose="00000700000000000000" pitchFamily="2" charset="-78"/>
              </a:rPr>
              <a:t>استفاده نكردن از صندلي مخصوص كودك در خودرو</a:t>
            </a:r>
            <a:endParaRPr lang="en-US" sz="2200" b="1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marL="342900" lvl="0" indent="-342900" algn="r" rtl="1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fa-IR" sz="2200" b="1" kern="1200" dirty="0">
                <a:solidFill>
                  <a:srgbClr val="C00000"/>
                </a:solidFill>
                <a:effectLst/>
                <a:latin typeface="Garamond" panose="02020404030301010803" pitchFamily="18" charset="0"/>
                <a:cs typeface="B Titr" panose="00000700000000000000" pitchFamily="2" charset="-78"/>
              </a:rPr>
              <a:t> رانندگي بعد از مصرف الكل، مواد روان گردان و داروهای خواب آور</a:t>
            </a:r>
            <a:endParaRPr lang="en-US" sz="2200" b="1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marL="342900" lvl="0" indent="-342900" algn="r" rtl="1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fa-IR" sz="2200" b="1" kern="1200" dirty="0">
                <a:solidFill>
                  <a:srgbClr val="C00000"/>
                </a:solidFill>
                <a:effectLst/>
                <a:latin typeface="Garamond" panose="02020404030301010803" pitchFamily="18" charset="0"/>
                <a:cs typeface="B Titr" panose="00000700000000000000" pitchFamily="2" charset="-78"/>
              </a:rPr>
              <a:t> رانندگي با خستگي و خواب آلودگي</a:t>
            </a:r>
            <a:endParaRPr lang="en-US" sz="2200" b="1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marL="342900" lvl="0" indent="-342900" algn="r" rtl="1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fa-IR" sz="2200" b="1" kern="1200" dirty="0">
                <a:solidFill>
                  <a:srgbClr val="C00000"/>
                </a:solidFill>
                <a:effectLst/>
                <a:latin typeface="Garamond" panose="02020404030301010803" pitchFamily="18" charset="0"/>
                <a:cs typeface="B Titr" panose="00000700000000000000" pitchFamily="2" charset="-78"/>
              </a:rPr>
              <a:t>استفاده از تلفن همراه حین رانندگي</a:t>
            </a:r>
            <a:endParaRPr lang="en-US" sz="2200" b="1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marL="342900" lvl="0" indent="-342900" algn="r" rtl="1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fa-IR" sz="2200" b="1" dirty="0">
                <a:solidFill>
                  <a:srgbClr val="C00000"/>
                </a:solidFill>
                <a:latin typeface="Garamond" panose="02020404030301010803" pitchFamily="18" charset="0"/>
                <a:cs typeface="B Titr" panose="00000700000000000000" pitchFamily="2" charset="-78"/>
              </a:rPr>
              <a:t>ديده نشدن وسايل نقلیه و عابران پیاده (عدم آشكارسازی)</a:t>
            </a:r>
            <a:endParaRPr lang="en-US" sz="2200" b="1" dirty="0">
              <a:solidFill>
                <a:srgbClr val="C00000"/>
              </a:solidFill>
              <a:latin typeface="Garamond" panose="02020404030301010803" pitchFamily="18" charset="0"/>
              <a:cs typeface="B Titr" panose="00000700000000000000" pitchFamily="2" charset="-78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EC64063-4EAD-63B7-45B4-4B0C252F44A1}"/>
              </a:ext>
            </a:extLst>
          </p:cNvPr>
          <p:cNvSpPr txBox="1">
            <a:spLocks/>
          </p:cNvSpPr>
          <p:nvPr/>
        </p:nvSpPr>
        <p:spPr>
          <a:xfrm>
            <a:off x="1506045" y="1490422"/>
            <a:ext cx="10515600" cy="9498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ar-SA" sz="4900" b="1" kern="1200" dirty="0">
                <a:solidFill>
                  <a:schemeClr val="accent6">
                    <a:lumMod val="50000"/>
                  </a:schemeClr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مهمترین عوامل خطر حوادث ترافیکی</a:t>
            </a:r>
            <a:br>
              <a:rPr lang="fa-IR" sz="4800" b="1" dirty="0">
                <a:solidFill>
                  <a:srgbClr val="C00000"/>
                </a:solidFill>
                <a:latin typeface="Calibri Light" panose="020F0302020204030204"/>
                <a:cs typeface="Times New Roman" panose="02020603050405020304" pitchFamily="18" charset="0"/>
              </a:rPr>
            </a:br>
            <a:endParaRPr lang="fa-IR" sz="3600" b="1" dirty="0">
              <a:ln w="3175" cmpd="sng">
                <a:noFill/>
              </a:ln>
              <a:solidFill>
                <a:srgbClr val="002060"/>
              </a:solidFill>
              <a:latin typeface="Georgia" pitchFamily="18" charset="0"/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36969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:randomBar dir="vert"/>
      </p:transition>
    </mc:Choice>
    <mc:Fallback xmlns="">
      <p:transition spd="slow" advTm="5000">
        <p:randomBar dir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CE768-3203-D631-04F6-9EC31CD7EF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7600" y="365125"/>
            <a:ext cx="5105399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fa-IR" sz="7300" b="1" dirty="0">
                <a:solidFill>
                  <a:srgbClr val="002060"/>
                </a:solidFill>
                <a:latin typeface="Calibri"/>
                <a:cs typeface="B Titr" panose="00000700000000000000" pitchFamily="2" charset="-78"/>
              </a:rPr>
              <a:t>سلامت باشید</a:t>
            </a:r>
            <a:br>
              <a:rPr kumimoji="0" lang="fa-IR" sz="4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Times New Roman" panose="02020603050405020304" pitchFamily="18" charset="0"/>
              </a:rPr>
            </a:br>
            <a:endParaRPr lang="fa-IR" sz="3600" b="1" dirty="0">
              <a:ln w="3175" cmpd="sng">
                <a:noFill/>
              </a:ln>
              <a:solidFill>
                <a:srgbClr val="002060"/>
              </a:solidFill>
              <a:latin typeface="Georgia" pitchFamily="18" charset="0"/>
              <a:cs typeface="B Titr" pitchFamily="2" charset="-78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8A5E7CA-BB95-0AC3-E073-F80375D1B642}"/>
              </a:ext>
            </a:extLst>
          </p:cNvPr>
          <p:cNvSpPr txBox="1">
            <a:spLocks/>
          </p:cNvSpPr>
          <p:nvPr/>
        </p:nvSpPr>
        <p:spPr>
          <a:xfrm rot="10800000" flipV="1">
            <a:off x="79039" y="5530713"/>
            <a:ext cx="11777974" cy="1081281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70000"/>
              </a:lnSpc>
              <a:defRPr/>
            </a:pP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 Light" panose="020F0302020204030204"/>
                <a:ea typeface="+mj-ea"/>
                <a:cs typeface="B Titr" panose="00000700000000000000" pitchFamily="2" charset="-78"/>
              </a:rPr>
              <a:t>معاونت بهداشت دانشگاه علوم پزشکی تبریز - مدیریت جوانی جمعیت ، سلامت خانواده ومدارس -  سلامت میانسالان</a:t>
            </a:r>
            <a:endParaRPr kumimoji="0" lang="en-US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2" descr="C:\Users\mirzaeim.EAZPHCD\Pictures\New folder (2)\photo_2019-05-08_08-37-08.jpg">
            <a:extLst>
              <a:ext uri="{FF2B5EF4-FFF2-40B4-BE49-F238E27FC236}">
                <a16:creationId xmlns:a16="http://schemas.microsoft.com/office/drawing/2014/main" id="{665BD80C-6BB6-45A0-2D46-F8A5DA1BBB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1752600"/>
            <a:ext cx="5410200" cy="3973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3602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5000">
        <p:circle/>
      </p:transition>
    </mc:Choice>
    <mc:Fallback xmlns="">
      <p:transition spd="slow" advTm="5000">
        <p:circl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4000"/>
            <a:lum/>
          </a:blip>
          <a:srcRect/>
          <a:stretch>
            <a:fillRect t="-6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8C3527-A75A-23D4-F6DA-AA931DDE54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7450" y="356259"/>
            <a:ext cx="7277100" cy="1840675"/>
          </a:xfrm>
        </p:spPr>
        <p:txBody>
          <a:bodyPr>
            <a:normAutofit fontScale="90000"/>
          </a:bodyPr>
          <a:lstStyle/>
          <a:p>
            <a:pPr marL="0" indent="0" algn="ctr">
              <a:lnSpc>
                <a:spcPct val="150000"/>
              </a:lnSpc>
            </a:pPr>
            <a:r>
              <a:rPr lang="ar-SA" sz="49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هفته ملی سلامت مردان ایران</a:t>
            </a:r>
            <a:r>
              <a:rPr lang="fa-IR" sz="49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(سما)</a:t>
            </a:r>
            <a:br>
              <a:rPr lang="fa-IR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</a:br>
            <a:r>
              <a:rPr lang="fa-IR" sz="36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30-24خرداد</a:t>
            </a:r>
            <a:r>
              <a:rPr lang="ar-SA" sz="36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ماه</a:t>
            </a:r>
            <a:r>
              <a:rPr lang="fa-IR" sz="36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  1403</a:t>
            </a:r>
            <a:endParaRPr lang="fa-IR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DF2FCDB-08C7-0856-E6B7-D8677AB1668D}"/>
              </a:ext>
            </a:extLst>
          </p:cNvPr>
          <p:cNvSpPr txBox="1">
            <a:spLocks/>
          </p:cNvSpPr>
          <p:nvPr/>
        </p:nvSpPr>
        <p:spPr>
          <a:xfrm>
            <a:off x="2894858" y="5729844"/>
            <a:ext cx="7277100" cy="1128156"/>
          </a:xfrm>
          <a:prstGeom prst="rect">
            <a:avLst/>
          </a:prstGeom>
        </p:spPr>
        <p:txBody>
          <a:bodyPr vert="horz" lIns="91440" tIns="45720" rIns="91440" bIns="45720" rtlCol="1" anchor="ctr">
            <a:normAutofit fontScale="97500"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1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EF2913C-D4F5-70C2-DBFB-9E3235BC7DC2}"/>
              </a:ext>
            </a:extLst>
          </p:cNvPr>
          <p:cNvSpPr txBox="1">
            <a:spLocks/>
          </p:cNvSpPr>
          <p:nvPr/>
        </p:nvSpPr>
        <p:spPr>
          <a:xfrm>
            <a:off x="3075709" y="4723901"/>
            <a:ext cx="6852062" cy="1796587"/>
          </a:xfrm>
          <a:prstGeom prst="rect">
            <a:avLst/>
          </a:prstGeom>
        </p:spPr>
        <p:txBody>
          <a:bodyPr vert="horz" lIns="91440" tIns="45720" rIns="91440" bIns="45720" rtlCol="1" anchor="ctr">
            <a:normAutofit fontScale="97500" lnSpcReduction="10000"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1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/>
                <a:ea typeface="+mj-ea"/>
                <a:cs typeface="B Titr" panose="00000700000000000000" pitchFamily="2" charset="-78"/>
              </a:rPr>
              <a:t>معاونت بهداشتی دانشگاه علوم پزشکی تبریز</a:t>
            </a:r>
          </a:p>
          <a:p>
            <a:pPr marL="0" marR="0" lvl="0" indent="0" algn="ctr" defTabSz="914400" rtl="1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/>
                <a:ea typeface="+mj-ea"/>
                <a:cs typeface="B Titr" panose="00000700000000000000" pitchFamily="2" charset="-78"/>
              </a:rPr>
              <a:t>مدیریت جوانی جمعیت ، سلامت خانواده ومدارس</a:t>
            </a:r>
          </a:p>
          <a:p>
            <a:pPr marL="0" marR="0" lvl="0" indent="0" algn="ctr" defTabSz="914400" rtl="1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/>
                <a:ea typeface="+mj-ea"/>
                <a:cs typeface="B Titr" panose="00000700000000000000" pitchFamily="2" charset="-78"/>
              </a:rPr>
              <a:t> سلامت میانسالان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4540A96-25F8-5394-D641-530D62F01A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577"/>
            <a:ext cx="1078801" cy="1336863"/>
          </a:xfrm>
          <a:prstGeom prst="rect">
            <a:avLst/>
          </a:prstGeom>
          <a:noFill/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0F5D853-B5B9-CBCD-179D-004B988F98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1769" y="5683277"/>
            <a:ext cx="976847" cy="1061706"/>
          </a:xfrm>
          <a:prstGeom prst="rect">
            <a:avLst/>
          </a:prstGeom>
          <a:noFill/>
        </p:spPr>
      </p:pic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E436A1D5-8651-BE77-259C-86CB2282EC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9392" y="2214860"/>
            <a:ext cx="10622378" cy="164462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fa-IR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ler" panose="020B0503030302020204" pitchFamily="34" charset="0"/>
              <a:cs typeface="B Titr" panose="00000700000000000000" pitchFamily="2" charset="-78"/>
            </a:endParaRPr>
          </a:p>
          <a:p>
            <a:pPr marL="0" indent="0" algn="ctr">
              <a:buNone/>
            </a:pPr>
            <a:r>
              <a:rPr lang="fa-IR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ler" panose="020B0503030302020204" pitchFamily="34" charset="0"/>
                <a:cs typeface="B Titr" panose="00000700000000000000" pitchFamily="2" charset="-78"/>
              </a:rPr>
              <a:t>مردان سالم ،ایران قدرتمند وجوان</a:t>
            </a:r>
          </a:p>
        </p:txBody>
      </p:sp>
    </p:spTree>
    <p:extLst>
      <p:ext uri="{BB962C8B-B14F-4D97-AF65-F5344CB8AC3E}">
        <p14:creationId xmlns:p14="http://schemas.microsoft.com/office/powerpoint/2010/main" val="356156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:randomBar dir="vert"/>
      </p:transition>
    </mc:Choice>
    <mc:Fallback xmlns="">
      <p:transition spd="slow" advTm="5000">
        <p:randomBar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4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CE768-3203-D631-04F6-9EC31CD7EF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6879" y="421237"/>
            <a:ext cx="8662167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ar-SA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هفته ملی سلامت مردان ایران</a:t>
            </a:r>
            <a:r>
              <a:rPr lang="fa-IR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(سما)</a:t>
            </a:r>
            <a:br>
              <a:rPr lang="fa-IR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</a:br>
            <a:r>
              <a:rPr lang="fa-IR" sz="24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30-24خرداد</a:t>
            </a:r>
            <a:r>
              <a:rPr lang="ar-SA" sz="24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ماه</a:t>
            </a:r>
            <a:r>
              <a:rPr lang="fa-IR" sz="24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1403  </a:t>
            </a:r>
            <a:br>
              <a:rPr lang="en-US" sz="24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</a:br>
            <a:r>
              <a:rPr lang="fa-IR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مردان سالم ،ایران قدرتمند وجوان</a:t>
            </a:r>
            <a:br>
              <a:rPr kumimoji="0" lang="fa-IR" sz="4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Times New Roman" panose="02020603050405020304" pitchFamily="18" charset="0"/>
              </a:rPr>
            </a:br>
            <a:endParaRPr lang="fa-IR" sz="3600" b="1" dirty="0">
              <a:ln w="3175" cmpd="sng">
                <a:noFill/>
              </a:ln>
              <a:solidFill>
                <a:srgbClr val="002060"/>
              </a:solidFill>
              <a:latin typeface="Georgia" pitchFamily="18" charset="0"/>
              <a:cs typeface="B Titr" pitchFamily="2" charset="-78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D59A528-279F-8CAD-F321-DD33F30A00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013" y="323355"/>
            <a:ext cx="1411925" cy="179518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64C1A1C-F69D-454E-1450-2DA865336D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85121" y="170776"/>
            <a:ext cx="1706879" cy="1795184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68A5E7CA-BB95-0AC3-E073-F80375D1B642}"/>
              </a:ext>
            </a:extLst>
          </p:cNvPr>
          <p:cNvSpPr txBox="1">
            <a:spLocks/>
          </p:cNvSpPr>
          <p:nvPr/>
        </p:nvSpPr>
        <p:spPr>
          <a:xfrm rot="10800000" flipV="1">
            <a:off x="207013" y="5887487"/>
            <a:ext cx="11777974" cy="1081281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 Light" panose="020F0302020204030204"/>
                <a:ea typeface="+mj-ea"/>
                <a:cs typeface="B Titr" panose="00000700000000000000" pitchFamily="2" charset="-78"/>
              </a:rPr>
              <a:t>معاونت بهداشت دانشگاه علوم پزشکی تبریز - مدیریت جوانی جمعیت ، سلامت خانواده ومدارس -  سلامت میانسالان</a:t>
            </a:r>
            <a:endParaRPr kumimoji="0" lang="en-US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1C42D5F-7EBF-2BC9-5FFE-37F9C09D38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6128335"/>
              </p:ext>
            </p:extLst>
          </p:nvPr>
        </p:nvGraphicFramePr>
        <p:xfrm>
          <a:off x="1735012" y="1853202"/>
          <a:ext cx="8881527" cy="4196800"/>
        </p:xfrm>
        <a:graphic>
          <a:graphicData uri="http://schemas.openxmlformats.org/drawingml/2006/table">
            <a:tbl>
              <a:tblPr rtl="1" firstRow="1" firstCol="1" bandRow="1"/>
              <a:tblGrid>
                <a:gridCol w="835350">
                  <a:extLst>
                    <a:ext uri="{9D8B030D-6E8A-4147-A177-3AD203B41FA5}">
                      <a16:colId xmlns:a16="http://schemas.microsoft.com/office/drawing/2014/main" val="2918368255"/>
                    </a:ext>
                  </a:extLst>
                </a:gridCol>
                <a:gridCol w="985487">
                  <a:extLst>
                    <a:ext uri="{9D8B030D-6E8A-4147-A177-3AD203B41FA5}">
                      <a16:colId xmlns:a16="http://schemas.microsoft.com/office/drawing/2014/main" val="2604648331"/>
                    </a:ext>
                  </a:extLst>
                </a:gridCol>
                <a:gridCol w="1453243">
                  <a:extLst>
                    <a:ext uri="{9D8B030D-6E8A-4147-A177-3AD203B41FA5}">
                      <a16:colId xmlns:a16="http://schemas.microsoft.com/office/drawing/2014/main" val="2686748262"/>
                    </a:ext>
                  </a:extLst>
                </a:gridCol>
                <a:gridCol w="5607447">
                  <a:extLst>
                    <a:ext uri="{9D8B030D-6E8A-4147-A177-3AD203B41FA5}">
                      <a16:colId xmlns:a16="http://schemas.microsoft.com/office/drawing/2014/main" val="2216776859"/>
                    </a:ext>
                  </a:extLst>
                </a:gridCol>
              </a:tblGrid>
              <a:tr h="882915">
                <a:tc>
                  <a:txBody>
                    <a:bodyPr/>
                    <a:lstStyle/>
                    <a:p>
                      <a:pPr algn="ctr" rtl="1"/>
                      <a:r>
                        <a:rPr lang="ar-SA" sz="2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ردیف</a:t>
                      </a:r>
                      <a:endParaRPr lang="en-US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3F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2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روز</a:t>
                      </a:r>
                      <a:endParaRPr lang="en-US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3F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2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تاریخ</a:t>
                      </a:r>
                      <a:endParaRPr lang="en-US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3F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روز شمار هفته </a:t>
                      </a:r>
                      <a:endParaRPr lang="en-US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3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1382815"/>
                  </a:ext>
                </a:extLst>
              </a:tr>
              <a:tr h="424406">
                <a:tc>
                  <a:txBody>
                    <a:bodyPr/>
                    <a:lstStyle/>
                    <a:p>
                      <a:pPr algn="ctr" rtl="1"/>
                      <a:r>
                        <a:rPr lang="ar-SA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1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پنج شنبه 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1403</a:t>
                      </a:r>
                      <a:r>
                        <a:rPr lang="ar-SA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/3/</a:t>
                      </a:r>
                      <a:r>
                        <a:rPr lang="fa-IR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24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پیشگیری و تشخیص به هنگام ناباروری در مردان  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6465714"/>
                  </a:ext>
                </a:extLst>
              </a:tr>
              <a:tr h="424406">
                <a:tc>
                  <a:txBody>
                    <a:bodyPr/>
                    <a:lstStyle/>
                    <a:p>
                      <a:pPr algn="ctr" rtl="1"/>
                      <a:r>
                        <a:rPr lang="ar-SA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2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جمعه 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1403</a:t>
                      </a:r>
                      <a:r>
                        <a:rPr kumimoji="0" lang="ar-SA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/3/</a:t>
                      </a:r>
                      <a:r>
                        <a:rPr kumimoji="0" lang="fa-I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25</a:t>
                      </a: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سواد سلامت، فرزند آوری و سلامت مردان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3608511"/>
                  </a:ext>
                </a:extLst>
              </a:tr>
              <a:tr h="464304">
                <a:tc>
                  <a:txBody>
                    <a:bodyPr/>
                    <a:lstStyle/>
                    <a:p>
                      <a:pPr algn="ctr" rtl="1"/>
                      <a:r>
                        <a:rPr lang="ar-SA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3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شنبه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1403</a:t>
                      </a:r>
                      <a:r>
                        <a:rPr kumimoji="0" lang="ar-SA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/3/</a:t>
                      </a:r>
                      <a:r>
                        <a:rPr kumimoji="0" lang="fa-I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26</a:t>
                      </a: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طب ایرانی و سلامت مردان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6704305"/>
                  </a:ext>
                </a:extLst>
              </a:tr>
              <a:tr h="424406">
                <a:tc>
                  <a:txBody>
                    <a:bodyPr/>
                    <a:lstStyle/>
                    <a:p>
                      <a:pPr algn="ctr" rtl="1"/>
                      <a:r>
                        <a:rPr lang="ar-SA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4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یکشنبه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1403</a:t>
                      </a:r>
                      <a:r>
                        <a:rPr kumimoji="0" lang="ar-SA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/3/</a:t>
                      </a:r>
                      <a:r>
                        <a:rPr kumimoji="0" lang="fa-I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27</a:t>
                      </a: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مواجهات شغلی و سلامت باروری در مردان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3013676"/>
                  </a:ext>
                </a:extLst>
              </a:tr>
              <a:tr h="424406">
                <a:tc>
                  <a:txBody>
                    <a:bodyPr/>
                    <a:lstStyle/>
                    <a:p>
                      <a:pPr algn="ctr" rtl="1"/>
                      <a:r>
                        <a:rPr lang="ar-SA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5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دوشنبه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1403</a:t>
                      </a:r>
                      <a:r>
                        <a:rPr kumimoji="0" lang="ar-SA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/3/</a:t>
                      </a:r>
                      <a:r>
                        <a:rPr kumimoji="0" lang="fa-I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28</a:t>
                      </a: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سرطان های شایع مردان: معده، پروستات، مثانه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7218572"/>
                  </a:ext>
                </a:extLst>
              </a:tr>
              <a:tr h="424406">
                <a:tc>
                  <a:txBody>
                    <a:bodyPr/>
                    <a:lstStyle/>
                    <a:p>
                      <a:pPr algn="ctr" rtl="1"/>
                      <a:r>
                        <a:rPr lang="ar-SA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6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سه شنبه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1403</a:t>
                      </a:r>
                      <a:r>
                        <a:rPr kumimoji="0" lang="ar-SA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/3/</a:t>
                      </a:r>
                      <a:r>
                        <a:rPr kumimoji="0" lang="fa-I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29</a:t>
                      </a: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کمردرد و بیماری های شغلی در مردان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6540092"/>
                  </a:ext>
                </a:extLst>
              </a:tr>
              <a:tr h="727551">
                <a:tc>
                  <a:txBody>
                    <a:bodyPr/>
                    <a:lstStyle/>
                    <a:p>
                      <a:pPr algn="ctr" rtl="1"/>
                      <a:r>
                        <a:rPr lang="ar-SA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7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چهارشنبه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1403</a:t>
                      </a:r>
                      <a:r>
                        <a:rPr kumimoji="0" lang="ar-SA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/3/</a:t>
                      </a:r>
                      <a:r>
                        <a:rPr kumimoji="0" lang="fa-I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30</a:t>
                      </a: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حوادث جاده ای، از کارافتادگی و مرگ و میر مردان</a:t>
                      </a:r>
                      <a:r>
                        <a:rPr lang="fa-IR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 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51297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953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:randomBar dir="vert"/>
      </p:transition>
    </mc:Choice>
    <mc:Fallback xmlns="">
      <p:transition spd="slow" advTm="5000">
        <p:randomBar dir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CE768-3203-D631-04F6-9EC31CD7EF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ar-SA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هفته ملی سلامت مردان ایران</a:t>
            </a:r>
            <a:r>
              <a:rPr lang="fa-IR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(سما)</a:t>
            </a:r>
            <a:br>
              <a:rPr lang="fa-IR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</a:br>
            <a:r>
              <a:rPr lang="fa-IR" sz="24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30-24خردادماه1403</a:t>
            </a:r>
            <a:br>
              <a:rPr lang="en-US" sz="24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</a:br>
            <a:r>
              <a:rPr lang="fa-IR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مردان سالم ،ایران قدرتمند وجوان</a:t>
            </a:r>
            <a:br>
              <a:rPr kumimoji="0" lang="fa-IR" sz="4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Times New Roman" panose="02020603050405020304" pitchFamily="18" charset="0"/>
              </a:rPr>
            </a:br>
            <a:endParaRPr lang="fa-IR" sz="3600" b="1" dirty="0">
              <a:ln w="3175" cmpd="sng">
                <a:noFill/>
              </a:ln>
              <a:solidFill>
                <a:srgbClr val="002060"/>
              </a:solidFill>
              <a:latin typeface="Georgia" pitchFamily="18" charset="0"/>
              <a:cs typeface="B Titr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0D04833-B793-D364-8EBC-7ACE138E0B9A}"/>
              </a:ext>
            </a:extLst>
          </p:cNvPr>
          <p:cNvSpPr txBox="1"/>
          <p:nvPr/>
        </p:nvSpPr>
        <p:spPr>
          <a:xfrm>
            <a:off x="103968" y="2504057"/>
            <a:ext cx="11984064" cy="3016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r" rtl="1">
              <a:spcBef>
                <a:spcPts val="335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fa-IR" sz="2800" b="1" kern="12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پرهیز از مصرف دخانیات</a:t>
            </a:r>
            <a:r>
              <a:rPr lang="fa-IR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 </a:t>
            </a:r>
            <a:r>
              <a:rPr lang="fa-IR" sz="2800" b="1" kern="12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والكل ومواد مخدر و محرك</a:t>
            </a:r>
            <a:endParaRPr lang="en-US" sz="24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marL="457200" indent="-457200" algn="r" rtl="1">
              <a:spcBef>
                <a:spcPts val="335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fa-IR" sz="2800" b="1" kern="12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استفاده كمتر از امواج راديو فركانس تا حد امكان به ويژه تلفن همراه</a:t>
            </a:r>
            <a:endParaRPr lang="en-US" sz="24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marL="457200" indent="-457200" algn="r" rtl="1">
              <a:spcBef>
                <a:spcPts val="335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fa-IR" sz="2800" b="1" kern="12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استفاده حداقلي از محصولات پلاستیكي</a:t>
            </a:r>
            <a:endParaRPr lang="en-US" sz="24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marL="457200" indent="-457200" algn="r" rtl="1">
              <a:spcBef>
                <a:spcPts val="335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fa-IR" sz="2800" b="1" kern="12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عدم استفاده از استرويید های آنابولیكي " برخي داروهای بدنسازی مثل فرم سنتتیک هورمون تستوسترون</a:t>
            </a:r>
            <a:r>
              <a:rPr lang="fa-IR" sz="2400" b="1" kern="12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"</a:t>
            </a:r>
            <a:endParaRPr lang="en-US" sz="20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 rtl="1">
              <a:spcBef>
                <a:spcPts val="335"/>
              </a:spcBef>
              <a:spcAft>
                <a:spcPts val="600"/>
              </a:spcAft>
            </a:pPr>
            <a:endParaRPr lang="en-US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D59A528-279F-8CAD-F321-DD33F30A00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99864" cy="169068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64C1A1C-F69D-454E-1450-2DA865336D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43576" y="0"/>
            <a:ext cx="1148424" cy="146304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68A5E7CA-BB95-0AC3-E073-F80375D1B642}"/>
              </a:ext>
            </a:extLst>
          </p:cNvPr>
          <p:cNvSpPr txBox="1">
            <a:spLocks/>
          </p:cNvSpPr>
          <p:nvPr/>
        </p:nvSpPr>
        <p:spPr>
          <a:xfrm rot="10800000" flipV="1">
            <a:off x="69853" y="5592899"/>
            <a:ext cx="11777974" cy="1081281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 Light" panose="020F0302020204030204"/>
                <a:ea typeface="+mj-ea"/>
                <a:cs typeface="B Titr" panose="00000700000000000000" pitchFamily="2" charset="-78"/>
              </a:rPr>
              <a:t>معاونت بهداشت دانشگاه علوم پزشکی تبریز - مدیریت جوانی جمعیت ، سلامت خانواده ومدارس -  سلامت میانسالان</a:t>
            </a:r>
            <a:endParaRPr kumimoji="0" lang="en-US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B9A1528-50A3-D81F-F146-008E9A605A66}"/>
              </a:ext>
            </a:extLst>
          </p:cNvPr>
          <p:cNvSpPr txBox="1">
            <a:spLocks/>
          </p:cNvSpPr>
          <p:nvPr/>
        </p:nvSpPr>
        <p:spPr>
          <a:xfrm>
            <a:off x="2118360" y="1634626"/>
            <a:ext cx="8702040" cy="7967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spcBef>
                <a:spcPts val="335"/>
              </a:spcBef>
              <a:spcAft>
                <a:spcPts val="600"/>
              </a:spcAft>
            </a:pPr>
            <a:r>
              <a:rPr lang="fa-IR" sz="3600" b="1" dirty="0">
                <a:solidFill>
                  <a:srgbClr val="C00000"/>
                </a:solidFill>
                <a:latin typeface="Calibri" panose="020F0502020204030204" pitchFamily="34" charset="0"/>
                <a:cs typeface="B Titr" panose="00000700000000000000" pitchFamily="2" charset="-78"/>
              </a:rPr>
              <a:t>توصیه های بهداشتی درخصوص سلامت باروری مردان</a:t>
            </a:r>
            <a:endParaRPr lang="en-US" sz="3600" b="1" dirty="0">
              <a:solidFill>
                <a:srgbClr val="C00000"/>
              </a:solidFill>
              <a:latin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04496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:randomBar dir="vert"/>
      </p:transition>
    </mc:Choice>
    <mc:Fallback xmlns="">
      <p:transition spd="slow" advTm="5000">
        <p:randomBar dir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9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CE768-3203-D631-04F6-9EC31CD7EF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9760" y="365125"/>
            <a:ext cx="827532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ar-SA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هفته ملی سلامت مردان ایران</a:t>
            </a:r>
            <a:r>
              <a:rPr lang="fa-IR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(سما)</a:t>
            </a:r>
            <a:br>
              <a:rPr lang="fa-IR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</a:br>
            <a:r>
              <a:rPr lang="fa-IR" sz="24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30-24خرداد</a:t>
            </a:r>
            <a:r>
              <a:rPr lang="ar-SA" sz="24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ماه</a:t>
            </a:r>
            <a:r>
              <a:rPr lang="fa-IR" sz="24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  1403</a:t>
            </a:r>
            <a:br>
              <a:rPr lang="en-US" sz="24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</a:br>
            <a:r>
              <a:rPr lang="fa-IR" sz="36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مردان سالم ،ایران قدرتمند وجوان</a:t>
            </a:r>
            <a:br>
              <a:rPr kumimoji="0" lang="fa-IR" sz="6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Times New Roman" panose="02020603050405020304" pitchFamily="18" charset="0"/>
              </a:rPr>
            </a:br>
            <a:endParaRPr lang="fa-IR" sz="3600" b="1" dirty="0">
              <a:ln w="3175" cmpd="sng">
                <a:noFill/>
              </a:ln>
              <a:solidFill>
                <a:srgbClr val="002060"/>
              </a:solidFill>
              <a:latin typeface="Georgia" pitchFamily="18" charset="0"/>
              <a:cs typeface="B Titr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D1A48AF-67B9-F2F8-4A3E-49B12BCD86D9}"/>
              </a:ext>
            </a:extLst>
          </p:cNvPr>
          <p:cNvSpPr txBox="1"/>
          <p:nvPr/>
        </p:nvSpPr>
        <p:spPr>
          <a:xfrm>
            <a:off x="207013" y="2904582"/>
            <a:ext cx="1137851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150495" algn="just" rtl="1">
              <a:spcBef>
                <a:spcPts val="415"/>
              </a:spcBef>
              <a:spcAft>
                <a:spcPts val="0"/>
              </a:spcAft>
            </a:pPr>
            <a:r>
              <a:rPr lang="fa-IR" sz="5400" b="1" dirty="0">
                <a:solidFill>
                  <a:schemeClr val="accent5">
                    <a:lumMod val="75000"/>
                  </a:schemeClr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حمایت مردان از بارداری ناخواسته، باعث کاهش موارد </a:t>
            </a:r>
            <a:r>
              <a:rPr lang="fa-IR" sz="5400" b="1" dirty="0">
                <a:solidFill>
                  <a:srgbClr val="FF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سقط عمدی جنین </a:t>
            </a:r>
            <a:r>
              <a:rPr lang="fa-IR" sz="5400" b="1" dirty="0">
                <a:solidFill>
                  <a:schemeClr val="accent5">
                    <a:lumMod val="75000"/>
                  </a:schemeClr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می شود.  </a:t>
            </a:r>
            <a:endParaRPr lang="en-US" sz="4400" dirty="0">
              <a:solidFill>
                <a:schemeClr val="accent5">
                  <a:lumMod val="7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D59A528-279F-8CAD-F321-DD33F30A00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880" y="17424"/>
            <a:ext cx="1222698" cy="167326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64C1A1C-F69D-454E-1450-2DA865336D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69302" y="17424"/>
            <a:ext cx="1222698" cy="1325562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68A5E7CA-BB95-0AC3-E073-F80375D1B642}"/>
              </a:ext>
            </a:extLst>
          </p:cNvPr>
          <p:cNvSpPr txBox="1">
            <a:spLocks/>
          </p:cNvSpPr>
          <p:nvPr/>
        </p:nvSpPr>
        <p:spPr>
          <a:xfrm rot="10800000" flipV="1">
            <a:off x="207013" y="5201687"/>
            <a:ext cx="11777974" cy="1081281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70000"/>
              </a:lnSpc>
              <a:defRPr/>
            </a:pP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 Light" panose="020F0302020204030204"/>
                <a:ea typeface="+mj-ea"/>
                <a:cs typeface="B Titr" panose="00000700000000000000" pitchFamily="2" charset="-78"/>
              </a:rPr>
              <a:t>معاونت بهداشت دانشگاه علوم پزشکی تبریز - مدیریت جوانی جمعیت ، سلامت خانواده ومدارس -  سلامت میانسالان</a:t>
            </a:r>
            <a:endParaRPr kumimoji="0" lang="en-US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2562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:randomBar dir="vert"/>
      </p:transition>
    </mc:Choice>
    <mc:Fallback xmlns="">
      <p:transition spd="slow" advTm="5000">
        <p:randomBar dir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2000"/>
            <a:lum/>
          </a:blip>
          <a:srcRect/>
          <a:stretch>
            <a:fillRect t="-40000" b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CE768-3203-D631-04F6-9EC31CD7EF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9760" y="365125"/>
            <a:ext cx="827532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ar-SA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هفته ملی سلامت مردان ایران</a:t>
            </a:r>
            <a:r>
              <a:rPr lang="fa-IR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(سما)</a:t>
            </a:r>
            <a:br>
              <a:rPr lang="fa-IR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</a:br>
            <a:r>
              <a:rPr lang="fa-IR" sz="24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30-24خرداد</a:t>
            </a:r>
            <a:r>
              <a:rPr lang="ar-SA" sz="24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ماه</a:t>
            </a:r>
            <a:r>
              <a:rPr lang="fa-IR" sz="24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  1403</a:t>
            </a:r>
            <a:br>
              <a:rPr lang="en-US" sz="24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</a:br>
            <a:r>
              <a:rPr lang="fa-IR" sz="36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مردان سالم ،ایران قدرتمند وجوان</a:t>
            </a:r>
            <a:br>
              <a:rPr kumimoji="0" lang="fa-IR" sz="6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Times New Roman" panose="02020603050405020304" pitchFamily="18" charset="0"/>
              </a:rPr>
            </a:br>
            <a:endParaRPr lang="fa-IR" sz="3600" b="1" dirty="0">
              <a:ln w="3175" cmpd="sng">
                <a:noFill/>
              </a:ln>
              <a:solidFill>
                <a:srgbClr val="002060"/>
              </a:solidFill>
              <a:latin typeface="Georgia" pitchFamily="18" charset="0"/>
              <a:cs typeface="B Titr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D1A48AF-67B9-F2F8-4A3E-49B12BCD86D9}"/>
              </a:ext>
            </a:extLst>
          </p:cNvPr>
          <p:cNvSpPr txBox="1"/>
          <p:nvPr/>
        </p:nvSpPr>
        <p:spPr>
          <a:xfrm>
            <a:off x="207013" y="2904582"/>
            <a:ext cx="1137851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150495" algn="just" rtl="1">
              <a:spcBef>
                <a:spcPts val="415"/>
              </a:spcBef>
              <a:spcAft>
                <a:spcPts val="0"/>
              </a:spcAft>
            </a:pPr>
            <a:r>
              <a:rPr lang="ar-SA" sz="3200" b="1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سواد</a:t>
            </a:r>
            <a:r>
              <a:rPr lang="ar-SA" sz="3200" b="1" spc="-60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 </a:t>
            </a:r>
            <a:r>
              <a:rPr lang="ar-SA" sz="3200" b="1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س</a:t>
            </a:r>
            <a:r>
              <a:rPr lang="fa-IR" sz="3200" b="1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لا</a:t>
            </a:r>
            <a:r>
              <a:rPr lang="ar-SA" sz="3200" b="1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مت</a:t>
            </a:r>
            <a:r>
              <a:rPr lang="ar-SA" sz="3200" b="1" spc="-60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 </a:t>
            </a:r>
            <a:r>
              <a:rPr lang="ar-SA" sz="3200" b="1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به</a:t>
            </a:r>
            <a:r>
              <a:rPr lang="ar-SA" sz="3200" b="1" spc="-60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 </a:t>
            </a:r>
            <a:r>
              <a:rPr lang="ar-SA" sz="3200" b="1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عنوان</a:t>
            </a:r>
            <a:r>
              <a:rPr lang="ar-SA" sz="3200" b="1" spc="-60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 </a:t>
            </a:r>
            <a:r>
              <a:rPr lang="ar-SA" sz="3200" b="1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يک</a:t>
            </a:r>
            <a:r>
              <a:rPr lang="en-US" sz="3200" b="1" dirty="0">
                <a:solidFill>
                  <a:srgbClr val="C00000"/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 </a:t>
            </a:r>
            <a:r>
              <a:rPr lang="ar-SA" sz="3200" b="1" spc="-20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مهارت</a:t>
            </a:r>
            <a:r>
              <a:rPr lang="ar-SA" sz="3200" b="1" spc="-30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 </a:t>
            </a:r>
            <a:r>
              <a:rPr lang="ar-SA" sz="3200" b="1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شناختي</a:t>
            </a:r>
            <a:r>
              <a:rPr lang="ar-SA" sz="3200" b="1" spc="-40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 </a:t>
            </a:r>
            <a:r>
              <a:rPr lang="ar-SA" sz="3200" b="1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و</a:t>
            </a:r>
            <a:r>
              <a:rPr lang="ar-SA" sz="3200" b="1" spc="-30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 </a:t>
            </a:r>
            <a:r>
              <a:rPr lang="ar-SA" sz="3200" b="1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اجتماعي</a:t>
            </a:r>
            <a:r>
              <a:rPr lang="ar-SA" sz="3200" b="1" spc="-35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 </a:t>
            </a:r>
            <a:r>
              <a:rPr lang="ar-SA" sz="3200" b="1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تعريف</a:t>
            </a:r>
            <a:r>
              <a:rPr lang="ar-SA" sz="3200" b="1" spc="-40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 </a:t>
            </a:r>
            <a:r>
              <a:rPr lang="ar-SA" sz="3200" b="1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مي</a:t>
            </a:r>
            <a:r>
              <a:rPr lang="fa-IR" sz="3200" b="1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 </a:t>
            </a:r>
            <a:r>
              <a:rPr lang="ar-SA" sz="3200" b="1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شود</a:t>
            </a:r>
            <a:r>
              <a:rPr lang="ar-SA" sz="3200" b="1" spc="-35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 </a:t>
            </a:r>
            <a:r>
              <a:rPr lang="ar-SA" sz="3200" b="1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كه</a:t>
            </a:r>
            <a:r>
              <a:rPr lang="ar-SA" sz="3200" b="1" spc="-35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 </a:t>
            </a:r>
            <a:r>
              <a:rPr lang="ar-SA" sz="3200" b="1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توانايي</a:t>
            </a:r>
            <a:r>
              <a:rPr lang="ar-SA" sz="3200" b="1" spc="-35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 </a:t>
            </a:r>
            <a:r>
              <a:rPr lang="ar-SA" sz="3200" b="1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افراد</a:t>
            </a:r>
            <a:r>
              <a:rPr lang="ar-SA" sz="3200" b="1" spc="-30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 </a:t>
            </a:r>
            <a:r>
              <a:rPr lang="ar-SA" sz="3200" b="1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را</a:t>
            </a:r>
            <a:r>
              <a:rPr lang="ar-SA" sz="3200" b="1" spc="-35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 </a:t>
            </a:r>
            <a:r>
              <a:rPr lang="ar-SA" sz="3200" b="1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در</a:t>
            </a:r>
            <a:r>
              <a:rPr lang="ar-SA" sz="3200" b="1" spc="-40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 </a:t>
            </a:r>
            <a:r>
              <a:rPr lang="ar-SA" sz="3200" b="1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دستیابي،</a:t>
            </a:r>
            <a:r>
              <a:rPr lang="ar-SA" sz="3200" b="1" spc="-40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 </a:t>
            </a:r>
            <a:r>
              <a:rPr lang="ar-SA" sz="3200" b="1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فهم</a:t>
            </a:r>
            <a:r>
              <a:rPr lang="ar-SA" sz="3200" b="1" spc="-35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 </a:t>
            </a:r>
            <a:r>
              <a:rPr lang="ar-SA" sz="3200" b="1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و</a:t>
            </a:r>
            <a:r>
              <a:rPr lang="ar-SA" sz="3200" b="1" spc="-35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 </a:t>
            </a:r>
            <a:r>
              <a:rPr lang="ar-SA" sz="3200" b="1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استفاده</a:t>
            </a:r>
            <a:r>
              <a:rPr lang="ar-SA" sz="3200" b="1" spc="-30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 </a:t>
            </a:r>
            <a:r>
              <a:rPr lang="ar-SA" sz="3200" b="1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از</a:t>
            </a:r>
            <a:r>
              <a:rPr lang="ar-SA" sz="3200" b="1" spc="-30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 </a:t>
            </a:r>
            <a:r>
              <a:rPr lang="ar-SA" sz="3200" b="1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اط</a:t>
            </a:r>
            <a:r>
              <a:rPr lang="fa-IR" sz="3200" b="1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لاعات</a:t>
            </a:r>
            <a:r>
              <a:rPr lang="en-US" sz="3200" b="1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 </a:t>
            </a:r>
            <a:r>
              <a:rPr lang="ar-SA" sz="3200" b="1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در</a:t>
            </a:r>
            <a:r>
              <a:rPr lang="ar-SA" sz="3200" b="1" spc="-30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 </a:t>
            </a:r>
            <a:r>
              <a:rPr lang="ar-SA" sz="3200" b="1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راستای</a:t>
            </a:r>
            <a:r>
              <a:rPr lang="ar-SA" sz="3200" b="1" spc="-40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 </a:t>
            </a:r>
            <a:r>
              <a:rPr lang="ar-SA" sz="3200" b="1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ارتقای</a:t>
            </a:r>
            <a:r>
              <a:rPr lang="ar-SA" sz="3200" b="1" spc="-40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 </a:t>
            </a:r>
            <a:r>
              <a:rPr lang="ar-SA" sz="3200" b="1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س</a:t>
            </a:r>
            <a:r>
              <a:rPr lang="fa-IR" sz="3200" b="1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لا</a:t>
            </a:r>
            <a:r>
              <a:rPr lang="ar-SA" sz="3200" b="1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مت</a:t>
            </a:r>
            <a:r>
              <a:rPr lang="ar-SA" sz="3200" b="1" spc="-30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 </a:t>
            </a:r>
            <a:r>
              <a:rPr lang="ar-SA" sz="3200" b="1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تعیین</a:t>
            </a:r>
            <a:r>
              <a:rPr lang="ar-SA" sz="3200" b="1" spc="-50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 </a:t>
            </a:r>
            <a:r>
              <a:rPr lang="ar-SA" sz="3200" b="1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مي</a:t>
            </a:r>
            <a:r>
              <a:rPr lang="fa-IR" sz="3200" b="1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 </a:t>
            </a:r>
            <a:r>
              <a:rPr lang="ar-SA" sz="3200" b="1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كند</a:t>
            </a:r>
            <a:r>
              <a:rPr lang="ar-SA" sz="3200" b="1" spc="-30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 </a:t>
            </a:r>
            <a:r>
              <a:rPr lang="en-US" sz="3200" b="1" dirty="0">
                <a:solidFill>
                  <a:srgbClr val="C00000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B Titr" panose="00000700000000000000" pitchFamily="2" charset="-78"/>
              </a:rPr>
              <a:t>.</a:t>
            </a:r>
          </a:p>
          <a:p>
            <a:pPr marL="342900" lvl="0" indent="-342900" algn="r" rtl="1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D59A528-279F-8CAD-F321-DD33F30A00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880" y="17424"/>
            <a:ext cx="1222698" cy="167326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64C1A1C-F69D-454E-1450-2DA865336D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64516" y="17424"/>
            <a:ext cx="1222698" cy="1325562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68A5E7CA-BB95-0AC3-E073-F80375D1B642}"/>
              </a:ext>
            </a:extLst>
          </p:cNvPr>
          <p:cNvSpPr txBox="1">
            <a:spLocks/>
          </p:cNvSpPr>
          <p:nvPr/>
        </p:nvSpPr>
        <p:spPr>
          <a:xfrm rot="10800000" flipV="1">
            <a:off x="207013" y="5201687"/>
            <a:ext cx="11777974" cy="1081281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70000"/>
              </a:lnSpc>
              <a:defRPr/>
            </a:pP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 Light" panose="020F0302020204030204"/>
                <a:ea typeface="+mj-ea"/>
                <a:cs typeface="B Titr" panose="00000700000000000000" pitchFamily="2" charset="-78"/>
              </a:rPr>
              <a:t>معاونت بهداشت دانشگاه علوم پزشکی تبریز - مدیریت جوانی جمعیت ، سلامت خانواده ومدارس -  سلامت میانسالان</a:t>
            </a:r>
            <a:endParaRPr kumimoji="0" lang="en-US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6602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:randomBar dir="vert"/>
      </p:transition>
    </mc:Choice>
    <mc:Fallback xmlns="">
      <p:transition spd="slow" advTm="5000">
        <p:randomBar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3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CE768-3203-D631-04F6-9EC31CD7EF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756" y="365125"/>
            <a:ext cx="7640664" cy="1851133"/>
          </a:xfrm>
        </p:spPr>
        <p:txBody>
          <a:bodyPr>
            <a:normAutofit fontScale="90000"/>
          </a:bodyPr>
          <a:lstStyle/>
          <a:p>
            <a:pPr algn="ctr"/>
            <a:r>
              <a:rPr lang="ar-SA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هفته ملی سلامت مردان ایران</a:t>
            </a:r>
            <a:r>
              <a:rPr lang="fa-IR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(سما)</a:t>
            </a:r>
            <a:br>
              <a:rPr lang="fa-IR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</a:br>
            <a:r>
              <a:rPr lang="fa-IR" sz="24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30-24خرداد</a:t>
            </a:r>
            <a:r>
              <a:rPr lang="ar-SA" sz="24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ماه</a:t>
            </a:r>
            <a:r>
              <a:rPr lang="fa-IR" sz="24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1403  </a:t>
            </a:r>
            <a:br>
              <a:rPr lang="fa-IR" sz="24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</a:br>
            <a:br>
              <a:rPr lang="fa-IR" sz="24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</a:br>
            <a:r>
              <a:rPr lang="fa-IR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مردان سالم ،ایران قدرتمند وجوان</a:t>
            </a:r>
            <a:br>
              <a:rPr kumimoji="0" lang="fa-IR" sz="4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Times New Roman" panose="02020603050405020304" pitchFamily="18" charset="0"/>
              </a:rPr>
            </a:br>
            <a:endParaRPr lang="fa-IR" sz="3600" b="1" dirty="0">
              <a:ln w="3175" cmpd="sng">
                <a:noFill/>
              </a:ln>
              <a:solidFill>
                <a:srgbClr val="002060"/>
              </a:solidFill>
              <a:latin typeface="Georgia" pitchFamily="18" charset="0"/>
              <a:cs typeface="B Titr" pitchFamily="2" charset="-78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D59A528-279F-8CAD-F321-DD33F30A00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013" y="184286"/>
            <a:ext cx="1138752" cy="166853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64C1A1C-F69D-454E-1450-2DA865336D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61918" y="0"/>
            <a:ext cx="1330082" cy="1612304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68A5E7CA-BB95-0AC3-E073-F80375D1B642}"/>
              </a:ext>
            </a:extLst>
          </p:cNvPr>
          <p:cNvSpPr txBox="1">
            <a:spLocks/>
          </p:cNvSpPr>
          <p:nvPr/>
        </p:nvSpPr>
        <p:spPr>
          <a:xfrm rot="10800000" flipV="1">
            <a:off x="207013" y="5429165"/>
            <a:ext cx="11777974" cy="1081281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70000"/>
              </a:lnSpc>
              <a:defRPr/>
            </a:pP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 Light" panose="020F0302020204030204"/>
                <a:ea typeface="+mj-ea"/>
                <a:cs typeface="B Titr" panose="00000700000000000000" pitchFamily="2" charset="-78"/>
              </a:rPr>
              <a:t>معاونت بهداشت دانشگاه علوم پزشکی تبریز - مدیریت جوانی جمعیت ، سلامت خانواده ومدارس - سلامت میانسالان</a:t>
            </a:r>
            <a:endParaRPr kumimoji="0" lang="en-US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FA68E7D-F4DC-C007-4DC9-3D546E9E8D61}"/>
              </a:ext>
            </a:extLst>
          </p:cNvPr>
          <p:cNvSpPr txBox="1">
            <a:spLocks/>
          </p:cNvSpPr>
          <p:nvPr/>
        </p:nvSpPr>
        <p:spPr>
          <a:xfrm>
            <a:off x="103506" y="1761382"/>
            <a:ext cx="11984987" cy="4045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200000"/>
              </a:lnSpc>
            </a:pPr>
            <a:r>
              <a:rPr lang="fa-IR" sz="4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برجسته ترین راه کار حفظ سلامتی عبارت است:</a:t>
            </a:r>
          </a:p>
          <a:p>
            <a:pPr algn="ctr">
              <a:lnSpc>
                <a:spcPct val="200000"/>
              </a:lnSpc>
            </a:pPr>
            <a:r>
              <a:rPr lang="fa-IR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 </a:t>
            </a:r>
            <a:r>
              <a:rPr lang="fa-IR" sz="37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از </a:t>
            </a:r>
            <a:r>
              <a:rPr lang="fa-IR" sz="37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ورزش</a:t>
            </a:r>
            <a:r>
              <a:rPr lang="fa-IR" sz="37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 کردن، مدیریت </a:t>
            </a:r>
            <a:r>
              <a:rPr lang="fa-IR" sz="37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غذا </a:t>
            </a:r>
            <a:r>
              <a:rPr lang="fa-IR" sz="37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ومدیریت </a:t>
            </a:r>
            <a:r>
              <a:rPr lang="fa-IR" sz="37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خواب </a:t>
            </a:r>
            <a:r>
              <a:rPr lang="fa-IR" sz="37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و</a:t>
            </a:r>
            <a:r>
              <a:rPr lang="fa-IR" sz="37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بیداری</a:t>
            </a:r>
          </a:p>
          <a:p>
            <a:pPr algn="ctr">
              <a:lnSpc>
                <a:spcPct val="200000"/>
              </a:lnSpc>
            </a:pPr>
            <a:r>
              <a:rPr lang="fa-IR" sz="1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 </a:t>
            </a:r>
            <a:endParaRPr lang="fa-IR" sz="27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  <a:p>
            <a:r>
              <a:rPr lang="fa-IR" sz="27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شیخ الرئیس ابوعلی سینا</a:t>
            </a:r>
            <a:r>
              <a:rPr lang="en-US" sz="27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                </a:t>
            </a:r>
            <a:endParaRPr lang="fa-IR" sz="27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  <a:p>
            <a:pPr algn="ctr"/>
            <a:br>
              <a:rPr lang="fa-IR" sz="1600" b="1" dirty="0">
                <a:solidFill>
                  <a:srgbClr val="C00000"/>
                </a:solidFill>
                <a:latin typeface="Calibri Light" panose="020F0302020204030204"/>
                <a:cs typeface="Times New Roman" panose="02020603050405020304" pitchFamily="18" charset="0"/>
              </a:rPr>
            </a:br>
            <a:endParaRPr lang="fa-IR" sz="1200" b="1" dirty="0">
              <a:ln w="3175" cmpd="sng">
                <a:noFill/>
              </a:ln>
              <a:solidFill>
                <a:srgbClr val="002060"/>
              </a:solidFill>
              <a:latin typeface="Georgia" pitchFamily="18" charset="0"/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84489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:randomBar dir="vert"/>
      </p:transition>
    </mc:Choice>
    <mc:Fallback xmlns="">
      <p:transition spd="slow" advTm="5000">
        <p:randomBar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9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CE768-3203-D631-04F6-9EC31CD7EF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756" y="365125"/>
            <a:ext cx="7640664" cy="1851133"/>
          </a:xfrm>
        </p:spPr>
        <p:txBody>
          <a:bodyPr>
            <a:normAutofit fontScale="90000"/>
          </a:bodyPr>
          <a:lstStyle/>
          <a:p>
            <a:pPr algn="ctr"/>
            <a:r>
              <a:rPr lang="ar-SA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هفته ملی سلامت مردان ایران</a:t>
            </a:r>
            <a:r>
              <a:rPr lang="fa-IR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(سما)</a:t>
            </a:r>
            <a:br>
              <a:rPr lang="fa-IR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</a:br>
            <a:r>
              <a:rPr lang="fa-IR" sz="24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30-24خرداد</a:t>
            </a:r>
            <a:r>
              <a:rPr lang="ar-SA" sz="24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ماه</a:t>
            </a:r>
            <a:r>
              <a:rPr lang="fa-IR" sz="24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1403  </a:t>
            </a:r>
            <a:br>
              <a:rPr lang="fa-IR" sz="24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</a:br>
            <a:br>
              <a:rPr lang="fa-IR" sz="24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</a:br>
            <a:r>
              <a:rPr lang="fa-IR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مردان سالم ،ایران قدرتمند وجوان</a:t>
            </a:r>
            <a:br>
              <a:rPr kumimoji="0" lang="fa-IR" sz="4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Times New Roman" panose="02020603050405020304" pitchFamily="18" charset="0"/>
              </a:rPr>
            </a:br>
            <a:endParaRPr lang="fa-IR" sz="3600" b="1" dirty="0">
              <a:ln w="3175" cmpd="sng">
                <a:noFill/>
              </a:ln>
              <a:solidFill>
                <a:srgbClr val="002060"/>
              </a:solidFill>
              <a:latin typeface="Georgia" pitchFamily="18" charset="0"/>
              <a:cs typeface="B Titr" pitchFamily="2" charset="-78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D59A528-279F-8CAD-F321-DD33F30A00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2410"/>
            <a:ext cx="1178877" cy="185113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64C1A1C-F69D-454E-1450-2DA865336D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25300" y="0"/>
            <a:ext cx="1266701" cy="1851132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68A5E7CA-BB95-0AC3-E073-F80375D1B642}"/>
              </a:ext>
            </a:extLst>
          </p:cNvPr>
          <p:cNvSpPr txBox="1">
            <a:spLocks/>
          </p:cNvSpPr>
          <p:nvPr/>
        </p:nvSpPr>
        <p:spPr>
          <a:xfrm rot="10800000" flipV="1">
            <a:off x="207013" y="5429165"/>
            <a:ext cx="11777974" cy="1081281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 Light" panose="020F0302020204030204"/>
                <a:ea typeface="+mj-ea"/>
                <a:cs typeface="B Titr" panose="00000700000000000000" pitchFamily="2" charset="-78"/>
              </a:rPr>
              <a:t>معاونت بهداشت دانشگاه علوم پزشکی تبریز - مدیریت جوانی جمعیت ، سلامت خانواده ومدارس -  سلامت میانسالان</a:t>
            </a:r>
            <a:endParaRPr kumimoji="0" lang="en-US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FA68E7D-F4DC-C007-4DC9-3D546E9E8D61}"/>
              </a:ext>
            </a:extLst>
          </p:cNvPr>
          <p:cNvSpPr txBox="1">
            <a:spLocks/>
          </p:cNvSpPr>
          <p:nvPr/>
        </p:nvSpPr>
        <p:spPr>
          <a:xfrm>
            <a:off x="0" y="1996440"/>
            <a:ext cx="11984987" cy="3749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53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/>
                <a:ea typeface="+mj-ea"/>
                <a:cs typeface="B Titr" panose="00000700000000000000" pitchFamily="2" charset="-78"/>
              </a:rPr>
              <a:t>اصول 6 گانه حفظ سلامتی ازدیدگاه طب ایرانی :</a:t>
            </a:r>
          </a:p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/>
                <a:ea typeface="+mj-ea"/>
                <a:cs typeface="B Titr" panose="00000700000000000000" pitchFamily="2" charset="-78"/>
              </a:rPr>
              <a:t> </a:t>
            </a:r>
            <a:r>
              <a:rPr kumimoji="0" lang="fa-IR" sz="37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/>
                <a:ea typeface="+mj-ea"/>
                <a:cs typeface="B Titr" panose="00000700000000000000" pitchFamily="2" charset="-78"/>
              </a:rPr>
              <a:t>آب وهوا-</a:t>
            </a:r>
            <a:r>
              <a:rPr kumimoji="0" lang="fa-IR" sz="37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/>
                <a:ea typeface="+mj-ea"/>
                <a:cs typeface="B Titr" panose="00000700000000000000" pitchFamily="2" charset="-78"/>
              </a:rPr>
              <a:t>خواب وبیداری </a:t>
            </a:r>
            <a:r>
              <a:rPr kumimoji="0" lang="fa-IR" sz="37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/>
                <a:ea typeface="+mj-ea"/>
                <a:cs typeface="B Titr" panose="00000700000000000000" pitchFamily="2" charset="-78"/>
              </a:rPr>
              <a:t>-خوردنی ها وآشامیدنی ها </a:t>
            </a:r>
          </a:p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7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/>
                <a:ea typeface="+mj-ea"/>
                <a:cs typeface="B Titr" panose="00000700000000000000" pitchFamily="2" charset="-78"/>
              </a:rPr>
              <a:t>پاک سازی- </a:t>
            </a:r>
            <a:r>
              <a:rPr kumimoji="0" lang="fa-IR" sz="37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/>
                <a:ea typeface="+mj-ea"/>
                <a:cs typeface="B Titr" panose="00000700000000000000" pitchFamily="2" charset="-78"/>
              </a:rPr>
              <a:t>حرکت وسکون، ورزش </a:t>
            </a:r>
            <a:r>
              <a:rPr kumimoji="0" lang="fa-IR" sz="37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/>
                <a:ea typeface="+mj-ea"/>
                <a:cs typeface="B Titr" panose="00000700000000000000" pitchFamily="2" charset="-78"/>
              </a:rPr>
              <a:t>-حالات روحی وروانی</a:t>
            </a:r>
            <a:endParaRPr kumimoji="0" lang="fa-IR" sz="37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 Light" panose="020F0302020204030204"/>
              <a:ea typeface="+mj-ea"/>
              <a:cs typeface="B Titr" panose="00000700000000000000" pitchFamily="2" charset="-78"/>
            </a:endParaRPr>
          </a:p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/>
                <a:ea typeface="+mj-ea"/>
                <a:cs typeface="B Titr" panose="00000700000000000000" pitchFamily="2" charset="-78"/>
              </a:rPr>
              <a:t> </a:t>
            </a:r>
            <a:endParaRPr kumimoji="0" lang="fa-IR" sz="27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 Light" panose="020F0302020204030204"/>
              <a:ea typeface="+mj-ea"/>
              <a:cs typeface="B Titr" panose="00000700000000000000" pitchFamily="2" charset="-78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Times New Roman" panose="02020603050405020304" pitchFamily="18" charset="0"/>
              </a:rPr>
            </a:br>
            <a:endParaRPr kumimoji="0" lang="fa-IR" sz="1200" b="1" i="0" u="none" strike="noStrike" kern="1200" cap="none" spc="0" normalizeH="0" baseline="0" noProof="0" dirty="0">
              <a:ln w="3175" cmpd="sng">
                <a:noFill/>
              </a:ln>
              <a:solidFill>
                <a:srgbClr val="002060"/>
              </a:solidFill>
              <a:effectLst/>
              <a:uLnTx/>
              <a:uFillTx/>
              <a:latin typeface="Georgia" pitchFamily="18" charset="0"/>
              <a:ea typeface="+mj-ea"/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87477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:randomBar dir="vert"/>
      </p:transition>
    </mc:Choice>
    <mc:Fallback xmlns="">
      <p:transition spd="slow" advTm="5000">
        <p:randomBar dir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8FBBDF-337C-50C6-34CC-AF00F9EC11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821" y="1920810"/>
            <a:ext cx="12127345" cy="3731845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fa-IR" sz="5300" b="1" dirty="0">
                <a:solidFill>
                  <a:srgbClr val="002060"/>
                </a:solidFill>
                <a:latin typeface="Verdana" panose="020B0604030504040204" pitchFamily="34" charset="0"/>
                <a:cs typeface="B Titr" panose="00000700000000000000" pitchFamily="2" charset="-78"/>
              </a:rPr>
              <a:t>سقط جنین؛ </a:t>
            </a:r>
            <a:br>
              <a:rPr lang="fa-IR" sz="5300" b="1" dirty="0">
                <a:solidFill>
                  <a:srgbClr val="002060"/>
                </a:solidFill>
                <a:latin typeface="Verdana" panose="020B0604030504040204" pitchFamily="34" charset="0"/>
                <a:cs typeface="B Titr" panose="00000700000000000000" pitchFamily="2" charset="-78"/>
              </a:rPr>
            </a:br>
            <a:r>
              <a:rPr lang="fa-IR" b="1" dirty="0">
                <a:solidFill>
                  <a:srgbClr val="002060"/>
                </a:solidFill>
                <a:latin typeface="Verdana" panose="020B0604030504040204" pitchFamily="34" charset="0"/>
                <a:cs typeface="B Titr" panose="00000700000000000000" pitchFamily="2" charset="-78"/>
              </a:rPr>
              <a:t>از لحظه استقرار در رحم مادر </a:t>
            </a:r>
            <a:r>
              <a:rPr lang="fa-IR" b="1" dirty="0">
                <a:solidFill>
                  <a:srgbClr val="FF0000"/>
                </a:solidFill>
                <a:latin typeface="Verdana" panose="020B0604030504040204" pitchFamily="34" charset="0"/>
                <a:cs typeface="B Titr" panose="00000700000000000000" pitchFamily="2" charset="-78"/>
              </a:rPr>
              <a:t>حرام</a:t>
            </a:r>
            <a:r>
              <a:rPr lang="fa-IR" b="1" dirty="0">
                <a:solidFill>
                  <a:srgbClr val="002060"/>
                </a:solidFill>
                <a:latin typeface="Verdana" panose="020B0604030504040204" pitchFamily="34" charset="0"/>
                <a:cs typeface="B Titr" panose="00000700000000000000" pitchFamily="2" charset="-78"/>
              </a:rPr>
              <a:t> است، </a:t>
            </a:r>
            <a:br>
              <a:rPr lang="fa-IR" b="1" dirty="0">
                <a:solidFill>
                  <a:srgbClr val="002060"/>
                </a:solidFill>
                <a:latin typeface="Verdana" panose="020B0604030504040204" pitchFamily="34" charset="0"/>
                <a:cs typeface="B Titr" panose="00000700000000000000" pitchFamily="2" charset="-78"/>
              </a:rPr>
            </a:br>
            <a:r>
              <a:rPr lang="fa-IR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cs typeface="B Titr" panose="00000700000000000000" pitchFamily="2" charset="-78"/>
              </a:rPr>
              <a:t>حتی اگر جنین زیر 4 ماه باشد.</a:t>
            </a:r>
            <a:br>
              <a:rPr lang="en-US" sz="8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cs typeface="B Titr" panose="00000700000000000000" pitchFamily="2" charset="-78"/>
              </a:rPr>
            </a:br>
            <a:endParaRPr lang="fa-IR" sz="2400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F6C3028-D622-0CCC-DEB7-321290B730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6559"/>
            <a:ext cx="1079262" cy="139940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6F915F1-5BDD-E889-1955-D9AD3232F4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19557" y="46559"/>
            <a:ext cx="1041814" cy="1399405"/>
          </a:xfrm>
          <a:prstGeom prst="rect">
            <a:avLst/>
          </a:prstGeom>
          <a:noFill/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00A47D5E-0F62-B234-4920-05904B48534F}"/>
              </a:ext>
            </a:extLst>
          </p:cNvPr>
          <p:cNvSpPr txBox="1">
            <a:spLocks/>
          </p:cNvSpPr>
          <p:nvPr/>
        </p:nvSpPr>
        <p:spPr>
          <a:xfrm rot="10800000" flipV="1">
            <a:off x="1322120" y="329271"/>
            <a:ext cx="9547760" cy="1399404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/>
                <a:ea typeface="+mn-ea"/>
                <a:cs typeface="B Titr" panose="00000700000000000000" pitchFamily="2" charset="-78"/>
              </a:rPr>
              <a:t>هفته ملی سلامت مردان ایران</a:t>
            </a:r>
            <a:r>
              <a:rPr kumimoji="0" lang="fa-IR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/>
                <a:ea typeface="+mn-ea"/>
                <a:cs typeface="B Titr" panose="00000700000000000000" pitchFamily="2" charset="-78"/>
              </a:rPr>
              <a:t>(سما)</a:t>
            </a:r>
            <a:br>
              <a:rPr kumimoji="0" lang="fa-IR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/>
                <a:ea typeface="+mn-ea"/>
                <a:cs typeface="B Titr" panose="00000700000000000000" pitchFamily="2" charset="-78"/>
              </a:rPr>
            </a:br>
            <a:r>
              <a:rPr kumimoji="0" lang="fa-IR" sz="28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/>
                <a:ea typeface="+mn-ea"/>
                <a:cs typeface="B Titr" panose="00000700000000000000" pitchFamily="2" charset="-78"/>
              </a:rPr>
              <a:t>30-24خرداد</a:t>
            </a:r>
            <a:r>
              <a:rPr kumimoji="0" lang="ar-SA" sz="28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/>
                <a:ea typeface="+mn-ea"/>
                <a:cs typeface="B Titr" panose="00000700000000000000" pitchFamily="2" charset="-78"/>
              </a:rPr>
              <a:t>ماه</a:t>
            </a:r>
            <a:r>
              <a:rPr kumimoji="0" lang="fa-IR" sz="28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/>
                <a:ea typeface="+mn-ea"/>
                <a:cs typeface="B Titr" panose="00000700000000000000" pitchFamily="2" charset="-78"/>
              </a:rPr>
              <a:t>  1403</a:t>
            </a:r>
            <a:b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/>
                <a:ea typeface="+mn-ea"/>
                <a:cs typeface="B Titr" panose="00000700000000000000" pitchFamily="2" charset="-78"/>
              </a:rPr>
            </a:br>
            <a:r>
              <a:rPr kumimoji="0" lang="fa-IR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مردان سالم ،ایران قدرتمند وجوان</a:t>
            </a:r>
            <a:endParaRPr kumimoji="0" lang="fa-IR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 Light" panose="020F0302020204030204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A5E8F1B-62DC-1C24-8B86-CFEF5B3D65C7}"/>
              </a:ext>
            </a:extLst>
          </p:cNvPr>
          <p:cNvSpPr txBox="1">
            <a:spLocks/>
          </p:cNvSpPr>
          <p:nvPr/>
        </p:nvSpPr>
        <p:spPr>
          <a:xfrm rot="10800000" flipV="1">
            <a:off x="273132" y="5427697"/>
            <a:ext cx="11614068" cy="1101031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1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 Light" panose="020F0302020204030204"/>
                <a:ea typeface="+mn-ea"/>
                <a:cs typeface="B Titr" panose="00000700000000000000" pitchFamily="2" charset="-78"/>
              </a:rPr>
              <a:t>معاونت بهداشت دانشگاه علوم پزشکی تبریز - مدیریت جوانی جمعیت ، سلامت خانواده ومدارس -  سلامت میانسالان</a:t>
            </a:r>
            <a:endParaRPr kumimoji="0" lang="en-US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5359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7000">
        <p14:warp dir="in"/>
      </p:transition>
    </mc:Choice>
    <mc:Fallback xmlns="">
      <p:transition spd="slow" advClick="0" advTm="7000">
        <p:fade/>
      </p:transition>
    </mc:Fallback>
  </mc:AlternateContent>
</p:sld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ivic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518</TotalTime>
  <Words>1017</Words>
  <Application>Microsoft Office PowerPoint</Application>
  <PresentationFormat>Widescreen</PresentationFormat>
  <Paragraphs>117</Paragraphs>
  <Slides>15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15</vt:i4>
      </vt:variant>
    </vt:vector>
  </HeadingPairs>
  <TitlesOfParts>
    <vt:vector size="31" baseType="lpstr">
      <vt:lpstr>Aller</vt:lpstr>
      <vt:lpstr>Arial</vt:lpstr>
      <vt:lpstr>Calibri</vt:lpstr>
      <vt:lpstr>Calibri Light</vt:lpstr>
      <vt:lpstr>Garamond</vt:lpstr>
      <vt:lpstr>Georgia</vt:lpstr>
      <vt:lpstr>inherit</vt:lpstr>
      <vt:lpstr>IranNastaliq</vt:lpstr>
      <vt:lpstr>Microsoft Sans Serif</vt:lpstr>
      <vt:lpstr>Times New Roman</vt:lpstr>
      <vt:lpstr>Verdana</vt:lpstr>
      <vt:lpstr>Wingdings</vt:lpstr>
      <vt:lpstr>Wingdings 2</vt:lpstr>
      <vt:lpstr>Office Theme</vt:lpstr>
      <vt:lpstr>1_Office Theme</vt:lpstr>
      <vt:lpstr>1_Civic</vt:lpstr>
      <vt:lpstr>PowerPoint Presentation</vt:lpstr>
      <vt:lpstr>هفته ملی سلامت مردان ایران(سما) 30-24خردادماه  1403</vt:lpstr>
      <vt:lpstr>هفته ملی سلامت مردان ایران(سما) 30-24خردادماه1403   مردان سالم ،ایران قدرتمند وجوان </vt:lpstr>
      <vt:lpstr>هفته ملی سلامت مردان ایران(سما) 30-24خردادماه1403 مردان سالم ،ایران قدرتمند وجوان </vt:lpstr>
      <vt:lpstr>هفته ملی سلامت مردان ایران(سما) 30-24خردادماه  1403 مردان سالم ،ایران قدرتمند وجوان </vt:lpstr>
      <vt:lpstr>هفته ملی سلامت مردان ایران(سما) 30-24خردادماه  1403 مردان سالم ،ایران قدرتمند وجوان </vt:lpstr>
      <vt:lpstr>هفته ملی سلامت مردان ایران(سما) 30-24خردادماه1403    مردان سالم ،ایران قدرتمند وجوان </vt:lpstr>
      <vt:lpstr>هفته ملی سلامت مردان ایران(سما) 30-24خردادماه1403    مردان سالم ،ایران قدرتمند وجوان </vt:lpstr>
      <vt:lpstr>سقط جنین؛  از لحظه استقرار در رحم مادر حرام است،  حتی اگر جنین زیر 4 ماه باشد. </vt:lpstr>
      <vt:lpstr>PowerPoint Presentation</vt:lpstr>
      <vt:lpstr>هفته ملی سلامت مردان ایران(سما) 30-24خردادماه1403 مردان سالم ،ایران قدرتمند وجوان </vt:lpstr>
      <vt:lpstr>هفته ملی سلامت مردان ایران(سما) 30-24خردادماه1403   مردان سالم ،ایران قدرتمند وجوان </vt:lpstr>
      <vt:lpstr>هفته ملی سلامت مردان ایران(سما) 30-24خردادماه1403   مردان سالم ،ایران قدرتمند وجوان </vt:lpstr>
      <vt:lpstr>هفته ملی سلامت مردان ایران(سما) 30-24خردادماه1403   مردان سالم ،ایران قدرتمند وجوان </vt:lpstr>
      <vt:lpstr>سلامت باشید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روز شمار هفته</dc:title>
  <dc:creator>Raheleh Sadighi</dc:creator>
  <cp:lastModifiedBy>Raheleh Sadighi</cp:lastModifiedBy>
  <cp:revision>59</cp:revision>
  <dcterms:created xsi:type="dcterms:W3CDTF">2024-06-16T04:57:31Z</dcterms:created>
  <dcterms:modified xsi:type="dcterms:W3CDTF">2024-06-22T07:21:38Z</dcterms:modified>
</cp:coreProperties>
</file>