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sldIdLst>
    <p:sldId id="256" r:id="rId2"/>
    <p:sldId id="259" r:id="rId3"/>
    <p:sldId id="260" r:id="rId4"/>
    <p:sldId id="261" r:id="rId5"/>
    <p:sldId id="265" r:id="rId6"/>
    <p:sldId id="262" r:id="rId7"/>
    <p:sldId id="266" r:id="rId8"/>
    <p:sldId id="263" r:id="rId9"/>
    <p:sldId id="264" r:id="rId10"/>
    <p:sldId id="267" r:id="rId11"/>
    <p:sldId id="268" r:id="rId12"/>
    <p:sldId id="269" r:id="rId13"/>
    <p:sldId id="270" r:id="rId14"/>
    <p:sldId id="271" r:id="rId15"/>
    <p:sldId id="273" r:id="rId16"/>
    <p:sldId id="272" r:id="rId17"/>
    <p:sldId id="274" r:id="rId18"/>
    <p:sldId id="275" r:id="rId19"/>
    <p:sldId id="276" r:id="rId20"/>
    <p:sldId id="277" r:id="rId21"/>
    <p:sldId id="279" r:id="rId22"/>
    <p:sldId id="278" r:id="rId23"/>
    <p:sldId id="280" r:id="rId24"/>
    <p:sldId id="281" r:id="rId25"/>
    <p:sldId id="282" r:id="rId26"/>
    <p:sldId id="283" r:id="rId27"/>
    <p:sldId id="284" r:id="rId28"/>
    <p:sldId id="285" r:id="rId29"/>
    <p:sldId id="286" r:id="rId30"/>
    <p:sldId id="287" r:id="rId31"/>
    <p:sldId id="288" r:id="rId32"/>
    <p:sldId id="289" r:id="rId33"/>
    <p:sldId id="293" r:id="rId34"/>
    <p:sldId id="291" r:id="rId35"/>
    <p:sldId id="294" r:id="rId36"/>
    <p:sldId id="292" r:id="rId37"/>
    <p:sldId id="295" r:id="rId38"/>
    <p:sldId id="296" r:id="rId39"/>
    <p:sldId id="297" r:id="rId40"/>
    <p:sldId id="290" r:id="rId41"/>
    <p:sldId id="298"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99" autoAdjust="0"/>
    <p:restoredTop sz="94660"/>
  </p:normalViewPr>
  <p:slideViewPr>
    <p:cSldViewPr>
      <p:cViewPr varScale="1">
        <p:scale>
          <a:sx n="56" d="100"/>
          <a:sy n="56" d="100"/>
        </p:scale>
        <p:origin x="-73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Rectangle 10"/>
          <p:cNvSpPr/>
          <p:nvPr/>
        </p:nvSpPr>
        <p:spPr>
          <a:xfrm>
            <a:off x="0" y="0"/>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 name="Subtitle 2"/>
          <p:cNvSpPr>
            <a:spLocks noGrp="1"/>
          </p:cNvSpPr>
          <p:nvPr>
            <p:ph type="subTitle" idx="1"/>
          </p:nvPr>
        </p:nvSpPr>
        <p:spPr>
          <a:xfrm>
            <a:off x="3743323" y="3721473"/>
            <a:ext cx="5120640" cy="1581150"/>
          </a:xfrm>
        </p:spPr>
        <p:txBody>
          <a:bodyPr>
            <a:normAutofit/>
          </a:bodyPr>
          <a:lstStyle>
            <a:lvl1pPr marL="0" indent="0" algn="l">
              <a:buNone/>
              <a:defRPr sz="2400" b="0" i="0" cap="none" spc="12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bg2"/>
                </a:solidFill>
              </a:defRPr>
            </a:lvl1pPr>
          </a:lstStyle>
          <a:p>
            <a:fld id="{18EC3C81-64EF-4B99-AEB1-E3383D0E0ED9}" type="datetimeFigureOut">
              <a:rPr lang="en-US" smtClean="0"/>
              <a:t>5/29/2016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91475" y="6429375"/>
            <a:ext cx="876300" cy="292100"/>
          </a:xfrm>
        </p:spPr>
        <p:txBody>
          <a:bodyPr/>
          <a:lstStyle/>
          <a:p>
            <a:fld id="{AC658A11-9490-463D-AFAD-FEA1DB7D5AA5}" type="slidenum">
              <a:rPr lang="en-US" smtClean="0"/>
              <a:t>‹#›</a:t>
            </a:fld>
            <a:endParaRPr lang="en-US"/>
          </a:p>
        </p:txBody>
      </p:sp>
      <p:sp>
        <p:nvSpPr>
          <p:cNvPr id="9"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Title 9"/>
          <p:cNvSpPr>
            <a:spLocks noGrp="1"/>
          </p:cNvSpPr>
          <p:nvPr>
            <p:ph type="title"/>
          </p:nvPr>
        </p:nvSpPr>
        <p:spPr>
          <a:xfrm>
            <a:off x="3739896" y="1417320"/>
            <a:ext cx="5120640" cy="2304288"/>
          </a:xfrm>
        </p:spPr>
        <p:txBody>
          <a:bodyPr>
            <a:normAutofit/>
          </a:bodyPr>
          <a:lstStyle>
            <a:lvl1pPr>
              <a:defRPr sz="4000" cap="all" baseline="0"/>
            </a:lvl1pPr>
          </a:lstStyle>
          <a:p>
            <a:r>
              <a:rPr lang="en-US" smtClean="0"/>
              <a:t>Click to edit Master title style</a:t>
            </a:r>
            <a:endParaRPr lang="en-US" dirty="0"/>
          </a:p>
        </p:txBody>
      </p:sp>
      <p:sp>
        <p:nvSpPr>
          <p:cNvPr id="13"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8EC3C81-64EF-4B99-AEB1-E3383D0E0ED9}" type="datetimeFigureOut">
              <a:rPr lang="en-US" smtClean="0"/>
              <a:t>5/29/2016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658A11-9490-463D-AFAD-FEA1DB7D5AA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8EC3C81-64EF-4B99-AEB1-E3383D0E0ED9}" type="datetimeFigureOut">
              <a:rPr lang="en-US" smtClean="0"/>
              <a:t>5/29/2016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658A11-9490-463D-AFAD-FEA1DB7D5AA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Freeform 8"/>
          <p:cNvSpPr>
            <a:spLocks noChangeAspect="1" noEditPoints="1"/>
          </p:cNvSpPr>
          <p:nvPr/>
        </p:nvSpPr>
        <p:spPr bwMode="auto">
          <a:xfrm>
            <a:off x="5489634" y="0"/>
            <a:ext cx="3393768" cy="6858000"/>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Date Placeholder 3"/>
          <p:cNvSpPr>
            <a:spLocks noGrp="1"/>
          </p:cNvSpPr>
          <p:nvPr>
            <p:ph type="dt" sz="half" idx="10"/>
          </p:nvPr>
        </p:nvSpPr>
        <p:spPr/>
        <p:txBody>
          <a:bodyPr/>
          <a:lstStyle/>
          <a:p>
            <a:fld id="{18EC3C81-64EF-4B99-AEB1-E3383D0E0ED9}" type="datetimeFigureOut">
              <a:rPr lang="en-US" smtClean="0"/>
              <a:t>5/29/2016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658A11-9490-463D-AFAD-FEA1DB7D5AA5}" type="slidenum">
              <a:rPr lang="en-US" smtClean="0"/>
              <a:t>‹#›</a:t>
            </a:fld>
            <a:endParaRPr lang="en-US"/>
          </a:p>
        </p:txBody>
      </p:sp>
      <p:sp>
        <p:nvSpPr>
          <p:cNvPr id="25" name="Title Placeholder 1"/>
          <p:cNvSpPr>
            <a:spLocks noGrp="1"/>
          </p:cNvSpPr>
          <p:nvPr>
            <p:ph type="title"/>
          </p:nvPr>
        </p:nvSpPr>
        <p:spPr>
          <a:xfrm>
            <a:off x="276225" y="228600"/>
            <a:ext cx="8591550" cy="1066801"/>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1" name="Content Placeholder 30"/>
          <p:cNvSpPr>
            <a:spLocks noGrp="1"/>
          </p:cNvSpPr>
          <p:nvPr>
            <p:ph sz="quarter" idx="13"/>
          </p:nvPr>
        </p:nvSpPr>
        <p:spPr>
          <a:xfrm>
            <a:off x="274320" y="1298448"/>
            <a:ext cx="859536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lvl1pPr>
              <a:defRPr>
                <a:solidFill>
                  <a:schemeClr val="bg2"/>
                </a:solidFill>
              </a:defRPr>
            </a:lvl1pPr>
          </a:lstStyle>
          <a:p>
            <a:fld id="{18EC3C81-64EF-4B99-AEB1-E3383D0E0ED9}" type="datetimeFigureOut">
              <a:rPr lang="en-US" smtClean="0"/>
              <a:t>5/29/2016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658A11-9490-463D-AFAD-FEA1DB7D5AA5}" type="slidenum">
              <a:rPr lang="en-US" smtClean="0"/>
              <a:t>‹#›</a:t>
            </a:fld>
            <a:endParaRPr lang="en-US"/>
          </a:p>
        </p:txBody>
      </p:sp>
      <p:sp>
        <p:nvSpPr>
          <p:cNvPr id="15" name="Subtitle 2"/>
          <p:cNvSpPr>
            <a:spLocks noGrp="1"/>
          </p:cNvSpPr>
          <p:nvPr>
            <p:ph type="subTitle" idx="1"/>
          </p:nvPr>
        </p:nvSpPr>
        <p:spPr>
          <a:xfrm>
            <a:off x="3743324" y="1400174"/>
            <a:ext cx="5120640" cy="1476375"/>
          </a:xfrm>
        </p:spPr>
        <p:txBody>
          <a:bodyPr anchor="b" anchorCtr="0">
            <a:normAutofit/>
          </a:bodyPr>
          <a:lstStyle>
            <a:lvl1pPr marL="0" indent="0" algn="l">
              <a:buNone/>
              <a:defRPr sz="2400" b="0" i="0" cap="none" spc="12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Freeform 7"/>
          <p:cNvSpPr>
            <a:spLocks noChangeAspect="1" noEditPoints="1"/>
          </p:cNvSpPr>
          <p:nvPr/>
        </p:nvSpPr>
        <p:spPr bwMode="auto">
          <a:xfrm>
            <a:off x="34289" y="136641"/>
            <a:ext cx="3326149" cy="6721359"/>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Title 11"/>
          <p:cNvSpPr>
            <a:spLocks noGrp="1"/>
          </p:cNvSpPr>
          <p:nvPr>
            <p:ph type="title"/>
          </p:nvPr>
        </p:nvSpPr>
        <p:spPr>
          <a:xfrm>
            <a:off x="3733800" y="2895599"/>
            <a:ext cx="5129543" cy="2667001"/>
          </a:xfrm>
        </p:spPr>
        <p:txBody>
          <a:bodyPr anchor="t">
            <a:normAutofit/>
          </a:bodyPr>
          <a:lstStyle>
            <a:lvl1pPr>
              <a:defRPr kumimoji="0" lang="en-US" sz="4000" b="0" i="0" u="none" strike="noStrike" kern="1200" cap="all" spc="0" normalizeH="0" baseline="0" noProof="0" dirty="0" smtClean="0">
                <a:ln>
                  <a:noFill/>
                </a:ln>
                <a:solidFill>
                  <a:schemeClr val="tx2"/>
                </a:solidFill>
                <a:effectLst/>
                <a:uLnTx/>
                <a:uFillTx/>
                <a:latin typeface="+mj-lt"/>
                <a:ea typeface="+mj-ea"/>
                <a:cs typeface="Tunga" pitchFamily="2"/>
              </a:defRPr>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8EC3C81-64EF-4B99-AEB1-E3383D0E0ED9}" type="datetimeFigureOut">
              <a:rPr lang="en-US" smtClean="0"/>
              <a:t>5/29/2016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658A11-9490-463D-AFAD-FEA1DB7D5AA5}" type="slidenum">
              <a:rPr lang="en-US" smtClean="0"/>
              <a:t>‹#›</a:t>
            </a:fld>
            <a:endParaRPr lang="en-US"/>
          </a:p>
        </p:txBody>
      </p:sp>
      <p:sp>
        <p:nvSpPr>
          <p:cNvPr id="9"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12" name="Content Placeholder 11"/>
          <p:cNvSpPr>
            <a:spLocks noGrp="1"/>
          </p:cNvSpPr>
          <p:nvPr>
            <p:ph sz="quarter" idx="13"/>
          </p:nvPr>
        </p:nvSpPr>
        <p:spPr>
          <a:xfrm>
            <a:off x="276225" y="1298448"/>
            <a:ext cx="4251960" cy="4937760"/>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1"/>
          <p:cNvSpPr>
            <a:spLocks noGrp="1"/>
          </p:cNvSpPr>
          <p:nvPr>
            <p:ph sz="quarter" idx="14"/>
          </p:nvPr>
        </p:nvSpPr>
        <p:spPr>
          <a:xfrm>
            <a:off x="4615815" y="1298448"/>
            <a:ext cx="4251960" cy="4937760"/>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18EC3C81-64EF-4B99-AEB1-E3383D0E0ED9}" type="datetimeFigureOut">
              <a:rPr lang="en-US" smtClean="0"/>
              <a:t>5/29/2016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C658A11-9490-463D-AFAD-FEA1DB7D5AA5}" type="slidenum">
              <a:rPr lang="en-US" smtClean="0"/>
              <a:t>‹#›</a:t>
            </a:fld>
            <a:endParaRPr lang="en-US"/>
          </a:p>
        </p:txBody>
      </p:sp>
      <p:sp>
        <p:nvSpPr>
          <p:cNvPr id="12"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14" name="Content Placeholder 11"/>
          <p:cNvSpPr>
            <a:spLocks noGrp="1"/>
          </p:cNvSpPr>
          <p:nvPr>
            <p:ph sz="quarter" idx="13"/>
          </p:nvPr>
        </p:nvSpPr>
        <p:spPr>
          <a:xfrm>
            <a:off x="276225" y="1810512"/>
            <a:ext cx="4251960" cy="4425696"/>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11"/>
          <p:cNvSpPr>
            <a:spLocks noGrp="1"/>
          </p:cNvSpPr>
          <p:nvPr>
            <p:ph sz="quarter" idx="14"/>
          </p:nvPr>
        </p:nvSpPr>
        <p:spPr>
          <a:xfrm>
            <a:off x="4615815" y="1810512"/>
            <a:ext cx="4251960" cy="4425696"/>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0" name="Text Placeholder 3"/>
          <p:cNvSpPr>
            <a:spLocks noGrp="1"/>
          </p:cNvSpPr>
          <p:nvPr>
            <p:ph type="body" sz="half" idx="2"/>
          </p:nvPr>
        </p:nvSpPr>
        <p:spPr>
          <a:xfrm>
            <a:off x="276225" y="1298448"/>
            <a:ext cx="4248150" cy="509587"/>
          </a:xfrm>
        </p:spPr>
        <p:txBody>
          <a:bodyPr anchor="ctr">
            <a:normAutofit/>
          </a:bodyPr>
          <a:lstStyle>
            <a:lvl1pPr marL="0" indent="0" algn="l">
              <a:buNone/>
              <a:defRPr sz="2000" b="0" i="0" spc="0" baseline="0">
                <a:solidFill>
                  <a:schemeClr val="tx2"/>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1" name="Text Placeholder 3"/>
          <p:cNvSpPr>
            <a:spLocks noGrp="1"/>
          </p:cNvSpPr>
          <p:nvPr>
            <p:ph type="body" sz="half" idx="15"/>
          </p:nvPr>
        </p:nvSpPr>
        <p:spPr>
          <a:xfrm>
            <a:off x="4615815" y="1298448"/>
            <a:ext cx="4248150" cy="509587"/>
          </a:xfrm>
        </p:spPr>
        <p:txBody>
          <a:bodyPr anchor="ctr">
            <a:normAutofit/>
          </a:bodyPr>
          <a:lstStyle>
            <a:lvl1pPr marL="0" indent="0">
              <a:buNone/>
              <a:defRPr sz="2000" b="0" i="0" spc="0" baseline="0">
                <a:solidFill>
                  <a:schemeClr val="tx2"/>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tx2"/>
                </a:solidFill>
              </a:defRPr>
            </a:lvl1pPr>
          </a:lstStyle>
          <a:p>
            <a:fld id="{18EC3C81-64EF-4B99-AEB1-E3383D0E0ED9}" type="datetimeFigureOut">
              <a:rPr lang="en-US" smtClean="0"/>
              <a:t>5/29/2016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C658A11-9490-463D-AFAD-FEA1DB7D5AA5}" type="slidenum">
              <a:rPr lang="en-US" smtClean="0"/>
              <a:t>‹#›</a:t>
            </a:fld>
            <a:endParaRPr lang="en-US"/>
          </a:p>
        </p:txBody>
      </p:sp>
      <p:sp>
        <p:nvSpPr>
          <p:cNvPr id="17"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EC3C81-64EF-4B99-AEB1-E3383D0E0ED9}" type="datetimeFigureOut">
              <a:rPr lang="en-US" smtClean="0"/>
              <a:t>5/29/2016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C658A11-9490-463D-AFAD-FEA1DB7D5AA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1"/>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lvl1pPr>
              <a:defRPr>
                <a:solidFill>
                  <a:schemeClr val="bg2"/>
                </a:solidFill>
              </a:defRPr>
            </a:lvl1pPr>
          </a:lstStyle>
          <a:p>
            <a:fld id="{18EC3C81-64EF-4B99-AEB1-E3383D0E0ED9}" type="datetimeFigureOut">
              <a:rPr lang="en-US" smtClean="0"/>
              <a:t>5/29/2016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658A11-9490-463D-AFAD-FEA1DB7D5AA5}" type="slidenum">
              <a:rPr lang="en-US" smtClean="0"/>
              <a:t>‹#›</a:t>
            </a:fld>
            <a:endParaRPr lang="en-US"/>
          </a:p>
        </p:txBody>
      </p:sp>
      <p:sp>
        <p:nvSpPr>
          <p:cNvPr id="9" name="Title Placeholder 1"/>
          <p:cNvSpPr>
            <a:spLocks noGrp="1"/>
          </p:cNvSpPr>
          <p:nvPr>
            <p:ph type="title"/>
          </p:nvPr>
        </p:nvSpPr>
        <p:spPr>
          <a:xfrm>
            <a:off x="276225" y="228601"/>
            <a:ext cx="2834640" cy="1298448"/>
          </a:xfrm>
          <a:prstGeom prst="rect">
            <a:avLst/>
          </a:prstGeom>
        </p:spPr>
        <p:txBody>
          <a:bodyPr vert="horz" lIns="91440" tIns="45720" rIns="91440" bIns="45720" rtlCol="0" anchor="b" anchorCtr="0">
            <a:normAutofit/>
          </a:bodyPr>
          <a:lstStyle>
            <a:lvl1pPr>
              <a:defRPr sz="2400">
                <a:solidFill>
                  <a:schemeClr val="bg2"/>
                </a:solidFill>
              </a:defRPr>
            </a:lvl1pPr>
          </a:lstStyle>
          <a:p>
            <a:r>
              <a:rPr lang="en-US" smtClean="0"/>
              <a:t>Click to edit Master title style</a:t>
            </a:r>
            <a:endParaRPr lang="en-US" dirty="0"/>
          </a:p>
        </p:txBody>
      </p:sp>
      <p:sp>
        <p:nvSpPr>
          <p:cNvPr id="10" name="Content Placeholder 11"/>
          <p:cNvSpPr>
            <a:spLocks noGrp="1"/>
          </p:cNvSpPr>
          <p:nvPr>
            <p:ph sz="quarter" idx="14"/>
          </p:nvPr>
        </p:nvSpPr>
        <p:spPr>
          <a:xfrm>
            <a:off x="3775935" y="533400"/>
            <a:ext cx="5063266" cy="5702808"/>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3"/>
          <p:cNvSpPr>
            <a:spLocks noGrp="1"/>
          </p:cNvSpPr>
          <p:nvPr>
            <p:ph type="body" sz="half" idx="2"/>
          </p:nvPr>
        </p:nvSpPr>
        <p:spPr>
          <a:xfrm>
            <a:off x="276224" y="1539240"/>
            <a:ext cx="2834640" cy="4709160"/>
          </a:xfrm>
        </p:spPr>
        <p:txBody>
          <a:bodyPr>
            <a:normAutofit/>
          </a:bodyPr>
          <a:lstStyle>
            <a:lvl1pPr marL="0" indent="0">
              <a:buNone/>
              <a:defRPr lang="en-US" sz="1600" b="0" i="0" kern="1200" cap="none" spc="30" baseline="0" dirty="0" smtClean="0">
                <a:solidFill>
                  <a:schemeClr val="bg2"/>
                </a:solidFill>
                <a:latin typeface="+mn-lt"/>
                <a:ea typeface="+mn-ea"/>
                <a:cs typeface="Tahom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600"/>
              </a:spcBef>
              <a:spcAft>
                <a:spcPts val="0"/>
              </a:spcAft>
              <a:buClr>
                <a:schemeClr val="accent1"/>
              </a:buClr>
              <a:buFont typeface="Arial" pitchFamily="34" charset="0"/>
              <a:buNone/>
            </a:pPr>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3" name="Rectangle 12"/>
          <p:cNvSpPr/>
          <p:nvPr/>
        </p:nvSpPr>
        <p:spPr>
          <a:xfrm>
            <a:off x="0" y="-1"/>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3409950" y="0"/>
            <a:ext cx="5734050" cy="6858000"/>
          </a:xfrm>
        </p:spPr>
        <p:txBody>
          <a:bodyPr anchor="ctr" anchorCtr="0"/>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5" name="Date Placeholder 4"/>
          <p:cNvSpPr>
            <a:spLocks noGrp="1"/>
          </p:cNvSpPr>
          <p:nvPr>
            <p:ph type="dt" sz="half" idx="10"/>
          </p:nvPr>
        </p:nvSpPr>
        <p:spPr/>
        <p:txBody>
          <a:bodyPr/>
          <a:lstStyle>
            <a:lvl1pPr>
              <a:defRPr>
                <a:solidFill>
                  <a:schemeClr val="bg2"/>
                </a:solidFill>
              </a:defRPr>
            </a:lvl1pPr>
          </a:lstStyle>
          <a:p>
            <a:fld id="{18EC3C81-64EF-4B99-AEB1-E3383D0E0ED9}" type="datetimeFigureOut">
              <a:rPr lang="en-US" smtClean="0"/>
              <a:t>5/29/2016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658A11-9490-463D-AFAD-FEA1DB7D5AA5}" type="slidenum">
              <a:rPr lang="en-US" smtClean="0"/>
              <a:t>‹#›</a:t>
            </a:fld>
            <a:endParaRPr lang="en-US"/>
          </a:p>
        </p:txBody>
      </p:sp>
      <p:sp>
        <p:nvSpPr>
          <p:cNvPr id="21" name="Title Placeholder 1"/>
          <p:cNvSpPr>
            <a:spLocks noGrp="1"/>
          </p:cNvSpPr>
          <p:nvPr>
            <p:ph type="title"/>
          </p:nvPr>
        </p:nvSpPr>
        <p:spPr>
          <a:xfrm>
            <a:off x="276224" y="228600"/>
            <a:ext cx="2834640" cy="1295399"/>
          </a:xfrm>
          <a:prstGeom prst="rect">
            <a:avLst/>
          </a:prstGeom>
        </p:spPr>
        <p:txBody>
          <a:bodyPr vert="horz" lIns="91440" tIns="45720" rIns="91440" bIns="45720" rtlCol="0" anchor="b" anchorCtr="0">
            <a:normAutofit/>
          </a:bodyPr>
          <a:lstStyle>
            <a:lvl1pPr>
              <a:defRPr sz="2400">
                <a:solidFill>
                  <a:schemeClr val="bg2"/>
                </a:solidFill>
              </a:defRPr>
            </a:lvl1pPr>
          </a:lstStyle>
          <a:p>
            <a:r>
              <a:rPr lang="en-US" smtClean="0"/>
              <a:t>Click to edit Master title style</a:t>
            </a:r>
            <a:endParaRPr lang="en-US" dirty="0"/>
          </a:p>
        </p:txBody>
      </p:sp>
      <p:sp>
        <p:nvSpPr>
          <p:cNvPr id="25" name="Text Placeholder 24"/>
          <p:cNvSpPr>
            <a:spLocks noGrp="1"/>
          </p:cNvSpPr>
          <p:nvPr>
            <p:ph type="body" sz="quarter" idx="13"/>
          </p:nvPr>
        </p:nvSpPr>
        <p:spPr>
          <a:xfrm>
            <a:off x="274320" y="1536192"/>
            <a:ext cx="2834640" cy="4712208"/>
          </a:xfrm>
        </p:spPr>
        <p:txBody>
          <a:bodyPr>
            <a:normAutofit/>
          </a:bodyPr>
          <a:lstStyle>
            <a:lvl1pPr marL="0" indent="0">
              <a:buNone/>
              <a:defRPr sz="1600">
                <a:solidFill>
                  <a:schemeClr val="bg2"/>
                </a:solidFill>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76225" y="1295400"/>
            <a:ext cx="8591550" cy="49339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76225" y="6429375"/>
            <a:ext cx="2133600" cy="292100"/>
          </a:xfrm>
          <a:prstGeom prst="rect">
            <a:avLst/>
          </a:prstGeom>
        </p:spPr>
        <p:txBody>
          <a:bodyPr vert="horz" lIns="91440" tIns="45720" rIns="91440" bIns="45720" rtlCol="0" anchor="ctr">
            <a:normAutofit/>
          </a:bodyPr>
          <a:lstStyle>
            <a:lvl1pPr algn="l">
              <a:defRPr sz="1050" b="1">
                <a:solidFill>
                  <a:schemeClr val="tx2"/>
                </a:solidFill>
              </a:defRPr>
            </a:lvl1pPr>
          </a:lstStyle>
          <a:p>
            <a:fld id="{18EC3C81-64EF-4B99-AEB1-E3383D0E0ED9}" type="datetimeFigureOut">
              <a:rPr lang="en-US" smtClean="0"/>
              <a:t>5/29/2016</a:t>
            </a:fld>
            <a:endParaRPr lang="en-US"/>
          </a:p>
        </p:txBody>
      </p:sp>
      <p:sp>
        <p:nvSpPr>
          <p:cNvPr id="5" name="Footer Placeholder 4"/>
          <p:cNvSpPr>
            <a:spLocks noGrp="1"/>
          </p:cNvSpPr>
          <p:nvPr>
            <p:ph type="ftr" sz="quarter" idx="3"/>
          </p:nvPr>
        </p:nvSpPr>
        <p:spPr>
          <a:xfrm>
            <a:off x="3743324" y="6429375"/>
            <a:ext cx="4086225" cy="292100"/>
          </a:xfrm>
          <a:prstGeom prst="rect">
            <a:avLst/>
          </a:prstGeom>
        </p:spPr>
        <p:txBody>
          <a:bodyPr vert="horz" lIns="91440" tIns="45720" rIns="91440" bIns="45720" rtlCol="0" anchor="ctr">
            <a:normAutofit/>
          </a:bodyPr>
          <a:lstStyle>
            <a:lvl1pPr algn="l">
              <a:defRPr sz="1050" b="1">
                <a:solidFill>
                  <a:schemeClr val="tx2"/>
                </a:solidFill>
              </a:defRPr>
            </a:lvl1pPr>
          </a:lstStyle>
          <a:p>
            <a:endParaRPr lang="en-US"/>
          </a:p>
        </p:txBody>
      </p:sp>
      <p:sp>
        <p:nvSpPr>
          <p:cNvPr id="6" name="Slide Number Placeholder 5"/>
          <p:cNvSpPr>
            <a:spLocks noGrp="1"/>
          </p:cNvSpPr>
          <p:nvPr>
            <p:ph type="sldNum" sz="quarter" idx="4"/>
          </p:nvPr>
        </p:nvSpPr>
        <p:spPr>
          <a:xfrm>
            <a:off x="7991475" y="6429375"/>
            <a:ext cx="876300" cy="292100"/>
          </a:xfrm>
          <a:prstGeom prst="rect">
            <a:avLst/>
          </a:prstGeom>
        </p:spPr>
        <p:txBody>
          <a:bodyPr vert="horz" lIns="91440" tIns="45720" rIns="91440" bIns="45720" rtlCol="0" anchor="ctr">
            <a:normAutofit/>
          </a:bodyPr>
          <a:lstStyle>
            <a:lvl1pPr algn="r">
              <a:defRPr sz="1600" b="1">
                <a:solidFill>
                  <a:schemeClr val="tx2"/>
                </a:solidFill>
              </a:defRPr>
            </a:lvl1pPr>
          </a:lstStyle>
          <a:p>
            <a:fld id="{AC658A11-9490-463D-AFAD-FEA1DB7D5AA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defTabSz="914400" rtl="0" eaLnBrk="1" latinLnBrk="0" hangingPunct="1">
        <a:spcBef>
          <a:spcPts val="400"/>
        </a:spcBef>
        <a:buNone/>
        <a:defRPr sz="3600" b="0" kern="1200" cap="none" spc="0" baseline="0">
          <a:solidFill>
            <a:schemeClr val="tx2"/>
          </a:solidFill>
          <a:latin typeface="+mj-lt"/>
          <a:ea typeface="+mj-ea"/>
          <a:cs typeface="Tunga" pitchFamily="2"/>
        </a:defRPr>
      </a:lvl1pPr>
    </p:titleStyle>
    <p:bodyStyle>
      <a:lvl1pPr marL="171450" indent="-173736" algn="l" defTabSz="914400" rtl="0" eaLnBrk="1" latinLnBrk="0" hangingPunct="1">
        <a:spcBef>
          <a:spcPts val="600"/>
        </a:spcBef>
        <a:spcAft>
          <a:spcPts val="0"/>
        </a:spcAft>
        <a:buClr>
          <a:schemeClr val="accent1"/>
        </a:buClr>
        <a:buFont typeface="Arial" pitchFamily="34" charset="0"/>
        <a:buChar char="•"/>
        <a:defRPr sz="2200" b="0" i="0" kern="1200" cap="none" spc="30" baseline="0">
          <a:solidFill>
            <a:schemeClr val="tx2"/>
          </a:solidFill>
          <a:latin typeface="+mn-lt"/>
          <a:ea typeface="+mn-ea"/>
          <a:cs typeface="Tahoma" pitchFamily="34" charset="0"/>
        </a:defRPr>
      </a:lvl1pPr>
      <a:lvl2pPr marL="344488" indent="-173736" algn="l" defTabSz="914400" rtl="0" eaLnBrk="1" latinLnBrk="0" hangingPunct="1">
        <a:spcBef>
          <a:spcPts val="600"/>
        </a:spcBef>
        <a:buClr>
          <a:schemeClr val="accent1"/>
        </a:buClr>
        <a:buFont typeface="Arial" pitchFamily="34" charset="0"/>
        <a:buChar char="•"/>
        <a:defRPr sz="2000" kern="1200">
          <a:solidFill>
            <a:schemeClr val="tx2"/>
          </a:solidFill>
          <a:latin typeface="+mn-lt"/>
          <a:ea typeface="+mn-ea"/>
          <a:cs typeface="Tahoma" pitchFamily="34" charset="0"/>
        </a:defRPr>
      </a:lvl2pPr>
      <a:lvl3pPr marL="515938" indent="-173736" algn="l" defTabSz="914400" rtl="0" eaLnBrk="1" latinLnBrk="0" hangingPunct="1">
        <a:spcBef>
          <a:spcPts val="600"/>
        </a:spcBef>
        <a:buClr>
          <a:schemeClr val="accent1"/>
        </a:buClr>
        <a:buFont typeface="Arial" pitchFamily="34" charset="0"/>
        <a:buChar char="•"/>
        <a:defRPr sz="1800" kern="1200">
          <a:solidFill>
            <a:schemeClr val="tx2"/>
          </a:solidFill>
          <a:latin typeface="+mn-lt"/>
          <a:ea typeface="+mn-ea"/>
          <a:cs typeface="Tahoma" pitchFamily="34" charset="0"/>
        </a:defRPr>
      </a:lvl3pPr>
      <a:lvl4pPr marL="688975" indent="-173736" algn="l" defTabSz="914400" rtl="0" eaLnBrk="1" latinLnBrk="0" hangingPunct="1">
        <a:spcBef>
          <a:spcPts val="600"/>
        </a:spcBef>
        <a:buClr>
          <a:schemeClr val="accent1"/>
        </a:buClr>
        <a:buFont typeface="Arial" pitchFamily="34" charset="0"/>
        <a:buChar char="•"/>
        <a:defRPr sz="1600" kern="1200">
          <a:solidFill>
            <a:schemeClr val="tx2"/>
          </a:solidFill>
          <a:latin typeface="+mn-lt"/>
          <a:ea typeface="+mn-ea"/>
          <a:cs typeface="Tahoma" pitchFamily="34" charset="0"/>
        </a:defRPr>
      </a:lvl4pPr>
      <a:lvl5pPr marL="860425" indent="-173736" algn="l" defTabSz="914400" rtl="0" eaLnBrk="1" latinLnBrk="0" hangingPunct="1">
        <a:spcBef>
          <a:spcPts val="600"/>
        </a:spcBef>
        <a:buClr>
          <a:schemeClr val="accent1"/>
        </a:buClr>
        <a:buFont typeface="Arial" pitchFamily="34" charset="0"/>
        <a:buChar char="•"/>
        <a:defRPr sz="1600" kern="1200" baseline="0">
          <a:solidFill>
            <a:schemeClr val="tx2"/>
          </a:solidFill>
          <a:latin typeface="+mn-lt"/>
          <a:ea typeface="+mn-ea"/>
          <a:cs typeface="Tahoma" pitchFamily="34" charset="0"/>
        </a:defRPr>
      </a:lvl5pPr>
      <a:lvl6pPr marL="105156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123444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141732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8pPr>
      <a:lvl9pPr marL="160020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pPr algn="ctr"/>
            <a:r>
              <a:rPr lang="fa-IR" sz="4400" dirty="0" smtClean="0"/>
              <a:t>دکتر قائم مقامی</a:t>
            </a:r>
            <a:endParaRPr lang="en-US" sz="4400" dirty="0"/>
          </a:p>
        </p:txBody>
      </p:sp>
      <p:sp>
        <p:nvSpPr>
          <p:cNvPr id="2" name="Title 1"/>
          <p:cNvSpPr>
            <a:spLocks noGrp="1"/>
          </p:cNvSpPr>
          <p:nvPr>
            <p:ph type="title"/>
          </p:nvPr>
        </p:nvSpPr>
        <p:spPr>
          <a:xfrm>
            <a:off x="3739896" y="1417320"/>
            <a:ext cx="5120640" cy="2304288"/>
          </a:xfrm>
        </p:spPr>
        <p:txBody>
          <a:bodyPr>
            <a:normAutofit/>
          </a:bodyPr>
          <a:lstStyle/>
          <a:p>
            <a:pPr algn="ctr"/>
            <a:r>
              <a:rPr lang="fa-IR" sz="6600" dirty="0" smtClean="0">
                <a:solidFill>
                  <a:schemeClr val="tx2">
                    <a:lumMod val="60000"/>
                    <a:lumOff val="40000"/>
                  </a:schemeClr>
                </a:solidFill>
              </a:rPr>
              <a:t>به نام یگانه هستی</a:t>
            </a:r>
            <a:endParaRPr lang="en-US" sz="6600" dirty="0">
              <a:solidFill>
                <a:schemeClr val="tx2">
                  <a:lumMod val="60000"/>
                  <a:lumOff val="40000"/>
                </a:schemeClr>
              </a:solidFill>
            </a:endParaRPr>
          </a:p>
        </p:txBody>
      </p:sp>
    </p:spTree>
    <p:extLst>
      <p:ext uri="{BB962C8B-B14F-4D97-AF65-F5344CB8AC3E}">
        <p14:creationId xmlns:p14="http://schemas.microsoft.com/office/powerpoint/2010/main" val="29452298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fa-IR" sz="8000" dirty="0" smtClean="0"/>
              <a:t>آندروپوز</a:t>
            </a:r>
            <a:endParaRPr lang="en-US" sz="8000" dirty="0"/>
          </a:p>
        </p:txBody>
      </p:sp>
      <p:sp>
        <p:nvSpPr>
          <p:cNvPr id="3" name="Content Placeholder 2"/>
          <p:cNvSpPr>
            <a:spLocks noGrp="1"/>
          </p:cNvSpPr>
          <p:nvPr>
            <p:ph sz="quarter" idx="13"/>
          </p:nvPr>
        </p:nvSpPr>
        <p:spPr/>
        <p:txBody>
          <a:bodyPr/>
          <a:lstStyle/>
          <a:p>
            <a:pPr algn="r">
              <a:lnSpc>
                <a:spcPct val="80000"/>
              </a:lnSpc>
              <a:buFont typeface="Wingdings" pitchFamily="2" charset="2"/>
              <a:buNone/>
            </a:pPr>
            <a:r>
              <a:rPr lang="en-US" sz="2000" dirty="0"/>
              <a:t> (strength and stamina) </a:t>
            </a:r>
            <a:r>
              <a:rPr lang="ar-SA" altLang="fa-IR" sz="2800" dirty="0" smtClean="0"/>
              <a:t>کاهش </a:t>
            </a:r>
            <a:r>
              <a:rPr lang="ar-SA" altLang="fa-IR" sz="2800" dirty="0"/>
              <a:t>قدرت</a:t>
            </a:r>
            <a:endParaRPr lang="en-US" altLang="fa-IR" sz="2800" dirty="0"/>
          </a:p>
          <a:p>
            <a:pPr algn="r">
              <a:lnSpc>
                <a:spcPct val="80000"/>
              </a:lnSpc>
              <a:buFont typeface="Wingdings" pitchFamily="2" charset="2"/>
              <a:buNone/>
            </a:pPr>
            <a:r>
              <a:rPr lang="en-US" sz="2800" dirty="0"/>
              <a:t>(thought and cognition) </a:t>
            </a:r>
            <a:r>
              <a:rPr lang="ar-SA" altLang="fa-IR" sz="2800" dirty="0"/>
              <a:t>کاهش و کند شدن روند تفکر</a:t>
            </a:r>
            <a:r>
              <a:rPr lang="en-US" sz="2800" dirty="0"/>
              <a:t> </a:t>
            </a:r>
            <a:endParaRPr lang="ar-SA" altLang="fa-IR" sz="2800" dirty="0"/>
          </a:p>
          <a:p>
            <a:pPr algn="r">
              <a:lnSpc>
                <a:spcPct val="80000"/>
              </a:lnSpc>
              <a:buFont typeface="Wingdings" pitchFamily="2" charset="2"/>
              <a:buNone/>
            </a:pPr>
            <a:r>
              <a:rPr lang="ar-SA" altLang="fa-IR" sz="2800" dirty="0"/>
              <a:t>ضعف و خستگی و بی حالی</a:t>
            </a:r>
          </a:p>
          <a:p>
            <a:pPr algn="r">
              <a:lnSpc>
                <a:spcPct val="80000"/>
              </a:lnSpc>
              <a:buFont typeface="Wingdings" pitchFamily="2" charset="2"/>
              <a:buNone/>
            </a:pPr>
            <a:r>
              <a:rPr lang="ar-SA" altLang="fa-IR" sz="2800" dirty="0"/>
              <a:t>بروز افسردگی</a:t>
            </a:r>
          </a:p>
          <a:p>
            <a:pPr algn="r">
              <a:lnSpc>
                <a:spcPct val="80000"/>
              </a:lnSpc>
              <a:buFont typeface="Wingdings" pitchFamily="2" charset="2"/>
              <a:buNone/>
            </a:pPr>
            <a:r>
              <a:rPr lang="en-US" sz="2800" dirty="0"/>
              <a:t>Potency and libido </a:t>
            </a:r>
            <a:r>
              <a:rPr lang="ar-SA" altLang="fa-IR" sz="2800" dirty="0"/>
              <a:t>کاهش</a:t>
            </a:r>
          </a:p>
          <a:p>
            <a:pPr algn="r">
              <a:lnSpc>
                <a:spcPct val="80000"/>
              </a:lnSpc>
              <a:buFont typeface="Wingdings" pitchFamily="2" charset="2"/>
              <a:buNone/>
            </a:pPr>
            <a:r>
              <a:rPr lang="ar-SA" altLang="fa-IR" sz="2800" dirty="0"/>
              <a:t>کاهش حجم عضلات</a:t>
            </a:r>
          </a:p>
          <a:p>
            <a:pPr algn="r">
              <a:lnSpc>
                <a:spcPct val="80000"/>
              </a:lnSpc>
              <a:buFont typeface="Wingdings" pitchFamily="2" charset="2"/>
              <a:buNone/>
            </a:pPr>
            <a:r>
              <a:rPr lang="ar-SA" altLang="fa-IR" sz="2800" dirty="0"/>
              <a:t>افزایش میزان چربی</a:t>
            </a:r>
          </a:p>
          <a:p>
            <a:pPr algn="r">
              <a:lnSpc>
                <a:spcPct val="80000"/>
              </a:lnSpc>
              <a:buFont typeface="Wingdings" pitchFamily="2" charset="2"/>
              <a:buNone/>
            </a:pPr>
            <a:r>
              <a:rPr lang="en-US" sz="2800" dirty="0"/>
              <a:t>(</a:t>
            </a:r>
            <a:r>
              <a:rPr lang="en-US" sz="2800" dirty="0" err="1"/>
              <a:t>leptin</a:t>
            </a:r>
            <a:r>
              <a:rPr lang="en-US" sz="2800" dirty="0"/>
              <a:t>) </a:t>
            </a:r>
            <a:r>
              <a:rPr lang="ar-SA" altLang="fa-IR" sz="2800" dirty="0"/>
              <a:t>افزایش میزان لپتین</a:t>
            </a:r>
            <a:r>
              <a:rPr lang="en-US" sz="2800" dirty="0"/>
              <a:t> </a:t>
            </a:r>
            <a:endParaRPr lang="ar-SA" altLang="fa-IR" sz="2800" dirty="0"/>
          </a:p>
          <a:p>
            <a:pPr algn="r">
              <a:lnSpc>
                <a:spcPct val="80000"/>
              </a:lnSpc>
              <a:buFont typeface="Wingdings" pitchFamily="2" charset="2"/>
              <a:buNone/>
            </a:pPr>
            <a:r>
              <a:rPr lang="ar-SA" altLang="fa-IR" sz="2800" dirty="0"/>
              <a:t>افزایش پوکی استخوان و شکستگی لگن</a:t>
            </a:r>
          </a:p>
          <a:p>
            <a:pPr algn="r">
              <a:lnSpc>
                <a:spcPct val="80000"/>
              </a:lnSpc>
              <a:buFont typeface="Wingdings" pitchFamily="2" charset="2"/>
              <a:buNone/>
            </a:pPr>
            <a:r>
              <a:rPr lang="ar-SA" altLang="fa-IR" sz="2800" dirty="0"/>
              <a:t>تا کنون مشخص نشده است کدام یک از عوارض فوق ناشی از کمبود</a:t>
            </a:r>
            <a:r>
              <a:rPr lang="ar-SA" altLang="fa-IR" sz="2800" dirty="0" smtClean="0"/>
              <a:t>تستسترون </a:t>
            </a:r>
            <a:r>
              <a:rPr lang="ar-SA" altLang="fa-IR" sz="2800" dirty="0"/>
              <a:t>است .     </a:t>
            </a:r>
            <a:endParaRPr lang="en-US" sz="2800" dirty="0"/>
          </a:p>
        </p:txBody>
      </p:sp>
    </p:spTree>
    <p:extLst>
      <p:ext uri="{BB962C8B-B14F-4D97-AF65-F5344CB8AC3E}">
        <p14:creationId xmlns:p14="http://schemas.microsoft.com/office/powerpoint/2010/main" val="36674341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6000" dirty="0" smtClean="0"/>
              <a:t>پوکی استخوان</a:t>
            </a:r>
            <a:endParaRPr lang="en-US" sz="6000" dirty="0"/>
          </a:p>
        </p:txBody>
      </p:sp>
      <p:sp>
        <p:nvSpPr>
          <p:cNvPr id="3" name="Content Placeholder 2"/>
          <p:cNvSpPr>
            <a:spLocks noGrp="1"/>
          </p:cNvSpPr>
          <p:nvPr>
            <p:ph sz="quarter" idx="13"/>
          </p:nvPr>
        </p:nvSpPr>
        <p:spPr>
          <a:xfrm>
            <a:off x="304800" y="1143000"/>
            <a:ext cx="8595360" cy="4937760"/>
          </a:xfrm>
        </p:spPr>
        <p:txBody>
          <a:bodyPr>
            <a:normAutofit lnSpcReduction="10000"/>
          </a:bodyPr>
          <a:lstStyle/>
          <a:p>
            <a:pPr marL="0" indent="0" algn="r">
              <a:buNone/>
            </a:pPr>
            <a:r>
              <a:rPr lang="fa-IR" dirty="0"/>
              <a:t>* پوكي استخوان عبارت است از كاهش پيشرونده توده استخواني در حاليكه</a:t>
            </a:r>
          </a:p>
          <a:p>
            <a:pPr marL="0" indent="0" algn="r">
              <a:buNone/>
            </a:pPr>
            <a:r>
              <a:rPr lang="fa-IR" dirty="0"/>
              <a:t>   عناصر معدني در ماتريكس استخوان به نسبت طبيعي وجود دارند .</a:t>
            </a:r>
          </a:p>
          <a:p>
            <a:pPr marL="0" indent="0" algn="r">
              <a:buNone/>
            </a:pPr>
            <a:r>
              <a:rPr lang="fa-IR" dirty="0"/>
              <a:t>* همه انسان ها ( زن و مرد ) بعد از 30  سالگـي شـروع بـه كـاهش تـوده</a:t>
            </a:r>
          </a:p>
          <a:p>
            <a:pPr marL="0" indent="0" algn="r">
              <a:buNone/>
            </a:pPr>
            <a:r>
              <a:rPr lang="fa-IR" dirty="0"/>
              <a:t>   استخواني مي كنند و در زن ها بعد از يائسگي توده استخواني با سرعـت</a:t>
            </a:r>
          </a:p>
          <a:p>
            <a:pPr marL="0" indent="0" algn="r">
              <a:buNone/>
            </a:pPr>
            <a:r>
              <a:rPr lang="fa-IR" dirty="0"/>
              <a:t>   بيشتري برداشـت مي شود و به هميـن دليـل پوكـي استخـوان در زن هـا</a:t>
            </a:r>
          </a:p>
          <a:p>
            <a:pPr marL="0" indent="0" algn="r">
              <a:buNone/>
            </a:pPr>
            <a:r>
              <a:rPr lang="fa-IR" dirty="0"/>
              <a:t>   شايعتر از مردها است .</a:t>
            </a:r>
          </a:p>
          <a:p>
            <a:pPr marL="0" indent="0" algn="r">
              <a:buNone/>
            </a:pPr>
            <a:r>
              <a:rPr lang="fa-IR" dirty="0"/>
              <a:t>* فعاليت فيزيكي كمتر ، كمبود كلسيم در رژيم غذايـي و سيگـار كـشيدن </a:t>
            </a:r>
          </a:p>
          <a:p>
            <a:pPr marL="0" indent="0" algn="r">
              <a:buNone/>
            </a:pPr>
            <a:r>
              <a:rPr lang="fa-IR" dirty="0"/>
              <a:t>   منجر به افزايش سرعت ايجاد استئوپروز و شروع زودتر آن مي گردد .</a:t>
            </a:r>
          </a:p>
          <a:p>
            <a:pPr marL="0" indent="0">
              <a:buNone/>
            </a:pPr>
            <a:endParaRPr lang="fa-IR" dirty="0"/>
          </a:p>
          <a:p>
            <a:endParaRPr lang="en-US" dirty="0"/>
          </a:p>
        </p:txBody>
      </p:sp>
    </p:spTree>
    <p:extLst>
      <p:ext uri="{BB962C8B-B14F-4D97-AF65-F5344CB8AC3E}">
        <p14:creationId xmlns:p14="http://schemas.microsoft.com/office/powerpoint/2010/main" val="7602868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fa-IR" sz="6600" dirty="0" smtClean="0"/>
              <a:t>نشانه ها وعلایم</a:t>
            </a:r>
            <a:endParaRPr lang="en-US" sz="6600" dirty="0"/>
          </a:p>
        </p:txBody>
      </p:sp>
      <p:sp>
        <p:nvSpPr>
          <p:cNvPr id="3" name="Content Placeholder 2"/>
          <p:cNvSpPr>
            <a:spLocks noGrp="1"/>
          </p:cNvSpPr>
          <p:nvPr>
            <p:ph sz="quarter" idx="13"/>
          </p:nvPr>
        </p:nvSpPr>
        <p:spPr/>
        <p:txBody>
          <a:bodyPr/>
          <a:lstStyle/>
          <a:p>
            <a:pPr marL="0" indent="0" algn="r" rtl="1">
              <a:buNone/>
            </a:pPr>
            <a:r>
              <a:rPr lang="fa-IR" dirty="0"/>
              <a:t>درد ، محدوديت حركت ، كاهش قد</a:t>
            </a:r>
          </a:p>
          <a:p>
            <a:pPr marL="0" indent="0" algn="r" rtl="1">
              <a:buNone/>
            </a:pPr>
            <a:r>
              <a:rPr lang="fa-IR" dirty="0"/>
              <a:t>* درد پشت ، كاهش طول قد و كاهش حركت ناشي از شكستگي</a:t>
            </a:r>
          </a:p>
          <a:p>
            <a:pPr marL="0" indent="0" algn="r" rtl="1">
              <a:buNone/>
            </a:pPr>
            <a:r>
              <a:rPr lang="fa-IR" dirty="0"/>
              <a:t>   جسم مهره ها ست .</a:t>
            </a:r>
          </a:p>
          <a:p>
            <a:pPr marL="0" indent="0" algn="r" rtl="1">
              <a:buNone/>
            </a:pPr>
            <a:r>
              <a:rPr lang="fa-IR" dirty="0"/>
              <a:t>* 50 % زنان بالاي 65 سال داري شكستگي هاي فشاري ستون</a:t>
            </a:r>
          </a:p>
          <a:p>
            <a:pPr marL="0" indent="0" algn="r" rtl="1">
              <a:buNone/>
            </a:pPr>
            <a:r>
              <a:rPr lang="fa-IR" dirty="0"/>
              <a:t>   مهره ها مـي شوند كـه تقريباً در دو سوم آنها تشخيـص داده </a:t>
            </a:r>
          </a:p>
          <a:p>
            <a:pPr marL="0" indent="0" algn="r" rtl="1">
              <a:buNone/>
            </a:pPr>
            <a:r>
              <a:rPr lang="fa-IR" dirty="0"/>
              <a:t>   نمي شود .</a:t>
            </a:r>
          </a:p>
          <a:p>
            <a:pPr marL="0" indent="0" algn="r" rtl="1">
              <a:buNone/>
            </a:pPr>
            <a:r>
              <a:rPr lang="fa-IR" dirty="0"/>
              <a:t>* هر شكستگي فشاري كامل باعث كـاهش يك سانتي متـر از</a:t>
            </a:r>
          </a:p>
          <a:p>
            <a:pPr marL="0" indent="0" algn="r" rtl="1">
              <a:buNone/>
            </a:pPr>
            <a:r>
              <a:rPr lang="fa-IR" dirty="0"/>
              <a:t>   طول قد مي گردد .</a:t>
            </a:r>
          </a:p>
          <a:p>
            <a:pPr marL="0" indent="0" algn="r" rtl="1">
              <a:buNone/>
            </a:pPr>
            <a:r>
              <a:rPr lang="fa-IR" dirty="0"/>
              <a:t>* شايعتـرين محـل شكستگـي مهـره ها ، دوازدهميـن مهـره</a:t>
            </a:r>
          </a:p>
          <a:p>
            <a:pPr marL="0" indent="0" algn="r" rtl="1">
              <a:buNone/>
            </a:pPr>
            <a:r>
              <a:rPr lang="fa-IR" dirty="0"/>
              <a:t>   توراسيك و سه مهره اول كمري است .</a:t>
            </a:r>
          </a:p>
          <a:p>
            <a:pPr marL="0" indent="0" algn="r" rtl="1">
              <a:buNone/>
            </a:pPr>
            <a:endParaRPr lang="en-US" dirty="0"/>
          </a:p>
        </p:txBody>
      </p:sp>
    </p:spTree>
    <p:extLst>
      <p:ext uri="{BB962C8B-B14F-4D97-AF65-F5344CB8AC3E}">
        <p14:creationId xmlns:p14="http://schemas.microsoft.com/office/powerpoint/2010/main" val="25125033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fa-IR" sz="7200" dirty="0" smtClean="0"/>
              <a:t>علائم و نشانه ها</a:t>
            </a:r>
            <a:endParaRPr lang="en-US" sz="7200" dirty="0"/>
          </a:p>
        </p:txBody>
      </p:sp>
      <p:sp>
        <p:nvSpPr>
          <p:cNvPr id="3" name="Content Placeholder 2"/>
          <p:cNvSpPr>
            <a:spLocks noGrp="1"/>
          </p:cNvSpPr>
          <p:nvPr>
            <p:ph sz="quarter" idx="13"/>
          </p:nvPr>
        </p:nvSpPr>
        <p:spPr/>
        <p:txBody>
          <a:bodyPr/>
          <a:lstStyle/>
          <a:p>
            <a:pPr marL="0" indent="0" algn="r" rtl="1">
              <a:buNone/>
            </a:pPr>
            <a:r>
              <a:rPr lang="fa-IR" dirty="0"/>
              <a:t>* ضايعات دنداني ناشـي از فقدان بافت استخـواني آلوئل هـاي</a:t>
            </a:r>
          </a:p>
          <a:p>
            <a:pPr marL="0" indent="0" algn="r" rtl="1">
              <a:buNone/>
            </a:pPr>
            <a:r>
              <a:rPr lang="fa-IR" dirty="0"/>
              <a:t>   دنداني به شدت با استئوپروز در ارتباط است و منجر به از دست</a:t>
            </a:r>
          </a:p>
          <a:p>
            <a:pPr marL="0" indent="0" algn="r" rtl="1">
              <a:buNone/>
            </a:pPr>
            <a:r>
              <a:rPr lang="fa-IR" dirty="0"/>
              <a:t>   رفتن دندان ها مي گردد .</a:t>
            </a:r>
          </a:p>
          <a:p>
            <a:pPr marL="0" indent="0" algn="r" rtl="1">
              <a:buNone/>
            </a:pPr>
            <a:r>
              <a:rPr lang="fa-IR" dirty="0"/>
              <a:t>* ضايعات دنداني با سيگار كشيدن تشديد مي شود </a:t>
            </a:r>
            <a:endParaRPr lang="en-US" dirty="0"/>
          </a:p>
        </p:txBody>
      </p:sp>
      <p:pic>
        <p:nvPicPr>
          <p:cNvPr id="8194" name="Picture 2" descr="C:\Users\Pc\Desktop\New folder\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124200"/>
            <a:ext cx="8534400" cy="373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83877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t>اقدامات توصیه شده در مورد پوکی استخوان</a:t>
            </a:r>
            <a:endParaRPr lang="en-US" dirty="0"/>
          </a:p>
        </p:txBody>
      </p:sp>
      <p:sp>
        <p:nvSpPr>
          <p:cNvPr id="3" name="Content Placeholder 2"/>
          <p:cNvSpPr>
            <a:spLocks noGrp="1"/>
          </p:cNvSpPr>
          <p:nvPr>
            <p:ph sz="quarter" idx="13"/>
          </p:nvPr>
        </p:nvSpPr>
        <p:spPr/>
        <p:txBody>
          <a:bodyPr/>
          <a:lstStyle/>
          <a:p>
            <a:pPr marL="454914" indent="-457200" algn="r" rtl="1">
              <a:buFont typeface="+mj-lt"/>
              <a:buAutoNum type="arabicPeriod"/>
            </a:pPr>
            <a:r>
              <a:rPr lang="fa-IR" dirty="0" smtClean="0"/>
              <a:t>ورزش منظم :پیاده روی مناسب می باشد(مشورت با پزشک قبل از شروع ورزش)</a:t>
            </a:r>
          </a:p>
          <a:p>
            <a:pPr marL="454914" indent="-457200" algn="r" rtl="1">
              <a:buFont typeface="+mj-lt"/>
              <a:buAutoNum type="arabicPeriod"/>
            </a:pPr>
            <a:r>
              <a:rPr lang="fa-IR" dirty="0" smtClean="0"/>
              <a:t>مصرف غذاهای حاوی کلسیم</a:t>
            </a:r>
          </a:p>
          <a:p>
            <a:pPr marL="454914" indent="-457200" algn="r" rtl="1">
              <a:buFont typeface="+mj-lt"/>
              <a:buAutoNum type="arabicPeriod"/>
            </a:pPr>
            <a:r>
              <a:rPr lang="fa-IR" dirty="0" smtClean="0"/>
              <a:t>عدم مصرف خودسرانه انتی اسیدها</a:t>
            </a:r>
          </a:p>
          <a:p>
            <a:pPr marL="454914" indent="-457200" algn="r" rtl="1">
              <a:buFont typeface="+mj-lt"/>
              <a:buAutoNum type="arabicPeriod"/>
            </a:pPr>
            <a:r>
              <a:rPr lang="fa-IR" dirty="0" smtClean="0"/>
              <a:t>عدم مصرف نوشابه های گازدار</a:t>
            </a:r>
          </a:p>
          <a:p>
            <a:pPr marL="454914" indent="-457200" algn="r" rtl="1">
              <a:buFont typeface="+mj-lt"/>
              <a:buAutoNum type="arabicPeriod"/>
            </a:pPr>
            <a:r>
              <a:rPr lang="fa-IR" dirty="0" smtClean="0"/>
              <a:t>عدم مصرف الکل و سیگار</a:t>
            </a:r>
          </a:p>
          <a:p>
            <a:pPr marL="454914" indent="-457200" algn="r" rtl="1">
              <a:buFont typeface="+mj-lt"/>
              <a:buAutoNum type="arabicPeriod"/>
            </a:pPr>
            <a:r>
              <a:rPr lang="fa-IR" dirty="0" smtClean="0"/>
              <a:t>ویتامین </a:t>
            </a:r>
            <a:r>
              <a:rPr lang="en-US" dirty="0" smtClean="0"/>
              <a:t>D</a:t>
            </a:r>
            <a:r>
              <a:rPr lang="fa-IR" dirty="0"/>
              <a:t> </a:t>
            </a:r>
            <a:r>
              <a:rPr lang="fa-IR" dirty="0" smtClean="0"/>
              <a:t>تابش مستقیم نور خورشید و مصرف مکملها</a:t>
            </a:r>
          </a:p>
          <a:p>
            <a:pPr marL="454914" indent="-457200" algn="r" rtl="1">
              <a:buFont typeface="+mj-lt"/>
              <a:buAutoNum type="arabicPeriod"/>
            </a:pPr>
            <a:r>
              <a:rPr lang="fa-IR" dirty="0" smtClean="0"/>
              <a:t>مصرف هورمونها و داروها با نظر و تجویز پزشک</a:t>
            </a:r>
            <a:endParaRPr lang="en-US" dirty="0"/>
          </a:p>
        </p:txBody>
      </p:sp>
    </p:spTree>
    <p:extLst>
      <p:ext uri="{BB962C8B-B14F-4D97-AF65-F5344CB8AC3E}">
        <p14:creationId xmlns:p14="http://schemas.microsoft.com/office/powerpoint/2010/main" val="26353316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endParaRPr lang="en-US"/>
          </a:p>
        </p:txBody>
      </p:sp>
      <p:pic>
        <p:nvPicPr>
          <p:cNvPr id="11266" name="Picture 2" descr="C:\Users\Pc\Desktop\New folder\images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1" y="838200"/>
            <a:ext cx="8610600" cy="5410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3120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Pc\Desktop\New folder\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457200"/>
            <a:ext cx="7315200"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50238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5400" dirty="0" smtClean="0"/>
              <a:t>بیماریهای قلبی عروقی</a:t>
            </a:r>
            <a:endParaRPr lang="en-US" sz="5400" dirty="0"/>
          </a:p>
        </p:txBody>
      </p:sp>
      <p:sp>
        <p:nvSpPr>
          <p:cNvPr id="3" name="Content Placeholder 2"/>
          <p:cNvSpPr>
            <a:spLocks noGrp="1"/>
          </p:cNvSpPr>
          <p:nvPr>
            <p:ph sz="quarter" idx="13"/>
          </p:nvPr>
        </p:nvSpPr>
        <p:spPr/>
        <p:txBody>
          <a:bodyPr>
            <a:normAutofit/>
          </a:bodyPr>
          <a:lstStyle/>
          <a:p>
            <a:pPr marL="457200" indent="-457200" algn="r" rtl="1">
              <a:buFont typeface="Arial" charset="0"/>
              <a:buChar char="•"/>
            </a:pPr>
            <a:r>
              <a:rPr lang="fa-IR" sz="3200" dirty="0" smtClean="0"/>
              <a:t>با </a:t>
            </a:r>
            <a:r>
              <a:rPr lang="fa-IR" sz="3200" dirty="0"/>
              <a:t>افزايش سن ( دوران پيري ) شيوع بيماريهاي قلبي عروقي در زنان و </a:t>
            </a:r>
            <a:r>
              <a:rPr lang="fa-IR" sz="3200" dirty="0" smtClean="0"/>
              <a:t>مردان برابر می شود</a:t>
            </a:r>
          </a:p>
          <a:p>
            <a:pPr marL="457200" indent="-457200" algn="r" rtl="1">
              <a:buFont typeface="Arial" charset="0"/>
              <a:buChar char="•"/>
            </a:pPr>
            <a:r>
              <a:rPr lang="fa-IR" sz="3200" dirty="0" smtClean="0"/>
              <a:t>افزایش احتمال سکته قلبی سکته مغزی بعد از</a:t>
            </a:r>
          </a:p>
          <a:p>
            <a:pPr marL="457200" indent="-457200" algn="r" rtl="1">
              <a:buFont typeface="Arial" charset="0"/>
              <a:buChar char="•"/>
            </a:pPr>
            <a:r>
              <a:rPr lang="fa-IR" sz="3200" dirty="0" smtClean="0"/>
              <a:t>یائسگی</a:t>
            </a:r>
            <a:endParaRPr lang="fa-IR" sz="3200" dirty="0"/>
          </a:p>
        </p:txBody>
      </p:sp>
      <p:pic>
        <p:nvPicPr>
          <p:cNvPr id="12290" name="Picture 2" descr="C:\Users\Pc\Desktop\New folder\images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3581400"/>
            <a:ext cx="6324600"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7920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t>اقدامات مناسب در مورد بیماریهای قلبی عروقی</a:t>
            </a:r>
            <a:endParaRPr lang="en-US" dirty="0"/>
          </a:p>
        </p:txBody>
      </p:sp>
      <p:sp>
        <p:nvSpPr>
          <p:cNvPr id="3" name="Content Placeholder 2"/>
          <p:cNvSpPr>
            <a:spLocks noGrp="1"/>
          </p:cNvSpPr>
          <p:nvPr>
            <p:ph sz="quarter" idx="13"/>
          </p:nvPr>
        </p:nvSpPr>
        <p:spPr/>
        <p:txBody>
          <a:bodyPr/>
          <a:lstStyle/>
          <a:p>
            <a:pPr marL="0" indent="0" algn="r" rtl="1">
              <a:buNone/>
            </a:pPr>
            <a:r>
              <a:rPr lang="fa-IR" sz="2000" dirty="0"/>
              <a:t>* استروژن يك اثر محافظتي در مقابل بيماريهاي قلبي عروقي دارد و در صورت</a:t>
            </a:r>
          </a:p>
          <a:p>
            <a:pPr marL="0" indent="0" algn="r" rtl="1">
              <a:buNone/>
            </a:pPr>
            <a:r>
              <a:rPr lang="fa-IR" sz="2000" dirty="0"/>
              <a:t>   استفاده صحيح مي توان باعث كاهش ريسك بيماري گردد .</a:t>
            </a:r>
          </a:p>
          <a:p>
            <a:pPr marL="0" indent="0" algn="r" rtl="1">
              <a:buNone/>
            </a:pPr>
            <a:r>
              <a:rPr lang="fa-IR" sz="2000" dirty="0"/>
              <a:t>* چاقي به هنگام يائسگي در اثر تغييرات هورموني نمي باشد . بلكه منعكس</a:t>
            </a:r>
          </a:p>
          <a:p>
            <a:pPr marL="0" indent="0" algn="r" rtl="1">
              <a:buNone/>
            </a:pPr>
            <a:r>
              <a:rPr lang="fa-IR" sz="2000" dirty="0"/>
              <a:t>   كننده رژيم غذايي ، ورزش و افزايش سن است .</a:t>
            </a:r>
          </a:p>
          <a:p>
            <a:pPr marL="0" indent="0" algn="r" rtl="1">
              <a:buNone/>
            </a:pPr>
            <a:r>
              <a:rPr lang="fa-IR" sz="2000" dirty="0"/>
              <a:t>* كاهش مرگ و مير ناشي از </a:t>
            </a:r>
            <a:r>
              <a:rPr lang="fa-IR" sz="2000" dirty="0" smtClean="0"/>
              <a:t>بيماريهاي قلبی عروقی </a:t>
            </a:r>
            <a:r>
              <a:rPr lang="fa-IR" sz="2000" dirty="0"/>
              <a:t>با قطع مصرف سيگار ، كنترل </a:t>
            </a:r>
            <a:r>
              <a:rPr lang="fa-IR" sz="2000" dirty="0" smtClean="0"/>
              <a:t>فشار خون وبیماری دیابت وپائین نگهداشتن سطح چربی خون امکان پذیر است.</a:t>
            </a:r>
            <a:endParaRPr lang="fa-IR" sz="2000" dirty="0"/>
          </a:p>
          <a:p>
            <a:pPr marL="342900" indent="-342900" algn="r" rtl="1">
              <a:buFont typeface="Wingdings" pitchFamily="2" charset="2"/>
              <a:buChar char="v"/>
            </a:pPr>
            <a:endParaRPr lang="fa-IR" sz="2000" dirty="0" smtClean="0"/>
          </a:p>
          <a:p>
            <a:pPr marL="342900" indent="-342900" algn="r" rtl="1">
              <a:buFont typeface="Wingdings" pitchFamily="2" charset="2"/>
              <a:buChar char="v"/>
            </a:pPr>
            <a:r>
              <a:rPr lang="fa-IR" sz="2000" dirty="0" smtClean="0"/>
              <a:t>افزایش </a:t>
            </a:r>
            <a:r>
              <a:rPr lang="fa-IR" sz="2000" dirty="0"/>
              <a:t>مصرف میوه </a:t>
            </a:r>
            <a:r>
              <a:rPr lang="fa-IR" sz="2000" dirty="0" smtClean="0"/>
              <a:t>وسبزی</a:t>
            </a:r>
            <a:endParaRPr lang="fa-IR" sz="2000" dirty="0"/>
          </a:p>
          <a:p>
            <a:pPr marL="342900" indent="-342900" algn="r" rtl="1">
              <a:buFont typeface="Wingdings" pitchFamily="2" charset="2"/>
              <a:buChar char="v"/>
            </a:pPr>
            <a:r>
              <a:rPr lang="fa-IR" sz="2000" dirty="0" smtClean="0"/>
              <a:t>کاهش مصرف چربی و نمک</a:t>
            </a:r>
          </a:p>
          <a:p>
            <a:pPr marL="342900" indent="-342900" algn="r" rtl="1">
              <a:buFont typeface="Wingdings" pitchFamily="2" charset="2"/>
              <a:buChar char="v"/>
            </a:pPr>
            <a:r>
              <a:rPr lang="fa-IR" sz="2000" dirty="0" smtClean="0"/>
              <a:t>ورزش مناسب</a:t>
            </a:r>
            <a:endParaRPr lang="en-US" sz="2000" dirty="0"/>
          </a:p>
        </p:txBody>
      </p:sp>
    </p:spTree>
    <p:extLst>
      <p:ext uri="{BB962C8B-B14F-4D97-AF65-F5344CB8AC3E}">
        <p14:creationId xmlns:p14="http://schemas.microsoft.com/office/powerpoint/2010/main" val="38934657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6000" dirty="0" smtClean="0"/>
              <a:t>تغییرات آتروفیک</a:t>
            </a:r>
            <a:endParaRPr lang="en-US" sz="6000" dirty="0"/>
          </a:p>
        </p:txBody>
      </p:sp>
      <p:sp>
        <p:nvSpPr>
          <p:cNvPr id="3" name="Content Placeholder 2"/>
          <p:cNvSpPr>
            <a:spLocks noGrp="1"/>
          </p:cNvSpPr>
          <p:nvPr>
            <p:ph sz="quarter" idx="13"/>
          </p:nvPr>
        </p:nvSpPr>
        <p:spPr/>
        <p:txBody>
          <a:bodyPr/>
          <a:lstStyle/>
          <a:p>
            <a:pPr algn="r" rtl="1"/>
            <a:r>
              <a:rPr lang="fa-IR" dirty="0"/>
              <a:t>معمولاً چندين سال پس از يائسگي آتروفي سطوح مخاطي واژن بعلت توليد فوق العاده كم استروژن مشاهده مي شود. واژينيت، خارش، </a:t>
            </a:r>
            <a:r>
              <a:rPr lang="fa-IR" dirty="0" smtClean="0"/>
              <a:t>مقاربت </a:t>
            </a:r>
            <a:r>
              <a:rPr lang="fa-IR" dirty="0"/>
              <a:t>دردناك و تنگي مجراي ادراري از عوارض آن </a:t>
            </a:r>
            <a:r>
              <a:rPr lang="fa-IR" dirty="0" smtClean="0"/>
              <a:t>است.</a:t>
            </a:r>
          </a:p>
          <a:p>
            <a:pPr algn="r" rtl="1"/>
            <a:r>
              <a:rPr lang="fa-IR" dirty="0" smtClean="0"/>
              <a:t>این مسئله باید جدی در نظر گرفته شود چون می تواند بر روابط زناشویی تاثیر گذار باشد.</a:t>
            </a:r>
          </a:p>
          <a:p>
            <a:pPr algn="r" rtl="1"/>
            <a:r>
              <a:rPr lang="fa-IR" dirty="0" smtClean="0">
                <a:solidFill>
                  <a:srgbClr val="FF0000"/>
                </a:solidFill>
              </a:rPr>
              <a:t>نکته مهم:</a:t>
            </a:r>
            <a:r>
              <a:rPr lang="fa-IR" dirty="0" smtClean="0">
                <a:solidFill>
                  <a:schemeClr val="bg2">
                    <a:lumMod val="10000"/>
                  </a:schemeClr>
                </a:solidFill>
              </a:rPr>
              <a:t>بسیاری</a:t>
            </a:r>
            <a:r>
              <a:rPr lang="fa-IR" dirty="0" smtClean="0">
                <a:solidFill>
                  <a:srgbClr val="FF0000"/>
                </a:solidFill>
              </a:rPr>
              <a:t> </a:t>
            </a:r>
            <a:r>
              <a:rPr lang="fa-IR" dirty="0" smtClean="0"/>
              <a:t>از سرطان های دستگاه تناسلی هم همین علائم را دارند.</a:t>
            </a:r>
          </a:p>
        </p:txBody>
      </p:sp>
    </p:spTree>
    <p:extLst>
      <p:ext uri="{BB962C8B-B14F-4D97-AF65-F5344CB8AC3E}">
        <p14:creationId xmlns:p14="http://schemas.microsoft.com/office/powerpoint/2010/main" val="6960568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pPr algn="ctr"/>
            <a:r>
              <a:rPr lang="en-US" sz="6000" dirty="0" smtClean="0"/>
              <a:t>MENOPAUSE</a:t>
            </a:r>
            <a:endParaRPr lang="en-US" sz="6000" dirty="0"/>
          </a:p>
        </p:txBody>
      </p:sp>
      <p:sp>
        <p:nvSpPr>
          <p:cNvPr id="3" name="Title 2"/>
          <p:cNvSpPr>
            <a:spLocks noGrp="1"/>
          </p:cNvSpPr>
          <p:nvPr>
            <p:ph type="title"/>
          </p:nvPr>
        </p:nvSpPr>
        <p:spPr/>
        <p:txBody>
          <a:bodyPr>
            <a:normAutofit/>
          </a:bodyPr>
          <a:lstStyle/>
          <a:p>
            <a:pPr algn="ctr"/>
            <a:r>
              <a:rPr lang="fa-IR" sz="8800" dirty="0" smtClean="0"/>
              <a:t>یائسگی</a:t>
            </a:r>
            <a:endParaRPr lang="en-US" sz="8800" dirty="0"/>
          </a:p>
        </p:txBody>
      </p:sp>
    </p:spTree>
    <p:extLst>
      <p:ext uri="{BB962C8B-B14F-4D97-AF65-F5344CB8AC3E}">
        <p14:creationId xmlns:p14="http://schemas.microsoft.com/office/powerpoint/2010/main" val="4271718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fa-IR" sz="6600" dirty="0" smtClean="0"/>
              <a:t>اقدامات لازم</a:t>
            </a:r>
            <a:endParaRPr lang="en-US" sz="6600" dirty="0"/>
          </a:p>
        </p:txBody>
      </p:sp>
      <p:sp>
        <p:nvSpPr>
          <p:cNvPr id="3" name="Content Placeholder 2"/>
          <p:cNvSpPr>
            <a:spLocks noGrp="1"/>
          </p:cNvSpPr>
          <p:nvPr>
            <p:ph sz="quarter" idx="13"/>
          </p:nvPr>
        </p:nvSpPr>
        <p:spPr/>
        <p:txBody>
          <a:bodyPr/>
          <a:lstStyle/>
          <a:p>
            <a:pPr marL="457200" indent="-457200" algn="r" rtl="1">
              <a:buFont typeface="+mj-lt"/>
              <a:buAutoNum type="arabicPeriod"/>
            </a:pPr>
            <a:r>
              <a:rPr lang="fa-IR" dirty="0" smtClean="0"/>
              <a:t>معرفی به پزشک جهت بررسی ها واقدامات لازم</a:t>
            </a:r>
          </a:p>
          <a:p>
            <a:pPr marL="457200" indent="-457200" algn="r" rtl="1">
              <a:buFont typeface="+mj-lt"/>
              <a:buAutoNum type="arabicPeriod"/>
            </a:pPr>
            <a:r>
              <a:rPr lang="fa-IR" dirty="0" smtClean="0"/>
              <a:t>درمان </a:t>
            </a:r>
            <a:r>
              <a:rPr lang="fa-IR" dirty="0"/>
              <a:t>هورموني </a:t>
            </a:r>
          </a:p>
          <a:p>
            <a:pPr marL="457200" indent="-457200" algn="r" rtl="1">
              <a:buFont typeface="+mj-lt"/>
              <a:buAutoNum type="arabicPeriod"/>
            </a:pPr>
            <a:r>
              <a:rPr lang="fa-IR" dirty="0" smtClean="0"/>
              <a:t>استفاده </a:t>
            </a:r>
            <a:r>
              <a:rPr lang="fa-IR" dirty="0"/>
              <a:t>از لوبريكانت</a:t>
            </a:r>
          </a:p>
          <a:p>
            <a:pPr marL="457200" indent="-457200" algn="r" rtl="1">
              <a:buFont typeface="+mj-lt"/>
              <a:buAutoNum type="arabicPeriod"/>
            </a:pPr>
            <a:r>
              <a:rPr lang="fa-IR" dirty="0"/>
              <a:t>آنتي بيوتيك </a:t>
            </a:r>
            <a:r>
              <a:rPr lang="fa-IR" dirty="0" smtClean="0"/>
              <a:t>مناسب</a:t>
            </a:r>
            <a:endParaRPr lang="en-US" dirty="0"/>
          </a:p>
        </p:txBody>
      </p:sp>
    </p:spTree>
    <p:extLst>
      <p:ext uri="{BB962C8B-B14F-4D97-AF65-F5344CB8AC3E}">
        <p14:creationId xmlns:p14="http://schemas.microsoft.com/office/powerpoint/2010/main" val="244372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657600" y="2971800"/>
            <a:ext cx="1371600" cy="762000"/>
          </a:xfrm>
        </p:spPr>
        <p:txBody>
          <a:bodyPr/>
          <a:lstStyle/>
          <a:p>
            <a:endParaRPr lang="en-US" dirty="0"/>
          </a:p>
        </p:txBody>
      </p:sp>
      <p:pic>
        <p:nvPicPr>
          <p:cNvPr id="13314" name="Picture 2" descr="C:\Users\Pc\Desktop\New folder\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609600"/>
            <a:ext cx="7162800" cy="586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92422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fa-IR" sz="6600" dirty="0" smtClean="0"/>
              <a:t>مشکلات ادراری</a:t>
            </a:r>
            <a:endParaRPr lang="en-US" sz="6600" dirty="0"/>
          </a:p>
        </p:txBody>
      </p:sp>
      <p:sp>
        <p:nvSpPr>
          <p:cNvPr id="3" name="Content Placeholder 2"/>
          <p:cNvSpPr>
            <a:spLocks noGrp="1"/>
          </p:cNvSpPr>
          <p:nvPr>
            <p:ph sz="quarter" idx="13"/>
          </p:nvPr>
        </p:nvSpPr>
        <p:spPr/>
        <p:txBody>
          <a:bodyPr/>
          <a:lstStyle/>
          <a:p>
            <a:pPr algn="r" rtl="1"/>
            <a:r>
              <a:rPr lang="fa-IR" dirty="0"/>
              <a:t>دفع غير ارادي ادرار يك مشكل اجتماعي - بهداشتي است كه با افزايش سن و يائسگي تشديد مي شود . علت آن كاهش تونيستيه عضلات لگني بعلـت مشكلات پيري و آتروفي عضلاني ناشي از كاهش هورموني است . در صـورت مواجهه با اين مشكل بررسي بيماري ضروري است .</a:t>
            </a:r>
          </a:p>
          <a:p>
            <a:pPr algn="r" rtl="1"/>
            <a:r>
              <a:rPr lang="fa-IR" dirty="0"/>
              <a:t>بي اختياري ادراري مي تواند ناشي از مواد زير باشد :</a:t>
            </a:r>
          </a:p>
          <a:p>
            <a:pPr algn="r" rtl="1"/>
            <a:r>
              <a:rPr lang="fa-IR" dirty="0"/>
              <a:t>     1 - مصرف داروهاي مختلف</a:t>
            </a:r>
          </a:p>
          <a:p>
            <a:pPr algn="r" rtl="1"/>
            <a:r>
              <a:rPr lang="fa-IR" dirty="0"/>
              <a:t>     2 - عفونت و سنگهاي ادراري</a:t>
            </a:r>
          </a:p>
          <a:p>
            <a:pPr algn="r" rtl="1"/>
            <a:r>
              <a:rPr lang="fa-IR" dirty="0"/>
              <a:t>     3 - ديابت</a:t>
            </a:r>
          </a:p>
          <a:p>
            <a:pPr algn="r" rtl="1"/>
            <a:r>
              <a:rPr lang="fa-IR" dirty="0"/>
              <a:t>     4 - مشكلات رواني</a:t>
            </a:r>
          </a:p>
          <a:p>
            <a:pPr algn="r" rtl="1"/>
            <a:r>
              <a:rPr lang="fa-IR" dirty="0"/>
              <a:t>     5 - بيماريهاي دستگاه عصبي مركزي و نخاعي</a:t>
            </a:r>
          </a:p>
          <a:p>
            <a:pPr algn="r" rtl="1"/>
            <a:endParaRPr lang="en-US" dirty="0"/>
          </a:p>
        </p:txBody>
      </p:sp>
    </p:spTree>
    <p:extLst>
      <p:ext uri="{BB962C8B-B14F-4D97-AF65-F5344CB8AC3E}">
        <p14:creationId xmlns:p14="http://schemas.microsoft.com/office/powerpoint/2010/main" val="36448429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fa-IR" sz="8000" dirty="0" smtClean="0"/>
              <a:t>اقدامات لازم</a:t>
            </a:r>
            <a:endParaRPr lang="en-US" sz="8000" dirty="0"/>
          </a:p>
        </p:txBody>
      </p:sp>
      <p:sp>
        <p:nvSpPr>
          <p:cNvPr id="3" name="Content Placeholder 2"/>
          <p:cNvSpPr>
            <a:spLocks noGrp="1"/>
          </p:cNvSpPr>
          <p:nvPr>
            <p:ph sz="quarter" idx="13"/>
          </p:nvPr>
        </p:nvSpPr>
        <p:spPr/>
        <p:txBody>
          <a:bodyPr/>
          <a:lstStyle/>
          <a:p>
            <a:pPr algn="r" rtl="1"/>
            <a:r>
              <a:rPr lang="fa-IR" dirty="0" smtClean="0"/>
              <a:t>آموزش تمرینات تقویت عضلات لگن</a:t>
            </a:r>
          </a:p>
          <a:p>
            <a:pPr algn="r" rtl="1"/>
            <a:r>
              <a:rPr lang="fa-IR" dirty="0" smtClean="0"/>
              <a:t>آموزش در رابطه استفاده از لباس های مناسب وسرویسهای بهداشتی</a:t>
            </a:r>
          </a:p>
          <a:p>
            <a:pPr algn="r" rtl="1"/>
            <a:r>
              <a:rPr lang="fa-IR" dirty="0" smtClean="0"/>
              <a:t>بررسی علائم عفونت ادراری</a:t>
            </a:r>
          </a:p>
          <a:p>
            <a:pPr algn="r" rtl="1"/>
            <a:r>
              <a:rPr lang="fa-IR" dirty="0" smtClean="0"/>
              <a:t>بررسی بیماریهای زمینه ای</a:t>
            </a:r>
          </a:p>
          <a:p>
            <a:pPr algn="r" rtl="1"/>
            <a:r>
              <a:rPr lang="fa-IR" dirty="0" smtClean="0"/>
              <a:t>بررسی و کنترل داروهای مصرفی</a:t>
            </a:r>
          </a:p>
          <a:p>
            <a:pPr algn="r" rtl="1"/>
            <a:r>
              <a:rPr lang="fa-IR" dirty="0" smtClean="0"/>
              <a:t>استفاده از استروژن موضعی با نظر پزشک</a:t>
            </a:r>
            <a:endParaRPr lang="en-US" dirty="0"/>
          </a:p>
        </p:txBody>
      </p:sp>
    </p:spTree>
    <p:extLst>
      <p:ext uri="{BB962C8B-B14F-4D97-AF65-F5344CB8AC3E}">
        <p14:creationId xmlns:p14="http://schemas.microsoft.com/office/powerpoint/2010/main" val="30189749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fa-IR" sz="7200" dirty="0" smtClean="0"/>
              <a:t>اثرات روانی</a:t>
            </a:r>
            <a:endParaRPr lang="en-US" sz="7200" dirty="0"/>
          </a:p>
        </p:txBody>
      </p:sp>
      <p:sp>
        <p:nvSpPr>
          <p:cNvPr id="3" name="Content Placeholder 2"/>
          <p:cNvSpPr>
            <a:spLocks noGrp="1"/>
          </p:cNvSpPr>
          <p:nvPr>
            <p:ph sz="quarter" idx="13"/>
          </p:nvPr>
        </p:nvSpPr>
        <p:spPr/>
        <p:txBody>
          <a:bodyPr/>
          <a:lstStyle/>
          <a:p>
            <a:pPr algn="r" rtl="1"/>
            <a:r>
              <a:rPr lang="ar-SA" dirty="0"/>
              <a:t>يائسگي تاثير زيانباري بر سلامت رواني افراد ندارد. بلكه اضافه شدن ساير مشكلات به زندگي همزمان با يائسگي منجر به اين مسئله مي گردد. يكي از مشكلاتي كه كيفيت زندگي زنان يائسه را تحت تاثير قرار مي دهد اختلال خواب ناشي از گرگرفتگي هاي مكرر در طي شب </a:t>
            </a:r>
            <a:r>
              <a:rPr lang="ar-SA" dirty="0" smtClean="0"/>
              <a:t>است</a:t>
            </a:r>
            <a:r>
              <a:rPr lang="fa-IR" dirty="0" smtClean="0"/>
              <a:t>.</a:t>
            </a:r>
          </a:p>
          <a:p>
            <a:pPr algn="r" rtl="1"/>
            <a:r>
              <a:rPr lang="fa-IR" dirty="0" smtClean="0"/>
              <a:t>افسردگی به علت کاهش موقعیتها ونقشهای اجتماعی</a:t>
            </a:r>
          </a:p>
        </p:txBody>
      </p:sp>
      <p:pic>
        <p:nvPicPr>
          <p:cNvPr id="14338" name="Picture 2" descr="C:\Users\Pc\Desktop\New folder\d0fba9c843752e82621199d331867e6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3635375"/>
            <a:ext cx="6781800" cy="3070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999454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fa-IR" sz="7200" dirty="0" smtClean="0"/>
              <a:t>گر گرفتگی</a:t>
            </a:r>
            <a:endParaRPr lang="en-US" sz="7200" dirty="0"/>
          </a:p>
        </p:txBody>
      </p:sp>
      <p:sp>
        <p:nvSpPr>
          <p:cNvPr id="3" name="Content Placeholder 2"/>
          <p:cNvSpPr>
            <a:spLocks noGrp="1"/>
          </p:cNvSpPr>
          <p:nvPr>
            <p:ph sz="quarter" idx="13"/>
          </p:nvPr>
        </p:nvSpPr>
        <p:spPr/>
        <p:txBody>
          <a:bodyPr/>
          <a:lstStyle/>
          <a:p>
            <a:pPr algn="r" rtl="1"/>
            <a:r>
              <a:rPr lang="fa-IR" dirty="0" smtClean="0"/>
              <a:t>بیش از 85% زنان یائسه از گر گرفتگی شاکی هستند که به مرور زمان</a:t>
            </a:r>
          </a:p>
          <a:p>
            <a:pPr algn="r" rtl="1"/>
            <a:r>
              <a:rPr lang="fa-IR" dirty="0" smtClean="0"/>
              <a:t>کاهش می یابد</a:t>
            </a:r>
          </a:p>
          <a:p>
            <a:pPr algn="r" rtl="1"/>
            <a:r>
              <a:rPr lang="fa-IR" dirty="0" smtClean="0"/>
              <a:t>وفقط 25%زنان بعد از 60 سالگی از این مشکل شاکی هستند</a:t>
            </a:r>
          </a:p>
          <a:p>
            <a:pPr algn="r" rtl="1"/>
            <a:r>
              <a:rPr lang="fa-IR" dirty="0" smtClean="0"/>
              <a:t>باید در نظر داشت که گر گرفتگی می تواند ناشی از موارد زیر نیز باشد.</a:t>
            </a:r>
          </a:p>
          <a:p>
            <a:pPr marL="0" indent="0" algn="r" rtl="1">
              <a:buNone/>
            </a:pPr>
            <a:r>
              <a:rPr lang="fa-IR" dirty="0"/>
              <a:t>1 - فئوكروموستيوما</a:t>
            </a:r>
          </a:p>
          <a:p>
            <a:pPr marL="0" indent="0" algn="r" rtl="1">
              <a:buNone/>
            </a:pPr>
            <a:r>
              <a:rPr lang="fa-IR" dirty="0"/>
              <a:t>2 - كارسينوئيد</a:t>
            </a:r>
          </a:p>
          <a:p>
            <a:pPr marL="0" indent="0" algn="r" rtl="1">
              <a:buNone/>
            </a:pPr>
            <a:r>
              <a:rPr lang="fa-IR" dirty="0"/>
              <a:t>3 - لوكمي</a:t>
            </a:r>
          </a:p>
          <a:p>
            <a:pPr marL="0" indent="0" algn="r" rtl="1">
              <a:buNone/>
            </a:pPr>
            <a:r>
              <a:rPr lang="fa-IR" dirty="0"/>
              <a:t>4 - سرطان ها بخصوص تومور پانكراس</a:t>
            </a:r>
          </a:p>
          <a:p>
            <a:pPr marL="0" indent="0" algn="r" rtl="1">
              <a:buNone/>
            </a:pPr>
            <a:r>
              <a:rPr lang="fa-IR" dirty="0"/>
              <a:t>5 - بيماريهاي تيروئيد</a:t>
            </a:r>
          </a:p>
          <a:p>
            <a:pPr marL="0" indent="0" algn="r" rtl="1">
              <a:buNone/>
            </a:pPr>
            <a:r>
              <a:rPr lang="fa-IR" dirty="0"/>
              <a:t>6 - استرس</a:t>
            </a:r>
          </a:p>
          <a:p>
            <a:pPr marL="0" indent="0" algn="r" rtl="1">
              <a:buNone/>
            </a:pPr>
            <a:r>
              <a:rPr lang="fa-IR" dirty="0"/>
              <a:t>7 - بيماريهاي سايكوسوماتيك </a:t>
            </a:r>
          </a:p>
          <a:p>
            <a:pPr marL="0" indent="0" algn="r" rtl="1">
              <a:buNone/>
            </a:pPr>
            <a:endParaRPr lang="en-US" dirty="0"/>
          </a:p>
        </p:txBody>
      </p:sp>
    </p:spTree>
    <p:extLst>
      <p:ext uri="{BB962C8B-B14F-4D97-AF65-F5344CB8AC3E}">
        <p14:creationId xmlns:p14="http://schemas.microsoft.com/office/powerpoint/2010/main" val="25389321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endParaRPr lang="en-US"/>
          </a:p>
        </p:txBody>
      </p:sp>
      <p:pic>
        <p:nvPicPr>
          <p:cNvPr id="15362" name="Picture 2" descr="C:\Users\Pc\Desktop\New folder\menopause_hot_flash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762000"/>
            <a:ext cx="8686800" cy="563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56093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6000" dirty="0" smtClean="0"/>
              <a:t>تغییرات در سینه ها</a:t>
            </a:r>
            <a:endParaRPr lang="en-US" sz="6000" dirty="0"/>
          </a:p>
        </p:txBody>
      </p:sp>
      <p:sp>
        <p:nvSpPr>
          <p:cNvPr id="3" name="Content Placeholder 2"/>
          <p:cNvSpPr>
            <a:spLocks noGrp="1"/>
          </p:cNvSpPr>
          <p:nvPr>
            <p:ph sz="quarter" idx="13"/>
          </p:nvPr>
        </p:nvSpPr>
        <p:spPr/>
        <p:txBody>
          <a:bodyPr/>
          <a:lstStyle/>
          <a:p>
            <a:pPr marL="342900" indent="-342900" algn="r" rtl="1"/>
            <a:r>
              <a:rPr lang="fa-IR" dirty="0" smtClean="0"/>
              <a:t>کوچک شدن حجم و اندازه </a:t>
            </a:r>
          </a:p>
          <a:p>
            <a:pPr marL="342900" indent="-342900" algn="r" rtl="1"/>
            <a:r>
              <a:rPr lang="fa-IR" dirty="0" smtClean="0"/>
              <a:t>افزایش سن ریسک خطر ابتلا به سرطان سینه را افزایش می دهد</a:t>
            </a:r>
          </a:p>
          <a:p>
            <a:pPr marL="342900" indent="-342900" algn="r" rtl="1"/>
            <a:r>
              <a:rPr lang="fa-IR" dirty="0" smtClean="0"/>
              <a:t>باید به سالمند اموزش داد تا در صورت مشاهده توده در پستان وزیر بغل خروج خون یا هر ترشح از نوک سینه </a:t>
            </a:r>
          </a:p>
          <a:p>
            <a:pPr marL="342900" indent="-342900" algn="r" rtl="1"/>
            <a:r>
              <a:rPr lang="fa-IR" dirty="0" smtClean="0"/>
              <a:t>هرگونه زخم تغیر شکل تغیر اندازه تغیر رنگ یا وجود درد به پزشک مراجعه کند</a:t>
            </a:r>
            <a:endParaRPr lang="en-US" dirty="0"/>
          </a:p>
        </p:txBody>
      </p:sp>
    </p:spTree>
    <p:extLst>
      <p:ext uri="{BB962C8B-B14F-4D97-AF65-F5344CB8AC3E}">
        <p14:creationId xmlns:p14="http://schemas.microsoft.com/office/powerpoint/2010/main" val="16979997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endParaRPr lang="en-US" dirty="0"/>
          </a:p>
        </p:txBody>
      </p:sp>
      <p:pic>
        <p:nvPicPr>
          <p:cNvPr id="16386" name="Picture 2" descr="C:\Users\Pc\Desktop\New folder\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04800"/>
            <a:ext cx="8686800" cy="6153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86040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Pc\Desktop\New folder\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1" y="0"/>
            <a:ext cx="76962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6099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endParaRPr lang="en-US"/>
          </a:p>
        </p:txBody>
      </p:sp>
      <p:pic>
        <p:nvPicPr>
          <p:cNvPr id="1026" name="Picture 2" descr="C:\Users\Pc\Desktop\New folder\menopause-define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609600"/>
            <a:ext cx="8534400"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82735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endParaRPr lang="en-US"/>
          </a:p>
        </p:txBody>
      </p:sp>
      <p:pic>
        <p:nvPicPr>
          <p:cNvPr id="18434" name="Picture 2" descr="C:\Users\Pc\Desktop\New folder\bxp46603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04800"/>
            <a:ext cx="8763000" cy="632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4825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arn(inVertical)">
                                      <p:cBhvr>
                                        <p:cTn id="7"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fa-IR" sz="7200" dirty="0" smtClean="0"/>
              <a:t>روابط زناشویی</a:t>
            </a:r>
            <a:endParaRPr lang="en-US" sz="7200" dirty="0"/>
          </a:p>
        </p:txBody>
      </p:sp>
      <p:sp>
        <p:nvSpPr>
          <p:cNvPr id="3" name="Content Placeholder 2"/>
          <p:cNvSpPr>
            <a:spLocks noGrp="1"/>
          </p:cNvSpPr>
          <p:nvPr>
            <p:ph sz="quarter" idx="13"/>
          </p:nvPr>
        </p:nvSpPr>
        <p:spPr/>
        <p:txBody>
          <a:bodyPr/>
          <a:lstStyle/>
          <a:p>
            <a:endParaRPr lang="en-US"/>
          </a:p>
        </p:txBody>
      </p:sp>
      <p:pic>
        <p:nvPicPr>
          <p:cNvPr id="19458" name="Picture 2" descr="C:\Users\Pc\Desktop\New folder\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219200"/>
            <a:ext cx="8839200" cy="533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675292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pPr algn="r" rtl="1"/>
            <a:r>
              <a:rPr lang="fa-IR" dirty="0"/>
              <a:t>روابط زناشویی مخصوص جوانان نیست.</a:t>
            </a:r>
          </a:p>
          <a:p>
            <a:pPr algn="r" rtl="1"/>
            <a:endParaRPr lang="fa-IR" dirty="0"/>
          </a:p>
          <a:p>
            <a:pPr algn="r" rtl="1"/>
            <a:r>
              <a:rPr lang="fa-IR" dirty="0"/>
              <a:t>رابطه جنسی راهی برای:</a:t>
            </a:r>
          </a:p>
          <a:p>
            <a:pPr algn="r" rtl="1"/>
            <a:r>
              <a:rPr lang="fa-IR" dirty="0"/>
              <a:t> بیان محبت، عاطفه و صمیمیت بین زن و شوهر است.</a:t>
            </a:r>
          </a:p>
          <a:p>
            <a:pPr algn="r" rtl="1"/>
            <a:r>
              <a:rPr lang="fa-IR" dirty="0"/>
              <a:t>اثبات فعال بودن، احساس پرقدرت بودن، ایجاد اعتماد به نفس و جلوگیری از اضطراب</a:t>
            </a:r>
          </a:p>
          <a:p>
            <a:pPr algn="r" rtl="1"/>
            <a:r>
              <a:rPr lang="fa-IR" dirty="0"/>
              <a:t>تمایل به رابطه زناشویی یک احساس طبیعی برای زن و مرد. </a:t>
            </a:r>
          </a:p>
          <a:p>
            <a:pPr algn="r" rtl="1"/>
            <a:r>
              <a:rPr lang="fa-IR" dirty="0"/>
              <a:t>این میل در طول زمان می تواند تغییر کند.</a:t>
            </a:r>
          </a:p>
          <a:p>
            <a:pPr algn="r" rtl="1"/>
            <a:r>
              <a:rPr lang="fa-IR" dirty="0"/>
              <a:t>میزان روابط باید به اندازه ای باشد که رضایت هر دو طرف را تامین کند. </a:t>
            </a:r>
          </a:p>
          <a:p>
            <a:pPr algn="r" rtl="1"/>
            <a:r>
              <a:rPr lang="fa-IR" dirty="0"/>
              <a:t>اهمیت روابط زناشویی در زندگی مشترک و تحکیم بنیان خانواده</a:t>
            </a:r>
          </a:p>
          <a:p>
            <a:pPr algn="r" rtl="1"/>
            <a:r>
              <a:rPr lang="fa-IR" dirty="0"/>
              <a:t>عدم رضایت هر یک از زوجین نیازمند مراجعه به پزشک </a:t>
            </a:r>
          </a:p>
        </p:txBody>
      </p:sp>
    </p:spTree>
    <p:extLst>
      <p:ext uri="{BB962C8B-B14F-4D97-AF65-F5344CB8AC3E}">
        <p14:creationId xmlns:p14="http://schemas.microsoft.com/office/powerpoint/2010/main" val="360064021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endParaRPr lang="en-US"/>
          </a:p>
        </p:txBody>
      </p:sp>
      <p:pic>
        <p:nvPicPr>
          <p:cNvPr id="23554" name="Picture 2" descr="C:\Users\Pc\Desktop\New folder\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52400"/>
            <a:ext cx="8763000" cy="647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29385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endParaRPr lang="en-US"/>
          </a:p>
        </p:txBody>
      </p:sp>
      <p:pic>
        <p:nvPicPr>
          <p:cNvPr id="21506" name="Picture 2" descr="C:\Users\Pc\Desktop\New folder\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000" y="228600"/>
            <a:ext cx="8737600" cy="662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495706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endParaRPr lang="en-US" dirty="0"/>
          </a:p>
        </p:txBody>
      </p:sp>
      <p:pic>
        <p:nvPicPr>
          <p:cNvPr id="1026" name="Picture 2" descr="C:\Users\Pc\Desktop\New folder\5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28600"/>
            <a:ext cx="8839200" cy="632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7303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endParaRPr lang="en-US"/>
          </a:p>
        </p:txBody>
      </p:sp>
      <p:pic>
        <p:nvPicPr>
          <p:cNvPr id="22530" name="Picture 2" descr="C:\Users\Pc\Desktop\New folder\3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52400"/>
            <a:ext cx="8763000" cy="640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107394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fa-IR" sz="8000" dirty="0" smtClean="0"/>
              <a:t>توصیه ها</a:t>
            </a:r>
            <a:endParaRPr lang="en-US" sz="8000" dirty="0"/>
          </a:p>
        </p:txBody>
      </p:sp>
      <p:sp>
        <p:nvSpPr>
          <p:cNvPr id="3" name="Content Placeholder 2"/>
          <p:cNvSpPr>
            <a:spLocks noGrp="1"/>
          </p:cNvSpPr>
          <p:nvPr>
            <p:ph sz="quarter" idx="13"/>
          </p:nvPr>
        </p:nvSpPr>
        <p:spPr/>
        <p:txBody>
          <a:bodyPr/>
          <a:lstStyle/>
          <a:p>
            <a:pPr algn="r" rtl="1"/>
            <a:r>
              <a:rPr lang="fa-IR" dirty="0"/>
              <a:t>افزایش محبت بین شما و همسرتان :</a:t>
            </a:r>
          </a:p>
          <a:p>
            <a:pPr algn="r" rtl="1"/>
            <a:r>
              <a:rPr lang="fa-IR" dirty="0"/>
              <a:t>بیان کلامی محبت</a:t>
            </a:r>
          </a:p>
          <a:p>
            <a:pPr algn="r" rtl="1"/>
            <a:r>
              <a:rPr lang="fa-IR" dirty="0"/>
              <a:t>توجه بیشتر به نکات مثبت یکدیگر</a:t>
            </a:r>
          </a:p>
          <a:p>
            <a:pPr algn="r" rtl="1"/>
            <a:r>
              <a:rPr lang="fa-IR" dirty="0"/>
              <a:t>مرور خاطرات خوب گذشته</a:t>
            </a:r>
          </a:p>
          <a:p>
            <a:pPr algn="r" rtl="1"/>
            <a:r>
              <a:rPr lang="fa-IR" dirty="0"/>
              <a:t>تشکر و قدردانی از کارها</a:t>
            </a:r>
          </a:p>
          <a:p>
            <a:pPr algn="r" rtl="1"/>
            <a:r>
              <a:rPr lang="fa-IR" dirty="0"/>
              <a:t>احترام گذاشتن به همسر و خانواده اش در خلوت و جمع</a:t>
            </a:r>
          </a:p>
          <a:p>
            <a:pPr algn="r" rtl="1"/>
            <a:r>
              <a:rPr lang="fa-IR" dirty="0"/>
              <a:t>مشورت و صحبت در مورد امور زندگی </a:t>
            </a:r>
          </a:p>
          <a:p>
            <a:pPr algn="r" rtl="1"/>
            <a:endParaRPr lang="en-US" dirty="0"/>
          </a:p>
        </p:txBody>
      </p:sp>
    </p:spTree>
    <p:extLst>
      <p:ext uri="{BB962C8B-B14F-4D97-AF65-F5344CB8AC3E}">
        <p14:creationId xmlns:p14="http://schemas.microsoft.com/office/powerpoint/2010/main" val="10864034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fa-IR" sz="7200" dirty="0" smtClean="0"/>
              <a:t>توصیه ها</a:t>
            </a:r>
            <a:endParaRPr lang="en-US" sz="7200" dirty="0"/>
          </a:p>
        </p:txBody>
      </p:sp>
      <p:sp>
        <p:nvSpPr>
          <p:cNvPr id="3" name="Content Placeholder 2"/>
          <p:cNvSpPr>
            <a:spLocks noGrp="1"/>
          </p:cNvSpPr>
          <p:nvPr>
            <p:ph sz="quarter" idx="13"/>
          </p:nvPr>
        </p:nvSpPr>
        <p:spPr/>
        <p:txBody>
          <a:bodyPr/>
          <a:lstStyle/>
          <a:p>
            <a:pPr algn="r" rtl="1"/>
            <a:r>
              <a:rPr lang="fa-IR" dirty="0"/>
              <a:t>آگاهی دادن در جهت توجه به رابطه جنسی و پیگیری در جهت درمان اختلالات </a:t>
            </a:r>
          </a:p>
          <a:p>
            <a:pPr algn="r" rtl="1"/>
            <a:r>
              <a:rPr lang="fa-IR" dirty="0"/>
              <a:t>ا ز علل شایع دیسپارونی در میانسالی خشکی واژن</a:t>
            </a:r>
          </a:p>
          <a:p>
            <a:pPr algn="r" rtl="1"/>
            <a:r>
              <a:rPr lang="fa-IR" dirty="0"/>
              <a:t>مراجعه به پزشک </a:t>
            </a:r>
          </a:p>
          <a:p>
            <a:pPr algn="r" rtl="1"/>
            <a:r>
              <a:rPr lang="fa-IR" dirty="0"/>
              <a:t>استفاده از ژل ها و پمادهای موضعی</a:t>
            </a:r>
          </a:p>
          <a:p>
            <a:pPr algn="r" rtl="1"/>
            <a:r>
              <a:rPr lang="fa-IR" dirty="0"/>
              <a:t>تداوم رابطه جنسی</a:t>
            </a:r>
          </a:p>
        </p:txBody>
      </p:sp>
    </p:spTree>
    <p:extLst>
      <p:ext uri="{BB962C8B-B14F-4D97-AF65-F5344CB8AC3E}">
        <p14:creationId xmlns:p14="http://schemas.microsoft.com/office/powerpoint/2010/main" val="24968624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pPr algn="r" rtl="1"/>
            <a:r>
              <a:rPr lang="fa-IR" sz="2800" dirty="0"/>
              <a:t>در سالمندي نيز مي توان روابط زناشويي مناسبي داشت. </a:t>
            </a:r>
          </a:p>
          <a:p>
            <a:pPr algn="r" rtl="1"/>
            <a:r>
              <a:rPr lang="fa-IR" sz="2800" dirty="0"/>
              <a:t>هر چند كه با افزايش سن اين روابط به تدريج كم مي شود، اما در مقابل آن رابطة عاطفي و صميميت بين زن و شوهر افزايش مي يابد.</a:t>
            </a:r>
          </a:p>
          <a:p>
            <a:pPr algn="r" rtl="1"/>
            <a:r>
              <a:rPr lang="fa-IR" sz="2800" dirty="0"/>
              <a:t>رابطه بین فردی  بسیار قویتر از لذت فیزیکی در ایجاد رضایت جنسی اثر دارد.</a:t>
            </a:r>
          </a:p>
          <a:p>
            <a:endParaRPr lang="en-US" dirty="0"/>
          </a:p>
        </p:txBody>
      </p:sp>
    </p:spTree>
    <p:extLst>
      <p:ext uri="{BB962C8B-B14F-4D97-AF65-F5344CB8AC3E}">
        <p14:creationId xmlns:p14="http://schemas.microsoft.com/office/powerpoint/2010/main" val="113084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7200" dirty="0" smtClean="0"/>
              <a:t>یائسگی</a:t>
            </a:r>
            <a:endParaRPr lang="en-US" sz="7200" dirty="0"/>
          </a:p>
        </p:txBody>
      </p:sp>
      <p:sp>
        <p:nvSpPr>
          <p:cNvPr id="3" name="Content Placeholder 2"/>
          <p:cNvSpPr>
            <a:spLocks noGrp="1"/>
          </p:cNvSpPr>
          <p:nvPr>
            <p:ph sz="quarter" idx="13"/>
          </p:nvPr>
        </p:nvSpPr>
        <p:spPr/>
        <p:txBody>
          <a:bodyPr>
            <a:normAutofit/>
          </a:bodyPr>
          <a:lstStyle/>
          <a:p>
            <a:pPr marL="0" indent="0" algn="r">
              <a:buNone/>
            </a:pPr>
            <a:r>
              <a:rPr lang="fa-IR" sz="2800" dirty="0"/>
              <a:t>یک پدیده فیزیولوژیک است که در دهه پنجم هر زنی </a:t>
            </a:r>
          </a:p>
          <a:p>
            <a:pPr marL="0" indent="0" algn="r">
              <a:buNone/>
            </a:pPr>
            <a:r>
              <a:rPr lang="fa-IR" sz="2800" dirty="0"/>
              <a:t>تدریجا آغاز می شود.</a:t>
            </a:r>
            <a:endParaRPr lang="en-US" sz="2800" dirty="0"/>
          </a:p>
          <a:p>
            <a:pPr marL="0" indent="0" algn="r" rtl="1">
              <a:buNone/>
            </a:pPr>
            <a:r>
              <a:rPr lang="fa-IR" sz="2800" dirty="0" smtClean="0"/>
              <a:t>حذف پیشرونده استروژن در این دوره باعث کاهش تدریجی فعالیتهای وابسته به استروژن در بدن می گردد.</a:t>
            </a:r>
          </a:p>
          <a:p>
            <a:pPr marL="0" indent="0" algn="r" rtl="1">
              <a:buNone/>
            </a:pPr>
            <a:r>
              <a:rPr lang="fa-IR" sz="2800" dirty="0" smtClean="0"/>
              <a:t>از جمله قاعدگی</a:t>
            </a:r>
          </a:p>
          <a:p>
            <a:pPr marL="0" indent="0" algn="r" rtl="1">
              <a:buNone/>
            </a:pPr>
            <a:r>
              <a:rPr lang="fa-IR" sz="2800" dirty="0"/>
              <a:t> </a:t>
            </a:r>
            <a:r>
              <a:rPr lang="fa-IR" sz="2800" dirty="0" smtClean="0"/>
              <a:t>تخمک گذاری</a:t>
            </a:r>
          </a:p>
          <a:p>
            <a:pPr marL="0" indent="0" algn="r" rtl="1">
              <a:buNone/>
            </a:pPr>
            <a:r>
              <a:rPr lang="fa-IR" sz="2800" dirty="0"/>
              <a:t> </a:t>
            </a:r>
            <a:r>
              <a:rPr lang="fa-IR" sz="2800" dirty="0" smtClean="0"/>
              <a:t>جمع شدن بافت واژن وآتروفی جنرالیزه همه بافت های وابسته به استروژن</a:t>
            </a:r>
          </a:p>
          <a:p>
            <a:pPr marL="0" indent="0" algn="r" rtl="1">
              <a:buNone/>
            </a:pPr>
            <a:r>
              <a:rPr lang="fa-IR" sz="2800" dirty="0" smtClean="0"/>
              <a:t>این دوره معمولااز دهه 40 تا70 طول می کشد.</a:t>
            </a:r>
          </a:p>
        </p:txBody>
      </p:sp>
    </p:spTree>
    <p:extLst>
      <p:ext uri="{BB962C8B-B14F-4D97-AF65-F5344CB8AC3E}">
        <p14:creationId xmlns:p14="http://schemas.microsoft.com/office/powerpoint/2010/main" val="276927588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endParaRPr lang="en-US"/>
          </a:p>
        </p:txBody>
      </p:sp>
      <p:pic>
        <p:nvPicPr>
          <p:cNvPr id="20482" name="Picture 2" descr="C:\Users\Pc\Desktop\New folder\24194692-parsnaz-i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95400"/>
            <a:ext cx="9144000" cy="5410200"/>
          </a:xfrm>
          <a:prstGeom prst="rect">
            <a:avLst/>
          </a:prstGeom>
          <a:noFill/>
          <a:extLst>
            <a:ext uri="{909E8E84-426E-40DD-AFC4-6F175D3DCCD1}">
              <a14:hiddenFill xmlns:a14="http://schemas.microsoft.com/office/drawing/2010/main">
                <a:solidFill>
                  <a:srgbClr val="FFFFFF"/>
                </a:solidFill>
              </a14:hiddenFill>
            </a:ext>
          </a:extLst>
        </p:spPr>
      </p:pic>
      <p:pic>
        <p:nvPicPr>
          <p:cNvPr id="20483" name="Picture 3" descr="C:\Users\Pc\Desktop\New folder\4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52401"/>
            <a:ext cx="4724400" cy="10747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73756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Pc\Desktop\New folder\IMG_072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89916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92187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fa-IR" sz="8000" dirty="0" smtClean="0"/>
              <a:t>علا ئم منوپوز</a:t>
            </a:r>
            <a:endParaRPr lang="en-US" sz="8000" dirty="0"/>
          </a:p>
        </p:txBody>
      </p:sp>
      <p:pic>
        <p:nvPicPr>
          <p:cNvPr id="7171" name="Picture 3" descr="C:\Users\Pc\Desktop\New folder\Symptoms_of_menopause_(raste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371600"/>
            <a:ext cx="8458199"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21245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4800" dirty="0" smtClean="0"/>
              <a:t>علائم شایع در چهار مرحله یائسگی</a:t>
            </a:r>
            <a:endParaRPr lang="en-US" sz="4800" dirty="0"/>
          </a:p>
        </p:txBody>
      </p:sp>
      <p:sp>
        <p:nvSpPr>
          <p:cNvPr id="3" name="Content Placeholder 2"/>
          <p:cNvSpPr>
            <a:spLocks noGrp="1"/>
          </p:cNvSpPr>
          <p:nvPr>
            <p:ph sz="quarter" idx="13"/>
          </p:nvPr>
        </p:nvSpPr>
        <p:spPr/>
        <p:txBody>
          <a:bodyPr/>
          <a:lstStyle/>
          <a:p>
            <a:endParaRPr lang="en-US"/>
          </a:p>
        </p:txBody>
      </p:sp>
      <p:pic>
        <p:nvPicPr>
          <p:cNvPr id="3074" name="Picture 2" descr="C:\Users\Pc\Desktop\New folder\the-4-stages-of-menopaus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295400"/>
            <a:ext cx="8534400" cy="5029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95444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6000" dirty="0" smtClean="0"/>
              <a:t>اهمیت یائسگی در سالمندی</a:t>
            </a:r>
            <a:endParaRPr lang="en-US" sz="6000" dirty="0"/>
          </a:p>
        </p:txBody>
      </p:sp>
      <p:sp>
        <p:nvSpPr>
          <p:cNvPr id="3" name="Content Placeholder 2"/>
          <p:cNvSpPr>
            <a:spLocks noGrp="1"/>
          </p:cNvSpPr>
          <p:nvPr>
            <p:ph sz="quarter" idx="13"/>
          </p:nvPr>
        </p:nvSpPr>
        <p:spPr/>
        <p:txBody>
          <a:bodyPr/>
          <a:lstStyle/>
          <a:p>
            <a:pPr marL="0" indent="0" algn="r" rtl="1">
              <a:buNone/>
            </a:pPr>
            <a:r>
              <a:rPr lang="fa-IR" dirty="0" smtClean="0"/>
              <a:t>انچه مهم است تغییراتی است که بعد از یائسگی بوجود می ایدودر دوره سالمندی ادامه پیدا می کند.و ناشی از تغییرات و کاهش هورمون ها می باشد.</a:t>
            </a:r>
          </a:p>
          <a:p>
            <a:pPr marL="457200" indent="-457200" algn="r" rtl="1">
              <a:buFont typeface="+mj-lt"/>
              <a:buAutoNum type="arabicPeriod"/>
            </a:pPr>
            <a:r>
              <a:rPr lang="fa-IR" dirty="0" smtClean="0"/>
              <a:t>پوکی استخوان </a:t>
            </a:r>
          </a:p>
          <a:p>
            <a:pPr marL="457200" indent="-457200" algn="r" rtl="1">
              <a:buFont typeface="+mj-lt"/>
              <a:buAutoNum type="arabicPeriod"/>
            </a:pPr>
            <a:r>
              <a:rPr lang="fa-IR" dirty="0" smtClean="0"/>
              <a:t>بیماریهای قلبی عروقی</a:t>
            </a:r>
          </a:p>
          <a:p>
            <a:pPr marL="457200" indent="-457200" algn="r" rtl="1">
              <a:buFont typeface="+mj-lt"/>
              <a:buAutoNum type="arabicPeriod"/>
            </a:pPr>
            <a:r>
              <a:rPr lang="fa-IR" dirty="0" smtClean="0"/>
              <a:t>تغییرات آتروفیک در ناحیه ژنیتال و تناسلی</a:t>
            </a:r>
          </a:p>
          <a:p>
            <a:pPr marL="457200" indent="-457200" algn="r" rtl="1">
              <a:buFont typeface="+mj-lt"/>
              <a:buAutoNum type="arabicPeriod"/>
            </a:pPr>
            <a:r>
              <a:rPr lang="fa-IR" dirty="0" smtClean="0"/>
              <a:t>مشکلات ادراری</a:t>
            </a:r>
          </a:p>
          <a:p>
            <a:pPr marL="457200" indent="-457200" algn="r" rtl="1">
              <a:buFont typeface="+mj-lt"/>
              <a:buAutoNum type="arabicPeriod"/>
            </a:pPr>
            <a:r>
              <a:rPr lang="fa-IR" dirty="0" smtClean="0"/>
              <a:t>اثرات روانی</a:t>
            </a:r>
          </a:p>
          <a:p>
            <a:pPr marL="457200" indent="-457200" algn="r" rtl="1">
              <a:buFont typeface="+mj-lt"/>
              <a:buAutoNum type="arabicPeriod"/>
            </a:pPr>
            <a:r>
              <a:rPr lang="fa-IR" dirty="0" smtClean="0"/>
              <a:t>گر گرفتگی وتغییرات وازو موتور</a:t>
            </a:r>
          </a:p>
          <a:p>
            <a:pPr marL="457200" indent="-457200" algn="r" rtl="1">
              <a:buFont typeface="+mj-lt"/>
              <a:buAutoNum type="arabicPeriod"/>
            </a:pPr>
            <a:r>
              <a:rPr lang="fa-IR" dirty="0" smtClean="0"/>
              <a:t>تغییرات پستانها</a:t>
            </a:r>
          </a:p>
        </p:txBody>
      </p:sp>
    </p:spTree>
    <p:extLst>
      <p:ext uri="{BB962C8B-B14F-4D97-AF65-F5344CB8AC3E}">
        <p14:creationId xmlns:p14="http://schemas.microsoft.com/office/powerpoint/2010/main" val="13816073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t>علائم ناشی از کمبودهورمونهاطی مرحله بعد از منوپوز</a:t>
            </a:r>
            <a:endParaRPr lang="en-US" dirty="0"/>
          </a:p>
        </p:txBody>
      </p:sp>
      <p:sp>
        <p:nvSpPr>
          <p:cNvPr id="3" name="Content Placeholder 2"/>
          <p:cNvSpPr>
            <a:spLocks noGrp="1"/>
          </p:cNvSpPr>
          <p:nvPr>
            <p:ph sz="quarter" idx="13"/>
          </p:nvPr>
        </p:nvSpPr>
        <p:spPr/>
        <p:txBody>
          <a:bodyPr/>
          <a:lstStyle/>
          <a:p>
            <a:endParaRPr lang="en-US"/>
          </a:p>
        </p:txBody>
      </p:sp>
      <p:pic>
        <p:nvPicPr>
          <p:cNvPr id="4098" name="Picture 2" descr="C:\Users\Pc\Desktop\New folder\how-do-hormone-levels-change-post-menopaus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219200"/>
            <a:ext cx="8839200" cy="533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6463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fa-IR" sz="7200" dirty="0" smtClean="0"/>
              <a:t>یائسگی در مردان</a:t>
            </a:r>
            <a:endParaRPr lang="en-US" sz="7200" dirty="0"/>
          </a:p>
        </p:txBody>
      </p:sp>
      <p:sp>
        <p:nvSpPr>
          <p:cNvPr id="3" name="Content Placeholder 2"/>
          <p:cNvSpPr>
            <a:spLocks noGrp="1"/>
          </p:cNvSpPr>
          <p:nvPr>
            <p:ph sz="quarter" idx="13"/>
          </p:nvPr>
        </p:nvSpPr>
        <p:spPr/>
        <p:txBody>
          <a:bodyPr/>
          <a:lstStyle/>
          <a:p>
            <a:endParaRPr lang="en-US"/>
          </a:p>
        </p:txBody>
      </p:sp>
      <p:pic>
        <p:nvPicPr>
          <p:cNvPr id="5122" name="Picture 2" descr="C:\Users\Pc\Desktop\New folder\what-is-andropause-1-63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219201"/>
            <a:ext cx="8610599" cy="502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462156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ho">
  <a:themeElements>
    <a:clrScheme name="SOHO">
      <a:dk1>
        <a:srgbClr val="2E2224"/>
      </a:dk1>
      <a:lt1>
        <a:sysClr val="window" lastClr="FFFFFF"/>
      </a:lt1>
      <a:dk2>
        <a:srgbClr val="48231E"/>
      </a:dk2>
      <a:lt2>
        <a:srgbClr val="CBD8DD"/>
      </a:lt2>
      <a:accent1>
        <a:srgbClr val="61625E"/>
      </a:accent1>
      <a:accent2>
        <a:srgbClr val="964D2C"/>
      </a:accent2>
      <a:accent3>
        <a:srgbClr val="66553E"/>
      </a:accent3>
      <a:accent4>
        <a:srgbClr val="848058"/>
      </a:accent4>
      <a:accent5>
        <a:srgbClr val="AFA14B"/>
      </a:accent5>
      <a:accent6>
        <a:srgbClr val="AD7D4D"/>
      </a:accent6>
      <a:hlink>
        <a:srgbClr val="FFDE66"/>
      </a:hlink>
      <a:folHlink>
        <a:srgbClr val="C0AEBC"/>
      </a:folHlink>
    </a:clrScheme>
    <a:fontScheme name="SOHO">
      <a:majorFont>
        <a:latin typeface="Candara"/>
        <a:ea typeface=""/>
        <a:cs typeface=""/>
        <a:font script="Jpan" typeface="ＭＳ Ｐゴシック"/>
        <a:font script="Hang" typeface="HY견명조"/>
        <a:font script="Hans" typeface="华文新魏"/>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Ｐゴシック"/>
        <a:font script="Hang" typeface="HY견명조"/>
        <a:font script="Hans" typeface="华文楷体"/>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HO">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7000"/>
                <a:satMod val="150000"/>
              </a:schemeClr>
            </a:gs>
            <a:gs pos="30000">
              <a:schemeClr val="phClr">
                <a:shade val="94000"/>
                <a:satMod val="130000"/>
              </a:schemeClr>
            </a:gs>
            <a:gs pos="45000">
              <a:schemeClr val="phClr">
                <a:shade val="100000"/>
                <a:satMod val="120000"/>
              </a:schemeClr>
            </a:gs>
            <a:gs pos="55000">
              <a:schemeClr val="phClr">
                <a:shade val="100000"/>
                <a:satMod val="118000"/>
              </a:schemeClr>
            </a:gs>
            <a:gs pos="73000">
              <a:schemeClr val="phClr">
                <a:shade val="94000"/>
                <a:satMod val="130000"/>
              </a:schemeClr>
            </a:gs>
            <a:gs pos="100000">
              <a:schemeClr val="phClr">
                <a:shade val="67000"/>
                <a:satMod val="15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2700000" algn="br" rotWithShape="0">
              <a:srgbClr val="000000">
                <a:alpha val="40000"/>
              </a:srgbClr>
            </a:outerShdw>
          </a:effectLst>
        </a:effectStyle>
        <a:effectStyle>
          <a:effectLst>
            <a:outerShdw blurRad="50800" dist="38100" dir="2700000" algn="br" rotWithShape="0">
              <a:srgbClr val="000000">
                <a:alpha val="40000"/>
              </a:srgbClr>
            </a:outerShdw>
          </a:effectLst>
        </a:effectStyle>
        <a:effectStyle>
          <a:effectLst>
            <a:outerShdw blurRad="50800" dist="38100" dir="2700000" algn="br" rotWithShape="0">
              <a:srgbClr val="000000">
                <a:alpha val="40000"/>
              </a:srgbClr>
            </a:outerShdw>
          </a:effectLst>
          <a:scene3d>
            <a:camera prst="orthographicFront">
              <a:rot lat="0" lon="0" rev="0"/>
            </a:camera>
            <a:lightRig rig="threePt" dir="t">
              <a:rot lat="0" lon="0" rev="2700000"/>
            </a:lightRig>
          </a:scene3d>
          <a:sp3d contourW="19050">
            <a:bevelT w="31750" h="38100"/>
            <a:contourClr>
              <a:schemeClr val="phClr">
                <a:shade val="15000"/>
                <a:satMod val="110000"/>
              </a:schemeClr>
            </a:contourClr>
          </a:sp3d>
        </a:effectStyle>
      </a:effectStyleLst>
      <a:bgFillStyleLst>
        <a:solidFill>
          <a:schemeClr val="phClr"/>
        </a:solidFill>
        <a:gradFill rotWithShape="1">
          <a:gsLst>
            <a:gs pos="0">
              <a:schemeClr val="phClr">
                <a:tint val="64000"/>
                <a:satMod val="210000"/>
              </a:schemeClr>
            </a:gs>
            <a:gs pos="40000">
              <a:schemeClr val="phClr">
                <a:tint val="72000"/>
                <a:shade val="99000"/>
                <a:satMod val="200000"/>
              </a:schemeClr>
            </a:gs>
            <a:gs pos="100000">
              <a:schemeClr val="phClr">
                <a:tint val="100000"/>
                <a:shade val="30000"/>
                <a:alpha val="100000"/>
                <a:satMod val="175000"/>
                <a:lumMod val="100000"/>
              </a:schemeClr>
            </a:gs>
          </a:gsLst>
          <a:path path="circle">
            <a:fillToRect l="50000" t="-80000" r="50000" b="180000"/>
          </a:path>
        </a:gradFill>
        <a:blipFill rotWithShape="1">
          <a:blip xmlns:r="http://schemas.openxmlformats.org/officeDocument/2006/relationships" r:embed="rId1">
            <a:duotone>
              <a:schemeClr val="phClr">
                <a:tint val="86000"/>
                <a:alpha val="90000"/>
              </a:schemeClr>
              <a:schemeClr val="phClr">
                <a:shade val="49000"/>
                <a:sat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SOHO</Template>
  <TotalTime>391</TotalTime>
  <Words>1287</Words>
  <Application>Microsoft Office PowerPoint</Application>
  <PresentationFormat>On-screen Show (4:3)</PresentationFormat>
  <Paragraphs>155</Paragraphs>
  <Slides>41</Slides>
  <Notes>0</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Soho</vt:lpstr>
      <vt:lpstr>به نام یگانه هستی</vt:lpstr>
      <vt:lpstr>یائسگی</vt:lpstr>
      <vt:lpstr>PowerPoint Presentation</vt:lpstr>
      <vt:lpstr>یائسگی</vt:lpstr>
      <vt:lpstr>علا ئم منوپوز</vt:lpstr>
      <vt:lpstr>علائم شایع در چهار مرحله یائسگی</vt:lpstr>
      <vt:lpstr>اهمیت یائسگی در سالمندی</vt:lpstr>
      <vt:lpstr>علائم ناشی از کمبودهورمونهاطی مرحله بعد از منوپوز</vt:lpstr>
      <vt:lpstr>یائسگی در مردان</vt:lpstr>
      <vt:lpstr>آندروپوز</vt:lpstr>
      <vt:lpstr>پوکی استخوان</vt:lpstr>
      <vt:lpstr>نشانه ها وعلایم</vt:lpstr>
      <vt:lpstr>علائم و نشانه ها</vt:lpstr>
      <vt:lpstr>اقدامات توصیه شده در مورد پوکی استخوان</vt:lpstr>
      <vt:lpstr>PowerPoint Presentation</vt:lpstr>
      <vt:lpstr>PowerPoint Presentation</vt:lpstr>
      <vt:lpstr>بیماریهای قلبی عروقی</vt:lpstr>
      <vt:lpstr>اقدامات مناسب در مورد بیماریهای قلبی عروقی</vt:lpstr>
      <vt:lpstr>تغییرات آتروفیک</vt:lpstr>
      <vt:lpstr>اقدامات لازم</vt:lpstr>
      <vt:lpstr>PowerPoint Presentation</vt:lpstr>
      <vt:lpstr>مشکلات ادراری</vt:lpstr>
      <vt:lpstr>اقدامات لازم</vt:lpstr>
      <vt:lpstr>اثرات روانی</vt:lpstr>
      <vt:lpstr>گر گرفتگی</vt:lpstr>
      <vt:lpstr>PowerPoint Presentation</vt:lpstr>
      <vt:lpstr>تغییرات در سینه ها</vt:lpstr>
      <vt:lpstr>PowerPoint Presentation</vt:lpstr>
      <vt:lpstr>PowerPoint Presentation</vt:lpstr>
      <vt:lpstr>PowerPoint Presentation</vt:lpstr>
      <vt:lpstr>روابط زناشویی</vt:lpstr>
      <vt:lpstr>PowerPoint Presentation</vt:lpstr>
      <vt:lpstr>PowerPoint Presentation</vt:lpstr>
      <vt:lpstr>PowerPoint Presentation</vt:lpstr>
      <vt:lpstr>PowerPoint Presentation</vt:lpstr>
      <vt:lpstr>PowerPoint Presentation</vt:lpstr>
      <vt:lpstr>توصیه ها</vt:lpstr>
      <vt:lpstr>توصیه ها</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mENOPAUSE</dc:title>
  <dc:creator>Laleh</dc:creator>
  <cp:lastModifiedBy>Laleh</cp:lastModifiedBy>
  <cp:revision>61</cp:revision>
  <dcterms:created xsi:type="dcterms:W3CDTF">2016-05-28T15:08:10Z</dcterms:created>
  <dcterms:modified xsi:type="dcterms:W3CDTF">2016-05-28T21:51:34Z</dcterms:modified>
</cp:coreProperties>
</file>