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53"/>
  </p:notesMasterIdLst>
  <p:sldIdLst>
    <p:sldId id="297" r:id="rId2"/>
    <p:sldId id="338" r:id="rId3"/>
    <p:sldId id="298" r:id="rId4"/>
    <p:sldId id="327" r:id="rId5"/>
    <p:sldId id="258" r:id="rId6"/>
    <p:sldId id="296" r:id="rId7"/>
    <p:sldId id="259" r:id="rId8"/>
    <p:sldId id="328" r:id="rId9"/>
    <p:sldId id="329" r:id="rId10"/>
    <p:sldId id="337" r:id="rId11"/>
    <p:sldId id="303" r:id="rId12"/>
    <p:sldId id="308" r:id="rId13"/>
    <p:sldId id="310" r:id="rId14"/>
    <p:sldId id="330" r:id="rId15"/>
    <p:sldId id="311" r:id="rId16"/>
    <p:sldId id="312" r:id="rId17"/>
    <p:sldId id="313" r:id="rId18"/>
    <p:sldId id="309" r:id="rId19"/>
    <p:sldId id="314" r:id="rId20"/>
    <p:sldId id="335" r:id="rId21"/>
    <p:sldId id="333" r:id="rId22"/>
    <p:sldId id="260" r:id="rId23"/>
    <p:sldId id="331" r:id="rId24"/>
    <p:sldId id="261" r:id="rId25"/>
    <p:sldId id="262" r:id="rId26"/>
    <p:sldId id="263" r:id="rId27"/>
    <p:sldId id="336" r:id="rId28"/>
    <p:sldId id="334" r:id="rId29"/>
    <p:sldId id="264" r:id="rId30"/>
    <p:sldId id="266" r:id="rId31"/>
    <p:sldId id="307" r:id="rId32"/>
    <p:sldId id="267" r:id="rId33"/>
    <p:sldId id="268" r:id="rId34"/>
    <p:sldId id="269" r:id="rId35"/>
    <p:sldId id="270" r:id="rId36"/>
    <p:sldId id="271" r:id="rId37"/>
    <p:sldId id="315" r:id="rId38"/>
    <p:sldId id="322" r:id="rId39"/>
    <p:sldId id="323" r:id="rId40"/>
    <p:sldId id="324" r:id="rId41"/>
    <p:sldId id="275" r:id="rId42"/>
    <p:sldId id="277" r:id="rId43"/>
    <p:sldId id="317" r:id="rId44"/>
    <p:sldId id="318" r:id="rId45"/>
    <p:sldId id="320" r:id="rId46"/>
    <p:sldId id="278" r:id="rId47"/>
    <p:sldId id="290" r:id="rId48"/>
    <p:sldId id="292" r:id="rId49"/>
    <p:sldId id="321" r:id="rId50"/>
    <p:sldId id="326" r:id="rId51"/>
    <p:sldId id="294" r:id="rId5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FF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0334" autoAdjust="0"/>
    <p:restoredTop sz="87993" autoAdjust="0"/>
  </p:normalViewPr>
  <p:slideViewPr>
    <p:cSldViewPr>
      <p:cViewPr varScale="1">
        <p:scale>
          <a:sx n="65" d="100"/>
          <a:sy n="65" d="100"/>
        </p:scale>
        <p:origin x="89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2933F85-F509-4314-AE9A-ECC90A06F833}" type="datetimeFigureOut">
              <a:rPr lang="fa-IR"/>
              <a:pPr>
                <a:defRPr/>
              </a:pPr>
              <a:t>05/09/1440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fa-IR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3B6A47B-102C-4353-B81B-BF1B26C400C5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944106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a-IR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82298AA-3C02-4AF3-93D4-5AD0FA353888}" type="slidenum">
              <a:rPr lang="fa-IR" smtClean="0">
                <a:latin typeface="Arial" charset="0"/>
                <a:cs typeface="Arial" charset="0"/>
              </a:rPr>
              <a:pPr/>
              <a:t>7</a:t>
            </a:fld>
            <a:endParaRPr lang="fa-IR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696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B6A47B-102C-4353-B81B-BF1B26C400C5}" type="slidenum">
              <a:rPr lang="fa-IR" smtClean="0"/>
              <a:pPr>
                <a:defRPr/>
              </a:pPr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65394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a-IR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a-IR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018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9645D-7CE6-4CBE-BA79-1AC9E1F155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F317F1-A9E4-41A9-911C-858B77DA48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8302E-4632-46E9-92F9-CA49BD51B1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B9031-CF97-4E71-BC96-B0F96E0AE9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88CC9-BA7D-45C9-9DE3-95ED459FB0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026A3-CCE2-4E75-B98B-5D0692468F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fa-IR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EDB15-8121-4C2D-9C38-B20336F857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B6431-AE12-48FC-A34B-D15296932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8FB18-8BAD-42EE-8AB8-16052DEDD4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4583D-1A09-479A-836C-CFC36143EE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7F41-B442-4BF2-B692-F43E45FE12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4E5B0-F4DD-4726-81F9-04702CAF21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3DC07-2B58-4FA7-8E36-2B23F5DCCA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60847-0B7F-459F-912F-36ABDE5DC1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B4945-0AD2-43A1-AA38-B29C4DBD19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840AA8F-934D-4622-A157-AF5AAF7C9C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915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15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16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16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16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916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a-IR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16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a-IR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916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916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6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45" r:id="rId1"/>
    <p:sldLayoutId id="2147484131" r:id="rId2"/>
    <p:sldLayoutId id="2147484132" r:id="rId3"/>
    <p:sldLayoutId id="2147484133" r:id="rId4"/>
    <p:sldLayoutId id="2147484134" r:id="rId5"/>
    <p:sldLayoutId id="2147484135" r:id="rId6"/>
    <p:sldLayoutId id="2147484136" r:id="rId7"/>
    <p:sldLayoutId id="2147484137" r:id="rId8"/>
    <p:sldLayoutId id="2147484138" r:id="rId9"/>
    <p:sldLayoutId id="2147484139" r:id="rId10"/>
    <p:sldLayoutId id="2147484140" r:id="rId11"/>
    <p:sldLayoutId id="2147484141" r:id="rId12"/>
    <p:sldLayoutId id="2147484142" r:id="rId13"/>
    <p:sldLayoutId id="2147484143" r:id="rId14"/>
    <p:sldLayoutId id="2147484144" r:id="rId15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5" grpId="0"/>
      <p:bldP spid="49167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1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491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pPr rtl="1">
              <a:defRPr/>
            </a:pPr>
            <a:r>
              <a:rPr lang="fa-IR" sz="2800" dirty="0" smtClean="0">
                <a:solidFill>
                  <a:srgbClr val="FFC000"/>
                </a:solidFill>
              </a:rPr>
              <a:t>تيترهاي هر بخش با نشان (</a:t>
            </a:r>
            <a:r>
              <a:rPr lang="en-US" sz="2800" dirty="0" smtClean="0">
                <a:solidFill>
                  <a:srgbClr val="FFC000"/>
                </a:solidFill>
              </a:rPr>
              <a:t>C_ _</a:t>
            </a:r>
            <a:r>
              <a:rPr lang="fa-IR" sz="2800" dirty="0" smtClean="0">
                <a:solidFill>
                  <a:srgbClr val="FFC000"/>
                </a:solidFill>
              </a:rPr>
              <a:t>) ،كد محسوب نمي شوند</a:t>
            </a:r>
            <a:endParaRPr lang="fa-IR" sz="28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638800"/>
          </a:xfrm>
        </p:spPr>
        <p:txBody>
          <a:bodyPr/>
          <a:lstStyle/>
          <a:p>
            <a:pPr>
              <a:defRPr/>
            </a:pPr>
            <a:r>
              <a:rPr lang="en-US" sz="2800" b="1" dirty="0" smtClean="0">
                <a:solidFill>
                  <a:srgbClr val="FFC000"/>
                </a:solidFill>
              </a:rPr>
              <a:t>C38</a:t>
            </a:r>
            <a:r>
              <a:rPr lang="en-US" sz="2800" b="1" dirty="0" smtClean="0"/>
              <a:t>    HEART,MEDIASTINUM,AND PLEURA </a:t>
            </a:r>
            <a:endParaRPr lang="en-US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en-US" sz="2800" dirty="0" smtClean="0"/>
              <a:t>         </a:t>
            </a:r>
            <a:r>
              <a:rPr lang="fa-IR" sz="2800" dirty="0" smtClean="0"/>
              <a:t>  </a:t>
            </a:r>
            <a:r>
              <a:rPr lang="en-US" sz="2800" dirty="0" smtClean="0"/>
              <a:t>   Endocardium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800" dirty="0" smtClean="0"/>
              <a:t>            </a:t>
            </a:r>
            <a:r>
              <a:rPr lang="fa-IR" sz="2800" dirty="0" smtClean="0"/>
              <a:t> </a:t>
            </a:r>
            <a:r>
              <a:rPr lang="en-US" sz="2800" dirty="0" smtClean="0"/>
              <a:t> Epicardium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800" dirty="0" smtClean="0"/>
              <a:t>        </a:t>
            </a:r>
            <a:r>
              <a:rPr lang="fa-IR" sz="2800" dirty="0" smtClean="0"/>
              <a:t> </a:t>
            </a:r>
            <a:r>
              <a:rPr lang="en-US" sz="2800" dirty="0" smtClean="0"/>
              <a:t>     Myocardium </a:t>
            </a:r>
          </a:p>
          <a:p>
            <a:pPr algn="r" rtl="1">
              <a:defRPr/>
            </a:pPr>
            <a:r>
              <a:rPr lang="fa-IR" sz="2800" dirty="0" smtClean="0"/>
              <a:t>كد بايستي  داراي چهار كاراكتر باشد:</a:t>
            </a:r>
            <a:endParaRPr lang="en-US" sz="2800" dirty="0" smtClean="0"/>
          </a:p>
          <a:p>
            <a:pPr>
              <a:defRPr/>
            </a:pPr>
            <a:r>
              <a:rPr lang="en-US" sz="2800" b="1" dirty="0" smtClean="0"/>
              <a:t>C38.1   Anterior mediastinum</a:t>
            </a:r>
            <a:endParaRPr lang="en-US" sz="2800" dirty="0" smtClean="0"/>
          </a:p>
          <a:p>
            <a:pPr>
              <a:defRPr/>
            </a:pPr>
            <a:r>
              <a:rPr lang="en-US" sz="2800" b="1" dirty="0" smtClean="0"/>
              <a:t>C38.2   posterior mediastinum</a:t>
            </a:r>
            <a:endParaRPr lang="en-US" sz="2800" dirty="0" smtClean="0"/>
          </a:p>
          <a:p>
            <a:pPr>
              <a:defRPr/>
            </a:pPr>
            <a:r>
              <a:rPr lang="en-US" sz="2800" b="1" dirty="0" smtClean="0"/>
              <a:t>C38.3   mediastinum , NOS</a:t>
            </a:r>
            <a:endParaRPr lang="en-US" sz="2800" dirty="0" smtClean="0"/>
          </a:p>
          <a:p>
            <a:pPr>
              <a:defRPr/>
            </a:pPr>
            <a:r>
              <a:rPr lang="en-US" sz="2800" b="1" dirty="0" smtClean="0"/>
              <a:t>C38.4   Pleura, NOS</a:t>
            </a:r>
            <a:endParaRPr lang="en-US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en-US" sz="2800" dirty="0" smtClean="0"/>
              <a:t>                Parietal pleura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800" dirty="0" smtClean="0"/>
              <a:t>                Visceral pleura</a:t>
            </a:r>
          </a:p>
          <a:p>
            <a:pPr>
              <a:defRPr/>
            </a:pPr>
            <a:endParaRPr lang="fa-I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sz="5400" dirty="0" smtClean="0">
                <a:solidFill>
                  <a:srgbClr val="FFC000"/>
                </a:solidFill>
              </a:rPr>
              <a:t>اسم وصفت</a:t>
            </a:r>
            <a:endParaRPr lang="fa-IR" sz="54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defRPr/>
            </a:pPr>
            <a:r>
              <a:rPr lang="fa-IR" sz="4800" dirty="0" smtClean="0"/>
              <a:t>برای یافتن </a:t>
            </a:r>
            <a:r>
              <a:rPr lang="fa-IR" sz="4800" b="1" dirty="0" smtClean="0"/>
              <a:t>کد توپوگرافی</a:t>
            </a:r>
            <a:r>
              <a:rPr lang="fa-IR" sz="4800" dirty="0" smtClean="0"/>
              <a:t> محل مبتلا، در کتاب باید بدنبال </a:t>
            </a:r>
            <a:r>
              <a:rPr lang="fa-IR" sz="4800" i="1" dirty="0" smtClean="0"/>
              <a:t>شکل  "</a:t>
            </a:r>
            <a:r>
              <a:rPr lang="fa-IR" sz="4800" b="1" i="1" dirty="0" smtClean="0">
                <a:solidFill>
                  <a:srgbClr val="FFC000"/>
                </a:solidFill>
              </a:rPr>
              <a:t>اسمی</a:t>
            </a:r>
            <a:r>
              <a:rPr lang="fa-IR" sz="4800" i="1" dirty="0" smtClean="0"/>
              <a:t>"  باشیم، نه  "</a:t>
            </a:r>
            <a:r>
              <a:rPr lang="fa-IR" sz="4800" b="1" i="1" dirty="0" smtClean="0">
                <a:solidFill>
                  <a:srgbClr val="FFC000"/>
                </a:solidFill>
              </a:rPr>
              <a:t>وصفی</a:t>
            </a:r>
            <a:r>
              <a:rPr lang="fa-IR" sz="4800" i="1" dirty="0" smtClean="0"/>
              <a:t>" .</a:t>
            </a:r>
            <a:r>
              <a:rPr lang="fa-IR" sz="4800" dirty="0" smtClean="0"/>
              <a:t> </a:t>
            </a:r>
          </a:p>
          <a:p>
            <a:pPr algn="just" rtl="1">
              <a:defRPr/>
            </a:pPr>
            <a:r>
              <a:rPr lang="fa-IR" sz="4800" dirty="0" smtClean="0"/>
              <a:t>مثلا" اگر عضو مبتلا کبد است ،در فهرست الفبایی در جستجوی </a:t>
            </a:r>
            <a:r>
              <a:rPr lang="en-US" sz="4800" b="1" dirty="0" smtClean="0">
                <a:solidFill>
                  <a:srgbClr val="FFC000"/>
                </a:solidFill>
              </a:rPr>
              <a:t>Liver</a:t>
            </a:r>
            <a:r>
              <a:rPr lang="en-US" sz="4800" b="1" dirty="0" smtClean="0"/>
              <a:t>  </a:t>
            </a:r>
            <a:r>
              <a:rPr lang="fa-IR" sz="4800" dirty="0" smtClean="0"/>
              <a:t>باشیم، نه </a:t>
            </a:r>
            <a:r>
              <a:rPr lang="en-US" sz="4800" b="1" dirty="0" smtClean="0">
                <a:solidFill>
                  <a:srgbClr val="FFC000"/>
                </a:solidFill>
              </a:rPr>
              <a:t>Hepatic</a:t>
            </a:r>
            <a:r>
              <a:rPr lang="fa-IR" sz="4800" b="1" dirty="0" smtClean="0"/>
              <a:t> .</a:t>
            </a:r>
            <a:endParaRPr lang="en-US" sz="4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>
              <a:defRPr/>
            </a:pPr>
            <a:r>
              <a:rPr lang="en-US" u="sng" dirty="0" smtClean="0">
                <a:solidFill>
                  <a:srgbClr val="FFC000"/>
                </a:solidFill>
              </a:rPr>
              <a:t>Site-specific Code Number</a:t>
            </a: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066800"/>
            <a:ext cx="8610600" cy="5562600"/>
          </a:xfrm>
        </p:spPr>
        <p:txBody>
          <a:bodyPr/>
          <a:lstStyle/>
          <a:p>
            <a:pPr algn="r" rtl="1">
              <a:defRPr/>
            </a:pPr>
            <a:r>
              <a:rPr lang="fa-IR" dirty="0" smtClean="0"/>
              <a:t>در فهرست الفبایی کتاب </a:t>
            </a:r>
            <a:r>
              <a:rPr lang="en-US" b="1" dirty="0" smtClean="0"/>
              <a:t>ICD-O</a:t>
            </a:r>
            <a:r>
              <a:rPr lang="fa-IR" b="1" dirty="0" smtClean="0"/>
              <a:t> در موارد متعددی بعداز نام مورفولوژی تومور در داخل پرانتز یک کد توپوگرافی نوشته شده است:</a:t>
            </a:r>
            <a:endParaRPr lang="en-US" dirty="0" smtClean="0"/>
          </a:p>
          <a:p>
            <a:pPr>
              <a:defRPr/>
            </a:pPr>
            <a:r>
              <a:rPr lang="en-US" b="1" dirty="0" smtClean="0"/>
              <a:t>M-9732/3  Multiple myeloma (C42.1)</a:t>
            </a:r>
            <a:endParaRPr lang="en-US" dirty="0" smtClean="0"/>
          </a:p>
          <a:p>
            <a:pPr>
              <a:defRPr/>
            </a:pPr>
            <a:r>
              <a:rPr lang="en-US" b="1" dirty="0" smtClean="0"/>
              <a:t>M-8960/3  Nephroblastoma   (C64.9)</a:t>
            </a:r>
            <a:endParaRPr lang="en-US" dirty="0" smtClean="0"/>
          </a:p>
          <a:p>
            <a:pPr>
              <a:defRPr/>
            </a:pPr>
            <a:r>
              <a:rPr lang="en-US" b="1" dirty="0" smtClean="0"/>
              <a:t>M-9220/3</a:t>
            </a:r>
            <a:r>
              <a:rPr lang="en-US" dirty="0" smtClean="0"/>
              <a:t>   </a:t>
            </a:r>
            <a:r>
              <a:rPr lang="en-US" b="1" dirty="0" smtClean="0"/>
              <a:t>Chondrosarcoma (C40._ ,C41._)</a:t>
            </a:r>
          </a:p>
          <a:p>
            <a:pPr>
              <a:defRPr/>
            </a:pPr>
            <a:endParaRPr lang="en-US" dirty="0" smtClean="0"/>
          </a:p>
          <a:p>
            <a:pPr algn="justLow" rtl="1">
              <a:defRPr/>
            </a:pPr>
            <a:r>
              <a:rPr lang="fa-IR" dirty="0" smtClean="0"/>
              <a:t>کدی که در داخل پرانتز نوشته شده است ،بیان می کند که سرطان نامبرده </a:t>
            </a:r>
            <a:r>
              <a:rPr lang="fa-IR" dirty="0" smtClean="0">
                <a:solidFill>
                  <a:srgbClr val="FFC000"/>
                </a:solidFill>
              </a:rPr>
              <a:t>معمولا" </a:t>
            </a:r>
            <a:r>
              <a:rPr lang="fa-IR" dirty="0" smtClean="0"/>
              <a:t>در این محل یا عضو بروز می کند،اگر توپوگرافی نا معلوم است،از این کد استفاده می شود.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0" dirty="0" smtClean="0">
                <a:solidFill>
                  <a:schemeClr val="hlink"/>
                </a:solidFill>
              </a:rPr>
              <a:t>Ill-defined sites (C76.-)   </a:t>
            </a:r>
            <a:r>
              <a:rPr lang="fa-IR" sz="4000" dirty="0" smtClean="0"/>
              <a:t> </a:t>
            </a:r>
            <a:r>
              <a:rPr lang="fa-IR" sz="3200" dirty="0" smtClean="0">
                <a:solidFill>
                  <a:srgbClr val="FFC000"/>
                </a:solidFill>
              </a:rPr>
              <a:t>توپوگرافی گنگ ومبهم </a:t>
            </a:r>
            <a:endParaRPr lang="en-US" sz="3200" b="0" dirty="0" smtClean="0">
              <a:solidFill>
                <a:srgbClr val="FFC000"/>
              </a:solidFill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pPr algn="just" rtl="1" eaLnBrk="1" hangingPunct="1">
              <a:lnSpc>
                <a:spcPct val="145000"/>
              </a:lnSpc>
              <a:defRPr/>
            </a:pPr>
            <a:r>
              <a:rPr lang="fa-IR" sz="2800" dirty="0" smtClean="0"/>
              <a:t>وقتی پزشک توموری را خارج سازد ونداند محل دقیق کجاست یا نتواند تشخیص دهد که به کدام جزء بافتی مربوط می شود و فقط از ترمهای کلی ساعد، پا وبازو استفاده کند، کد </a:t>
            </a:r>
            <a:r>
              <a:rPr lang="en-US" sz="2800" dirty="0" smtClean="0">
                <a:solidFill>
                  <a:schemeClr val="hlink"/>
                </a:solidFill>
              </a:rPr>
              <a:t>C76.-</a:t>
            </a:r>
            <a:r>
              <a:rPr lang="fa-IR" sz="2800" dirty="0" smtClean="0"/>
              <a:t> می گیرد که بسیار مبهم است. </a:t>
            </a:r>
          </a:p>
          <a:p>
            <a:pPr eaLnBrk="1" hangingPunct="1">
              <a:buNone/>
            </a:pPr>
            <a:r>
              <a:rPr lang="en-US" sz="2800" dirty="0" smtClean="0"/>
              <a:t>periabdominal cystadenocarcinoma</a:t>
            </a:r>
          </a:p>
          <a:p>
            <a:pPr eaLnBrk="1" hangingPunct="1">
              <a:buNone/>
            </a:pPr>
            <a:r>
              <a:rPr lang="en-US" sz="2800" dirty="0" smtClean="0"/>
              <a:t>C76.2 (abdomen, NOS)</a:t>
            </a:r>
          </a:p>
          <a:p>
            <a:pPr algn="r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dirty="0" smtClean="0">
                <a:solidFill>
                  <a:schemeClr val="hlink"/>
                </a:solidFill>
              </a:rPr>
              <a:t>البته براساس نوع مورفولوژی می توان موضع دقیق تر را تعیین کرد :          </a:t>
            </a:r>
            <a:r>
              <a:rPr lang="en-US" dirty="0" smtClean="0">
                <a:solidFill>
                  <a:schemeClr val="hlink"/>
                </a:solidFill>
              </a:rPr>
              <a:t>Squamous cell carcinoma of arm</a:t>
            </a:r>
            <a:r>
              <a:rPr lang="fa-IR" dirty="0" smtClean="0">
                <a:solidFill>
                  <a:schemeClr val="hlink"/>
                </a:solidFill>
              </a:rPr>
              <a:t> :‍ </a:t>
            </a:r>
            <a:r>
              <a:rPr lang="en-US" dirty="0" smtClean="0">
                <a:solidFill>
                  <a:schemeClr val="hlink"/>
                </a:solidFill>
              </a:rPr>
              <a:t> C44.6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381000"/>
          </a:xfrm>
        </p:spPr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Neck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7912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b="1" dirty="0" smtClean="0"/>
              <a:t>C76.0</a:t>
            </a:r>
            <a:r>
              <a:rPr lang="en-US" dirty="0" smtClean="0"/>
              <a:t>	NOS</a:t>
            </a:r>
          </a:p>
          <a:p>
            <a:pPr>
              <a:spcBef>
                <a:spcPct val="50000"/>
              </a:spcBef>
            </a:pPr>
            <a:r>
              <a:rPr lang="en-US" b="1" dirty="0" smtClean="0"/>
              <a:t>C44.4</a:t>
            </a:r>
            <a:r>
              <a:rPr lang="en-US" dirty="0" smtClean="0"/>
              <a:t>	NOS (carcinoma, melanoma, nevus)</a:t>
            </a:r>
          </a:p>
          <a:p>
            <a:pPr>
              <a:spcBef>
                <a:spcPct val="50000"/>
              </a:spcBef>
            </a:pPr>
            <a:r>
              <a:rPr lang="en-US" b="1" dirty="0" smtClean="0"/>
              <a:t>C49.0</a:t>
            </a:r>
            <a:r>
              <a:rPr lang="en-US" dirty="0" smtClean="0"/>
              <a:t>	NOS (sarcoma, </a:t>
            </a:r>
            <a:r>
              <a:rPr lang="en-US" dirty="0" err="1" smtClean="0"/>
              <a:t>lipoma</a:t>
            </a:r>
            <a:r>
              <a:rPr lang="en-US" dirty="0" smtClean="0"/>
              <a:t>)</a:t>
            </a:r>
          </a:p>
          <a:p>
            <a:pPr>
              <a:spcBef>
                <a:spcPct val="50000"/>
              </a:spcBef>
            </a:pPr>
            <a:r>
              <a:rPr lang="en-US" b="1" dirty="0" smtClean="0"/>
              <a:t>C49.0</a:t>
            </a:r>
            <a:r>
              <a:rPr lang="en-US" dirty="0" smtClean="0"/>
              <a:t>	adipose tissue</a:t>
            </a:r>
          </a:p>
          <a:p>
            <a:pPr>
              <a:spcBef>
                <a:spcPct val="50000"/>
              </a:spcBef>
            </a:pPr>
            <a:r>
              <a:rPr lang="en-US" b="1" dirty="0" smtClean="0"/>
              <a:t>C47.0</a:t>
            </a:r>
            <a:r>
              <a:rPr lang="en-US" dirty="0" smtClean="0"/>
              <a:t>	autonomic nervous system</a:t>
            </a:r>
          </a:p>
          <a:p>
            <a:pPr>
              <a:spcBef>
                <a:spcPct val="50000"/>
              </a:spcBef>
            </a:pPr>
            <a:r>
              <a:rPr lang="en-US" b="1" dirty="0" smtClean="0"/>
              <a:t>C49.0	</a:t>
            </a:r>
            <a:r>
              <a:rPr lang="en-US" dirty="0" smtClean="0"/>
              <a:t>connective tissue</a:t>
            </a:r>
          </a:p>
          <a:p>
            <a:pPr>
              <a:spcBef>
                <a:spcPct val="50000"/>
              </a:spcBef>
            </a:pPr>
            <a:r>
              <a:rPr lang="en-US" b="1" dirty="0" smtClean="0"/>
              <a:t>C44.4</a:t>
            </a:r>
            <a:r>
              <a:rPr lang="en-US" dirty="0" smtClean="0"/>
              <a:t>	skin</a:t>
            </a:r>
          </a:p>
          <a:p>
            <a:pPr>
              <a:spcBef>
                <a:spcPct val="50000"/>
              </a:spcBef>
            </a:pPr>
            <a:r>
              <a:rPr lang="en-US" b="1" dirty="0" smtClean="0"/>
              <a:t>C49.1</a:t>
            </a:r>
            <a:r>
              <a:rPr lang="en-US" dirty="0" smtClean="0"/>
              <a:t>	tendon</a:t>
            </a:r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5400" dirty="0" smtClean="0">
                <a:solidFill>
                  <a:srgbClr val="FFC000"/>
                </a:solidFill>
              </a:rPr>
              <a:t>C_ _.9           </a:t>
            </a:r>
            <a:r>
              <a:rPr lang="fa-IR" sz="5400" dirty="0" smtClean="0">
                <a:solidFill>
                  <a:srgbClr val="FFC000"/>
                </a:solidFill>
              </a:rPr>
              <a:t>کلی گویی</a:t>
            </a:r>
            <a:endParaRPr lang="fa-IR" sz="54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pPr algn="just" rtl="1">
              <a:defRPr/>
            </a:pPr>
            <a:r>
              <a:rPr lang="fa-IR" dirty="0" smtClean="0"/>
              <a:t>کولون عنوان یک گروه است که خود از قسمت هایی مثل کولون صعودی ، کولون عرضی ، کولون نزولی ، سیگموئید و... به ترتيب باكدهاي زير تشکیل شده است :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C18.2</a:t>
            </a:r>
          </a:p>
          <a:p>
            <a:pPr>
              <a:defRPr/>
            </a:pPr>
            <a:r>
              <a:rPr lang="en-US" dirty="0" smtClean="0"/>
              <a:t>C18.4</a:t>
            </a:r>
          </a:p>
          <a:p>
            <a:pPr>
              <a:defRPr/>
            </a:pPr>
            <a:r>
              <a:rPr lang="en-US" dirty="0" smtClean="0"/>
              <a:t>C18.6</a:t>
            </a:r>
          </a:p>
          <a:p>
            <a:pPr>
              <a:defRPr/>
            </a:pPr>
            <a:r>
              <a:rPr lang="en-US" dirty="0" smtClean="0"/>
              <a:t>C18.7</a:t>
            </a:r>
          </a:p>
          <a:p>
            <a:pPr>
              <a:buFont typeface="Wingdings" pitchFamily="2" charset="2"/>
              <a:buNone/>
              <a:defRPr/>
            </a:pPr>
            <a:endParaRPr lang="fa-I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229600" cy="1020762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hlink"/>
                </a:solidFill>
              </a:rPr>
              <a:t>Overlapping site boundaries (C--.8)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pPr algn="r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sz="2400" dirty="0" smtClean="0"/>
              <a:t>تومور از دو نقطه مجاور است و نمی توان خواستگاه اولیه را دقیقأ مشخص نمود .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rgbClr val="FFC000"/>
                </a:solidFill>
              </a:rPr>
              <a:t>Carcinoma of tip and ventral surface of the tongue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rgbClr val="FFC000"/>
                </a:solidFill>
              </a:rPr>
              <a:t>C02.8</a:t>
            </a:r>
            <a:r>
              <a:rPr lang="en-US" dirty="0" smtClean="0">
                <a:solidFill>
                  <a:srgbClr val="FFC000"/>
                </a:solidFill>
              </a:rPr>
              <a:t>	Overlapping lesion of 	the tongue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Char char="q"/>
              <a:defRPr/>
            </a:pPr>
            <a:r>
              <a:rPr lang="en-US" sz="2800" b="1" dirty="0" smtClean="0">
                <a:solidFill>
                  <a:schemeClr val="hlink"/>
                </a:solidFill>
              </a:rPr>
              <a:t>Carcinoma of stomach and small intestine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Char char="q"/>
              <a:defRPr/>
            </a:pPr>
            <a:r>
              <a:rPr lang="en-US" sz="2800" b="1" dirty="0" smtClean="0">
                <a:solidFill>
                  <a:schemeClr val="hlink"/>
                </a:solidFill>
              </a:rPr>
              <a:t>C</a:t>
            </a:r>
            <a:r>
              <a:rPr lang="en-US" sz="2800" b="1" dirty="0" smtClean="0">
                <a:solidFill>
                  <a:schemeClr val="tx2"/>
                </a:solidFill>
              </a:rPr>
              <a:t>26</a:t>
            </a:r>
            <a:r>
              <a:rPr lang="en-US" sz="2800" b="1" dirty="0" smtClean="0">
                <a:solidFill>
                  <a:schemeClr val="hlink"/>
                </a:solidFill>
              </a:rPr>
              <a:t>.8   M8010/39</a:t>
            </a:r>
          </a:p>
          <a:p>
            <a:pPr algn="r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sz="2800" b="1" dirty="0" smtClean="0">
                <a:solidFill>
                  <a:schemeClr val="tx2"/>
                </a:solidFill>
              </a:rPr>
              <a:t>جدول کدهای </a:t>
            </a:r>
            <a:r>
              <a:rPr lang="en-US" sz="2800" b="1" dirty="0" smtClean="0">
                <a:solidFill>
                  <a:schemeClr val="tx2"/>
                </a:solidFill>
              </a:rPr>
              <a:t>Overlapping sites</a:t>
            </a:r>
            <a:r>
              <a:rPr lang="fa-IR" sz="2800" b="1" dirty="0" smtClean="0">
                <a:solidFill>
                  <a:schemeClr val="tx2"/>
                </a:solidFill>
              </a:rPr>
              <a:t> در صفحه </a:t>
            </a:r>
            <a:r>
              <a:rPr lang="fa-IR" sz="2800" b="1" u="sng" dirty="0" smtClean="0">
                <a:solidFill>
                  <a:schemeClr val="tx2"/>
                </a:solidFill>
              </a:rPr>
              <a:t>25</a:t>
            </a:r>
            <a:r>
              <a:rPr lang="fa-IR" sz="2800" b="1" dirty="0" smtClean="0">
                <a:solidFill>
                  <a:schemeClr val="tx2"/>
                </a:solidFill>
              </a:rPr>
              <a:t> کتاب موجود مي باشد.</a:t>
            </a:r>
          </a:p>
          <a:p>
            <a:pPr>
              <a:spcBef>
                <a:spcPct val="50000"/>
              </a:spcBef>
            </a:pPr>
            <a:r>
              <a:rPr lang="en-US" sz="2800" dirty="0" smtClean="0">
                <a:solidFill>
                  <a:srgbClr val="FFC000"/>
                </a:solidFill>
              </a:rPr>
              <a:t>Carcinoma of esophagus and stomach</a:t>
            </a: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FFC000"/>
                </a:solidFill>
              </a:rPr>
              <a:t>C16.0</a:t>
            </a:r>
            <a:r>
              <a:rPr lang="en-US" sz="2800" dirty="0" smtClean="0">
                <a:solidFill>
                  <a:srgbClr val="FFC000"/>
                </a:solidFill>
              </a:rPr>
              <a:t>	Cardioesophageal  junction</a:t>
            </a:r>
            <a:endParaRPr lang="en-US" sz="2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dirty="0" smtClean="0">
                <a:solidFill>
                  <a:schemeClr val="hlink"/>
                </a:solidFill>
              </a:rPr>
              <a:t>Multifocal tumors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pPr algn="r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dirty="0" smtClean="0"/>
              <a:t>در مواردی که یک تومور با یک مورفولوژی در چند نقطه مختلف از بدن اما در یک گروه و یا زیرگروه توپوگرافی باشد، یک مورد سرطانی در نظر گرفته می شود و اولین موضع ذکر شده ،  کد می گیرد. مثال :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hlink"/>
                </a:solidFill>
              </a:rPr>
              <a:t>DX: skin biopsy of right thigh, right leg &amp; left forefoot lesions : </a:t>
            </a:r>
            <a:r>
              <a:rPr lang="en-US" dirty="0" err="1" smtClean="0">
                <a:solidFill>
                  <a:schemeClr val="hlink"/>
                </a:solidFill>
              </a:rPr>
              <a:t>squamous</a:t>
            </a:r>
            <a:r>
              <a:rPr lang="en-US" dirty="0" smtClean="0">
                <a:solidFill>
                  <a:schemeClr val="hlink"/>
                </a:solidFill>
              </a:rPr>
              <a:t> cell carcinoma, well differentiated.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hlink"/>
                </a:solidFill>
              </a:rPr>
              <a:t>C44.7  M-8070/31</a:t>
            </a:r>
            <a:endParaRPr lang="fa-IR" dirty="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endParaRPr lang="en-US" dirty="0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524000"/>
          </a:xfrm>
        </p:spPr>
        <p:txBody>
          <a:bodyPr/>
          <a:lstStyle/>
          <a:p>
            <a:pPr rtl="1"/>
            <a:r>
              <a:rPr lang="fa-IR" u="sng" smtClean="0">
                <a:solidFill>
                  <a:srgbClr val="FFC000"/>
                </a:solidFill>
                <a:latin typeface="Times New Roman" pitchFamily="18" charset="0"/>
              </a:rPr>
              <a:t>عبارات کج نویسی شده </a:t>
            </a:r>
            <a:r>
              <a:rPr lang="en-US" u="sng" smtClean="0">
                <a:solidFill>
                  <a:srgbClr val="FFC000"/>
                </a:solidFill>
                <a:latin typeface="Calibri" pitchFamily="34" charset="0"/>
              </a:rPr>
              <a:t>Italic </a:t>
            </a:r>
            <a:r>
              <a:rPr lang="en-US" sz="4000" smtClean="0">
                <a:solidFill>
                  <a:srgbClr val="FFC000"/>
                </a:solidFill>
              </a:rPr>
              <a:t/>
            </a:r>
            <a:br>
              <a:rPr lang="en-US" sz="4000" smtClean="0">
                <a:solidFill>
                  <a:srgbClr val="FFC000"/>
                </a:solidFill>
              </a:rPr>
            </a:br>
            <a:endParaRPr lang="fa-IR" smtClean="0">
              <a:solidFill>
                <a:srgbClr val="FFC000"/>
              </a:solidFill>
            </a:endParaRP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609600" y="1600200"/>
            <a:ext cx="81534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rtl="1" eaLnBrk="0" hangingPunct="0"/>
            <a:r>
              <a:rPr lang="fa-IR" sz="3200" dirty="0">
                <a:solidFill>
                  <a:srgbClr val="FFC000"/>
                </a:solidFill>
                <a:latin typeface="Times New Roman" pitchFamily="18" charset="0"/>
              </a:rPr>
              <a:t>*</a:t>
            </a:r>
            <a:r>
              <a:rPr lang="fa-IR" sz="3200" dirty="0">
                <a:latin typeface="Times New Roman" pitchFamily="18" charset="0"/>
              </a:rPr>
              <a:t>در مقابل بعضی کدها در کتاب </a:t>
            </a:r>
            <a:r>
              <a:rPr lang="en-US" sz="3200" b="1" dirty="0">
                <a:latin typeface="Calibri" pitchFamily="34" charset="0"/>
              </a:rPr>
              <a:t>ICD-O</a:t>
            </a:r>
            <a:r>
              <a:rPr lang="fa-IR" sz="3200" b="1" dirty="0">
                <a:latin typeface="Times New Roman" pitchFamily="18" charset="0"/>
              </a:rPr>
              <a:t> نکاتی مهم و کلیدی با حروف ایتالیک نوشته شده است که اشاره به استثنائات دارند:</a:t>
            </a:r>
          </a:p>
          <a:p>
            <a:pPr algn="r" rtl="1" eaLnBrk="0" hangingPunct="0"/>
            <a:endParaRPr lang="en-US" sz="2800" dirty="0"/>
          </a:p>
          <a:p>
            <a:pPr eaLnBrk="0" hangingPunct="0"/>
            <a:r>
              <a:rPr lang="en-US" sz="2800" b="1" dirty="0">
                <a:latin typeface="Calibri" pitchFamily="34" charset="0"/>
              </a:rPr>
              <a:t>C41.2  Vertebral column </a:t>
            </a:r>
            <a:r>
              <a:rPr lang="en-US" sz="2800" dirty="0">
                <a:solidFill>
                  <a:srgbClr val="FFC000"/>
                </a:solidFill>
                <a:latin typeface="Calibri" pitchFamily="34" charset="0"/>
              </a:rPr>
              <a:t>(</a:t>
            </a:r>
            <a:r>
              <a:rPr lang="en-US" sz="2800" i="1" dirty="0">
                <a:solidFill>
                  <a:srgbClr val="FFC000"/>
                </a:solidFill>
                <a:latin typeface="Calibri" pitchFamily="34" charset="0"/>
              </a:rPr>
              <a:t>excludes Sacrum and </a:t>
            </a:r>
            <a:r>
              <a:rPr lang="en-US" sz="2800" i="1" dirty="0" err="1">
                <a:solidFill>
                  <a:srgbClr val="FFC000"/>
                </a:solidFill>
                <a:latin typeface="Calibri" pitchFamily="34" charset="0"/>
              </a:rPr>
              <a:t>Coxyx</a:t>
            </a:r>
            <a:r>
              <a:rPr lang="en-US" sz="2800" i="1" dirty="0">
                <a:solidFill>
                  <a:srgbClr val="FFC000"/>
                </a:solidFill>
                <a:latin typeface="Calibri" pitchFamily="34" charset="0"/>
              </a:rPr>
              <a:t> C41.4 )</a:t>
            </a:r>
            <a:endParaRPr lang="en-US" sz="2800" i="1" dirty="0">
              <a:solidFill>
                <a:srgbClr val="FFC000"/>
              </a:solidFill>
            </a:endParaRPr>
          </a:p>
          <a:p>
            <a:pPr eaLnBrk="0" hangingPunct="0"/>
            <a:r>
              <a:rPr lang="en-US" sz="2800" b="1" dirty="0">
                <a:latin typeface="Calibri" pitchFamily="34" charset="0"/>
              </a:rPr>
              <a:t>             Atlas</a:t>
            </a:r>
            <a:endParaRPr lang="en-US" sz="2800" dirty="0"/>
          </a:p>
          <a:p>
            <a:pPr eaLnBrk="0" hangingPunct="0"/>
            <a:r>
              <a:rPr lang="en-US" sz="2800" b="1" dirty="0">
                <a:latin typeface="Calibri" pitchFamily="34" charset="0"/>
              </a:rPr>
              <a:t>             Axis</a:t>
            </a:r>
            <a:endParaRPr lang="en-US" sz="2800" dirty="0"/>
          </a:p>
          <a:p>
            <a:pPr eaLnBrk="0" hangingPunct="0"/>
            <a:r>
              <a:rPr lang="en-US" sz="2800" b="1" dirty="0">
                <a:latin typeface="Calibri" pitchFamily="34" charset="0"/>
              </a:rPr>
              <a:t>             Bone of back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sz="6000" dirty="0" smtClean="0">
                <a:solidFill>
                  <a:srgbClr val="FFC000"/>
                </a:solidFill>
              </a:rPr>
              <a:t>NOS</a:t>
            </a:r>
            <a:endParaRPr lang="fa-IR" sz="60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defRPr/>
            </a:pPr>
            <a:r>
              <a:rPr lang="fa-IR" dirty="0" smtClean="0"/>
              <a:t>ترکیب </a:t>
            </a:r>
            <a:r>
              <a:rPr lang="en-US" b="1" dirty="0" smtClean="0"/>
              <a:t>NOS </a:t>
            </a:r>
            <a:r>
              <a:rPr lang="fa-IR" dirty="0" smtClean="0"/>
              <a:t>       (</a:t>
            </a:r>
            <a:r>
              <a:rPr lang="en-US" b="1" dirty="0" smtClean="0">
                <a:solidFill>
                  <a:srgbClr val="FFC000"/>
                </a:solidFill>
              </a:rPr>
              <a:t>Not Otherwise Specified</a:t>
            </a:r>
            <a:r>
              <a:rPr lang="fa-IR" b="1" dirty="0" smtClean="0"/>
              <a:t>)</a:t>
            </a:r>
          </a:p>
          <a:p>
            <a:pPr algn="just" rtl="1">
              <a:defRPr/>
            </a:pPr>
            <a:endParaRPr lang="fa-IR" b="1" dirty="0" smtClean="0"/>
          </a:p>
          <a:p>
            <a:pPr algn="just" rtl="1">
              <a:defRPr/>
            </a:pPr>
            <a:r>
              <a:rPr lang="fa-IR" dirty="0" smtClean="0"/>
              <a:t> به معنی "</a:t>
            </a:r>
            <a:r>
              <a:rPr lang="fa-IR" b="1" dirty="0" smtClean="0">
                <a:solidFill>
                  <a:srgbClr val="FFC000"/>
                </a:solidFill>
              </a:rPr>
              <a:t>بدون هیچ صفتی</a:t>
            </a:r>
            <a:r>
              <a:rPr lang="fa-IR" dirty="0" smtClean="0"/>
              <a:t>" یا "</a:t>
            </a:r>
            <a:r>
              <a:rPr lang="fa-IR" b="1" dirty="0" smtClean="0">
                <a:solidFill>
                  <a:srgbClr val="FFC000"/>
                </a:solidFill>
              </a:rPr>
              <a:t>مشخص نشده</a:t>
            </a:r>
            <a:r>
              <a:rPr lang="fa-IR" dirty="0" smtClean="0"/>
              <a:t>" یا "</a:t>
            </a:r>
            <a:r>
              <a:rPr lang="fa-IR" b="1" dirty="0" smtClean="0">
                <a:solidFill>
                  <a:srgbClr val="FFC000"/>
                </a:solidFill>
              </a:rPr>
              <a:t>غیردقیق</a:t>
            </a:r>
            <a:r>
              <a:rPr lang="fa-IR" dirty="0" smtClean="0"/>
              <a:t>" می باشد. (کلی گویی)</a:t>
            </a:r>
          </a:p>
          <a:p>
            <a:pPr algn="just" rtl="1">
              <a:defRPr/>
            </a:pPr>
            <a:endParaRPr lang="en-US" dirty="0" smtClean="0"/>
          </a:p>
          <a:p>
            <a:pPr algn="r" rtl="1">
              <a:defRPr/>
            </a:pPr>
            <a:r>
              <a:rPr lang="fa-IR" dirty="0" smtClean="0"/>
              <a:t>معمولا“ در صورتي كه كدهاي ثبت شده با توجه به برگه پاتولو‍ژي داراي جزئيات دقيق تري نباشند از كد اختصاص  داده شده تحت عنوان </a:t>
            </a:r>
            <a:r>
              <a:rPr lang="en-US" dirty="0" smtClean="0">
                <a:solidFill>
                  <a:srgbClr val="FFC000"/>
                </a:solidFill>
              </a:rPr>
              <a:t>NOS</a:t>
            </a:r>
            <a:r>
              <a:rPr lang="fa-IR" dirty="0" smtClean="0">
                <a:solidFill>
                  <a:srgbClr val="FFC000"/>
                </a:solidFill>
              </a:rPr>
              <a:t> </a:t>
            </a:r>
            <a:r>
              <a:rPr lang="fa-IR" dirty="0" smtClean="0"/>
              <a:t>استفاده مي شود</a:t>
            </a:r>
            <a:r>
              <a:rPr lang="fa-IR" dirty="0" smtClean="0">
                <a:solidFill>
                  <a:srgbClr val="FFC000"/>
                </a:solidFill>
              </a:rPr>
              <a:t>.</a:t>
            </a:r>
            <a:endParaRPr lang="fa-IR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3220662"/>
              </p:ext>
            </p:extLst>
          </p:nvPr>
        </p:nvGraphicFramePr>
        <p:xfrm>
          <a:off x="1143000" y="609593"/>
          <a:ext cx="7848599" cy="3429006"/>
        </p:xfrm>
        <a:graphic>
          <a:graphicData uri="http://schemas.openxmlformats.org/drawingml/2006/table">
            <a:tbl>
              <a:tblPr rtl="1" firstRow="1" firstCol="1" bandRow="1"/>
              <a:tblGrid>
                <a:gridCol w="1326950"/>
                <a:gridCol w="6521649"/>
              </a:tblGrid>
              <a:tr h="57150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نام سند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فایل پاور پوینت آموزش </a:t>
                      </a:r>
                      <a:r>
                        <a:rPr lang="en-US" sz="1400" b="1">
                          <a:effectLst/>
                          <a:latin typeface="Tahoma" panose="020B060403050404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ICD-O 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نگارش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لیلا عبدالهی  کارشناس ثبت سرطان معاونت بهداشت دانشگاه علوم پزشکی تبریز 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تاریخ صدور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1396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نام کامل فایل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فایل آموزشی کدگذاری سرطان ها ترجمه از </a:t>
                      </a:r>
                      <a:r>
                        <a:rPr lang="en-US" sz="1400" b="1" dirty="0">
                          <a:effectLst/>
                          <a:latin typeface="Tahoma" panose="020B060403050404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ICD-O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شرح سند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فایل پاور پوینت آموزش </a:t>
                      </a:r>
                      <a:r>
                        <a:rPr lang="en-US" sz="1400" b="1" dirty="0">
                          <a:effectLst/>
                          <a:latin typeface="Tahoma" panose="020B060403050404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ICD-O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نویسنده/ مترجم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لیلا عبدالهی  کارشناس ثبت سرطان معاونت بهداشت دانشگاه علوم پزشکی تبریز 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4881646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Topography – Lymphomas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990600"/>
            <a:ext cx="8839200" cy="5867400"/>
          </a:xfrm>
        </p:spPr>
        <p:txBody>
          <a:bodyPr/>
          <a:lstStyle/>
          <a:p>
            <a:pPr lvl="1" eaLnBrk="1" hangingPunct="1"/>
            <a:r>
              <a:rPr lang="en-US" sz="3200" dirty="0" smtClean="0"/>
              <a:t>malignant lymphoma of the stomach     C16.9</a:t>
            </a:r>
          </a:p>
          <a:p>
            <a:pPr lvl="1" eaLnBrk="1" hangingPunct="1"/>
            <a:r>
              <a:rPr lang="en-US" sz="3200" dirty="0" smtClean="0"/>
              <a:t>malignant lymphoma of lymph node      C77._</a:t>
            </a:r>
          </a:p>
          <a:p>
            <a:pPr lvl="1" eaLnBrk="1" hangingPunct="1"/>
            <a:r>
              <a:rPr lang="en-US" sz="3200" dirty="0" smtClean="0"/>
              <a:t>spleen and </a:t>
            </a:r>
            <a:r>
              <a:rPr lang="en-US" sz="3200" dirty="0" err="1" smtClean="0"/>
              <a:t>splenic</a:t>
            </a:r>
            <a:r>
              <a:rPr lang="en-US" sz="3200" dirty="0" smtClean="0"/>
              <a:t> lymph nodes             C42.2</a:t>
            </a:r>
          </a:p>
          <a:p>
            <a:pPr lvl="1" eaLnBrk="1" hangingPunct="1"/>
            <a:endParaRPr lang="en-US" sz="3200" dirty="0" smtClean="0"/>
          </a:p>
          <a:p>
            <a:pPr algn="r" rtl="1"/>
            <a:r>
              <a:rPr lang="fa-IR" dirty="0" smtClean="0"/>
              <a:t>اگر لنفوم بدون اشاره به محل اولیه ذکر شده بود،از کد</a:t>
            </a:r>
            <a:r>
              <a:rPr lang="en-US" dirty="0" smtClean="0"/>
              <a:t>C77.9 </a:t>
            </a:r>
            <a:r>
              <a:rPr lang="fa-IR" dirty="0" smtClean="0"/>
              <a:t> استفاده شود.</a:t>
            </a:r>
          </a:p>
          <a:p>
            <a:pPr algn="r" rtl="1"/>
            <a:r>
              <a:rPr lang="fa-IR" dirty="0" smtClean="0"/>
              <a:t>اگر مشکوک به خارج از گره های لنفاوی </a:t>
            </a:r>
            <a:r>
              <a:rPr lang="en-US" dirty="0" smtClean="0"/>
              <a:t>(extranodals)</a:t>
            </a:r>
            <a:r>
              <a:rPr lang="fa-IR" dirty="0" smtClean="0"/>
              <a:t> بود، از کد</a:t>
            </a:r>
            <a:r>
              <a:rPr lang="en-US" dirty="0" smtClean="0"/>
              <a:t>C80.9 </a:t>
            </a:r>
            <a:r>
              <a:rPr lang="fa-IR" dirty="0" smtClean="0"/>
              <a:t> استفاده می شود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en-US" dirty="0" smtClean="0"/>
              <a:t>Lymphoma of inguinal and iliac lymph nodes : C77.8 (multiple regions) 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تمرین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eaLnBrk="1" hangingPunct="1"/>
            <a:r>
              <a:rPr lang="en-US" dirty="0" smtClean="0"/>
              <a:t>Ascending colon</a:t>
            </a:r>
          </a:p>
          <a:p>
            <a:pPr lvl="1" eaLnBrk="1" hangingPunct="1"/>
            <a:r>
              <a:rPr lang="en-US" sz="3200" dirty="0" smtClean="0"/>
              <a:t>    C_ _._</a:t>
            </a:r>
          </a:p>
          <a:p>
            <a:pPr eaLnBrk="1" hangingPunct="1"/>
            <a:r>
              <a:rPr lang="en-US" dirty="0" smtClean="0"/>
              <a:t>Axillary lymph node</a:t>
            </a:r>
          </a:p>
          <a:p>
            <a:pPr lvl="1" eaLnBrk="1" hangingPunct="1"/>
            <a:r>
              <a:rPr lang="en-US" sz="3200" dirty="0" smtClean="0"/>
              <a:t>    C_ _._</a:t>
            </a:r>
          </a:p>
          <a:p>
            <a:pPr eaLnBrk="1" hangingPunct="1"/>
            <a:r>
              <a:rPr lang="en-US" dirty="0" smtClean="0"/>
              <a:t>UOQ right breast</a:t>
            </a:r>
          </a:p>
          <a:p>
            <a:pPr lvl="1" eaLnBrk="1" hangingPunct="1"/>
            <a:r>
              <a:rPr lang="en-US" sz="3200" dirty="0" smtClean="0"/>
              <a:t>    C_ _._</a:t>
            </a:r>
          </a:p>
          <a:p>
            <a:pPr eaLnBrk="1" hangingPunct="1"/>
            <a:r>
              <a:rPr lang="en-US" dirty="0" smtClean="0"/>
              <a:t>Temporal and parietal lobes (1 tumor)</a:t>
            </a:r>
          </a:p>
          <a:p>
            <a:pPr lvl="1" eaLnBrk="1" hangingPunct="1"/>
            <a:r>
              <a:rPr lang="en-US" sz="3200" dirty="0" smtClean="0"/>
              <a:t>    C_ _._</a:t>
            </a:r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dirty="0" smtClean="0">
                <a:solidFill>
                  <a:schemeClr val="hlink"/>
                </a:solidFill>
              </a:rPr>
              <a:t>ساختار کدهای مورفولوژی</a:t>
            </a:r>
            <a:endParaRPr lang="en-US" dirty="0" smtClean="0">
              <a:solidFill>
                <a:schemeClr val="hlink"/>
              </a:solidFill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8153400" cy="4525963"/>
          </a:xfrm>
        </p:spPr>
        <p:txBody>
          <a:bodyPr/>
          <a:lstStyle/>
          <a:p>
            <a:pPr eaLnBrk="1" hangingPunct="1">
              <a:lnSpc>
                <a:spcPct val="145000"/>
              </a:lnSpc>
              <a:defRPr/>
            </a:pPr>
            <a:r>
              <a:rPr lang="en-US" dirty="0" smtClean="0"/>
              <a:t>M- _ _ _ _/_ _</a:t>
            </a:r>
            <a:endParaRPr lang="fa-IR" dirty="0" smtClean="0"/>
          </a:p>
          <a:p>
            <a:pPr algn="r" rtl="1" eaLnBrk="1" hangingPunct="1">
              <a:lnSpc>
                <a:spcPct val="145000"/>
              </a:lnSpc>
              <a:defRPr/>
            </a:pPr>
            <a:r>
              <a:rPr lang="fa-IR" dirty="0" smtClean="0"/>
              <a:t>چهار رقم اول نشانگر نوع بافت سرطاني </a:t>
            </a:r>
            <a:r>
              <a:rPr lang="en-US" dirty="0" smtClean="0"/>
              <a:t>(</a:t>
            </a:r>
            <a:r>
              <a:rPr lang="en-US" dirty="0" smtClean="0">
                <a:solidFill>
                  <a:srgbClr val="FFC000"/>
                </a:solidFill>
              </a:rPr>
              <a:t>Histology</a:t>
            </a:r>
            <a:r>
              <a:rPr lang="en-US" dirty="0" smtClean="0"/>
              <a:t>)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fa-IR" dirty="0" smtClean="0"/>
              <a:t>از </a:t>
            </a:r>
            <a:r>
              <a:rPr lang="en-US" dirty="0" smtClean="0"/>
              <a:t>8000 </a:t>
            </a:r>
            <a:r>
              <a:rPr lang="fa-IR" dirty="0" smtClean="0"/>
              <a:t> الی</a:t>
            </a:r>
            <a:r>
              <a:rPr lang="en-US" dirty="0" smtClean="0"/>
              <a:t>9989 </a:t>
            </a:r>
            <a:r>
              <a:rPr lang="fa-IR" dirty="0" smtClean="0"/>
              <a:t> </a:t>
            </a:r>
          </a:p>
          <a:p>
            <a:pPr algn="r" rtl="1" eaLnBrk="1" hangingPunct="1">
              <a:lnSpc>
                <a:spcPct val="145000"/>
              </a:lnSpc>
              <a:defRPr/>
            </a:pPr>
            <a:r>
              <a:rPr lang="fa-IR" dirty="0" smtClean="0"/>
              <a:t>رقم پنجم نشانگررفتارتومور     (</a:t>
            </a:r>
            <a:r>
              <a:rPr lang="en-US" dirty="0" smtClean="0">
                <a:solidFill>
                  <a:srgbClr val="FFC000"/>
                </a:solidFill>
              </a:rPr>
              <a:t>Behavior </a:t>
            </a:r>
            <a:r>
              <a:rPr lang="fa-IR" dirty="0" smtClean="0"/>
              <a:t>)</a:t>
            </a:r>
          </a:p>
          <a:p>
            <a:pPr algn="r" rtl="1" eaLnBrk="1" hangingPunct="1">
              <a:lnSpc>
                <a:spcPct val="145000"/>
              </a:lnSpc>
              <a:defRPr/>
            </a:pPr>
            <a:r>
              <a:rPr lang="fa-IR" dirty="0" smtClean="0"/>
              <a:t>:رقم ششم نشانگردرجه تومور</a:t>
            </a:r>
            <a:r>
              <a:rPr lang="en-US" dirty="0" smtClean="0">
                <a:solidFill>
                  <a:srgbClr val="FFC000"/>
                </a:solidFill>
              </a:rPr>
              <a:t> Grade (differentiation)</a:t>
            </a:r>
            <a:endParaRPr lang="fa-IR" dirty="0" smtClean="0"/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fa-IR" dirty="0" smtClean="0"/>
              <a:t>است.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C000"/>
                </a:solidFill>
              </a:rPr>
              <a:t>گروه های اصلی کدهای مورفولوژی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24000"/>
            <a:ext cx="8229600" cy="4876800"/>
          </a:xfrm>
        </p:spPr>
        <p:txBody>
          <a:bodyPr/>
          <a:lstStyle/>
          <a:p>
            <a:pPr eaLnBrk="1" hangingPunct="1"/>
            <a:r>
              <a:rPr lang="en-US" dirty="0" smtClean="0"/>
              <a:t>800		Unspecified</a:t>
            </a:r>
          </a:p>
          <a:p>
            <a:pPr eaLnBrk="1" hangingPunct="1"/>
            <a:r>
              <a:rPr lang="en-US" dirty="0" smtClean="0"/>
              <a:t>801-867		Carcinomas</a:t>
            </a:r>
          </a:p>
          <a:p>
            <a:pPr eaLnBrk="1" hangingPunct="1"/>
            <a:r>
              <a:rPr lang="en-US" dirty="0" smtClean="0"/>
              <a:t>872-879		Melanomas</a:t>
            </a:r>
          </a:p>
          <a:p>
            <a:pPr eaLnBrk="1" hangingPunct="1"/>
            <a:r>
              <a:rPr lang="en-US" dirty="0" smtClean="0"/>
              <a:t>880-899		Sarcomas</a:t>
            </a:r>
          </a:p>
          <a:p>
            <a:pPr eaLnBrk="1" hangingPunct="1"/>
            <a:r>
              <a:rPr lang="en-US" dirty="0" smtClean="0"/>
              <a:t>906-909		Germ Cell</a:t>
            </a:r>
          </a:p>
          <a:p>
            <a:pPr eaLnBrk="1" hangingPunct="1"/>
            <a:r>
              <a:rPr lang="en-US" dirty="0" smtClean="0"/>
              <a:t>938-948		Gliomas</a:t>
            </a:r>
          </a:p>
          <a:p>
            <a:pPr eaLnBrk="1" hangingPunct="1"/>
            <a:r>
              <a:rPr lang="en-US" dirty="0" smtClean="0"/>
              <a:t>959-972		Lymphomas</a:t>
            </a:r>
          </a:p>
          <a:p>
            <a:pPr eaLnBrk="1" hangingPunct="1"/>
            <a:r>
              <a:rPr lang="en-US" dirty="0" smtClean="0"/>
              <a:t>980-994		Leukemias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303" name="Group 31"/>
          <p:cNvGraphicFramePr>
            <a:graphicFrameLocks noGrp="1"/>
          </p:cNvGraphicFramePr>
          <p:nvPr>
            <p:ph/>
          </p:nvPr>
        </p:nvGraphicFramePr>
        <p:xfrm>
          <a:off x="457200" y="274638"/>
          <a:ext cx="8229600" cy="5856606"/>
        </p:xfrm>
        <a:graphic>
          <a:graphicData uri="http://schemas.openxmlformats.org/drawingml/2006/table">
            <a:tbl>
              <a:tblPr/>
              <a:tblGrid>
                <a:gridCol w="6832600"/>
                <a:gridCol w="1397000"/>
              </a:tblGrid>
              <a:tr h="596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(Behavior)</a:t>
                      </a:r>
                      <a:r>
                        <a:rPr kumimoji="0" lang="fa-I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 رفتار</a:t>
                      </a: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fa-I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رقم پنجم،</a:t>
                      </a: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کد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Benign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/0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6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Uncertain whether benign or malignant, Low malignant potential, Uncertain malignant potential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/1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Carcinoma in situ, Intraepithelial, Noninfiltrating, Noninvasive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/2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Malignant primary site, infiltrating, invasive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/3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6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Malignant metastatic site, Malignant secondary site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/6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6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Malignant, uncertain whether primary or metastatic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/9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2400"/>
            <a:ext cx="9144000" cy="914400"/>
          </a:xfrm>
        </p:spPr>
        <p:txBody>
          <a:bodyPr/>
          <a:lstStyle/>
          <a:p>
            <a:pPr algn="ctr" rtl="1" eaLnBrk="1" hangingPunct="1">
              <a:lnSpc>
                <a:spcPct val="145000"/>
              </a:lnSpc>
              <a:buNone/>
              <a:defRPr/>
            </a:pPr>
            <a:r>
              <a:rPr lang="fa-IR" sz="2800" dirty="0" smtClean="0"/>
              <a:t>رقم ششم، درجه یا وجه تمایز تومور </a:t>
            </a:r>
            <a:r>
              <a:rPr lang="en-US" sz="2800" b="1" dirty="0" smtClean="0"/>
              <a:t>Grade (Differentiation) </a:t>
            </a:r>
            <a:endParaRPr lang="fa-IR" sz="2800" dirty="0" smtClean="0"/>
          </a:p>
          <a:p>
            <a:pPr algn="r" rtl="1" eaLnBrk="1" hangingPunct="1">
              <a:buFont typeface="Wingdings" pitchFamily="2" charset="2"/>
              <a:buNone/>
              <a:defRPr/>
            </a:pPr>
            <a:endParaRPr lang="fa-IR" sz="2800" dirty="0" smtClean="0"/>
          </a:p>
          <a:p>
            <a:pPr algn="r" rtl="1" eaLnBrk="1" hangingPunct="1">
              <a:buFont typeface="Wingdings" pitchFamily="2" charset="2"/>
              <a:buNone/>
              <a:defRPr/>
            </a:pPr>
            <a:endParaRPr lang="en-US" sz="2800" dirty="0" smtClean="0"/>
          </a:p>
        </p:txBody>
      </p:sp>
      <p:graphicFrame>
        <p:nvGraphicFramePr>
          <p:cNvPr id="56414" name="Group 94"/>
          <p:cNvGraphicFramePr>
            <a:graphicFrameLocks noGrp="1"/>
          </p:cNvGraphicFramePr>
          <p:nvPr>
            <p:ph sz="half" idx="2"/>
          </p:nvPr>
        </p:nvGraphicFramePr>
        <p:xfrm>
          <a:off x="228600" y="1368425"/>
          <a:ext cx="8610600" cy="5456556"/>
        </p:xfrm>
        <a:graphic>
          <a:graphicData uri="http://schemas.openxmlformats.org/drawingml/2006/table">
            <a:tbl>
              <a:tblPr/>
              <a:tblGrid>
                <a:gridCol w="6019800"/>
                <a:gridCol w="25908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وجه تمایز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کد (درجه تومور)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4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Well differentiated,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Differentiated, NOS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1(Grade 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9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Moderately differentiated, Moderately well differentiated, Intermediate differentiation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2 (Grade 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Poorly differentiated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3 (Grade 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9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Undifferentiated, Anaplastic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4 (Grade 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Grade or differentiation not determined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just" rtl="1" eaLnBrk="1" hangingPunct="1">
              <a:defRPr/>
            </a:pPr>
            <a:r>
              <a:rPr lang="fa-IR" smtClean="0">
                <a:solidFill>
                  <a:schemeClr val="hlink"/>
                </a:solidFill>
              </a:rPr>
              <a:t>نکات مهم در مورد کد مورفولوژی :</a:t>
            </a:r>
            <a:endParaRPr lang="en-US" smtClean="0">
              <a:solidFill>
                <a:schemeClr val="hlink"/>
              </a:solidFill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pPr algn="r" rtl="1" eaLnBrk="1" hangingPunct="1">
              <a:lnSpc>
                <a:spcPct val="145000"/>
              </a:lnSpc>
              <a:defRPr/>
            </a:pPr>
            <a:r>
              <a:rPr lang="fa-IR" dirty="0" smtClean="0"/>
              <a:t>توجه به رقم ششم کد مورفولوژی که نهایتأ اگر در تشخیص درجه تومورذکر نشده بود از رقم 9 استفاده نمائيد. مثال :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en-US" dirty="0" smtClean="0"/>
              <a:t>Dx: Excisional biopsy of facial skin lesion :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en-US" dirty="0" smtClean="0"/>
              <a:t>Squamous cell carcinoma, </a:t>
            </a:r>
            <a:r>
              <a:rPr lang="en-US" dirty="0" smtClean="0">
                <a:solidFill>
                  <a:schemeClr val="hlink"/>
                </a:solidFill>
              </a:rPr>
              <a:t>well differentiated.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en-US" dirty="0" smtClean="0"/>
              <a:t>C44.3             M-8070/3</a:t>
            </a:r>
            <a:r>
              <a:rPr lang="en-US" dirty="0" smtClean="0">
                <a:solidFill>
                  <a:schemeClr val="hlink"/>
                </a:solidFill>
              </a:rPr>
              <a:t>1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Skin lesion biopsy ,    Basal cell carcinoma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C44.9             M-8090/3</a:t>
            </a:r>
            <a:r>
              <a:rPr lang="en-US" dirty="0" smtClean="0">
                <a:solidFill>
                  <a:srgbClr val="FFC000"/>
                </a:solidFill>
              </a:rPr>
              <a:t>9 </a:t>
            </a:r>
            <a:endParaRPr lang="fa-IR" dirty="0" smtClean="0">
              <a:solidFill>
                <a:srgbClr val="FFC000"/>
              </a:solidFill>
            </a:endParaRPr>
          </a:p>
          <a:p>
            <a:pPr algn="r" rtl="1"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algn="r"/>
            <a:r>
              <a:rPr lang="fa-IR" sz="3200" dirty="0" smtClean="0">
                <a:solidFill>
                  <a:schemeClr val="tx1"/>
                </a:solidFill>
              </a:rPr>
              <a:t>ذکر دو مورفولوژی در یک تومور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5334000"/>
          </a:xfrm>
        </p:spPr>
        <p:txBody>
          <a:bodyPr/>
          <a:lstStyle/>
          <a:p>
            <a:pPr eaLnBrk="1" hangingPunct="1"/>
            <a:r>
              <a:rPr lang="en-US" dirty="0" smtClean="0"/>
              <a:t>Ex. Transitional cell epidermoid carcinoma </a:t>
            </a:r>
          </a:p>
          <a:p>
            <a:pPr eaLnBrk="1" hangingPunct="1">
              <a:buNone/>
            </a:pPr>
            <a:r>
              <a:rPr lang="en-US" dirty="0" smtClean="0"/>
              <a:t>		  (1 tumor)</a:t>
            </a:r>
          </a:p>
          <a:p>
            <a:pPr eaLnBrk="1" hangingPunct="1">
              <a:buNone/>
            </a:pPr>
            <a:r>
              <a:rPr lang="en-US" dirty="0" smtClean="0"/>
              <a:t>Epidermoid carcinoma                     M - 8070/3</a:t>
            </a:r>
          </a:p>
          <a:p>
            <a:pPr eaLnBrk="1" hangingPunct="1">
              <a:buNone/>
            </a:pPr>
            <a:r>
              <a:rPr lang="en-US" dirty="0" smtClean="0"/>
              <a:t>Transitional cell carcinoma, NOS     </a:t>
            </a:r>
            <a:r>
              <a:rPr lang="en-US" dirty="0" smtClean="0">
                <a:solidFill>
                  <a:srgbClr val="FFC000"/>
                </a:solidFill>
              </a:rPr>
              <a:t>M- 8120/3</a:t>
            </a:r>
          </a:p>
          <a:p>
            <a:pPr algn="r" rtl="1"/>
            <a:r>
              <a:rPr lang="fa-IR" dirty="0" smtClean="0"/>
              <a:t>درصورتیکه نوع مورفولوژی نامبرده در زیر گروه های </a:t>
            </a:r>
            <a:r>
              <a:rPr lang="fa-IR" dirty="0" smtClean="0">
                <a:solidFill>
                  <a:srgbClr val="FFC000"/>
                </a:solidFill>
              </a:rPr>
              <a:t>مورفولوژی اصلی </a:t>
            </a:r>
            <a:r>
              <a:rPr lang="fa-IR" dirty="0" smtClean="0"/>
              <a:t>قید نشده باشد ازکد دادن به </a:t>
            </a:r>
            <a:r>
              <a:rPr lang="en-US" dirty="0" smtClean="0"/>
              <a:t>type </a:t>
            </a:r>
            <a:r>
              <a:rPr lang="fa-IR" dirty="0" smtClean="0"/>
              <a:t> ذکر شده اجتناب می نماییم.  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Renal cell carcinoma</a:t>
            </a:r>
            <a:r>
              <a:rPr lang="en-US" dirty="0" smtClean="0"/>
              <a:t>, clear cell type</a:t>
            </a:r>
          </a:p>
          <a:p>
            <a:r>
              <a:rPr lang="en-US" dirty="0" smtClean="0"/>
              <a:t>C64.9        M-</a:t>
            </a:r>
            <a:r>
              <a:rPr lang="en-US" dirty="0" smtClean="0">
                <a:solidFill>
                  <a:srgbClr val="FFC000"/>
                </a:solidFill>
              </a:rPr>
              <a:t>8312</a:t>
            </a:r>
            <a:r>
              <a:rPr lang="en-US" dirty="0" smtClean="0"/>
              <a:t>/39</a:t>
            </a:r>
            <a:endParaRPr lang="en-US" dirty="0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chemeClr val="tx1"/>
                </a:solidFill>
              </a:rPr>
              <a:t>تمرین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en-US" dirty="0" smtClean="0"/>
              <a:t>DX : moderately to poorly differentiated  	 `  	   </a:t>
            </a:r>
            <a:r>
              <a:rPr lang="en-US" dirty="0" err="1" smtClean="0"/>
              <a:t>adenocarcinoma</a:t>
            </a:r>
            <a:endParaRPr lang="en-US" dirty="0" smtClean="0"/>
          </a:p>
          <a:p>
            <a:pPr eaLnBrk="1" hangingPunct="1">
              <a:buNone/>
            </a:pPr>
            <a:r>
              <a:rPr lang="en-US" dirty="0" smtClean="0"/>
              <a:t>Answer :M-_ _ _ _/_ _</a:t>
            </a:r>
          </a:p>
          <a:p>
            <a:pPr eaLnBrk="1" hangingPunct="1">
              <a:buNone/>
            </a:pPr>
            <a:endParaRPr lang="en-US" dirty="0" smtClean="0"/>
          </a:p>
          <a:p>
            <a:pPr eaLnBrk="1" hangingPunct="1">
              <a:buNone/>
            </a:pPr>
            <a:r>
              <a:rPr lang="en-US" dirty="0" smtClean="0"/>
              <a:t>DX : </a:t>
            </a:r>
            <a:r>
              <a:rPr lang="en-US" dirty="0" err="1" smtClean="0"/>
              <a:t>anaplastic</a:t>
            </a:r>
            <a:r>
              <a:rPr lang="en-US" dirty="0" smtClean="0"/>
              <a:t> malignant </a:t>
            </a:r>
            <a:r>
              <a:rPr lang="en-US" dirty="0" err="1" smtClean="0"/>
              <a:t>teratoma</a:t>
            </a:r>
            <a:endParaRPr lang="en-US" dirty="0" smtClean="0"/>
          </a:p>
          <a:p>
            <a:pPr eaLnBrk="1" hangingPunct="1">
              <a:buNone/>
            </a:pPr>
            <a:r>
              <a:rPr lang="en-US" dirty="0" smtClean="0"/>
              <a:t>Answer : M-_ _ _ _/_ _</a:t>
            </a:r>
          </a:p>
          <a:p>
            <a:pPr eaLnBrk="1" hangingPunct="1"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0"/>
            <a:ext cx="4800600" cy="6858000"/>
          </a:xfrm>
        </p:spPr>
        <p:txBody>
          <a:bodyPr/>
          <a:lstStyle/>
          <a:p>
            <a:pPr algn="r" rtl="1" eaLnBrk="1" hangingPunct="1">
              <a:defRPr/>
            </a:pPr>
            <a:endParaRPr lang="fa-IR" sz="2800" dirty="0" smtClean="0"/>
          </a:p>
          <a:p>
            <a:pPr algn="r" rtl="1" eaLnBrk="1" hangingPunct="1">
              <a:lnSpc>
                <a:spcPct val="145000"/>
              </a:lnSpc>
              <a:defRPr/>
            </a:pPr>
            <a:r>
              <a:rPr lang="fa-IR" dirty="0" smtClean="0">
                <a:solidFill>
                  <a:schemeClr val="hlink"/>
                </a:solidFill>
              </a:rPr>
              <a:t>در مورد لنفوم ها و لوسمی ها :</a:t>
            </a:r>
            <a:r>
              <a:rPr lang="fa-IR" sz="2800" dirty="0" smtClean="0"/>
              <a:t> فنوتیپ سلولی مهمتر از میزان تمایز یا </a:t>
            </a:r>
            <a:r>
              <a:rPr lang="en-US" sz="2800" b="1" dirty="0" smtClean="0"/>
              <a:t>Grade</a:t>
            </a:r>
            <a:r>
              <a:rPr lang="fa-IR" sz="2800" dirty="0" smtClean="0"/>
              <a:t> تومور است. مثال :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sz="2000" b="1" dirty="0" smtClean="0"/>
              <a:t> </a:t>
            </a:r>
            <a:br>
              <a:rPr lang="fa-IR" sz="2000" b="1" dirty="0" smtClean="0"/>
            </a:br>
            <a:r>
              <a:rPr lang="en-US" sz="2800" b="1" dirty="0" smtClean="0"/>
              <a:t>Malignant lymphoma, high grade, diffuse large B cell type</a:t>
            </a:r>
            <a:br>
              <a:rPr lang="en-US" sz="2800" b="1" dirty="0" smtClean="0"/>
            </a:br>
            <a:r>
              <a:rPr lang="en-US" sz="2800" b="1" dirty="0" smtClean="0"/>
              <a:t>M9680/36</a:t>
            </a:r>
          </a:p>
        </p:txBody>
      </p:sp>
      <p:graphicFrame>
        <p:nvGraphicFramePr>
          <p:cNvPr id="60474" name="Group 58"/>
          <p:cNvGraphicFramePr>
            <a:graphicFrameLocks noGrp="1"/>
          </p:cNvGraphicFramePr>
          <p:nvPr>
            <p:ph sz="half" idx="2"/>
          </p:nvPr>
        </p:nvGraphicFramePr>
        <p:xfrm>
          <a:off x="4876800" y="762000"/>
          <a:ext cx="4191000" cy="4644390"/>
        </p:xfrm>
        <a:graphic>
          <a:graphicData uri="http://schemas.openxmlformats.org/drawingml/2006/table">
            <a:tbl>
              <a:tblPr/>
              <a:tblGrid>
                <a:gridCol w="3035300"/>
                <a:gridCol w="1155700"/>
              </a:tblGrid>
              <a:tr h="904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فنوتیپ سلولی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کد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T-cell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B-cell, pre-B, B-precursor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Non T-non B, Natural killer cell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Cell type not determined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990600"/>
            <a:ext cx="8077200" cy="5029200"/>
          </a:xfrm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6000" b="1" dirty="0" smtClean="0">
                <a:latin typeface="Arial Narrow" pitchFamily="34" charset="0"/>
              </a:rPr>
              <a:t>International Classification </a:t>
            </a:r>
          </a:p>
          <a:p>
            <a:pPr>
              <a:defRPr/>
            </a:pPr>
            <a:r>
              <a:rPr lang="en-US" sz="6000" b="1" dirty="0" smtClean="0">
                <a:latin typeface="Arial Narrow" pitchFamily="34" charset="0"/>
              </a:rPr>
              <a:t>of Diseases for Oncology</a:t>
            </a:r>
          </a:p>
          <a:p>
            <a:pPr>
              <a:defRPr/>
            </a:pPr>
            <a:r>
              <a:rPr lang="en-US" sz="6000" b="1" dirty="0" smtClean="0">
                <a:latin typeface="Arial Narrow" pitchFamily="34" charset="0"/>
              </a:rPr>
              <a:t>(3</a:t>
            </a:r>
            <a:r>
              <a:rPr lang="en-US" sz="6000" b="1" baseline="30000" dirty="0" smtClean="0">
                <a:latin typeface="Arial Narrow" pitchFamily="34" charset="0"/>
              </a:rPr>
              <a:t>rd</a:t>
            </a:r>
            <a:r>
              <a:rPr lang="en-US" sz="6000" b="1" dirty="0" smtClean="0">
                <a:latin typeface="Arial Narrow" pitchFamily="34" charset="0"/>
              </a:rPr>
              <a:t> Edition)</a:t>
            </a:r>
            <a:endParaRPr lang="en-US" sz="6000" b="1" i="1" dirty="0" smtClean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  <a:p>
            <a:pPr algn="l" eaLnBrk="1" hangingPunct="1">
              <a:defRPr/>
            </a:pPr>
            <a:endParaRPr lang="en-US" sz="3600" b="1" dirty="0" smtClean="0">
              <a:cs typeface="B Yagut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0"/>
            <a:ext cx="5029200" cy="6858000"/>
          </a:xfrm>
        </p:spPr>
        <p:txBody>
          <a:bodyPr/>
          <a:lstStyle/>
          <a:p>
            <a:pPr algn="justLow" rtl="1" eaLnBrk="1" hangingPunct="1">
              <a:lnSpc>
                <a:spcPct val="145000"/>
              </a:lnSpc>
              <a:defRPr/>
            </a:pPr>
            <a:r>
              <a:rPr lang="fa-IR" sz="2800" dirty="0" smtClean="0">
                <a:solidFill>
                  <a:schemeClr val="hlink"/>
                </a:solidFill>
              </a:rPr>
              <a:t>در مورد آدنوکارسینومای پروستات :</a:t>
            </a:r>
            <a:r>
              <a:rPr lang="fa-IR" sz="2800" dirty="0" smtClean="0"/>
              <a:t> میزان تمایز تومور بر اساس </a:t>
            </a:r>
            <a:r>
              <a:rPr lang="en-US" sz="2800" b="1" dirty="0" err="1" smtClean="0"/>
              <a:t>Gleasons</a:t>
            </a:r>
            <a:r>
              <a:rPr lang="en-US" sz="2800" b="1" dirty="0" smtClean="0"/>
              <a:t> Grade</a:t>
            </a:r>
            <a:r>
              <a:rPr lang="en-US" sz="2800" dirty="0" smtClean="0"/>
              <a:t> </a:t>
            </a:r>
            <a:r>
              <a:rPr lang="fa-IR" sz="2800" dirty="0" smtClean="0"/>
              <a:t> تعیین می شود که مجموع دو گرید بعنوان تمایز نهایی مطرح می شود و از 2 تا 10 بر طبق جدول مجاور متغیر است.</a:t>
            </a:r>
            <a:r>
              <a:rPr lang="fa-IR" sz="2800" dirty="0" smtClean="0">
                <a:solidFill>
                  <a:schemeClr val="hlink"/>
                </a:solidFill>
              </a:rPr>
              <a:t> </a:t>
            </a:r>
            <a:r>
              <a:rPr lang="fa-IR" sz="2000" b="1" dirty="0" smtClean="0"/>
              <a:t/>
            </a:r>
            <a:br>
              <a:rPr lang="fa-IR" sz="2000" b="1" dirty="0" smtClean="0"/>
            </a:br>
            <a:endParaRPr lang="fa-IR" sz="4400" dirty="0" smtClean="0">
              <a:solidFill>
                <a:schemeClr val="hlink"/>
              </a:solidFill>
            </a:endParaRPr>
          </a:p>
          <a:p>
            <a:pPr algn="just" rtl="1" eaLnBrk="1" hangingPunct="1">
              <a:buFont typeface="Wingdings" pitchFamily="2" charset="2"/>
              <a:buNone/>
              <a:defRPr/>
            </a:pPr>
            <a:endParaRPr lang="fa-IR" sz="2800" dirty="0" smtClean="0">
              <a:solidFill>
                <a:schemeClr val="hlink"/>
              </a:solidFill>
            </a:endParaRPr>
          </a:p>
          <a:p>
            <a:pPr algn="r" rtl="1" eaLnBrk="1" hangingPunct="1">
              <a:buFont typeface="Wingdings" pitchFamily="2" charset="2"/>
              <a:buNone/>
              <a:defRPr/>
            </a:pPr>
            <a:endParaRPr lang="en-US" sz="2800" dirty="0" smtClean="0"/>
          </a:p>
        </p:txBody>
      </p:sp>
      <p:graphicFrame>
        <p:nvGraphicFramePr>
          <p:cNvPr id="68671" name="Group 63"/>
          <p:cNvGraphicFramePr>
            <a:graphicFrameLocks noGrp="1"/>
          </p:cNvGraphicFramePr>
          <p:nvPr>
            <p:ph sz="quarter" idx="2"/>
          </p:nvPr>
        </p:nvGraphicFramePr>
        <p:xfrm>
          <a:off x="5105400" y="381000"/>
          <a:ext cx="4038600" cy="3506978"/>
        </p:xfrm>
        <a:graphic>
          <a:graphicData uri="http://schemas.openxmlformats.org/drawingml/2006/table">
            <a:tbl>
              <a:tblPr/>
              <a:tblGrid>
                <a:gridCol w="2057400"/>
                <a:gridCol w="1981200"/>
              </a:tblGrid>
              <a:tr h="990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کد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(درجه تومور)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مجموع دوگرید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(Score)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از 2 تا 4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2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از5 تا 7   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6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3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از8 تا 10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8661" name="Group 53"/>
          <p:cNvGraphicFramePr>
            <a:graphicFrameLocks noGrp="1"/>
          </p:cNvGraphicFramePr>
          <p:nvPr>
            <p:ph sz="quarter" idx="3"/>
          </p:nvPr>
        </p:nvGraphicFramePr>
        <p:xfrm>
          <a:off x="0" y="3962400"/>
          <a:ext cx="9144000" cy="2895600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2895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Dx : Prostate gland needle biopsy : Prostatic Adenocarcinoma,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Gleasons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 grade (tissue score) of 5</a:t>
                      </a:r>
                      <a:b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</a:b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C61.9       M-8140/32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89038"/>
          </a:xfrm>
        </p:spPr>
        <p:txBody>
          <a:bodyPr/>
          <a:lstStyle/>
          <a:p>
            <a:pPr rtl="1">
              <a:defRPr/>
            </a:pPr>
            <a:r>
              <a:rPr lang="fa-IR" sz="3600" u="sng" dirty="0" smtClean="0">
                <a:solidFill>
                  <a:srgbClr val="FFC000"/>
                </a:solidFill>
              </a:rPr>
              <a:t>ضایعات شبه تومور</a:t>
            </a:r>
            <a:r>
              <a:rPr lang="en-US" sz="3600" dirty="0" smtClean="0">
                <a:solidFill>
                  <a:srgbClr val="FFC000"/>
                </a:solidFill>
              </a:rPr>
              <a:t/>
            </a:r>
            <a:br>
              <a:rPr lang="en-US" sz="3600" dirty="0" smtClean="0">
                <a:solidFill>
                  <a:srgbClr val="FFC000"/>
                </a:solidFill>
              </a:rPr>
            </a:br>
            <a:r>
              <a:rPr lang="fa-IR" sz="3600" dirty="0" smtClean="0">
                <a:solidFill>
                  <a:srgbClr val="FFC000"/>
                </a:solidFill>
              </a:rPr>
              <a:t>(کد مورفولوژی </a:t>
            </a:r>
            <a:r>
              <a:rPr lang="en-US" sz="3600" dirty="0" smtClean="0">
                <a:solidFill>
                  <a:srgbClr val="FFC000"/>
                </a:solidFill>
              </a:rPr>
              <a:t>M-------     </a:t>
            </a:r>
            <a:r>
              <a:rPr lang="fa-IR" sz="3600" dirty="0" smtClean="0">
                <a:solidFill>
                  <a:srgbClr val="FFC000"/>
                </a:solidFill>
              </a:rPr>
              <a:t>)</a:t>
            </a:r>
            <a:r>
              <a:rPr lang="en-US" sz="3600" dirty="0" smtClean="0">
                <a:solidFill>
                  <a:srgbClr val="FFC000"/>
                </a:solidFill>
              </a:rPr>
              <a:t/>
            </a:r>
            <a:br>
              <a:rPr lang="en-US" sz="3600" dirty="0" smtClean="0">
                <a:solidFill>
                  <a:srgbClr val="FFC000"/>
                </a:solidFill>
              </a:rPr>
            </a:br>
            <a:endParaRPr lang="fa-IR" sz="36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defRPr/>
            </a:pPr>
            <a:r>
              <a:rPr lang="fa-IR" dirty="0" smtClean="0"/>
              <a:t>اینها ضایعاتی را نشان می دهند که شبه تومور هستند ولی چون در واقع نئوپلاسم نیستند </a:t>
            </a:r>
            <a:r>
              <a:rPr lang="en-US" b="1" dirty="0" smtClean="0"/>
              <a:t>ICD-O</a:t>
            </a:r>
            <a:r>
              <a:rPr lang="fa-IR" dirty="0" smtClean="0"/>
              <a:t> توجهی به آنها ندارد.</a:t>
            </a:r>
          </a:p>
          <a:p>
            <a:pPr algn="just" rtl="1">
              <a:defRPr/>
            </a:pPr>
            <a:endParaRPr lang="fa-IR" dirty="0" smtClean="0"/>
          </a:p>
          <a:p>
            <a:pPr algn="just" rtl="1">
              <a:defRPr/>
            </a:pPr>
            <a:r>
              <a:rPr lang="fa-IR" dirty="0" smtClean="0"/>
              <a:t>البته مکتب کدگذاری دیگری به نام  </a:t>
            </a:r>
            <a:r>
              <a:rPr lang="en-US" b="1" dirty="0" smtClean="0"/>
              <a:t>SNOMED Systematized Nomenclature of Medicine)</a:t>
            </a:r>
            <a:r>
              <a:rPr lang="fa-IR" b="1" dirty="0" smtClean="0"/>
              <a:t>)</a:t>
            </a:r>
            <a:r>
              <a:rPr lang="fa-IR" dirty="0" smtClean="0"/>
              <a:t> وجود دارد که به این موارد کد داده است. </a:t>
            </a:r>
            <a:endParaRPr lang="en-US" dirty="0" smtClean="0"/>
          </a:p>
          <a:p>
            <a:pPr>
              <a:defRPr/>
            </a:pPr>
            <a:endParaRPr lang="fa-I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just" rtl="1" eaLnBrk="1" hangingPunct="1">
              <a:lnSpc>
                <a:spcPct val="145000"/>
              </a:lnSpc>
              <a:defRPr/>
            </a:pPr>
            <a:r>
              <a:rPr lang="fa-IR" dirty="0" smtClean="0">
                <a:solidFill>
                  <a:schemeClr val="hlink"/>
                </a:solidFill>
              </a:rPr>
              <a:t>در مورد تومورهای مغز :</a:t>
            </a:r>
            <a:r>
              <a:rPr lang="fa-IR" sz="2800" dirty="0" smtClean="0"/>
              <a:t> در</a:t>
            </a:r>
            <a:r>
              <a:rPr lang="fa-IR" sz="2800" u="sng" dirty="0" smtClean="0"/>
              <a:t>جدول صفحات 39 و 40 کتاب </a:t>
            </a:r>
            <a:r>
              <a:rPr lang="en-US" sz="2800" b="1" u="sng" dirty="0" smtClean="0"/>
              <a:t>ICD-O</a:t>
            </a:r>
            <a:r>
              <a:rPr lang="fa-IR" sz="2800" dirty="0" smtClean="0"/>
              <a:t> تقسیم بندی تومورهای مغز، </a:t>
            </a:r>
            <a:r>
              <a:rPr lang="en-US" sz="2800" b="1" dirty="0" smtClean="0"/>
              <a:t>WHO grade</a:t>
            </a:r>
            <a:r>
              <a:rPr lang="fa-IR" sz="2800" dirty="0" smtClean="0"/>
              <a:t> آنها و مطابقت آن با کد  </a:t>
            </a:r>
            <a:r>
              <a:rPr lang="en-US" sz="2800" b="1" dirty="0" smtClean="0"/>
              <a:t>Behavior</a:t>
            </a:r>
            <a:r>
              <a:rPr lang="fa-IR" sz="2800" dirty="0" smtClean="0"/>
              <a:t> ذکر شده است.اگر </a:t>
            </a:r>
            <a:r>
              <a:rPr lang="en-US" sz="2800" b="1" dirty="0" smtClean="0"/>
              <a:t>Who </a:t>
            </a:r>
            <a:r>
              <a:rPr lang="en-US" sz="2800" b="1" dirty="0" smtClean="0">
                <a:solidFill>
                  <a:srgbClr val="FFC000"/>
                </a:solidFill>
              </a:rPr>
              <a:t>grade</a:t>
            </a:r>
            <a:r>
              <a:rPr lang="fa-IR" sz="2800" dirty="0" smtClean="0"/>
              <a:t> تومور ذکر شود معادل تمایز تومور یا رقم ششم کد مورفولوژی </a:t>
            </a:r>
            <a:r>
              <a:rPr lang="fa-IR" sz="2800" b="1" u="sng" dirty="0" smtClean="0">
                <a:solidFill>
                  <a:srgbClr val="FFC000"/>
                </a:solidFill>
              </a:rPr>
              <a:t>نبوده</a:t>
            </a:r>
            <a:r>
              <a:rPr lang="fa-IR" sz="2800" dirty="0" smtClean="0"/>
              <a:t> و مطابق با رقم پنجم یا</a:t>
            </a:r>
          </a:p>
          <a:p>
            <a:pPr algn="just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sz="2800" dirty="0" smtClean="0"/>
              <a:t>کد (</a:t>
            </a:r>
            <a:r>
              <a:rPr lang="en-US" sz="2800" b="1" dirty="0" smtClean="0"/>
              <a:t>behavior</a:t>
            </a:r>
            <a:r>
              <a:rPr lang="fa-IR" sz="2800" b="1" dirty="0" smtClean="0"/>
              <a:t> </a:t>
            </a:r>
            <a:r>
              <a:rPr lang="fa-IR" sz="2800" dirty="0" smtClean="0"/>
              <a:t>) است. بطور مثال :</a:t>
            </a:r>
          </a:p>
          <a:p>
            <a:pPr algn="just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chemeClr val="hlink"/>
                </a:solidFill>
              </a:rPr>
              <a:t>Pilocytic Astrocytoma</a:t>
            </a:r>
            <a:endParaRPr lang="fa-IR" sz="2800" b="1" dirty="0" smtClean="0">
              <a:solidFill>
                <a:schemeClr val="hlink"/>
              </a:solidFill>
            </a:endParaRPr>
          </a:p>
          <a:p>
            <a:pPr algn="just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sz="2800" dirty="0" smtClean="0"/>
              <a:t>طبق این طبقه بندی </a:t>
            </a:r>
            <a:r>
              <a:rPr lang="en-US" sz="2800" b="1" dirty="0" smtClean="0"/>
              <a:t>Grade 1</a:t>
            </a:r>
            <a:r>
              <a:rPr lang="fa-IR" sz="2800" dirty="0" smtClean="0"/>
              <a:t> بوده و مطابق ویرایش جدید کتاب کد آن </a:t>
            </a:r>
            <a:r>
              <a:rPr lang="en-US" sz="2800" b="1" dirty="0" smtClean="0"/>
              <a:t>9421/1 </a:t>
            </a:r>
            <a:r>
              <a:rPr lang="fa-IR" sz="2800" dirty="0" smtClean="0"/>
              <a:t> است و جزء تومورهای نامشخص از نظر بدخیمی یا خوش خیمی در نظر گرفته می شود.</a:t>
            </a: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46" name="Group 42"/>
          <p:cNvGraphicFramePr>
            <a:graphicFrameLocks noGrp="1"/>
          </p:cNvGraphicFramePr>
          <p:nvPr>
            <p:ph type="tbl" idx="1"/>
          </p:nvPr>
        </p:nvGraphicFramePr>
        <p:xfrm>
          <a:off x="0" y="2"/>
          <a:ext cx="9144000" cy="6857999"/>
        </p:xfrm>
        <a:graphic>
          <a:graphicData uri="http://schemas.openxmlformats.org/drawingml/2006/table">
            <a:tbl>
              <a:tblPr/>
              <a:tblGrid>
                <a:gridCol w="4495800"/>
                <a:gridCol w="1858963"/>
                <a:gridCol w="1687512"/>
                <a:gridCol w="1101725"/>
              </a:tblGrid>
              <a:tr h="1166327">
                <a:tc>
                  <a:txBody>
                    <a:bodyPr/>
                    <a:lstStyle/>
                    <a:p>
                      <a:pPr marL="514350" marR="0" lvl="0" indent="-51435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  <a:defRPr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نوع تومور مغز</a:t>
                      </a:r>
                    </a:p>
                    <a:p>
                      <a:pPr marL="514350" marR="0" lvl="0" indent="-51435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Astrocytic tumors (Astrocytoma)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WHO Grade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کد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ICD-O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14350" marR="0" lvl="0" indent="-51435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رفتار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5077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Subepen</a:t>
                      </a: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d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ymal giant cell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9384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7174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Pilocytic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9421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948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Low grade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9400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948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Pleomorphic xanthoastrocytoma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2-3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9424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948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Anaplastic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9401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2577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Glioblastoma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9440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6705600"/>
          </a:xfrm>
        </p:spPr>
        <p:txBody>
          <a:bodyPr/>
          <a:lstStyle/>
          <a:p>
            <a:pPr rtl="1" eaLnBrk="1" hangingPunct="1">
              <a:lnSpc>
                <a:spcPct val="150000"/>
              </a:lnSpc>
              <a:defRPr/>
            </a:pPr>
            <a:r>
              <a:rPr lang="fa-IR" sz="3600" b="0" dirty="0" smtClean="0">
                <a:solidFill>
                  <a:schemeClr val="hlink"/>
                </a:solidFill>
              </a:rPr>
              <a:t>رقم ششم تومورهای مغز </a:t>
            </a:r>
            <a:br>
              <a:rPr lang="fa-IR" sz="3600" b="0" dirty="0" smtClean="0">
                <a:solidFill>
                  <a:schemeClr val="hlink"/>
                </a:solidFill>
              </a:rPr>
            </a:br>
            <a:r>
              <a:rPr lang="fa-IR" sz="3200" b="0" dirty="0" smtClean="0"/>
              <a:t> اگر پاتولوژیست از عبارت </a:t>
            </a:r>
            <a:r>
              <a:rPr lang="en-US" sz="3200" b="0" dirty="0" smtClean="0">
                <a:solidFill>
                  <a:srgbClr val="FFC000"/>
                </a:solidFill>
              </a:rPr>
              <a:t>High grade </a:t>
            </a:r>
            <a:r>
              <a:rPr lang="fa-IR" sz="3200" b="0" dirty="0" smtClean="0">
                <a:solidFill>
                  <a:srgbClr val="FFC000"/>
                </a:solidFill>
              </a:rPr>
              <a:t> </a:t>
            </a:r>
            <a:r>
              <a:rPr lang="fa-IR" sz="3200" b="0" dirty="0" smtClean="0"/>
              <a:t>یا </a:t>
            </a:r>
            <a:r>
              <a:rPr lang="en-US" sz="3200" b="0" dirty="0" smtClean="0">
                <a:solidFill>
                  <a:srgbClr val="FFC000"/>
                </a:solidFill>
              </a:rPr>
              <a:t>Anaplastic</a:t>
            </a:r>
            <a:r>
              <a:rPr lang="fa-IR" sz="3200" b="0" dirty="0" smtClean="0"/>
              <a:t> استفاده نماید رقم ششم 3 یا 4 در نظر گرفته می شود اما اگر ذکری نکند از کد 9 استفاده می شود. </a:t>
            </a:r>
            <a:br>
              <a:rPr lang="fa-IR" sz="3200" b="0" dirty="0" smtClean="0"/>
            </a:br>
            <a:r>
              <a:rPr lang="en-US" sz="3200" b="0" dirty="0" smtClean="0"/>
              <a:t> High grade Astrocytoma </a:t>
            </a:r>
            <a:r>
              <a:rPr lang="fa-IR" sz="3200" b="0" dirty="0" smtClean="0"/>
              <a:t/>
            </a:r>
            <a:br>
              <a:rPr lang="fa-IR" sz="3200" b="0" dirty="0" smtClean="0"/>
            </a:br>
            <a:r>
              <a:rPr lang="en-US" sz="3200" b="0" dirty="0" smtClean="0"/>
              <a:t> 9400/3</a:t>
            </a:r>
            <a:r>
              <a:rPr lang="en-US" sz="3200" b="0" dirty="0" smtClean="0">
                <a:solidFill>
                  <a:schemeClr val="hlink"/>
                </a:solidFill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r" rtl="1" eaLnBrk="1" hangingPunct="1">
              <a:defRPr/>
            </a:pPr>
            <a:endParaRPr lang="en-US" dirty="0" smtClean="0"/>
          </a:p>
          <a:p>
            <a:pPr algn="r" rtl="1" eaLnBrk="1" hangingPunct="1">
              <a:lnSpc>
                <a:spcPct val="145000"/>
              </a:lnSpc>
              <a:defRPr/>
            </a:pPr>
            <a:r>
              <a:rPr lang="fa-IR" dirty="0" smtClean="0"/>
              <a:t>در مواردی که در یک تومور دو </a:t>
            </a:r>
            <a:r>
              <a:rPr lang="en-US" dirty="0" smtClean="0"/>
              <a:t>Grade</a:t>
            </a:r>
            <a:r>
              <a:rPr lang="fa-IR" dirty="0" smtClean="0"/>
              <a:t> ذکر شود، باید </a:t>
            </a:r>
            <a:r>
              <a:rPr lang="en-US" dirty="0" smtClean="0"/>
              <a:t>Grade</a:t>
            </a:r>
            <a:r>
              <a:rPr lang="fa-IR" dirty="0" smtClean="0"/>
              <a:t> یا رقم بالاتر را در نظر گرفت. مثال :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en-US" dirty="0" smtClean="0"/>
              <a:t>Moderately well differentiated Squamous cell carcinoma</a:t>
            </a:r>
          </a:p>
          <a:p>
            <a:pPr algn="r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dirty="0" smtClean="0"/>
              <a:t>کد مورفولوژی عبارتست از :</a:t>
            </a:r>
            <a:r>
              <a:rPr lang="en-US" dirty="0" smtClean="0"/>
              <a:t>  M-8070/3</a:t>
            </a:r>
            <a:r>
              <a:rPr lang="en-US" u="sng" dirty="0" smtClean="0">
                <a:solidFill>
                  <a:schemeClr val="hlink"/>
                </a:solidFill>
              </a:rPr>
              <a:t>2</a:t>
            </a:r>
            <a:r>
              <a:rPr lang="en-US" dirty="0" smtClean="0"/>
              <a:t> </a:t>
            </a:r>
            <a:endParaRPr lang="fa-IR" dirty="0" smtClean="0"/>
          </a:p>
          <a:p>
            <a:pPr algn="r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dirty="0" smtClean="0">
                <a:solidFill>
                  <a:schemeClr val="hlink"/>
                </a:solidFill>
              </a:rPr>
              <a:t>شروط :</a:t>
            </a:r>
            <a:r>
              <a:rPr lang="fa-IR" dirty="0" smtClean="0"/>
              <a:t> </a:t>
            </a:r>
            <a:r>
              <a:rPr lang="fa-IR" dirty="0" smtClean="0">
                <a:solidFill>
                  <a:schemeClr val="hlink"/>
                </a:solidFill>
              </a:rPr>
              <a:t>اگر بین دو درجه </a:t>
            </a:r>
            <a:r>
              <a:rPr lang="fa-IR" u="sng" dirty="0" smtClean="0">
                <a:solidFill>
                  <a:schemeClr val="hlink"/>
                </a:solidFill>
              </a:rPr>
              <a:t>علامت فاصله</a:t>
            </a:r>
            <a:r>
              <a:rPr lang="fa-IR" dirty="0" smtClean="0">
                <a:solidFill>
                  <a:schemeClr val="hlink"/>
                </a:solidFill>
              </a:rPr>
              <a:t> باشد </a:t>
            </a:r>
            <a:r>
              <a:rPr lang="fa-IR" u="sng" dirty="0" smtClean="0">
                <a:solidFill>
                  <a:schemeClr val="hlink"/>
                </a:solidFill>
              </a:rPr>
              <a:t>مثل </a:t>
            </a:r>
            <a:r>
              <a:rPr lang="en-US" u="sng" dirty="0" smtClean="0">
                <a:solidFill>
                  <a:schemeClr val="hlink"/>
                </a:solidFill>
              </a:rPr>
              <a:t>1-2</a:t>
            </a:r>
            <a:r>
              <a:rPr lang="fa-IR" dirty="0" smtClean="0">
                <a:solidFill>
                  <a:schemeClr val="hlink"/>
                </a:solidFill>
              </a:rPr>
              <a:t> ،درجه بزرگتر را در نظر می گیریم ولی اگر </a:t>
            </a:r>
            <a:r>
              <a:rPr lang="fa-IR" u="sng" dirty="0" smtClean="0">
                <a:solidFill>
                  <a:schemeClr val="hlink"/>
                </a:solidFill>
              </a:rPr>
              <a:t>علامت اسلش</a:t>
            </a:r>
            <a:r>
              <a:rPr lang="fa-IR" dirty="0" smtClean="0">
                <a:solidFill>
                  <a:schemeClr val="hlink"/>
                </a:solidFill>
              </a:rPr>
              <a:t> باشد </a:t>
            </a:r>
            <a:r>
              <a:rPr lang="fa-IR" u="sng" dirty="0" smtClean="0">
                <a:solidFill>
                  <a:schemeClr val="hlink"/>
                </a:solidFill>
              </a:rPr>
              <a:t>مثل </a:t>
            </a:r>
            <a:r>
              <a:rPr lang="en-US" b="1" u="sng" dirty="0" smtClean="0">
                <a:solidFill>
                  <a:schemeClr val="hlink"/>
                </a:solidFill>
              </a:rPr>
              <a:t>1/2</a:t>
            </a:r>
            <a:r>
              <a:rPr lang="fa-IR" b="1" dirty="0" smtClean="0">
                <a:solidFill>
                  <a:schemeClr val="hlink"/>
                </a:solidFill>
              </a:rPr>
              <a:t> </a:t>
            </a:r>
            <a:r>
              <a:rPr lang="fa-IR" dirty="0" smtClean="0">
                <a:solidFill>
                  <a:schemeClr val="hlink"/>
                </a:solidFill>
              </a:rPr>
              <a:t>درجه کوچکتر را انتخاب می نماییم.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endParaRPr lang="en-US" dirty="0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smtClean="0">
                <a:solidFill>
                  <a:schemeClr val="hlink"/>
                </a:solidFill>
              </a:rPr>
              <a:t>متاستازها</a:t>
            </a:r>
            <a:endParaRPr lang="en-US" smtClean="0">
              <a:solidFill>
                <a:schemeClr val="hlink"/>
              </a:solidFill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pPr algn="r" rtl="1" eaLnBrk="1" hangingPunct="1">
              <a:lnSpc>
                <a:spcPct val="145000"/>
              </a:lnSpc>
              <a:defRPr/>
            </a:pPr>
            <a:r>
              <a:rPr lang="fa-IR" sz="2400" dirty="0" smtClean="0"/>
              <a:t>در ثبت سرطان فقط کدهای </a:t>
            </a:r>
            <a:r>
              <a:rPr lang="en-US" sz="2400" b="1" u="sng" dirty="0" smtClean="0">
                <a:solidFill>
                  <a:schemeClr val="hlink"/>
                </a:solidFill>
              </a:rPr>
              <a:t>/2</a:t>
            </a:r>
            <a:r>
              <a:rPr lang="fa-IR" sz="2400" u="sng" dirty="0" smtClean="0">
                <a:solidFill>
                  <a:schemeClr val="hlink"/>
                </a:solidFill>
              </a:rPr>
              <a:t> و </a:t>
            </a:r>
            <a:r>
              <a:rPr lang="en-US" sz="2400" b="1" u="sng" dirty="0" smtClean="0">
                <a:solidFill>
                  <a:schemeClr val="hlink"/>
                </a:solidFill>
              </a:rPr>
              <a:t>/3</a:t>
            </a:r>
            <a:r>
              <a:rPr lang="fa-IR" sz="2400" dirty="0" smtClean="0"/>
              <a:t> مد نظر است و اگر تشخیص متاستاز باشد :</a:t>
            </a:r>
          </a:p>
          <a:p>
            <a:pPr algn="r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sz="2400" dirty="0" smtClean="0"/>
              <a:t>الف) ذکر محل اولیه الزامیست</a:t>
            </a:r>
          </a:p>
          <a:p>
            <a:pPr algn="r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sz="2400" dirty="0" smtClean="0"/>
              <a:t>ب) اگر محل اولیه نامشخص بود کد </a:t>
            </a:r>
            <a:r>
              <a:rPr lang="en-US" sz="2400" b="1" dirty="0" smtClean="0"/>
              <a:t>C80.9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chemeClr val="hlink"/>
                </a:solidFill>
              </a:rPr>
              <a:t>Metastatic Adenocarcinoma of Lung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en-US" sz="2800" b="1" dirty="0" smtClean="0"/>
              <a:t>C80.9          M-8140/39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chemeClr val="hlink"/>
                </a:solidFill>
              </a:rPr>
              <a:t>Note : The patient is known case of lung Adenocarcinoma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en-US" sz="2800" b="1" dirty="0" smtClean="0"/>
              <a:t>C34.9          M-8140/39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609600"/>
            <a:ext cx="8229600" cy="5745163"/>
          </a:xfrm>
        </p:spPr>
        <p:txBody>
          <a:bodyPr/>
          <a:lstStyle/>
          <a:p>
            <a:pPr algn="ctr" rtl="1">
              <a:buFont typeface="Wingdings" pitchFamily="2" charset="2"/>
              <a:buNone/>
              <a:defRPr/>
            </a:pPr>
            <a:r>
              <a:rPr lang="fa-IR" sz="3600" b="1" dirty="0" smtClean="0">
                <a:solidFill>
                  <a:srgbClr val="FFC000"/>
                </a:solidFill>
                <a:cs typeface="B Yagut" pitchFamily="2" charset="-78"/>
              </a:rPr>
              <a:t>خطاهاي شايع در كدگذاري</a:t>
            </a:r>
          </a:p>
          <a:p>
            <a:pPr algn="just" rtl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fa-IR" sz="3600" b="1" dirty="0" smtClean="0">
                <a:cs typeface="B Yagut" pitchFamily="2" charset="-78"/>
              </a:rPr>
              <a:t>تعدادي از خطاهای موجود در كدگذاري سرطان ها در صفحه 120 كتاب دستورالعمل اجرايي ثبت و گزارش موارد سرطاني بصورت جدول نمايش داده شده است.</a:t>
            </a:r>
          </a:p>
          <a:p>
            <a:pPr algn="just" rtl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fa-IR" sz="3600" b="1" dirty="0" smtClean="0">
                <a:cs typeface="B Yagut" pitchFamily="2" charset="-78"/>
              </a:rPr>
              <a:t>شایع ترین  خطاهای  مشاهده شده در ذيل ذكر مي گردند. </a:t>
            </a:r>
            <a:endParaRPr lang="fa-IR" sz="3600" b="1" dirty="0">
              <a:cs typeface="B Yagut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943600"/>
          </a:xfrm>
        </p:spPr>
        <p:txBody>
          <a:bodyPr/>
          <a:lstStyle/>
          <a:p>
            <a:pPr algn="r" rtl="1">
              <a:defRPr/>
            </a:pP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هرگاه عبارات ذیل در ادامه یک خط تشخیص مشاهده شد،قابل ثبت نبوده و </a:t>
            </a:r>
            <a:r>
              <a:rPr lang="fa-IR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گزارش حذف 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می گردد.</a:t>
            </a:r>
          </a:p>
          <a:p>
            <a:pPr>
              <a:defRPr/>
            </a:pPr>
            <a:r>
              <a:rPr 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  malignant potential</a:t>
            </a:r>
          </a:p>
          <a:p>
            <a:pPr>
              <a:defRPr/>
            </a:pPr>
            <a:r>
              <a:rPr 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Borderline malignancy</a:t>
            </a:r>
          </a:p>
          <a:p>
            <a:pPr algn="r" rtl="1">
              <a:defRPr/>
            </a:pPr>
            <a:endPara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 rtl="1">
              <a:defRPr/>
            </a:pP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مگر در زمانی که داخل پرانتزمورفولوژی با گرید متعلقه  ذکر شده باشد.</a:t>
            </a:r>
          </a:p>
          <a:p>
            <a:pPr algn="r" rtl="1">
              <a:defRPr/>
            </a:pP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مانند: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Papillary transitional cell ca. of low malignant potential (transitional cell ca. grade II)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867400"/>
          </a:xfrm>
        </p:spPr>
        <p:txBody>
          <a:bodyPr/>
          <a:lstStyle/>
          <a:p>
            <a:pPr algn="r" rtl="1">
              <a:defRPr/>
            </a:pPr>
            <a:endParaRPr lang="fa-IR" dirty="0" smtClean="0"/>
          </a:p>
          <a:p>
            <a:pPr algn="r" rtl="1">
              <a:defRPr/>
            </a:pPr>
            <a:r>
              <a:rPr lang="fa-IR" dirty="0" smtClean="0"/>
              <a:t>به هیچ عنوان و درهیچ شرایطی رقم ششم کد مورفولوژی خالی و یا 0 ثبت نگردد.</a:t>
            </a:r>
          </a:p>
          <a:p>
            <a:pPr algn="r" rtl="1">
              <a:defRPr/>
            </a:pPr>
            <a:endParaRPr lang="fa-IR" dirty="0" smtClean="0"/>
          </a:p>
          <a:p>
            <a:pPr algn="r" rtl="1">
              <a:defRPr/>
            </a:pPr>
            <a:r>
              <a:rPr lang="fa-IR" dirty="0" smtClean="0"/>
              <a:t>در کد گذاری به  </a:t>
            </a:r>
            <a:r>
              <a:rPr lang="en-US" dirty="0" smtClean="0">
                <a:solidFill>
                  <a:srgbClr val="FFC000"/>
                </a:solidFill>
              </a:rPr>
              <a:t>Basal cell carcinoma</a:t>
            </a:r>
            <a:r>
              <a:rPr lang="fa-IR" dirty="0" smtClean="0">
                <a:solidFill>
                  <a:srgbClr val="FFC000"/>
                </a:solidFill>
              </a:rPr>
              <a:t> </a:t>
            </a:r>
            <a:r>
              <a:rPr lang="fa-IR" dirty="0" smtClean="0"/>
              <a:t>گرید تعلق نمی گیرد. بنابراین رقم ششم کد مورفولوژی همواره عدد </a:t>
            </a:r>
            <a:r>
              <a:rPr lang="fa-IR" dirty="0" smtClean="0">
                <a:solidFill>
                  <a:srgbClr val="FFC000"/>
                </a:solidFill>
              </a:rPr>
              <a:t>9 </a:t>
            </a:r>
            <a:r>
              <a:rPr lang="fa-IR" dirty="0" smtClean="0"/>
              <a:t>خواهد بود.</a:t>
            </a:r>
          </a:p>
          <a:p>
            <a:pPr algn="r" rtl="1">
              <a:defRPr/>
            </a:pPr>
            <a:r>
              <a:rPr lang="fa-IR" dirty="0" smtClean="0"/>
              <a:t>مثال:</a:t>
            </a:r>
          </a:p>
          <a:p>
            <a:pPr>
              <a:defRPr/>
            </a:pPr>
            <a:r>
              <a:rPr lang="en-US" dirty="0" smtClean="0"/>
              <a:t>M-8090/39</a:t>
            </a:r>
            <a:r>
              <a:rPr lang="fa-IR" dirty="0" smtClean="0"/>
              <a:t>درست         </a:t>
            </a:r>
            <a:endParaRPr lang="en-US" dirty="0" smtClean="0"/>
          </a:p>
          <a:p>
            <a:pPr>
              <a:defRPr/>
            </a:pPr>
            <a:r>
              <a:rPr lang="en-US" dirty="0" smtClean="0">
                <a:solidFill>
                  <a:srgbClr val="FFC000"/>
                </a:solidFill>
              </a:rPr>
              <a:t>M-8090/30</a:t>
            </a:r>
            <a:r>
              <a:rPr lang="fa-IR" dirty="0" smtClean="0">
                <a:solidFill>
                  <a:srgbClr val="FFC000"/>
                </a:solidFill>
              </a:rPr>
              <a:t>نادرست         </a:t>
            </a:r>
          </a:p>
          <a:p>
            <a:pPr algn="r" rtl="1">
              <a:defRPr/>
            </a:pPr>
            <a:endParaRPr lang="fa-IR" dirty="0" smtClean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/>
              <a:t>علت کدگذاری سرطان 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r>
              <a:rPr lang="fa-IR" dirty="0" smtClean="0">
                <a:solidFill>
                  <a:schemeClr val="hlink"/>
                </a:solidFill>
              </a:rPr>
              <a:t>طبقه بندی سرطانها بر اساس کتاب </a:t>
            </a:r>
            <a:r>
              <a:rPr lang="en-US" dirty="0" smtClean="0">
                <a:solidFill>
                  <a:schemeClr val="hlink"/>
                </a:solidFill>
              </a:rPr>
              <a:t>ICD-O</a:t>
            </a:r>
            <a:r>
              <a:rPr lang="fa-IR" dirty="0" smtClean="0">
                <a:solidFill>
                  <a:schemeClr val="hlink"/>
                </a:solidFill>
              </a:rPr>
              <a:t> طبق توصیه </a:t>
            </a:r>
            <a:r>
              <a:rPr lang="en-US" dirty="0" smtClean="0">
                <a:solidFill>
                  <a:schemeClr val="hlink"/>
                </a:solidFill>
              </a:rPr>
              <a:t>WHO</a:t>
            </a:r>
            <a:r>
              <a:rPr lang="fa-IR" dirty="0" smtClean="0">
                <a:solidFill>
                  <a:schemeClr val="hlink"/>
                </a:solidFill>
              </a:rPr>
              <a:t> صورت گرفته است،تا بتوان در مقیاس های:</a:t>
            </a:r>
          </a:p>
          <a:p>
            <a:pPr algn="r" rtl="1" eaLnBrk="1" hangingPunct="1"/>
            <a:r>
              <a:rPr lang="fa-IR" dirty="0" smtClean="0">
                <a:solidFill>
                  <a:schemeClr val="hlink"/>
                </a:solidFill>
              </a:rPr>
              <a:t>منطقه ای</a:t>
            </a:r>
          </a:p>
          <a:p>
            <a:pPr algn="r" rtl="1" eaLnBrk="1" hangingPunct="1"/>
            <a:r>
              <a:rPr lang="fa-IR" dirty="0" smtClean="0">
                <a:solidFill>
                  <a:schemeClr val="hlink"/>
                </a:solidFill>
              </a:rPr>
              <a:t>ملی</a:t>
            </a:r>
          </a:p>
          <a:p>
            <a:pPr algn="r" rtl="1" eaLnBrk="1" hangingPunct="1"/>
            <a:r>
              <a:rPr lang="fa-IR" dirty="0" smtClean="0">
                <a:solidFill>
                  <a:schemeClr val="hlink"/>
                </a:solidFill>
              </a:rPr>
              <a:t>بین المللی</a:t>
            </a:r>
          </a:p>
          <a:p>
            <a:pPr algn="r" rtl="1">
              <a:buNone/>
            </a:pPr>
            <a:r>
              <a:rPr lang="fa-IR" dirty="0" smtClean="0">
                <a:solidFill>
                  <a:srgbClr val="FFC000"/>
                </a:solidFill>
              </a:rPr>
              <a:t>اطلاعات را مقایسه نمود.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229600" cy="495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Renal Cell Carcinoma, clear cell type</a:t>
            </a:r>
          </a:p>
          <a:p>
            <a:pPr>
              <a:buFont typeface="Wingdings" pitchFamily="2" charset="2"/>
              <a:buNone/>
              <a:defRPr/>
            </a:pPr>
            <a:r>
              <a:rPr lang="en-US" dirty="0" smtClean="0"/>
              <a:t>     C64.9      M-8312/39</a:t>
            </a:r>
          </a:p>
          <a:p>
            <a:pPr>
              <a:buFont typeface="Wingdings" pitchFamily="2" charset="2"/>
              <a:buNone/>
              <a:defRPr/>
            </a:pPr>
            <a:endParaRPr lang="en-US" dirty="0" smtClean="0"/>
          </a:p>
          <a:p>
            <a:pPr>
              <a:buFont typeface="Wingdings" pitchFamily="2" charset="2"/>
              <a:buChar char="§"/>
              <a:defRPr/>
            </a:pPr>
            <a:r>
              <a:rPr lang="en-US" dirty="0" smtClean="0"/>
              <a:t>Renal Cell Carcinoma, papillary type</a:t>
            </a:r>
          </a:p>
          <a:p>
            <a:pPr>
              <a:buFont typeface="Wingdings" pitchFamily="2" charset="2"/>
              <a:buNone/>
              <a:defRPr/>
            </a:pPr>
            <a:r>
              <a:rPr lang="en-US" dirty="0" smtClean="0"/>
              <a:t>      C64.9      M-8260/39</a:t>
            </a:r>
          </a:p>
          <a:p>
            <a:pPr>
              <a:buFont typeface="Wingdings" pitchFamily="2" charset="2"/>
              <a:buNone/>
              <a:defRPr/>
            </a:pPr>
            <a:endParaRPr lang="en-US" dirty="0" smtClean="0"/>
          </a:p>
          <a:p>
            <a:pPr>
              <a:buFont typeface="Wingdings" pitchFamily="2" charset="2"/>
              <a:buChar char="§"/>
              <a:defRPr/>
            </a:pPr>
            <a:r>
              <a:rPr lang="en-US" dirty="0" smtClean="0"/>
              <a:t> Nasopharynx, Nasopharyngeal carcinoma</a:t>
            </a:r>
          </a:p>
          <a:p>
            <a:pPr>
              <a:buFont typeface="Wingdings" pitchFamily="2" charset="2"/>
              <a:buNone/>
              <a:defRPr/>
            </a:pPr>
            <a:r>
              <a:rPr lang="en-US" dirty="0" smtClean="0"/>
              <a:t>       C11.9     M-8020/34</a:t>
            </a:r>
          </a:p>
          <a:p>
            <a:pPr>
              <a:buFont typeface="Wingdings" pitchFamily="2" charset="2"/>
              <a:buNone/>
              <a:defRPr/>
            </a:pPr>
            <a:endParaRPr lang="en-US" dirty="0" smtClean="0"/>
          </a:p>
          <a:p>
            <a:pPr>
              <a:buFont typeface="Wingdings" pitchFamily="2" charset="2"/>
              <a:buChar char="§"/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r" rtl="1" eaLnBrk="1" hangingPunct="1">
              <a:buFont typeface="Wingdings" pitchFamily="2" charset="2"/>
              <a:buNone/>
              <a:defRPr/>
            </a:pPr>
            <a:endParaRPr lang="fa-IR" dirty="0" smtClean="0"/>
          </a:p>
          <a:p>
            <a:pPr algn="ctr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dirty="0" smtClean="0"/>
              <a:t>در مورد تشخیص هایی چون </a:t>
            </a:r>
            <a:r>
              <a:rPr lang="en-US" dirty="0" smtClean="0">
                <a:solidFill>
                  <a:schemeClr val="hlink"/>
                </a:solidFill>
              </a:rPr>
              <a:t>Malignant lymphoma</a:t>
            </a:r>
            <a:r>
              <a:rPr lang="fa-IR" dirty="0" smtClean="0"/>
              <a:t> و </a:t>
            </a:r>
            <a:r>
              <a:rPr lang="en-US" dirty="0" smtClean="0">
                <a:solidFill>
                  <a:schemeClr val="hlink"/>
                </a:solidFill>
              </a:rPr>
              <a:t>Hodgkin's Disease</a:t>
            </a:r>
            <a:r>
              <a:rPr lang="fa-IR" dirty="0" smtClean="0"/>
              <a:t> باید مورفولوژی دقیق ذکر شود مثال :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en-US" dirty="0" smtClean="0"/>
              <a:t>Malignant lymphoma, diffuse mixed small &amp; </a:t>
            </a:r>
            <a:r>
              <a:rPr lang="en-US" dirty="0" err="1" smtClean="0"/>
              <a:t>larg</a:t>
            </a:r>
            <a:r>
              <a:rPr lang="en-US" dirty="0" smtClean="0"/>
              <a:t> cell type </a:t>
            </a:r>
          </a:p>
          <a:p>
            <a:pPr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en-US" dirty="0" smtClean="0"/>
              <a:t>M-9675/39</a:t>
            </a:r>
          </a:p>
          <a:p>
            <a:pPr algn="ctr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dirty="0" smtClean="0"/>
              <a:t> </a:t>
            </a:r>
            <a:r>
              <a:rPr lang="fa-IR" dirty="0" smtClean="0">
                <a:solidFill>
                  <a:schemeClr val="hlink"/>
                </a:solidFill>
              </a:rPr>
              <a:t>نباید از مورفولوژی کلی </a:t>
            </a:r>
            <a:r>
              <a:rPr lang="en-US" dirty="0" smtClean="0">
                <a:solidFill>
                  <a:schemeClr val="hlink"/>
                </a:solidFill>
              </a:rPr>
              <a:t>M-9550/39</a:t>
            </a:r>
            <a:r>
              <a:rPr lang="fa-IR" dirty="0" smtClean="0">
                <a:solidFill>
                  <a:schemeClr val="hlink"/>
                </a:solidFill>
              </a:rPr>
              <a:t> استفاده گردد.</a:t>
            </a:r>
            <a:endParaRPr lang="en-US" dirty="0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>
          <a:xfrm>
            <a:off x="0" y="152400"/>
            <a:ext cx="9144000" cy="6324600"/>
          </a:xfrm>
        </p:spPr>
        <p:txBody>
          <a:bodyPr/>
          <a:lstStyle/>
          <a:p>
            <a:pPr algn="justLow" rtl="1" eaLnBrk="1" hangingPunct="1">
              <a:lnSpc>
                <a:spcPct val="145000"/>
              </a:lnSpc>
              <a:defRPr/>
            </a:pPr>
            <a:r>
              <a:rPr lang="fa-IR" sz="3600" dirty="0" smtClean="0"/>
              <a:t>تشخیص پاپیلاری کارسینوما در مورد موضع </a:t>
            </a:r>
            <a:r>
              <a:rPr lang="fa-IR" sz="3600" u="sng" dirty="0" smtClean="0"/>
              <a:t>تیروئید</a:t>
            </a:r>
            <a:r>
              <a:rPr lang="fa-IR" sz="3600" dirty="0" smtClean="0"/>
              <a:t> همیشه کد مورفولوژی </a:t>
            </a:r>
            <a:r>
              <a:rPr lang="en-US" sz="3600" u="sng" dirty="0" smtClean="0">
                <a:solidFill>
                  <a:schemeClr val="hlink"/>
                </a:solidFill>
              </a:rPr>
              <a:t>M-8260</a:t>
            </a:r>
            <a:r>
              <a:rPr lang="fa-IR" sz="3600" dirty="0" smtClean="0"/>
              <a:t> را میگیرد .از ثبت کد </a:t>
            </a:r>
          </a:p>
          <a:p>
            <a:pPr algn="justLow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en-US" sz="3600" dirty="0" smtClean="0"/>
              <a:t>M-8050</a:t>
            </a:r>
            <a:r>
              <a:rPr lang="fa-IR" sz="3600" dirty="0" smtClean="0"/>
              <a:t>(نادرست) پرهيز نمائيد.</a:t>
            </a:r>
            <a:endParaRPr lang="en-US" sz="3600" dirty="0" smtClean="0"/>
          </a:p>
          <a:p>
            <a:pPr algn="justLow" rtl="1" eaLnBrk="1" hangingPunct="1">
              <a:lnSpc>
                <a:spcPct val="145000"/>
              </a:lnSpc>
              <a:defRPr/>
            </a:pPr>
            <a:r>
              <a:rPr lang="fa-IR" sz="3600" dirty="0" smtClean="0"/>
              <a:t>مورفولوژی </a:t>
            </a:r>
            <a:r>
              <a:rPr lang="en-US" sz="3600" dirty="0" smtClean="0"/>
              <a:t>Undifferentiated carcinoma</a:t>
            </a:r>
            <a:r>
              <a:rPr lang="fa-IR" sz="3600" dirty="0" smtClean="0"/>
              <a:t> همیشه</a:t>
            </a:r>
          </a:p>
          <a:p>
            <a:pPr algn="justLow" rtl="1" eaLnBrk="1" hangingPunct="1">
              <a:lnSpc>
                <a:spcPct val="145000"/>
              </a:lnSpc>
              <a:defRPr/>
            </a:pPr>
            <a:r>
              <a:rPr lang="fa-IR" sz="3600" dirty="0" smtClean="0"/>
              <a:t> </a:t>
            </a:r>
            <a:r>
              <a:rPr lang="en-US" sz="3600" dirty="0" smtClean="0">
                <a:solidFill>
                  <a:schemeClr val="hlink"/>
                </a:solidFill>
              </a:rPr>
              <a:t>M-8020/34</a:t>
            </a:r>
            <a:r>
              <a:rPr lang="fa-IR" sz="3600" dirty="0" smtClean="0"/>
              <a:t> است نه</a:t>
            </a:r>
            <a:r>
              <a:rPr lang="en-US" sz="3600" dirty="0" smtClean="0"/>
              <a:t>M-8010/34 </a:t>
            </a:r>
          </a:p>
          <a:p>
            <a:pPr eaLnBrk="1" hangingPunct="1">
              <a:lnSpc>
                <a:spcPct val="145000"/>
              </a:lnSpc>
              <a:defRPr/>
            </a:pPr>
            <a:r>
              <a:rPr lang="en-US" sz="3600" dirty="0" smtClean="0">
                <a:solidFill>
                  <a:srgbClr val="FFC000"/>
                </a:solidFill>
              </a:rPr>
              <a:t>Choriocarcinoma</a:t>
            </a:r>
          </a:p>
          <a:p>
            <a:pPr eaLnBrk="1" hangingPunct="1">
              <a:lnSpc>
                <a:spcPct val="145000"/>
              </a:lnSpc>
              <a:buNone/>
              <a:defRPr/>
            </a:pPr>
            <a:r>
              <a:rPr lang="en-US" sz="3600" dirty="0" smtClean="0"/>
              <a:t>    </a:t>
            </a:r>
            <a:r>
              <a:rPr lang="en-US" sz="3600" dirty="0" smtClean="0">
                <a:solidFill>
                  <a:srgbClr val="FFC000"/>
                </a:solidFill>
              </a:rPr>
              <a:t>C58.9</a:t>
            </a:r>
            <a:r>
              <a:rPr lang="en-US" sz="3600" dirty="0" smtClean="0"/>
              <a:t>        M-9100/39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fa-IR" dirty="0" smtClean="0"/>
              <a:t> 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638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Endometrioid   Adenocarcinoma</a:t>
            </a:r>
          </a:p>
          <a:p>
            <a:pPr>
              <a:buFont typeface="Wingdings" pitchFamily="2" charset="2"/>
              <a:buNone/>
              <a:defRPr/>
            </a:pPr>
            <a:r>
              <a:rPr lang="en-US" dirty="0" smtClean="0"/>
              <a:t>C54.1      M-8380/39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Endometrial     Adenocarcinoma  </a:t>
            </a:r>
          </a:p>
          <a:p>
            <a:pPr>
              <a:buFont typeface="Wingdings" pitchFamily="2" charset="2"/>
              <a:buNone/>
              <a:defRPr/>
            </a:pPr>
            <a:r>
              <a:rPr lang="en-US" dirty="0" smtClean="0"/>
              <a:t>C54.1       M-8140/39</a:t>
            </a:r>
          </a:p>
          <a:p>
            <a:pPr>
              <a:buFont typeface="Wingdings" pitchFamily="2" charset="2"/>
              <a:buNone/>
              <a:defRPr/>
            </a:pPr>
            <a:endParaRPr lang="en-US" dirty="0" smtClean="0"/>
          </a:p>
          <a:p>
            <a:pPr algn="just" rtl="1">
              <a:defRPr/>
            </a:pPr>
            <a:r>
              <a:rPr lang="fa-IR" dirty="0" smtClean="0"/>
              <a:t>معده (</a:t>
            </a:r>
            <a:r>
              <a:rPr lang="en-US" dirty="0" smtClean="0"/>
              <a:t>C16._</a:t>
            </a:r>
            <a:r>
              <a:rPr lang="fa-IR" dirty="0" smtClean="0"/>
              <a:t>) هيچگاه   </a:t>
            </a:r>
            <a:r>
              <a:rPr lang="en-US" dirty="0" smtClean="0">
                <a:solidFill>
                  <a:srgbClr val="FFC000"/>
                </a:solidFill>
              </a:rPr>
              <a:t>Squamous Cell Carcinoma</a:t>
            </a:r>
            <a:r>
              <a:rPr lang="fa-IR" dirty="0" smtClean="0"/>
              <a:t> (</a:t>
            </a:r>
            <a:r>
              <a:rPr lang="en-US" dirty="0" smtClean="0">
                <a:solidFill>
                  <a:srgbClr val="FFC000"/>
                </a:solidFill>
              </a:rPr>
              <a:t>M-8070/3_</a:t>
            </a:r>
            <a:r>
              <a:rPr lang="fa-IR" dirty="0" smtClean="0"/>
              <a:t>)نمي گيرد. اگر در پاتولوژي اشاره به معده بعنوان توپوگرافي شده بود،از كد (</a:t>
            </a:r>
            <a:r>
              <a:rPr lang="en-US" dirty="0" smtClean="0"/>
              <a:t>C15.5</a:t>
            </a:r>
            <a:r>
              <a:rPr lang="fa-IR" dirty="0" smtClean="0"/>
              <a:t>)  ناحيه ديستال مري استفاده كنيد.</a:t>
            </a:r>
            <a:endParaRPr lang="fa-IR" dirty="0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3246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dirty="0" smtClean="0"/>
              <a:t>Basal Cell Carcinoma</a:t>
            </a:r>
          </a:p>
          <a:p>
            <a:pPr algn="just" rtl="1">
              <a:defRPr/>
            </a:pPr>
            <a:r>
              <a:rPr lang="fa-IR" dirty="0" smtClean="0"/>
              <a:t>فقط در پوست و اندك مواردي در مخاط بيني ديده مي شود.</a:t>
            </a:r>
          </a:p>
          <a:p>
            <a:pPr algn="just" rtl="1">
              <a:defRPr/>
            </a:pPr>
            <a:r>
              <a:rPr lang="fa-IR" dirty="0" smtClean="0"/>
              <a:t>در صورت مشاهده كد ‍‍‍</a:t>
            </a:r>
            <a:r>
              <a:rPr lang="en-US" dirty="0" smtClean="0"/>
              <a:t>C80.9</a:t>
            </a:r>
            <a:r>
              <a:rPr lang="fa-IR" dirty="0" smtClean="0">
                <a:solidFill>
                  <a:srgbClr val="FFC000"/>
                </a:solidFill>
              </a:rPr>
              <a:t> </a:t>
            </a:r>
            <a:r>
              <a:rPr lang="fa-IR" dirty="0" smtClean="0"/>
              <a:t>و يا ‍‍</a:t>
            </a:r>
            <a:r>
              <a:rPr lang="en-US" dirty="0" smtClean="0"/>
              <a:t>C76._</a:t>
            </a:r>
            <a:r>
              <a:rPr lang="fa-IR" dirty="0" smtClean="0"/>
              <a:t> از كد </a:t>
            </a:r>
            <a:r>
              <a:rPr lang="en-US" dirty="0" smtClean="0">
                <a:solidFill>
                  <a:srgbClr val="FFC000"/>
                </a:solidFill>
              </a:rPr>
              <a:t>C44._</a:t>
            </a:r>
            <a:r>
              <a:rPr lang="fa-IR" dirty="0" smtClean="0"/>
              <a:t> استفاده شود.</a:t>
            </a:r>
          </a:p>
          <a:p>
            <a:pPr algn="just" rtl="1">
              <a:defRPr/>
            </a:pPr>
            <a:r>
              <a:rPr lang="fa-IR" dirty="0" smtClean="0"/>
              <a:t>اگر بازال سل مربوط به چشم بود: كد </a:t>
            </a:r>
            <a:r>
              <a:rPr lang="en-US" dirty="0" smtClean="0">
                <a:solidFill>
                  <a:srgbClr val="FFC000"/>
                </a:solidFill>
              </a:rPr>
              <a:t>C44.1 </a:t>
            </a:r>
            <a:r>
              <a:rPr lang="fa-IR" dirty="0" smtClean="0"/>
              <a:t> صحيح بوده واز كد </a:t>
            </a:r>
            <a:r>
              <a:rPr lang="en-US" dirty="0" smtClean="0"/>
              <a:t>C69.9</a:t>
            </a:r>
            <a:r>
              <a:rPr lang="fa-IR" dirty="0" smtClean="0"/>
              <a:t> بپرهيزيد. </a:t>
            </a:r>
          </a:p>
          <a:p>
            <a:pPr algn="r" rtl="1">
              <a:defRPr/>
            </a:pPr>
            <a:endParaRPr lang="fa-IR" dirty="0" smtClean="0"/>
          </a:p>
          <a:p>
            <a:pPr algn="r" rtl="1">
              <a:buNone/>
              <a:defRPr/>
            </a:pPr>
            <a:r>
              <a:rPr lang="fa-IR" dirty="0" smtClean="0"/>
              <a:t>در اطفال دیده میشوند</a:t>
            </a:r>
            <a:endParaRPr lang="en-US" dirty="0" smtClean="0"/>
          </a:p>
          <a:p>
            <a:pPr algn="r">
              <a:buNone/>
              <a:defRPr/>
            </a:pPr>
            <a:endParaRPr lang="en-US" dirty="0" smtClean="0"/>
          </a:p>
          <a:p>
            <a:pPr algn="ctr">
              <a:buNone/>
              <a:defRPr/>
            </a:pPr>
            <a:r>
              <a:rPr lang="en-US" dirty="0" smtClean="0"/>
              <a:t>                     C40._ , C41._    </a:t>
            </a:r>
            <a:endParaRPr lang="fa-IR" dirty="0" smtClean="0"/>
          </a:p>
        </p:txBody>
      </p:sp>
      <p:sp>
        <p:nvSpPr>
          <p:cNvPr id="4" name="Rectangle 3"/>
          <p:cNvSpPr/>
          <p:nvPr/>
        </p:nvSpPr>
        <p:spPr>
          <a:xfrm>
            <a:off x="609600" y="3810000"/>
            <a:ext cx="7620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rgbClr val="FFC000"/>
                </a:solidFill>
              </a:rPr>
              <a:t>Neuroblastoma</a:t>
            </a:r>
            <a:r>
              <a:rPr lang="en-US" sz="2800" dirty="0" smtClean="0"/>
              <a:t> 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rgbClr val="FFC000"/>
                </a:solidFill>
              </a:rPr>
              <a:t>Nephroblastoma</a:t>
            </a:r>
          </a:p>
        </p:txBody>
      </p:sp>
      <p:sp>
        <p:nvSpPr>
          <p:cNvPr id="5" name="Rectangle 4"/>
          <p:cNvSpPr/>
          <p:nvPr/>
        </p:nvSpPr>
        <p:spPr>
          <a:xfrm>
            <a:off x="381000" y="5181600"/>
            <a:ext cx="7696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rgbClr val="FFC000"/>
                </a:solidFill>
              </a:rPr>
              <a:t>Chondrosarcoma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rgbClr val="FFC000"/>
                </a:solidFill>
              </a:rPr>
              <a:t>Ewing sarcoma</a:t>
            </a:r>
            <a:endParaRPr lang="en-US" sz="2800" dirty="0"/>
          </a:p>
        </p:txBody>
      </p:sp>
      <p:sp>
        <p:nvSpPr>
          <p:cNvPr id="6" name="Right Brace 3"/>
          <p:cNvSpPr>
            <a:spLocks/>
          </p:cNvSpPr>
          <p:nvPr/>
        </p:nvSpPr>
        <p:spPr bwMode="auto">
          <a:xfrm>
            <a:off x="3886200" y="3886200"/>
            <a:ext cx="457200" cy="1066800"/>
          </a:xfrm>
          <a:prstGeom prst="rightBrace">
            <a:avLst>
              <a:gd name="adj1" fmla="val 8329"/>
              <a:gd name="adj2" fmla="val 50000"/>
            </a:avLst>
          </a:prstGeom>
          <a:solidFill>
            <a:schemeClr val="accent1">
              <a:alpha val="0"/>
            </a:schemeClr>
          </a:solidFill>
          <a:ln w="9525" algn="ctr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7" name="Right Brace 3"/>
          <p:cNvSpPr>
            <a:spLocks/>
          </p:cNvSpPr>
          <p:nvPr/>
        </p:nvSpPr>
        <p:spPr bwMode="auto">
          <a:xfrm>
            <a:off x="3886200" y="5257800"/>
            <a:ext cx="457200" cy="1066800"/>
          </a:xfrm>
          <a:prstGeom prst="rightBrace">
            <a:avLst>
              <a:gd name="adj1" fmla="val 8329"/>
              <a:gd name="adj2" fmla="val 50000"/>
            </a:avLst>
          </a:prstGeom>
          <a:solidFill>
            <a:schemeClr val="accent1">
              <a:alpha val="0"/>
            </a:schemeClr>
          </a:solidFill>
          <a:ln w="9525" algn="ctr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821363"/>
          </a:xfrm>
        </p:spPr>
        <p:txBody>
          <a:bodyPr/>
          <a:lstStyle/>
          <a:p>
            <a:pPr algn="just" rtl="1">
              <a:defRPr/>
            </a:pPr>
            <a:r>
              <a:rPr lang="en-US" dirty="0" smtClean="0">
                <a:solidFill>
                  <a:srgbClr val="FFC000"/>
                </a:solidFill>
              </a:rPr>
              <a:t>Sarcoma</a:t>
            </a:r>
            <a:r>
              <a:rPr lang="fa-IR" dirty="0" smtClean="0"/>
              <a:t> درانواع مختلف، معمولاً در بافت نرم ظاهر مي شوند:         ‍‍</a:t>
            </a:r>
            <a:r>
              <a:rPr lang="en-US" dirty="0" smtClean="0">
                <a:solidFill>
                  <a:srgbClr val="FFC000"/>
                </a:solidFill>
              </a:rPr>
              <a:t>C49._</a:t>
            </a:r>
            <a:endParaRPr lang="fa-IR" dirty="0" smtClean="0">
              <a:solidFill>
                <a:srgbClr val="FFC000"/>
              </a:solidFill>
            </a:endParaRPr>
          </a:p>
          <a:p>
            <a:pPr algn="just" rtl="1">
              <a:defRPr/>
            </a:pPr>
            <a:r>
              <a:rPr lang="en-US" dirty="0" smtClean="0">
                <a:solidFill>
                  <a:srgbClr val="FFC000"/>
                </a:solidFill>
              </a:rPr>
              <a:t>Lymphoblastic Lymphoma </a:t>
            </a:r>
            <a:r>
              <a:rPr lang="fa-IR" dirty="0" smtClean="0">
                <a:solidFill>
                  <a:srgbClr val="FFC000"/>
                </a:solidFill>
              </a:rPr>
              <a:t> </a:t>
            </a:r>
            <a:r>
              <a:rPr lang="fa-IR" dirty="0" smtClean="0"/>
              <a:t>اگردر مغز ذكر شده بود، با كد </a:t>
            </a:r>
            <a:r>
              <a:rPr lang="en-US" dirty="0" smtClean="0">
                <a:solidFill>
                  <a:srgbClr val="FFC000"/>
                </a:solidFill>
              </a:rPr>
              <a:t>C77.9</a:t>
            </a:r>
            <a:r>
              <a:rPr lang="en-US" dirty="0" smtClean="0"/>
              <a:t> </a:t>
            </a:r>
            <a:r>
              <a:rPr lang="fa-IR" dirty="0" smtClean="0"/>
              <a:t> ثبت شود.</a:t>
            </a:r>
          </a:p>
          <a:p>
            <a:pPr algn="just" rtl="1">
              <a:defRPr/>
            </a:pPr>
            <a:r>
              <a:rPr lang="en-US" dirty="0" smtClean="0">
                <a:solidFill>
                  <a:srgbClr val="FFC000"/>
                </a:solidFill>
              </a:rPr>
              <a:t>M-8010/39 </a:t>
            </a:r>
            <a:r>
              <a:rPr lang="fa-IR" dirty="0" smtClean="0">
                <a:solidFill>
                  <a:srgbClr val="FFC000"/>
                </a:solidFill>
              </a:rPr>
              <a:t> (کارسینوما) </a:t>
            </a:r>
            <a:r>
              <a:rPr lang="fa-IR" dirty="0" smtClean="0"/>
              <a:t>در لنف نود ديده نمي شود.</a:t>
            </a:r>
          </a:p>
          <a:p>
            <a:pPr algn="just" rtl="1">
              <a:defRPr/>
            </a:pPr>
            <a:r>
              <a:rPr lang="fa-IR" dirty="0" smtClean="0"/>
              <a:t>در صورتيكه اشاره به </a:t>
            </a:r>
            <a:r>
              <a:rPr lang="fa-IR" dirty="0" smtClean="0">
                <a:solidFill>
                  <a:srgbClr val="FFC000"/>
                </a:solidFill>
              </a:rPr>
              <a:t>متاستاز كبدي </a:t>
            </a:r>
            <a:r>
              <a:rPr lang="fa-IR" dirty="0" smtClean="0"/>
              <a:t>شده بود. از دادن كد نادرست </a:t>
            </a:r>
            <a:r>
              <a:rPr lang="en-US" dirty="0" smtClean="0"/>
              <a:t>C22.0 </a:t>
            </a:r>
            <a:r>
              <a:rPr lang="fa-IR" dirty="0" smtClean="0"/>
              <a:t> اجتناب كرده و از كد توپوگرافي صحيح </a:t>
            </a:r>
            <a:r>
              <a:rPr lang="en-US" dirty="0" smtClean="0">
                <a:solidFill>
                  <a:srgbClr val="FFC000"/>
                </a:solidFill>
              </a:rPr>
              <a:t>C80.9</a:t>
            </a:r>
            <a:r>
              <a:rPr lang="fa-IR" dirty="0" smtClean="0"/>
              <a:t> استفاده شود.</a:t>
            </a:r>
          </a:p>
          <a:p>
            <a:pPr algn="just" rtl="1">
              <a:defRPr/>
            </a:pPr>
            <a:r>
              <a:rPr lang="fa-IR" dirty="0" smtClean="0"/>
              <a:t>براي لوسمي ها كد </a:t>
            </a:r>
            <a:r>
              <a:rPr lang="en-US" dirty="0" smtClean="0">
                <a:solidFill>
                  <a:srgbClr val="FFC000"/>
                </a:solidFill>
              </a:rPr>
              <a:t>C42.1</a:t>
            </a:r>
            <a:r>
              <a:rPr lang="en-US" dirty="0" smtClean="0"/>
              <a:t> </a:t>
            </a:r>
            <a:r>
              <a:rPr lang="fa-IR" dirty="0" smtClean="0"/>
              <a:t> درنظر گرفته می شود.</a:t>
            </a:r>
          </a:p>
          <a:p>
            <a:pPr algn="just">
              <a:defRPr/>
            </a:pPr>
            <a:r>
              <a:rPr lang="en-US" dirty="0" smtClean="0"/>
              <a:t>Multiple myeloma  (C42.1)</a:t>
            </a:r>
            <a:endParaRPr lang="fa-IR" dirty="0" smtClean="0"/>
          </a:p>
          <a:p>
            <a:pPr algn="r" rtl="1">
              <a:defRPr/>
            </a:pPr>
            <a:endParaRPr lang="fa-IR" dirty="0"/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fa-IR" smtClean="0">
                <a:solidFill>
                  <a:schemeClr val="hlink"/>
                </a:solidFill>
              </a:rPr>
              <a:t>تطابق سن با نوع سرطان</a:t>
            </a:r>
            <a:endParaRPr lang="en-US" smtClean="0">
              <a:solidFill>
                <a:schemeClr val="hlink"/>
              </a:solidFill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pPr algn="justLow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sz="3600" dirty="0" smtClean="0"/>
              <a:t>همواره تطابق سن بیمار با نوع سرطان باید مورد بررسی قرار گیرد و باید از پاتولوژیست مشاور نظرخواهی گردد.</a:t>
            </a:r>
          </a:p>
          <a:p>
            <a:pPr algn="r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sz="3600" dirty="0" smtClean="0">
                <a:solidFill>
                  <a:schemeClr val="hlink"/>
                </a:solidFill>
              </a:rPr>
              <a:t>برای مثال، سرطانهای دستگاه گوارش ، پستان و پوست در سنین زیر 20 سال نادر است ولی لوسمی ها در سنین کم شایع هستند بغیر از </a:t>
            </a:r>
            <a:r>
              <a:rPr lang="en-US" sz="3600" dirty="0" smtClean="0">
                <a:solidFill>
                  <a:schemeClr val="hlink"/>
                </a:solidFill>
              </a:rPr>
              <a:t>Chronic Lymphoid Leukemia </a:t>
            </a:r>
            <a:r>
              <a:rPr lang="fa-IR" sz="3600" dirty="0" smtClean="0">
                <a:solidFill>
                  <a:schemeClr val="hlink"/>
                </a:solidFill>
              </a:rPr>
              <a:t> </a:t>
            </a:r>
            <a:r>
              <a:rPr lang="en-US" sz="3600" dirty="0" smtClean="0">
                <a:solidFill>
                  <a:schemeClr val="hlink"/>
                </a:solidFill>
              </a:rPr>
              <a:t>(CLL)</a:t>
            </a:r>
            <a:r>
              <a:rPr lang="fa-IR" sz="3600" dirty="0" smtClean="0">
                <a:solidFill>
                  <a:schemeClr val="hlink"/>
                </a:solidFill>
              </a:rPr>
              <a:t> که در سنین 30 سال به بالا ديده مي شود.</a:t>
            </a:r>
            <a:endParaRPr lang="en-US" sz="3600" dirty="0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8397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6858000"/>
          </a:xfrm>
        </p:spPr>
        <p:txBody>
          <a:bodyPr/>
          <a:lstStyle/>
          <a:p>
            <a:pPr rtl="1">
              <a:lnSpc>
                <a:spcPct val="200000"/>
              </a:lnSpc>
              <a:defRPr/>
            </a:pPr>
            <a:r>
              <a:rPr lang="fa-IR" sz="4000" dirty="0" smtClean="0">
                <a:solidFill>
                  <a:schemeClr val="tx1"/>
                </a:solidFill>
              </a:rPr>
              <a:t/>
            </a:r>
            <a:br>
              <a:rPr lang="fa-IR" sz="4000" dirty="0" smtClean="0">
                <a:solidFill>
                  <a:schemeClr val="tx1"/>
                </a:solidFill>
              </a:rPr>
            </a:br>
            <a:r>
              <a:rPr lang="fa-IR" sz="4000" dirty="0" smtClean="0">
                <a:solidFill>
                  <a:schemeClr val="tx1"/>
                </a:solidFill>
              </a:rPr>
              <a:t/>
            </a:r>
            <a:br>
              <a:rPr lang="fa-IR" sz="4000" dirty="0" smtClean="0">
                <a:solidFill>
                  <a:schemeClr val="tx1"/>
                </a:solidFill>
              </a:rPr>
            </a:br>
            <a:r>
              <a:rPr lang="fa-IR" sz="4000" dirty="0" smtClean="0">
                <a:solidFill>
                  <a:schemeClr val="tx1"/>
                </a:solidFill>
              </a:rPr>
              <a:t>کد پاپیلاری کارسینومای مثانه </a:t>
            </a:r>
            <a:br>
              <a:rPr lang="fa-IR" sz="4000" dirty="0" smtClean="0">
                <a:solidFill>
                  <a:schemeClr val="tx1"/>
                </a:solidFill>
              </a:rPr>
            </a:br>
            <a:r>
              <a:rPr lang="en-US" sz="4000" u="sng" dirty="0" smtClean="0">
                <a:solidFill>
                  <a:srgbClr val="FFC000"/>
                </a:solidFill>
              </a:rPr>
              <a:t>M-8130/3</a:t>
            </a:r>
            <a:r>
              <a:rPr lang="fa-IR" sz="4000" dirty="0" smtClean="0">
                <a:solidFill>
                  <a:schemeClr val="tx1"/>
                </a:solidFill>
              </a:rPr>
              <a:t> است نه </a:t>
            </a:r>
            <a:r>
              <a:rPr lang="en-US" sz="4000" dirty="0" smtClean="0">
                <a:solidFill>
                  <a:schemeClr val="tx1"/>
                </a:solidFill>
              </a:rPr>
              <a:t>M8050/3</a:t>
            </a:r>
            <a:r>
              <a:rPr lang="fa-IR" sz="4000" dirty="0" smtClean="0">
                <a:solidFill>
                  <a:schemeClr val="tx1"/>
                </a:solidFill>
              </a:rPr>
              <a:t> و اگر تعداد زیادی کارسینومای مثانه ذكر شده بود، کد </a:t>
            </a:r>
            <a:br>
              <a:rPr lang="fa-IR" sz="4000" dirty="0" smtClean="0">
                <a:solidFill>
                  <a:schemeClr val="tx1"/>
                </a:solidFill>
              </a:rPr>
            </a:br>
            <a:r>
              <a:rPr lang="en-US" sz="4000" u="sng" dirty="0" smtClean="0">
                <a:solidFill>
                  <a:srgbClr val="FFC000"/>
                </a:solidFill>
              </a:rPr>
              <a:t>M-8120/3</a:t>
            </a:r>
            <a:r>
              <a:rPr lang="fa-IR" sz="4000" dirty="0" smtClean="0">
                <a:solidFill>
                  <a:schemeClr val="tx1"/>
                </a:solidFill>
              </a:rPr>
              <a:t> (</a:t>
            </a:r>
            <a:r>
              <a:rPr lang="en-US" sz="4000" dirty="0" smtClean="0">
                <a:solidFill>
                  <a:schemeClr val="tx1"/>
                </a:solidFill>
              </a:rPr>
              <a:t>TCC</a:t>
            </a:r>
            <a:r>
              <a:rPr lang="fa-IR" sz="4000" dirty="0" smtClean="0">
                <a:solidFill>
                  <a:schemeClr val="tx1"/>
                </a:solidFill>
              </a:rPr>
              <a:t>) بجای </a:t>
            </a:r>
            <a:r>
              <a:rPr lang="en-US" sz="4000" dirty="0" smtClean="0">
                <a:solidFill>
                  <a:schemeClr val="tx1"/>
                </a:solidFill>
              </a:rPr>
              <a:t>M-8010/3</a:t>
            </a:r>
            <a:r>
              <a:rPr lang="fa-IR" sz="4000" dirty="0" smtClean="0">
                <a:solidFill>
                  <a:schemeClr val="tx1"/>
                </a:solidFill>
              </a:rPr>
              <a:t> داده می شود.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305800" cy="6096000"/>
          </a:xfrm>
        </p:spPr>
        <p:txBody>
          <a:bodyPr/>
          <a:lstStyle/>
          <a:p>
            <a:pPr rtl="1">
              <a:lnSpc>
                <a:spcPct val="200000"/>
              </a:lnSpc>
              <a:defRPr/>
            </a:pPr>
            <a:r>
              <a:rPr lang="fa-IR" sz="4000" dirty="0" smtClean="0">
                <a:solidFill>
                  <a:schemeClr val="tx1"/>
                </a:solidFill>
              </a:rPr>
              <a:t>لنف نودها یا گره های لنفاوی </a:t>
            </a:r>
            <a:r>
              <a:rPr lang="en-US" sz="4000" dirty="0" smtClean="0">
                <a:solidFill>
                  <a:schemeClr val="tx1"/>
                </a:solidFill>
              </a:rPr>
              <a:t>C77.-)</a:t>
            </a:r>
            <a:r>
              <a:rPr lang="fa-IR" sz="4000" dirty="0" smtClean="0">
                <a:solidFill>
                  <a:schemeClr val="tx1"/>
                </a:solidFill>
              </a:rPr>
              <a:t>) </a:t>
            </a:r>
            <a:br>
              <a:rPr lang="fa-IR" sz="4000" dirty="0" smtClean="0">
                <a:solidFill>
                  <a:schemeClr val="tx1"/>
                </a:solidFill>
              </a:rPr>
            </a:br>
            <a:r>
              <a:rPr lang="fa-IR" sz="4000" dirty="0" smtClean="0">
                <a:solidFill>
                  <a:schemeClr val="tx1"/>
                </a:solidFill>
              </a:rPr>
              <a:t>هیچ گاه کارسینوما </a:t>
            </a:r>
            <a:r>
              <a:rPr lang="en-US" sz="4000" dirty="0" smtClean="0">
                <a:solidFill>
                  <a:schemeClr val="tx1"/>
                </a:solidFill>
              </a:rPr>
              <a:t>(M8010/3)</a:t>
            </a:r>
            <a:r>
              <a:rPr lang="fa-IR" sz="4000" dirty="0" smtClean="0">
                <a:solidFill>
                  <a:schemeClr val="tx1"/>
                </a:solidFill>
              </a:rPr>
              <a:t> نمی گیرند</a:t>
            </a:r>
            <a:br>
              <a:rPr lang="fa-IR" sz="4000" dirty="0" smtClean="0">
                <a:solidFill>
                  <a:schemeClr val="tx1"/>
                </a:solidFill>
              </a:rPr>
            </a:br>
            <a:r>
              <a:rPr lang="fa-IR" sz="4000" dirty="0" smtClean="0">
                <a:solidFill>
                  <a:schemeClr val="tx1"/>
                </a:solidFill>
              </a:rPr>
              <a:t>اگر به تعداد قابل توجهی سرطان یا کارسینومای لنف نود دیده شد کد لنفوما 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en-US" sz="4000" u="sng" dirty="0" smtClean="0">
                <a:solidFill>
                  <a:srgbClr val="FFC000"/>
                </a:solidFill>
              </a:rPr>
              <a:t>M-9590/3</a:t>
            </a:r>
            <a:r>
              <a:rPr lang="fa-IR" sz="4000" dirty="0" smtClean="0">
                <a:solidFill>
                  <a:schemeClr val="tx1"/>
                </a:solidFill>
              </a:rPr>
              <a:t>را </a:t>
            </a:r>
            <a:br>
              <a:rPr lang="fa-IR" sz="4000" dirty="0" smtClean="0">
                <a:solidFill>
                  <a:schemeClr val="tx1"/>
                </a:solidFill>
              </a:rPr>
            </a:br>
            <a:r>
              <a:rPr lang="fa-IR" sz="4000" dirty="0" smtClean="0">
                <a:solidFill>
                  <a:schemeClr val="tx1"/>
                </a:solidFill>
              </a:rPr>
              <a:t>درنظر مي گيريم. </a:t>
            </a:r>
            <a:endParaRPr lang="fa-IR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524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C000"/>
                </a:solidFill>
              </a:rPr>
              <a:t>VAIN,VIN,CIN</a:t>
            </a:r>
            <a:br>
              <a:rPr lang="en-US" dirty="0" smtClean="0">
                <a:solidFill>
                  <a:srgbClr val="FFC000"/>
                </a:solidFill>
              </a:rPr>
            </a:br>
            <a:endParaRPr lang="fa-IR" dirty="0">
              <a:solidFill>
                <a:srgbClr val="FFC000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304800" y="1143000"/>
            <a:ext cx="8305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rtl="1" eaLnBrk="0" hangingPunct="0">
              <a:defRPr/>
            </a:pPr>
            <a:endParaRPr lang="fa-IR" sz="4000" b="1" kern="0" dirty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304800" y="1219200"/>
            <a:ext cx="8305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rtl="1" eaLnBrk="0" hangingPunct="0">
              <a:defRPr/>
            </a:pPr>
            <a:r>
              <a:rPr lang="en-US" sz="28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CIN  =</a:t>
            </a:r>
            <a:r>
              <a:rPr lang="en-US" sz="28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Cervical Intraepithelial </a:t>
            </a:r>
            <a:r>
              <a:rPr lang="en-US" sz="2800" b="1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Neoplasia</a:t>
            </a:r>
            <a:endParaRPr lang="en-US" sz="2800" b="1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j-ea"/>
              <a:cs typeface="+mj-cs"/>
            </a:endParaRPr>
          </a:p>
          <a:p>
            <a:pPr rtl="1" eaLnBrk="0" hangingPunct="0">
              <a:defRPr/>
            </a:pPr>
            <a:r>
              <a:rPr lang="en-US" sz="28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pitchFamily="34" charset="0"/>
              </a:rPr>
              <a:t>Intraepithelial </a:t>
            </a:r>
            <a:r>
              <a:rPr lang="en-US" sz="2800" b="1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pitchFamily="34" charset="0"/>
              </a:rPr>
              <a:t>Neoplasia</a:t>
            </a:r>
            <a:r>
              <a:rPr lang="fa-IR" sz="28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pitchFamily="34" charset="0"/>
              </a:rPr>
              <a:t> </a:t>
            </a:r>
            <a:r>
              <a:rPr lang="en-US" sz="28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VIN   =</a:t>
            </a:r>
            <a:r>
              <a:rPr lang="en-US" sz="2800" b="1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Vulvar</a:t>
            </a:r>
            <a:r>
              <a:rPr lang="en-US" sz="28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 </a:t>
            </a:r>
            <a:endParaRPr lang="fa-IR" sz="2800" b="1" kern="0" dirty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j-ea"/>
              <a:cs typeface="+mj-cs"/>
            </a:endParaRPr>
          </a:p>
          <a:p>
            <a:pPr rtl="1" eaLnBrk="0" hangingPunct="0">
              <a:defRPr/>
            </a:pPr>
            <a:r>
              <a:rPr lang="en-US" sz="28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pitchFamily="34" charset="0"/>
              </a:rPr>
              <a:t>Intraepithelial </a:t>
            </a:r>
            <a:r>
              <a:rPr lang="en-US" sz="2800" b="1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pitchFamily="34" charset="0"/>
              </a:rPr>
              <a:t>Neoplasia</a:t>
            </a:r>
            <a:r>
              <a:rPr lang="fa-IR" sz="28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pitchFamily="34" charset="0"/>
              </a:rPr>
              <a:t> </a:t>
            </a:r>
            <a:r>
              <a:rPr lang="en-US" sz="28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VAIN=</a:t>
            </a:r>
            <a:r>
              <a:rPr lang="en-US" sz="28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Vaginal</a:t>
            </a:r>
            <a:r>
              <a:rPr lang="en-US" sz="28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 </a:t>
            </a:r>
            <a:endParaRPr lang="fa-IR" sz="2800" b="1" kern="0" dirty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j-ea"/>
              <a:cs typeface="+mj-cs"/>
            </a:endParaRPr>
          </a:p>
          <a:p>
            <a:pPr algn="r" rtl="1" eaLnBrk="0" hangingPunct="0">
              <a:defRPr/>
            </a:pPr>
            <a:endParaRPr lang="fa-IR" sz="2800" b="1" kern="0" dirty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j-ea"/>
              <a:cs typeface="+mj-cs"/>
            </a:endParaRPr>
          </a:p>
          <a:p>
            <a:pPr algn="just" rtl="1" eaLnBrk="0" hangingPunct="0">
              <a:defRPr/>
            </a:pPr>
            <a:r>
              <a:rPr lang="fa-IR" sz="28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موارد فوق را در صورتي كه دارای گريد </a:t>
            </a:r>
            <a:r>
              <a:rPr lang="en-US" sz="28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III</a:t>
            </a:r>
            <a:r>
              <a:rPr lang="fa-IR" sz="28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 </a:t>
            </a:r>
            <a:r>
              <a:rPr lang="fa-IR" sz="28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باشند، </a:t>
            </a:r>
            <a:r>
              <a:rPr lang="fa-IR" sz="28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كانسر در نظر گرفته و </a:t>
            </a:r>
            <a:r>
              <a:rPr lang="fa-IR" sz="28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كد رفتاري (رقم پنجم) </a:t>
            </a:r>
            <a:r>
              <a:rPr lang="en-US" sz="28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M-_ _ _ _/2_</a:t>
            </a:r>
            <a:r>
              <a:rPr lang="fa-IR" sz="28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 </a:t>
            </a:r>
            <a:r>
              <a:rPr lang="fa-IR" sz="28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را برای </a:t>
            </a:r>
            <a:r>
              <a:rPr lang="fa-IR" sz="28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آنها در نظر </a:t>
            </a:r>
            <a:r>
              <a:rPr lang="fa-IR" sz="28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می گیریم. </a:t>
            </a:r>
            <a:r>
              <a:rPr lang="fa-IR" sz="28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در مراكز ثبت سرطان نيز اين موارد بايستي كانسر تلقي شده و ثبت گردند. 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 rtl="1">
              <a:buNone/>
              <a:defRPr/>
            </a:pPr>
            <a:r>
              <a:rPr lang="fa-IR" dirty="0" smtClean="0"/>
              <a:t>4 بخش اصلی كتاب </a:t>
            </a:r>
          </a:p>
          <a:p>
            <a:pPr algn="r">
              <a:buNone/>
              <a:defRPr/>
            </a:pPr>
            <a:r>
              <a:rPr lang="fa-IR" dirty="0" smtClean="0"/>
              <a:t>*</a:t>
            </a:r>
            <a:r>
              <a:rPr lang="fa-IR" dirty="0" smtClean="0">
                <a:solidFill>
                  <a:srgbClr val="FFC000"/>
                </a:solidFill>
              </a:rPr>
              <a:t>مقدمه</a:t>
            </a:r>
            <a:endParaRPr lang="en-US" dirty="0" smtClean="0">
              <a:solidFill>
                <a:srgbClr val="FFC000"/>
              </a:solidFill>
            </a:endParaRPr>
          </a:p>
          <a:p>
            <a:pPr>
              <a:buNone/>
              <a:defRPr/>
            </a:pPr>
            <a:r>
              <a:rPr lang="en-US" dirty="0" smtClean="0"/>
              <a:t>01-44        Introduction &amp; Instructions for Use</a:t>
            </a:r>
          </a:p>
          <a:p>
            <a:pPr algn="r">
              <a:buNone/>
              <a:defRPr/>
            </a:pPr>
            <a:r>
              <a:rPr lang="fa-IR" dirty="0" smtClean="0">
                <a:solidFill>
                  <a:srgbClr val="FFC000"/>
                </a:solidFill>
              </a:rPr>
              <a:t>*فهرست عددي كدهاي توپوگرافي</a:t>
            </a:r>
            <a:r>
              <a:rPr lang="en-US" dirty="0" smtClean="0"/>
              <a:t>                                          </a:t>
            </a:r>
            <a:endParaRPr lang="fa-IR" dirty="0" smtClean="0"/>
          </a:p>
          <a:p>
            <a:pPr>
              <a:buNone/>
              <a:defRPr/>
            </a:pPr>
            <a:r>
              <a:rPr lang="en-US" dirty="0" smtClean="0"/>
              <a:t>45-68        Topography (site)-Numerical List</a:t>
            </a:r>
            <a:endParaRPr lang="fa-IR" dirty="0" smtClean="0"/>
          </a:p>
          <a:p>
            <a:pPr algn="r" rtl="1">
              <a:buNone/>
              <a:defRPr/>
            </a:pPr>
            <a:r>
              <a:rPr lang="fa-IR" dirty="0" smtClean="0">
                <a:solidFill>
                  <a:srgbClr val="FFC000"/>
                </a:solidFill>
              </a:rPr>
              <a:t>*فهرست عددي كدهاي مورفولوژي</a:t>
            </a:r>
          </a:p>
          <a:p>
            <a:pPr>
              <a:buNone/>
              <a:defRPr/>
            </a:pPr>
            <a:r>
              <a:rPr lang="en-US" dirty="0" smtClean="0"/>
              <a:t>69-104       Morphology (type) - Numerical List </a:t>
            </a:r>
          </a:p>
          <a:p>
            <a:pPr algn="r">
              <a:buFont typeface="Wingdings" pitchFamily="2" charset="2"/>
              <a:buNone/>
              <a:defRPr/>
            </a:pPr>
            <a:r>
              <a:rPr lang="fa-IR" dirty="0" smtClean="0">
                <a:solidFill>
                  <a:srgbClr val="FFC000"/>
                </a:solidFill>
              </a:rPr>
              <a:t>*فهرست الفبايي</a:t>
            </a:r>
          </a:p>
          <a:p>
            <a:pPr eaLnBrk="1" hangingPunct="1">
              <a:buNone/>
              <a:defRPr/>
            </a:pPr>
            <a:r>
              <a:rPr lang="en-US" dirty="0" smtClean="0"/>
              <a:t>105-218     Alphabetic Index (site &amp; type)</a:t>
            </a:r>
            <a:endParaRPr lang="fa-IR" dirty="0" smtClean="0"/>
          </a:p>
          <a:p>
            <a:pPr eaLnBrk="1" hangingPunct="1">
              <a:buNone/>
            </a:pPr>
            <a:endParaRPr lang="en-US" dirty="0" smtClean="0"/>
          </a:p>
          <a:p>
            <a:pPr eaLnBrk="1" hangingPunct="1">
              <a:buNone/>
            </a:pPr>
            <a:r>
              <a:rPr lang="en-US" dirty="0" smtClean="0"/>
              <a:t>219-240     Appendix1-6</a:t>
            </a:r>
          </a:p>
          <a:p>
            <a:pPr algn="ctr" rtl="1" eaLnBrk="1" hangingPunct="1">
              <a:buFont typeface="Wingdings" pitchFamily="2" charset="2"/>
              <a:buNone/>
              <a:defRPr/>
            </a:pPr>
            <a:endParaRPr lang="fa-IR" dirty="0" smtClean="0"/>
          </a:p>
          <a:p>
            <a:pPr algn="ctr" rtl="1"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rtl="1">
              <a:defRPr/>
            </a:pPr>
            <a:r>
              <a:rPr lang="en-US" dirty="0" smtClean="0">
                <a:solidFill>
                  <a:srgbClr val="FFC000"/>
                </a:solidFill>
              </a:rPr>
              <a:t>  </a:t>
            </a:r>
            <a:r>
              <a:rPr lang="fa-IR" dirty="0" smtClean="0">
                <a:solidFill>
                  <a:srgbClr val="FFC000"/>
                </a:solidFill>
              </a:rPr>
              <a:t> </a:t>
            </a:r>
            <a:r>
              <a:rPr lang="fa-IR" sz="4000" dirty="0" smtClean="0">
                <a:solidFill>
                  <a:srgbClr val="FFC000"/>
                </a:solidFill>
              </a:rPr>
              <a:t>انتخاب اساس تشخیص بر اساس نوع نمونه</a:t>
            </a:r>
            <a:endParaRPr lang="en-US" sz="40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/>
          <a:lstStyle/>
          <a:p>
            <a:pPr>
              <a:defRPr/>
            </a:pPr>
            <a:r>
              <a:rPr lang="fa-IR" dirty="0" smtClean="0">
                <a:solidFill>
                  <a:srgbClr val="FFC000"/>
                </a:solidFill>
              </a:rPr>
              <a:t> </a:t>
            </a:r>
            <a:r>
              <a:rPr lang="en-US" dirty="0" smtClean="0">
                <a:solidFill>
                  <a:srgbClr val="FFC000"/>
                </a:solidFill>
              </a:rPr>
              <a:t>SURGICAL</a:t>
            </a:r>
          </a:p>
          <a:p>
            <a:pPr>
              <a:buFont typeface="Wingdings" pitchFamily="2" charset="2"/>
              <a:buNone/>
              <a:defRPr/>
            </a:pPr>
            <a:r>
              <a:rPr lang="en-US" dirty="0" smtClean="0"/>
              <a:t>Metastatic biopsy</a:t>
            </a:r>
          </a:p>
          <a:p>
            <a:pPr>
              <a:buFont typeface="Wingdings" pitchFamily="2" charset="2"/>
              <a:buNone/>
              <a:defRPr/>
            </a:pPr>
            <a:r>
              <a:rPr lang="en-US" dirty="0" smtClean="0"/>
              <a:t>Primary biopsy</a:t>
            </a:r>
          </a:p>
          <a:p>
            <a:pPr>
              <a:buFont typeface="Wingdings" pitchFamily="2" charset="2"/>
              <a:buNone/>
              <a:defRPr/>
            </a:pPr>
            <a:r>
              <a:rPr lang="en-US" dirty="0" smtClean="0"/>
              <a:t>Primary radical surgery</a:t>
            </a:r>
            <a:endParaRPr lang="fa-IR" dirty="0" smtClean="0"/>
          </a:p>
          <a:p>
            <a:pPr>
              <a:buFont typeface="Wingdings" pitchFamily="2" charset="2"/>
              <a:buNone/>
              <a:defRPr/>
            </a:pPr>
            <a:r>
              <a:rPr lang="en-US" dirty="0" smtClean="0"/>
              <a:t>&amp; …</a:t>
            </a:r>
            <a:endParaRPr lang="fa-IR" dirty="0" smtClean="0"/>
          </a:p>
          <a:p>
            <a:pPr>
              <a:defRPr/>
            </a:pPr>
            <a:r>
              <a:rPr lang="en-US" dirty="0" smtClean="0">
                <a:solidFill>
                  <a:srgbClr val="FFC000"/>
                </a:solidFill>
              </a:rPr>
              <a:t>CYTOLOGY</a:t>
            </a:r>
          </a:p>
          <a:p>
            <a:pPr>
              <a:buFont typeface="Wingdings" pitchFamily="2" charset="2"/>
              <a:buNone/>
              <a:defRPr/>
            </a:pPr>
            <a:r>
              <a:rPr lang="en-US" dirty="0" smtClean="0"/>
              <a:t>Bone marrow aspiration</a:t>
            </a:r>
          </a:p>
          <a:p>
            <a:pPr>
              <a:buFont typeface="Wingdings" pitchFamily="2" charset="2"/>
              <a:buNone/>
              <a:defRPr/>
            </a:pPr>
            <a:r>
              <a:rPr lang="en-US" dirty="0" smtClean="0"/>
              <a:t>Cytology</a:t>
            </a:r>
          </a:p>
          <a:p>
            <a:pPr>
              <a:buFont typeface="Wingdings" pitchFamily="2" charset="2"/>
              <a:buNone/>
              <a:defRPr/>
            </a:pPr>
            <a:r>
              <a:rPr lang="en-US" dirty="0" smtClean="0"/>
              <a:t>Peripheral blood smear</a:t>
            </a:r>
            <a:r>
              <a:rPr lang="fa-IR" dirty="0" smtClean="0"/>
              <a:t> </a:t>
            </a:r>
            <a:r>
              <a:rPr lang="en-US" dirty="0" smtClean="0"/>
              <a:t>(PBS)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8600"/>
            <a:ext cx="8915400" cy="6477000"/>
          </a:xfrm>
        </p:spPr>
        <p:txBody>
          <a:bodyPr/>
          <a:lstStyle/>
          <a:p>
            <a:pPr algn="r" rtl="1" eaLnBrk="1" hangingPunct="1">
              <a:lnSpc>
                <a:spcPct val="145000"/>
              </a:lnSpc>
              <a:defRPr/>
            </a:pPr>
            <a:r>
              <a:rPr lang="fa-IR" dirty="0" smtClean="0">
                <a:solidFill>
                  <a:srgbClr val="FFC000"/>
                </a:solidFill>
              </a:rPr>
              <a:t>فهرست شماره ای کدها شامل :</a:t>
            </a:r>
          </a:p>
          <a:p>
            <a:pPr algn="r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dirty="0" smtClean="0">
                <a:solidFill>
                  <a:schemeClr val="hlink"/>
                </a:solidFill>
              </a:rPr>
              <a:t>1-</a:t>
            </a:r>
            <a:r>
              <a:rPr lang="fa-IR" dirty="0" smtClean="0"/>
              <a:t> کدهای توپوگرافی چهاركاراكتري (</a:t>
            </a:r>
            <a:r>
              <a:rPr lang="en-US" dirty="0" smtClean="0"/>
              <a:t>C_ _ ._ </a:t>
            </a:r>
            <a:r>
              <a:rPr lang="fa-IR" dirty="0" smtClean="0"/>
              <a:t>)</a:t>
            </a:r>
          </a:p>
          <a:p>
            <a:pPr algn="r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r>
              <a:rPr lang="fa-IR" dirty="0" smtClean="0">
                <a:solidFill>
                  <a:schemeClr val="hlink"/>
                </a:solidFill>
              </a:rPr>
              <a:t>2-</a:t>
            </a:r>
            <a:r>
              <a:rPr lang="fa-IR" dirty="0" smtClean="0"/>
              <a:t> کدهای مورفولوژی شش رقمی (</a:t>
            </a:r>
            <a:r>
              <a:rPr lang="en-US" dirty="0" smtClean="0"/>
              <a:t>M-  _ _ _ _ /_ _</a:t>
            </a:r>
            <a:r>
              <a:rPr lang="fa-IR" dirty="0" smtClean="0"/>
              <a:t>)</a:t>
            </a:r>
          </a:p>
          <a:p>
            <a:pPr algn="r" rtl="1" eaLnBrk="1" hangingPunct="1">
              <a:lnSpc>
                <a:spcPct val="145000"/>
              </a:lnSpc>
              <a:buFont typeface="Wingdings" pitchFamily="2" charset="2"/>
              <a:buNone/>
              <a:defRPr/>
            </a:pPr>
            <a:endParaRPr lang="fa-IR" dirty="0" smtClean="0"/>
          </a:p>
          <a:p>
            <a:pPr algn="r" rtl="1" eaLnBrk="1" hangingPunct="1">
              <a:lnSpc>
                <a:spcPct val="145000"/>
              </a:lnSpc>
              <a:defRPr/>
            </a:pPr>
            <a:r>
              <a:rPr lang="fa-IR" dirty="0" smtClean="0">
                <a:solidFill>
                  <a:srgbClr val="FFC000"/>
                </a:solidFill>
              </a:rPr>
              <a:t>فهرست الفبایی </a:t>
            </a:r>
          </a:p>
          <a:p>
            <a:pPr algn="r" rtl="1">
              <a:defRPr/>
            </a:pPr>
            <a:r>
              <a:rPr lang="fa-IR" dirty="0" smtClean="0"/>
              <a:t>مهم ترین و کاربردی ترین بخش کتاب واولین گام در کدگذاری یک سرطان مراجعه به اندکس الفبایی کتاب </a:t>
            </a:r>
            <a:r>
              <a:rPr lang="en-US" dirty="0" smtClean="0"/>
              <a:t>ICD-O</a:t>
            </a:r>
            <a:r>
              <a:rPr lang="fa-IR" dirty="0" smtClean="0"/>
              <a:t> است.</a:t>
            </a:r>
            <a:endParaRPr lang="en-US" dirty="0" smtClean="0"/>
          </a:p>
          <a:p>
            <a:pPr>
              <a:defRPr/>
            </a:pPr>
            <a:endParaRPr lang="fa-I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rtl="1" eaLnBrk="1" hangingPunct="1">
              <a:defRPr/>
            </a:pPr>
            <a:r>
              <a:rPr lang="fa-IR" sz="4000" dirty="0" smtClean="0"/>
              <a:t/>
            </a:r>
            <a:br>
              <a:rPr lang="fa-IR" sz="4000" dirty="0" smtClean="0"/>
            </a:br>
            <a:r>
              <a:rPr lang="fa-IR" sz="4000" dirty="0" smtClean="0"/>
              <a:t/>
            </a:r>
            <a:br>
              <a:rPr lang="fa-IR" sz="4000" dirty="0" smtClean="0"/>
            </a:br>
            <a:r>
              <a:rPr lang="fa-IR" sz="4000" dirty="0" smtClean="0">
                <a:solidFill>
                  <a:schemeClr val="hlink"/>
                </a:solidFill>
              </a:rPr>
              <a:t>ساختار کدهای توپوگرافی</a:t>
            </a:r>
            <a:r>
              <a:rPr lang="fa-IR" sz="4000" dirty="0" smtClean="0"/>
              <a:t> </a:t>
            </a:r>
            <a:br>
              <a:rPr lang="fa-IR" sz="4000" dirty="0" smtClean="0"/>
            </a:br>
            <a:r>
              <a:rPr lang="fa-IR" sz="4000" dirty="0" smtClean="0"/>
              <a:t/>
            </a:r>
            <a:br>
              <a:rPr lang="fa-IR" sz="4000" dirty="0" smtClean="0"/>
            </a:br>
            <a:endParaRPr lang="en-US" sz="4000" dirty="0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pPr algn="r" rtl="1" eaLnBrk="1" hangingPunct="1">
              <a:lnSpc>
                <a:spcPct val="150000"/>
              </a:lnSpc>
              <a:defRPr/>
            </a:pPr>
            <a:r>
              <a:rPr lang="en-US" sz="2800" dirty="0" smtClean="0">
                <a:solidFill>
                  <a:schemeClr val="hlink"/>
                </a:solidFill>
              </a:rPr>
              <a:t>Site(Category)</a:t>
            </a:r>
            <a:r>
              <a:rPr lang="fa-IR" sz="2800" dirty="0" smtClean="0">
                <a:solidFill>
                  <a:schemeClr val="hlink"/>
                </a:solidFill>
              </a:rPr>
              <a:t> :</a:t>
            </a:r>
            <a:r>
              <a:rPr lang="fa-IR" sz="2800" dirty="0" smtClean="0"/>
              <a:t> دو رقم اول نشانگر موضع مورد نظر، از   </a:t>
            </a:r>
            <a:r>
              <a:rPr lang="en-US" sz="2800" dirty="0" smtClean="0"/>
              <a:t>C00-C80</a:t>
            </a:r>
          </a:p>
          <a:p>
            <a:pPr algn="r" rtl="1" eaLnBrk="1" hangingPunct="1">
              <a:lnSpc>
                <a:spcPct val="150000"/>
              </a:lnSpc>
              <a:defRPr/>
            </a:pPr>
            <a:r>
              <a:rPr lang="en-US" sz="2800" dirty="0" smtClean="0">
                <a:solidFill>
                  <a:schemeClr val="hlink"/>
                </a:solidFill>
              </a:rPr>
              <a:t>Sub site(Subcategory)</a:t>
            </a:r>
            <a:r>
              <a:rPr lang="fa-IR" sz="2800" dirty="0" smtClean="0">
                <a:solidFill>
                  <a:schemeClr val="hlink"/>
                </a:solidFill>
              </a:rPr>
              <a:t> :</a:t>
            </a:r>
            <a:r>
              <a:rPr lang="fa-IR" sz="2800" dirty="0" smtClean="0"/>
              <a:t>رقم بعدازمميز نشانگر طبقه بندی جزئی تراست.</a:t>
            </a:r>
          </a:p>
          <a:p>
            <a:pPr algn="justLow" rtl="1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fa-IR" sz="2800" dirty="0" smtClean="0"/>
              <a:t>مثال : </a:t>
            </a:r>
            <a:r>
              <a:rPr lang="en-US" sz="2800" dirty="0" smtClean="0"/>
              <a:t>C50.2</a:t>
            </a:r>
            <a:r>
              <a:rPr lang="fa-IR" sz="2800" dirty="0" smtClean="0"/>
              <a:t> که </a:t>
            </a:r>
            <a:r>
              <a:rPr lang="en-US" sz="2800" dirty="0" smtClean="0"/>
              <a:t>50</a:t>
            </a:r>
            <a:r>
              <a:rPr lang="fa-IR" sz="2800" dirty="0" smtClean="0"/>
              <a:t> نشانگر </a:t>
            </a:r>
            <a:r>
              <a:rPr lang="en-US" sz="2800" dirty="0" smtClean="0"/>
              <a:t>breast</a:t>
            </a:r>
            <a:r>
              <a:rPr lang="fa-IR" sz="2800" dirty="0" smtClean="0"/>
              <a:t> و </a:t>
            </a:r>
            <a:r>
              <a:rPr lang="en-US" sz="2800" dirty="0" smtClean="0"/>
              <a:t>2</a:t>
            </a:r>
            <a:r>
              <a:rPr lang="fa-IR" sz="2800" dirty="0" smtClean="0"/>
              <a:t> نشانگر </a:t>
            </a:r>
            <a:r>
              <a:rPr lang="en-US" sz="2800" dirty="0" smtClean="0"/>
              <a:t>upper inner quadrant</a:t>
            </a:r>
          </a:p>
          <a:p>
            <a:pPr algn="r" rtl="1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fa-IR" sz="2800" dirty="0" smtClean="0">
                <a:solidFill>
                  <a:srgbClr val="00FF00"/>
                </a:solidFill>
              </a:rPr>
              <a:t>نکته :</a:t>
            </a:r>
            <a:r>
              <a:rPr lang="fa-IR" sz="2800" dirty="0" smtClean="0"/>
              <a:t> </a:t>
            </a:r>
            <a:r>
              <a:rPr lang="fa-IR" sz="2800" dirty="0" smtClean="0">
                <a:solidFill>
                  <a:schemeClr val="hlink"/>
                </a:solidFill>
              </a:rPr>
              <a:t>اغلب </a:t>
            </a:r>
            <a:r>
              <a:rPr lang="en-US" sz="2800" dirty="0" smtClean="0">
                <a:solidFill>
                  <a:schemeClr val="hlink"/>
                </a:solidFill>
              </a:rPr>
              <a:t>Sub site</a:t>
            </a:r>
            <a:r>
              <a:rPr lang="fa-IR" sz="2800" dirty="0" smtClean="0">
                <a:solidFill>
                  <a:schemeClr val="hlink"/>
                </a:solidFill>
              </a:rPr>
              <a:t> مورد توجه قرار نمی گیرد. مثلأ دركدگذاري توپوگرافي</a:t>
            </a:r>
            <a:r>
              <a:rPr lang="fa-IR" sz="2800" dirty="0" smtClean="0"/>
              <a:t> </a:t>
            </a:r>
            <a:r>
              <a:rPr lang="fa-IR" sz="2800" dirty="0" smtClean="0">
                <a:solidFill>
                  <a:schemeClr val="hlink"/>
                </a:solidFill>
              </a:rPr>
              <a:t>مربوط به پوست صورت :</a:t>
            </a:r>
            <a:r>
              <a:rPr lang="fa-IR" sz="2800" dirty="0" smtClean="0"/>
              <a:t> </a:t>
            </a:r>
            <a:r>
              <a:rPr lang="en-US" sz="2800" dirty="0" smtClean="0">
                <a:solidFill>
                  <a:schemeClr val="hlink"/>
                </a:solidFill>
              </a:rPr>
              <a:t>44</a:t>
            </a:r>
            <a:r>
              <a:rPr lang="en-US" sz="2800" dirty="0" smtClean="0">
                <a:solidFill>
                  <a:srgbClr val="00FF00"/>
                </a:solidFill>
              </a:rPr>
              <a:t>.</a:t>
            </a:r>
            <a:r>
              <a:rPr lang="en-US" sz="2800" u="sng" dirty="0" smtClean="0">
                <a:solidFill>
                  <a:srgbClr val="00FF00"/>
                </a:solidFill>
              </a:rPr>
              <a:t>9</a:t>
            </a:r>
            <a:r>
              <a:rPr lang="fa-IR" sz="2800" dirty="0" smtClean="0"/>
              <a:t> </a:t>
            </a:r>
            <a:r>
              <a:rPr lang="fa-IR" sz="2800" dirty="0" smtClean="0">
                <a:solidFill>
                  <a:schemeClr val="hlink"/>
                </a:solidFill>
              </a:rPr>
              <a:t>بجای</a:t>
            </a:r>
            <a:r>
              <a:rPr lang="fa-IR" sz="2800" dirty="0" smtClean="0"/>
              <a:t> </a:t>
            </a:r>
            <a:r>
              <a:rPr lang="en-US" sz="2800" dirty="0" smtClean="0">
                <a:solidFill>
                  <a:schemeClr val="hlink"/>
                </a:solidFill>
              </a:rPr>
              <a:t>44</a:t>
            </a:r>
            <a:r>
              <a:rPr lang="en-US" sz="2800" u="sng" dirty="0" smtClean="0">
                <a:solidFill>
                  <a:srgbClr val="00FF00"/>
                </a:solidFill>
              </a:rPr>
              <a:t>.3</a:t>
            </a:r>
            <a:endParaRPr lang="fa-IR" sz="2800" u="sng" dirty="0" smtClean="0">
              <a:solidFill>
                <a:srgbClr val="00FF00"/>
              </a:solidFill>
            </a:endParaRPr>
          </a:p>
          <a:p>
            <a:pPr algn="r" rtl="1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fa-IR" sz="2800" dirty="0" smtClean="0">
                <a:solidFill>
                  <a:schemeClr val="hlink"/>
                </a:solidFill>
              </a:rPr>
              <a:t>ونيزدر مورد توپوگرافي مربوط به ديستال مري : </a:t>
            </a:r>
            <a:r>
              <a:rPr lang="en-US" sz="2800" dirty="0" smtClean="0">
                <a:solidFill>
                  <a:schemeClr val="hlink"/>
                </a:solidFill>
              </a:rPr>
              <a:t>15</a:t>
            </a:r>
            <a:r>
              <a:rPr lang="en-US" sz="2800" dirty="0" smtClean="0">
                <a:solidFill>
                  <a:srgbClr val="00FF00"/>
                </a:solidFill>
              </a:rPr>
              <a:t>.</a:t>
            </a:r>
            <a:r>
              <a:rPr lang="en-US" sz="2800" u="sng" dirty="0" smtClean="0">
                <a:solidFill>
                  <a:srgbClr val="00FF00"/>
                </a:solidFill>
              </a:rPr>
              <a:t>9</a:t>
            </a:r>
            <a:r>
              <a:rPr lang="fa-IR" sz="2800" dirty="0" smtClean="0">
                <a:solidFill>
                  <a:schemeClr val="hlink"/>
                </a:solidFill>
              </a:rPr>
              <a:t> بجای </a:t>
            </a:r>
            <a:r>
              <a:rPr lang="en-US" sz="2800" dirty="0" smtClean="0">
                <a:solidFill>
                  <a:schemeClr val="hlink"/>
                </a:solidFill>
              </a:rPr>
              <a:t>15.</a:t>
            </a:r>
            <a:r>
              <a:rPr lang="en-US" sz="2800" dirty="0" smtClean="0">
                <a:solidFill>
                  <a:srgbClr val="00FF00"/>
                </a:solidFill>
              </a:rPr>
              <a:t>5</a:t>
            </a:r>
            <a:r>
              <a:rPr lang="fa-IR" sz="2800" dirty="0" smtClean="0">
                <a:solidFill>
                  <a:srgbClr val="00FF00"/>
                </a:solidFill>
              </a:rPr>
              <a:t> </a:t>
            </a:r>
            <a:r>
              <a:rPr lang="fa-IR" sz="2800" dirty="0" smtClean="0">
                <a:solidFill>
                  <a:srgbClr val="FFC000"/>
                </a:solidFill>
              </a:rPr>
              <a:t>مشاهده مي شود.</a:t>
            </a:r>
            <a:endParaRPr lang="en-US" sz="2800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C000"/>
                </a:solidFill>
              </a:rPr>
              <a:t>گروه های اصلی کدهای توپوگرافی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C00-14	Lip, Oral Cavity, Pharynx</a:t>
            </a:r>
          </a:p>
          <a:p>
            <a:pPr eaLnBrk="1" hangingPunct="1"/>
            <a:r>
              <a:rPr lang="en-US" dirty="0" smtClean="0"/>
              <a:t>C15-26	Digestive Organs</a:t>
            </a:r>
          </a:p>
          <a:p>
            <a:pPr eaLnBrk="1" hangingPunct="1"/>
            <a:r>
              <a:rPr lang="en-US" dirty="0" smtClean="0"/>
              <a:t>C30-39	Respiratory System</a:t>
            </a:r>
          </a:p>
          <a:p>
            <a:pPr eaLnBrk="1" hangingPunct="1"/>
            <a:r>
              <a:rPr lang="en-US" dirty="0" smtClean="0"/>
              <a:t>C40-41	Bones, Joints, Cartilage</a:t>
            </a:r>
          </a:p>
          <a:p>
            <a:pPr eaLnBrk="1" hangingPunct="1"/>
            <a:r>
              <a:rPr lang="en-US" dirty="0" smtClean="0"/>
              <a:t>C44	Skin</a:t>
            </a:r>
          </a:p>
          <a:p>
            <a:pPr eaLnBrk="1" hangingPunct="1"/>
            <a:r>
              <a:rPr lang="en-US" dirty="0" smtClean="0"/>
              <a:t>C47	Nerves</a:t>
            </a:r>
          </a:p>
          <a:p>
            <a:pPr eaLnBrk="1" hangingPunct="1"/>
            <a:r>
              <a:rPr lang="en-US" dirty="0" smtClean="0"/>
              <a:t>C49	Soft Tissues</a:t>
            </a:r>
          </a:p>
          <a:p>
            <a:pPr eaLnBrk="1" hangingPunct="1"/>
            <a:r>
              <a:rPr lang="en-US" dirty="0" smtClean="0"/>
              <a:t>C50	Breast</a:t>
            </a:r>
            <a:endParaRPr lang="en-US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87963"/>
          </a:xfrm>
        </p:spPr>
        <p:txBody>
          <a:bodyPr/>
          <a:lstStyle/>
          <a:p>
            <a:pPr eaLnBrk="1" hangingPunct="1"/>
            <a:r>
              <a:rPr lang="en-US" dirty="0" smtClean="0"/>
              <a:t>C51-58	Female Genital Organs</a:t>
            </a:r>
          </a:p>
          <a:p>
            <a:pPr eaLnBrk="1" hangingPunct="1"/>
            <a:r>
              <a:rPr lang="en-US" dirty="0" smtClean="0"/>
              <a:t>C60-63	Male Genital Organs</a:t>
            </a:r>
          </a:p>
          <a:p>
            <a:pPr eaLnBrk="1" hangingPunct="1"/>
            <a:r>
              <a:rPr lang="en-US" dirty="0" smtClean="0"/>
              <a:t>C64-68	Urinary Tract</a:t>
            </a:r>
          </a:p>
          <a:p>
            <a:pPr eaLnBrk="1" hangingPunct="1"/>
            <a:r>
              <a:rPr lang="en-US" dirty="0" smtClean="0"/>
              <a:t>C69-72	Eye, Brain, CNS</a:t>
            </a:r>
          </a:p>
          <a:p>
            <a:pPr eaLnBrk="1" hangingPunct="1"/>
            <a:r>
              <a:rPr lang="en-US" dirty="0" smtClean="0"/>
              <a:t>C73-75	Thyroid and Endocrine Glands</a:t>
            </a:r>
          </a:p>
          <a:p>
            <a:pPr eaLnBrk="1" hangingPunct="1"/>
            <a:r>
              <a:rPr lang="en-US" dirty="0" smtClean="0"/>
              <a:t>C76	Other Ill defined sites</a:t>
            </a:r>
          </a:p>
          <a:p>
            <a:pPr eaLnBrk="1" hangingPunct="1"/>
            <a:r>
              <a:rPr lang="en-US" dirty="0" smtClean="0"/>
              <a:t>C77	Lymph Nodes</a:t>
            </a:r>
          </a:p>
          <a:p>
            <a:pPr eaLnBrk="1" hangingPunct="1"/>
            <a:r>
              <a:rPr lang="en-US" dirty="0" smtClean="0"/>
              <a:t>C80	Unknown</a:t>
            </a:r>
          </a:p>
          <a:p>
            <a:endParaRPr lang="en-US" dirty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2305</TotalTime>
  <Words>2186</Words>
  <Application>Microsoft Office PowerPoint</Application>
  <PresentationFormat>On-screen Show (4:3)</PresentationFormat>
  <Paragraphs>371</Paragraphs>
  <Slides>51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0" baseType="lpstr">
      <vt:lpstr>Arial</vt:lpstr>
      <vt:lpstr>Arial Narrow</vt:lpstr>
      <vt:lpstr>B Yagut</vt:lpstr>
      <vt:lpstr>Calibri</vt:lpstr>
      <vt:lpstr>Garamond</vt:lpstr>
      <vt:lpstr>Tahoma</vt:lpstr>
      <vt:lpstr>Times New Roman</vt:lpstr>
      <vt:lpstr>Wingdings</vt:lpstr>
      <vt:lpstr>Stream</vt:lpstr>
      <vt:lpstr>PowerPoint Presentation</vt:lpstr>
      <vt:lpstr>PowerPoint Presentation</vt:lpstr>
      <vt:lpstr>PowerPoint Presentation</vt:lpstr>
      <vt:lpstr>علت کدگذاری سرطان ها</vt:lpstr>
      <vt:lpstr>PowerPoint Presentation</vt:lpstr>
      <vt:lpstr>PowerPoint Presentation</vt:lpstr>
      <vt:lpstr>  ساختار کدهای توپوگرافی   </vt:lpstr>
      <vt:lpstr>گروه های اصلی کدهای توپوگرافی</vt:lpstr>
      <vt:lpstr>PowerPoint Presentation</vt:lpstr>
      <vt:lpstr>تيترهاي هر بخش با نشان (C_ _) ،كد محسوب نمي شوند</vt:lpstr>
      <vt:lpstr>اسم وصفت</vt:lpstr>
      <vt:lpstr>Site-specific Code Number </vt:lpstr>
      <vt:lpstr>Ill-defined sites (C76.-)    توپوگرافی گنگ ومبهم </vt:lpstr>
      <vt:lpstr>Neck </vt:lpstr>
      <vt:lpstr>C_ _.9           کلی گویی</vt:lpstr>
      <vt:lpstr>Overlapping site boundaries (C--.8)</vt:lpstr>
      <vt:lpstr>Multifocal tumors</vt:lpstr>
      <vt:lpstr>عبارات کج نویسی شده Italic  </vt:lpstr>
      <vt:lpstr>NOS</vt:lpstr>
      <vt:lpstr>Topography – Lymphomas</vt:lpstr>
      <vt:lpstr>تمرین</vt:lpstr>
      <vt:lpstr>ساختار کدهای مورفولوژی</vt:lpstr>
      <vt:lpstr>گروه های اصلی کدهای مورفولوژی</vt:lpstr>
      <vt:lpstr>PowerPoint Presentation</vt:lpstr>
      <vt:lpstr>PowerPoint Presentation</vt:lpstr>
      <vt:lpstr>نکات مهم در مورد کد مورفولوژی :</vt:lpstr>
      <vt:lpstr>ذکر دو مورفولوژی در یک تومور</vt:lpstr>
      <vt:lpstr>تمرین</vt:lpstr>
      <vt:lpstr>PowerPoint Presentation</vt:lpstr>
      <vt:lpstr>PowerPoint Presentation</vt:lpstr>
      <vt:lpstr>ضایعات شبه تومور (کد مورفولوژی M-------     ) </vt:lpstr>
      <vt:lpstr>PowerPoint Presentation</vt:lpstr>
      <vt:lpstr>PowerPoint Presentation</vt:lpstr>
      <vt:lpstr>رقم ششم تومورهای مغز   اگر پاتولوژیست از عبارت High grade  یا Anaplastic استفاده نماید رقم ششم 3 یا 4 در نظر گرفته می شود اما اگر ذکری نکند از کد 9 استفاده می شود.   High grade Astrocytoma   9400/33</vt:lpstr>
      <vt:lpstr>PowerPoint Presentation</vt:lpstr>
      <vt:lpstr>متاستازها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تطابق سن با نوع سرطان</vt:lpstr>
      <vt:lpstr>  کد پاپیلاری کارسینومای مثانه  M-8130/3 است نه M8050/3 و اگر تعداد زیادی کارسینومای مثانه ذكر شده بود، کد  M-8120/3 (TCC) بجای M-8010/3 داده می شود.  </vt:lpstr>
      <vt:lpstr>لنف نودها یا گره های لنفاوی C77.-))  هیچ گاه کارسینوما (M8010/3) نمی گیرند اگر به تعداد قابل توجهی سرطان یا کارسینومای لنف نود دیده شد کد لنفوما  M-9590/3را  درنظر مي گيريم. </vt:lpstr>
      <vt:lpstr>VAIN,VIN,CIN </vt:lpstr>
      <vt:lpstr>   انتخاب اساس تشخیص بر اساس نوع نمونه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Amir Hossein</dc:creator>
  <cp:lastModifiedBy>parvaneh farsad khoshbakht</cp:lastModifiedBy>
  <cp:revision>395</cp:revision>
  <cp:lastPrinted>1601-01-01T00:00:00Z</cp:lastPrinted>
  <dcterms:created xsi:type="dcterms:W3CDTF">1601-01-01T00:00:00Z</dcterms:created>
  <dcterms:modified xsi:type="dcterms:W3CDTF">2019-01-15T08:10:44Z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