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2">
  <p:sldMasterIdLst>
    <p:sldMasterId id="2147483648" r:id="rId1"/>
  </p:sldMasterIdLst>
  <p:sldIdLst>
    <p:sldId id="301" r:id="rId2"/>
    <p:sldId id="256" r:id="rId3"/>
    <p:sldId id="304" r:id="rId4"/>
    <p:sldId id="257" r:id="rId5"/>
    <p:sldId id="262" r:id="rId6"/>
    <p:sldId id="263" r:id="rId7"/>
    <p:sldId id="305" r:id="rId8"/>
    <p:sldId id="270" r:id="rId9"/>
    <p:sldId id="271" r:id="rId10"/>
    <p:sldId id="306" r:id="rId11"/>
    <p:sldId id="272" r:id="rId12"/>
    <p:sldId id="273" r:id="rId13"/>
    <p:sldId id="307" r:id="rId14"/>
    <p:sldId id="274" r:id="rId15"/>
    <p:sldId id="275" r:id="rId16"/>
    <p:sldId id="308" r:id="rId17"/>
    <p:sldId id="276" r:id="rId18"/>
    <p:sldId id="277" r:id="rId19"/>
    <p:sldId id="309" r:id="rId20"/>
    <p:sldId id="278" r:id="rId21"/>
    <p:sldId id="279" r:id="rId22"/>
    <p:sldId id="310" r:id="rId23"/>
    <p:sldId id="280" r:id="rId24"/>
    <p:sldId id="281" r:id="rId25"/>
    <p:sldId id="311" r:id="rId26"/>
    <p:sldId id="282" r:id="rId27"/>
    <p:sldId id="283" r:id="rId28"/>
    <p:sldId id="312" r:id="rId29"/>
    <p:sldId id="284" r:id="rId30"/>
    <p:sldId id="285" r:id="rId31"/>
    <p:sldId id="313" r:id="rId32"/>
    <p:sldId id="286" r:id="rId33"/>
    <p:sldId id="287" r:id="rId34"/>
    <p:sldId id="314" r:id="rId35"/>
    <p:sldId id="288" r:id="rId36"/>
    <p:sldId id="289" r:id="rId37"/>
    <p:sldId id="315" r:id="rId38"/>
    <p:sldId id="290" r:id="rId39"/>
    <p:sldId id="291" r:id="rId40"/>
    <p:sldId id="316" r:id="rId41"/>
    <p:sldId id="292" r:id="rId42"/>
    <p:sldId id="293" r:id="rId43"/>
    <p:sldId id="317" r:id="rId44"/>
    <p:sldId id="294" r:id="rId45"/>
    <p:sldId id="295" r:id="rId46"/>
    <p:sldId id="318" r:id="rId47"/>
    <p:sldId id="296" r:id="rId48"/>
    <p:sldId id="297" r:id="rId49"/>
    <p:sldId id="319" r:id="rId50"/>
    <p:sldId id="298" r:id="rId51"/>
    <p:sldId id="299" r:id="rId52"/>
    <p:sldId id="320" r:id="rId53"/>
    <p:sldId id="302" r:id="rId54"/>
    <p:sldId id="321" r:id="rId55"/>
    <p:sldId id="322" r:id="rId56"/>
    <p:sldId id="303" r:id="rId5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1548" y="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DC258-E3EF-48D2-B26C-7DB06CDAFB72}" type="datetimeFigureOut">
              <a:rPr lang="fa-IR" smtClean="0"/>
              <a:pPr/>
              <a:t>14/12/1446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60578-DCAD-4ED1-BC8D-7BE9BB3A3214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#_msoanchor_1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wmf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3567" y="500042"/>
            <a:ext cx="841327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/>
              <a:t>اقدامات بهداشتی در قبال سندرم تب و خونریزی</a:t>
            </a:r>
            <a:br>
              <a:rPr lang="fa-IR" b="1" dirty="0"/>
            </a:br>
            <a:r>
              <a:rPr lang="fa-IR" b="1" dirty="0"/>
              <a:t>(وظایف کادر بهداشتی درمانی)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lvl="0"/>
            <a:r>
              <a:rPr lang="fa-IR" sz="2800" b="1" dirty="0">
                <a:solidFill>
                  <a:srgbClr val="C00000"/>
                </a:solidFill>
              </a:rPr>
              <a:t>ثبت سندرم </a:t>
            </a:r>
            <a:r>
              <a:rPr lang="fa-IR" sz="2800" b="1" dirty="0"/>
              <a:t>در فرم  گزارش دهی و اطلاع به سطوح بالاتر عملیاتی -ویزیت فوری توسط پزشک 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جداسازی با رعایت کلیه احتیاطات </a:t>
            </a:r>
            <a:r>
              <a:rPr lang="en-US" sz="2800" b="1" dirty="0">
                <a:solidFill>
                  <a:srgbClr val="C00000"/>
                </a:solidFill>
              </a:rPr>
              <a:t>(Strict isolation)</a:t>
            </a:r>
            <a:r>
              <a:rPr lang="fa-IR" sz="2800" b="1" dirty="0">
                <a:solidFill>
                  <a:srgbClr val="C00000"/>
                </a:solidFill>
              </a:rPr>
              <a:t> </a:t>
            </a:r>
            <a:r>
              <a:rPr lang="fa-IR" sz="2800" b="1" dirty="0"/>
              <a:t>و رعایت اصول حفاظت فردی -آموزش بهداشت فردی 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بررسی موارد تماس </a:t>
            </a:r>
            <a:r>
              <a:rPr lang="fa-IR" sz="2800" b="1" dirty="0"/>
              <a:t>و آموزش اطرافیان</a:t>
            </a:r>
            <a:r>
              <a:rPr lang="en-US" sz="2800" b="1" dirty="0"/>
              <a:t> </a:t>
            </a:r>
            <a:r>
              <a:rPr lang="fa-IR" sz="2800" b="1" dirty="0"/>
              <a:t>-</a:t>
            </a:r>
            <a:r>
              <a:rPr lang="en-US" sz="2800" b="1" dirty="0"/>
              <a:t> </a:t>
            </a:r>
            <a:r>
              <a:rPr lang="fa-IR" sz="2800" b="1" dirty="0"/>
              <a:t>اطلاع رسانی به گروههای در معرض خطر و در معرض تماس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در صورت فوت، دفن بهداشتی اجساد</a:t>
            </a:r>
            <a:endParaRPr lang="en-US" sz="2800" dirty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232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4"/>
            <a:ext cx="864399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053" y="357166"/>
            <a:ext cx="8727665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تب و </a:t>
            </a:r>
            <a:r>
              <a:rPr lang="fa-IR" sz="2800" b="1" dirty="0" err="1"/>
              <a:t>بثورات</a:t>
            </a:r>
            <a:r>
              <a:rPr lang="fa-IR" sz="2800" b="1" dirty="0"/>
              <a:t> حاد </a:t>
            </a:r>
            <a:r>
              <a:rPr lang="fa-IR" sz="2800" b="1" dirty="0" err="1"/>
              <a:t>ماکولوپاپولر</a:t>
            </a:r>
            <a:r>
              <a:rPr lang="fa-IR" sz="2800" b="1" dirty="0"/>
              <a:t> </a:t>
            </a:r>
            <a:br>
              <a:rPr lang="fa-IR" sz="2800" b="1" dirty="0"/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0" algn="just"/>
            <a:r>
              <a:rPr lang="fa-IR" sz="2800" b="1" dirty="0">
                <a:solidFill>
                  <a:srgbClr val="C00000"/>
                </a:solidFill>
              </a:rPr>
              <a:t>ثبت و گزارش دهی </a:t>
            </a:r>
            <a:r>
              <a:rPr lang="fa-IR" sz="2800" b="1" dirty="0"/>
              <a:t>-</a:t>
            </a:r>
            <a:r>
              <a:rPr lang="en-US" sz="2800" b="1" dirty="0"/>
              <a:t> </a:t>
            </a:r>
            <a:r>
              <a:rPr lang="fa-IR" sz="2800" b="1" dirty="0"/>
              <a:t>تکمیل فرم بررسی- نمونه گیری </a:t>
            </a:r>
            <a:endParaRPr lang="en-US" sz="2800" dirty="0"/>
          </a:p>
          <a:p>
            <a:pPr lvl="0" algn="just"/>
            <a:endParaRPr lang="en-US" sz="2800" b="1" dirty="0"/>
          </a:p>
          <a:p>
            <a:pPr lvl="0" algn="just"/>
            <a:r>
              <a:rPr lang="fa-IR" sz="2800" b="1" dirty="0">
                <a:solidFill>
                  <a:srgbClr val="C00000"/>
                </a:solidFill>
              </a:rPr>
              <a:t>پیگیری و بررسی </a:t>
            </a:r>
            <a:r>
              <a:rPr lang="fa-IR" sz="2800" b="1" u="sng" dirty="0">
                <a:solidFill>
                  <a:srgbClr val="C00000"/>
                </a:solidFill>
              </a:rPr>
              <a:t>اطرافیان و موارد تماس </a:t>
            </a:r>
            <a:r>
              <a:rPr lang="fa-IR" sz="2800" b="1" dirty="0"/>
              <a:t>تا </a:t>
            </a:r>
            <a:r>
              <a:rPr lang="fa-IR" sz="2800" b="1" dirty="0">
                <a:solidFill>
                  <a:srgbClr val="C00000"/>
                </a:solidFill>
              </a:rPr>
              <a:t>3 هفته بعد </a:t>
            </a:r>
            <a:endParaRPr lang="en-US" sz="2800" dirty="0">
              <a:solidFill>
                <a:srgbClr val="C00000"/>
              </a:solidFill>
            </a:endParaRPr>
          </a:p>
          <a:p>
            <a:pPr lvl="0" algn="just"/>
            <a:endParaRPr lang="en-US" sz="2800" b="1" dirty="0"/>
          </a:p>
          <a:p>
            <a:pPr lvl="0" algn="just"/>
            <a:r>
              <a:rPr lang="fa-IR" sz="2800" b="1" dirty="0"/>
              <a:t>شناسایی افراد پرخطر یا در معرض خطر</a:t>
            </a:r>
            <a:endParaRPr lang="en-US" sz="2800" dirty="0"/>
          </a:p>
          <a:p>
            <a:pPr lvl="0" algn="just"/>
            <a:endParaRPr lang="en-US" sz="2800" b="1" dirty="0"/>
          </a:p>
          <a:p>
            <a:pPr lvl="0" algn="just"/>
            <a:r>
              <a:rPr lang="fa-IR" sz="2800" b="1" dirty="0"/>
              <a:t>توصیه به </a:t>
            </a:r>
            <a:r>
              <a:rPr lang="fa-IR" sz="2800" b="1" dirty="0">
                <a:solidFill>
                  <a:srgbClr val="C00000"/>
                </a:solidFill>
              </a:rPr>
              <a:t>رعایت بهداشت تماسی و تنفسی </a:t>
            </a:r>
            <a:r>
              <a:rPr lang="fa-IR" sz="2800" b="1" dirty="0"/>
              <a:t>توسط بیمار( استفاده از دستمال یا ماسک، دست ندادن، عدم </a:t>
            </a:r>
            <a:r>
              <a:rPr lang="fa-IR" sz="2800" b="1" dirty="0" err="1"/>
              <a:t>روبوسی</a:t>
            </a:r>
            <a:r>
              <a:rPr lang="fa-IR" sz="2800" b="1" dirty="0"/>
              <a:t> و در آغوش گرفتن)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883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438" y="0"/>
            <a:ext cx="8488842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676" y="285728"/>
            <a:ext cx="87970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تب و </a:t>
            </a:r>
            <a:r>
              <a:rPr lang="fa-IR" sz="2800" b="1" dirty="0" err="1"/>
              <a:t>بثورات</a:t>
            </a:r>
            <a:r>
              <a:rPr lang="fa-IR" sz="2800" b="1" dirty="0"/>
              <a:t> حاد غیر </a:t>
            </a:r>
            <a:r>
              <a:rPr lang="fa-IR" sz="2800" b="1" dirty="0" err="1"/>
              <a:t>ماکولوپاپولر</a:t>
            </a:r>
            <a:r>
              <a:rPr lang="fa-IR" sz="2800" b="1" dirty="0"/>
              <a:t> </a:t>
            </a:r>
            <a:br>
              <a:rPr lang="fa-IR" sz="2800" b="1" dirty="0"/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97152"/>
          </a:xfrm>
        </p:spPr>
        <p:txBody>
          <a:bodyPr>
            <a:normAutofit/>
          </a:bodyPr>
          <a:lstStyle/>
          <a:p>
            <a:pPr lvl="0"/>
            <a:r>
              <a:rPr lang="fa-IR" sz="2800" b="1" dirty="0">
                <a:solidFill>
                  <a:srgbClr val="C00000"/>
                </a:solidFill>
              </a:rPr>
              <a:t>ثبت و گزارش دهی  </a:t>
            </a:r>
            <a:r>
              <a:rPr lang="fa-IR" sz="2800" b="1" dirty="0"/>
              <a:t>-نمونه گیری  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پیگیری و بررسی اطرافیان </a:t>
            </a:r>
            <a:r>
              <a:rPr lang="fa-IR" sz="2800" b="1" dirty="0"/>
              <a:t>و موارد تماس تا 3 هفته بعد 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/>
              <a:t>شناسایی افراد پرخطر یا در معرض خطر</a:t>
            </a:r>
            <a:endParaRPr lang="en-US" sz="2800" dirty="0"/>
          </a:p>
          <a:p>
            <a:pPr marL="0" lvl="0" indent="0">
              <a:buNone/>
            </a:pPr>
            <a:endParaRPr lang="fa-IR" sz="2800" b="1" dirty="0"/>
          </a:p>
          <a:p>
            <a:pPr lvl="0"/>
            <a:r>
              <a:rPr lang="fa-IR" sz="2800" b="1" dirty="0"/>
              <a:t>توصیه به </a:t>
            </a:r>
            <a:r>
              <a:rPr lang="fa-IR" sz="2800" b="1" dirty="0">
                <a:solidFill>
                  <a:srgbClr val="C00000"/>
                </a:solidFill>
              </a:rPr>
              <a:t>رعایت بهداشت تماسی و تنفسی توسط بیمار </a:t>
            </a:r>
            <a:r>
              <a:rPr lang="fa-IR" sz="2800" b="1" dirty="0"/>
              <a:t>( استفاده از دستمال یا ماسک، دست ندادن، عدم </a:t>
            </a:r>
            <a:r>
              <a:rPr lang="fa-IR" sz="2800" b="1" dirty="0" err="1"/>
              <a:t>روبوسی</a:t>
            </a:r>
            <a:r>
              <a:rPr lang="fa-IR" sz="2800" b="1" dirty="0"/>
              <a:t> و در آغوش گرفتن)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2451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359" y="0"/>
            <a:ext cx="885179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9638" y="214314"/>
            <a:ext cx="706282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شبه آنفلونزا</a:t>
            </a:r>
            <a:br>
              <a:rPr lang="fa-IR" sz="2800" b="1" dirty="0"/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1317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a-IR" sz="2800" b="1" dirty="0">
                <a:solidFill>
                  <a:srgbClr val="C00000"/>
                </a:solidFill>
              </a:rPr>
              <a:t>ثبت و  گزارش دهی </a:t>
            </a:r>
            <a:r>
              <a:rPr lang="fa-IR" sz="2800" b="1" dirty="0"/>
              <a:t>–بررسی و شناسایی موارد </a:t>
            </a:r>
            <a:r>
              <a:rPr lang="fa-IR" sz="2800" b="1" dirty="0" err="1"/>
              <a:t>دراماکن</a:t>
            </a:r>
            <a:r>
              <a:rPr lang="fa-IR" sz="2800" b="1" dirty="0"/>
              <a:t> </a:t>
            </a:r>
            <a:r>
              <a:rPr lang="fa-IR" sz="2800" b="1" dirty="0" err="1"/>
              <a:t>تجمعی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در صورت تغییر به بیماری شدید تنفسی معرفی فوری به پزشک </a:t>
            </a:r>
            <a:r>
              <a:rPr lang="fa-IR" sz="2800" b="1" dirty="0"/>
              <a:t>و نمونه گیری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جداسازی نسبی و توصیه به رعایت بهداشت تنفسی </a:t>
            </a:r>
            <a:r>
              <a:rPr lang="fa-IR" sz="2800" b="1" dirty="0"/>
              <a:t>توسط بیمار( ماسک، شستشوی دست)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>
                <a:solidFill>
                  <a:srgbClr val="C00000"/>
                </a:solidFill>
              </a:rPr>
              <a:t>توصیه به استراحت و مصرف مایعات فراوان </a:t>
            </a:r>
            <a:r>
              <a:rPr lang="fa-IR" sz="2800" b="1" dirty="0"/>
              <a:t>توسط بیماران با علائم شبه آنفلوانزا توسط پزشک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/>
              <a:t>پیگیری اطرافیان </a:t>
            </a:r>
            <a:r>
              <a:rPr lang="fa-IR" sz="2800" b="1" dirty="0" err="1"/>
              <a:t>وشناسایی</a:t>
            </a:r>
            <a:r>
              <a:rPr lang="fa-IR" sz="2800" b="1" dirty="0"/>
              <a:t> افراد پر خطر</a:t>
            </a:r>
            <a:endParaRPr lang="en-US" sz="2800" dirty="0"/>
          </a:p>
          <a:p>
            <a:pPr lvl="0"/>
            <a:endParaRPr lang="fa-IR" sz="2800" b="1" dirty="0"/>
          </a:p>
          <a:p>
            <a:pPr lvl="0"/>
            <a:r>
              <a:rPr lang="fa-IR" sz="2800" b="1" dirty="0"/>
              <a:t>اطلاع رسانی به گروههای در معرض خطر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660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/>
          </a:bodyPr>
          <a:lstStyle/>
          <a:p>
            <a:r>
              <a:rPr lang="fa-IR" sz="4000" b="1" dirty="0">
                <a:solidFill>
                  <a:srgbClr val="002060"/>
                </a:solidFill>
              </a:rPr>
              <a:t>معرفی نظام </a:t>
            </a:r>
            <a:r>
              <a:rPr lang="fa-IR" sz="4000" b="1">
                <a:solidFill>
                  <a:srgbClr val="002060"/>
                </a:solidFill>
              </a:rPr>
              <a:t>مراقبت سندرمیک</a:t>
            </a:r>
            <a:endParaRPr lang="fa-IR" sz="40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0451"/>
            <a:ext cx="6400800" cy="2420837"/>
          </a:xfrm>
        </p:spPr>
        <p:txBody>
          <a:bodyPr>
            <a:normAutofit fontScale="70000" lnSpcReduction="20000"/>
          </a:bodyPr>
          <a:lstStyle/>
          <a:p>
            <a:r>
              <a:rPr lang="fa-IR" b="1" dirty="0">
                <a:solidFill>
                  <a:srgbClr val="FF0000"/>
                </a:solidFill>
              </a:rPr>
              <a:t>دکتر پیمان همتی</a:t>
            </a:r>
          </a:p>
          <a:p>
            <a:r>
              <a:rPr lang="fa-IR" b="1" dirty="0">
                <a:solidFill>
                  <a:srgbClr val="FF0000"/>
                </a:solidFill>
              </a:rPr>
              <a:t>مرکز مدیریت بیماریهای واگیر</a:t>
            </a:r>
          </a:p>
          <a:p>
            <a:r>
              <a:rPr lang="fa-IR" b="1" dirty="0">
                <a:solidFill>
                  <a:srgbClr val="FF0000"/>
                </a:solidFill>
              </a:rPr>
              <a:t>وزارت بهداشت درمان و آموزش پزشکی</a:t>
            </a:r>
          </a:p>
          <a:p>
            <a:r>
              <a:rPr lang="fa-IR" b="1" dirty="0">
                <a:solidFill>
                  <a:srgbClr val="FF0000"/>
                </a:solidFill>
              </a:rPr>
              <a:t>تیرماه 1396</a:t>
            </a:r>
          </a:p>
          <a:p>
            <a:endParaRPr lang="fa-IR" b="1" dirty="0">
              <a:solidFill>
                <a:srgbClr val="FF0000"/>
              </a:solidFill>
            </a:endParaRPr>
          </a:p>
          <a:p>
            <a:r>
              <a:rPr lang="fa-IR" b="1" dirty="0">
                <a:solidFill>
                  <a:srgbClr val="FF0000"/>
                </a:solidFill>
              </a:rPr>
              <a:t>شبکه بهداشت و درمان شهرستان لنجان</a:t>
            </a:r>
          </a:p>
          <a:p>
            <a:r>
              <a:rPr lang="fa-IR" b="1" dirty="0">
                <a:solidFill>
                  <a:srgbClr val="FF0000"/>
                </a:solidFill>
              </a:rPr>
              <a:t>دانشگاه علوم پزشکی اصفهان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1" y="116632"/>
            <a:ext cx="8640960" cy="655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</a:t>
            </a:r>
            <a:r>
              <a:rPr lang="fa-IR" sz="2800" b="1" dirty="0">
                <a:solidFill>
                  <a:srgbClr val="C00000"/>
                </a:solidFill>
              </a:rPr>
              <a:t>سندرم (بیماری) شدید تنفسی</a:t>
            </a:r>
            <a:br>
              <a:rPr lang="fa-IR" sz="2800" b="1" dirty="0"/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13176"/>
          </a:xfrm>
        </p:spPr>
        <p:txBody>
          <a:bodyPr>
            <a:normAutofit/>
          </a:bodyPr>
          <a:lstStyle/>
          <a:p>
            <a:r>
              <a:rPr lang="fa-IR" sz="2400" b="1" dirty="0">
                <a:solidFill>
                  <a:srgbClr val="C00000"/>
                </a:solidFill>
              </a:rPr>
              <a:t>ثبت و  گزارش دهی فوری</a:t>
            </a:r>
            <a:endParaRPr lang="en-US" sz="2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ویزیت فوری توسط پزشک</a:t>
            </a:r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جداسازی نسبی و  توصیه به رعایت بهداشت تنفسی توسط بیمار</a:t>
            </a:r>
            <a:r>
              <a:rPr lang="fa-IR" sz="2400" b="1" dirty="0"/>
              <a:t>(دستمال یا </a:t>
            </a:r>
            <a:r>
              <a:rPr lang="fa-IR" sz="2400" b="1" dirty="0" err="1"/>
              <a:t>ماسک،عدم</a:t>
            </a:r>
            <a:r>
              <a:rPr lang="fa-IR" sz="2400" b="1" dirty="0"/>
              <a:t> </a:t>
            </a:r>
            <a:r>
              <a:rPr lang="fa-IR" sz="2400" b="1" dirty="0" err="1"/>
              <a:t>روبوسی</a:t>
            </a:r>
            <a:r>
              <a:rPr lang="fa-IR" sz="2400" b="1" dirty="0"/>
              <a:t> و در آغوش گرفتن)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رعایت احتیاطات تنفسی و تماسی در برخورد با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/>
            <a:endParaRPr lang="fa-IR" sz="2400" b="1" dirty="0"/>
          </a:p>
          <a:p>
            <a:pPr lvl="0"/>
            <a:r>
              <a:rPr lang="fa-IR" sz="2400" b="1" dirty="0"/>
              <a:t>رعایت موازین بهداشت فردی و خصوصا توسط پرسنل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پیگیری اطرافیان( موارد تماس با بیمار)-</a:t>
            </a:r>
            <a:r>
              <a:rPr lang="fa-IR" sz="2400" b="1" dirty="0"/>
              <a:t>شناسایی افراد پر خطر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8837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270" y="214290"/>
            <a:ext cx="8891886" cy="623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تب و علائم </a:t>
            </a:r>
            <a:r>
              <a:rPr lang="fa-IR" sz="2800" b="1" dirty="0" err="1">
                <a:solidFill>
                  <a:srgbClr val="FF0000"/>
                </a:solidFill>
              </a:rPr>
              <a:t>نورولوژیک</a:t>
            </a:r>
            <a:r>
              <a:rPr lang="fa-IR" sz="2800" b="1" dirty="0">
                <a:solidFill>
                  <a:srgbClr val="FF0000"/>
                </a:solidFill>
              </a:rPr>
              <a:t> (عصبی)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160"/>
            <a:ext cx="8229600" cy="550120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a-IR" sz="2400" b="1" dirty="0">
                <a:solidFill>
                  <a:srgbClr val="C00000"/>
                </a:solidFill>
              </a:rPr>
              <a:t>ثبت و  گزارش دهی فوری</a:t>
            </a:r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u="sng" dirty="0">
                <a:solidFill>
                  <a:srgbClr val="C00000"/>
                </a:solidFill>
              </a:rPr>
              <a:t>ویزیت فوری توسط پزشک مرکز </a:t>
            </a:r>
            <a:r>
              <a:rPr lang="fa-IR" sz="2400" b="1" dirty="0">
                <a:solidFill>
                  <a:srgbClr val="C00000"/>
                </a:solidFill>
              </a:rPr>
              <a:t>و </a:t>
            </a:r>
            <a:r>
              <a:rPr lang="fa-IR" sz="2400" b="1" u="sng" dirty="0">
                <a:solidFill>
                  <a:srgbClr val="C00000"/>
                </a:solidFill>
              </a:rPr>
              <a:t>ارجاع فوری به بیمارستان </a:t>
            </a:r>
            <a:r>
              <a:rPr lang="fa-IR" sz="2400" b="1" dirty="0"/>
              <a:t>توسط پزشک در صورت تأیید سندرم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جداسازی  و رعایت اصول حفاظت فردی </a:t>
            </a:r>
            <a:r>
              <a:rPr lang="fa-IR" sz="2400" b="1" dirty="0"/>
              <a:t>در موارد لازم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بررسی موارد تماس با بیمار-شناسایی افراد پر خطر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توصیه به </a:t>
            </a:r>
            <a:r>
              <a:rPr lang="fa-IR" sz="2400" b="1" dirty="0">
                <a:solidFill>
                  <a:srgbClr val="C00000"/>
                </a:solidFill>
              </a:rPr>
              <a:t>رعایت موازین بهداشتی فردی توسط پرسنل بهداشتی و درمانی</a:t>
            </a:r>
            <a:endParaRPr lang="en-US" sz="2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اطلاع رسانی به گروههای در معرض تماس ( در معرض خطر)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جمع آوری اطلاعات غیر انسانی مرتبط با بیماریهای مذکور از سازمانها مربوطه مثل مرگ و میر پرندگان و کلاغها یا مرگ حیوانات در هاری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621877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20" y="332656"/>
            <a:ext cx="871096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6772" y="357166"/>
            <a:ext cx="8207194" cy="64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تب طول کشیده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160"/>
            <a:ext cx="8229600" cy="5501208"/>
          </a:xfrm>
        </p:spPr>
        <p:txBody>
          <a:bodyPr>
            <a:normAutofit lnSpcReduction="10000"/>
          </a:bodyPr>
          <a:lstStyle/>
          <a:p>
            <a:pPr lvl="0"/>
            <a:r>
              <a:rPr lang="fa-IR" sz="2400" b="1" dirty="0"/>
              <a:t>ثبت و  گزارش دهی -نمونه گیری در صورت وجود امکانات </a:t>
            </a:r>
            <a:endParaRPr lang="en-US" sz="2400" dirty="0"/>
          </a:p>
          <a:p>
            <a:pPr lvl="0"/>
            <a:r>
              <a:rPr lang="fa-IR" sz="2400" b="1" dirty="0"/>
              <a:t>آموزش بیمار و اطرافیان در خصوص توصیه به رعایت اصول بهداشت فردی با تاکید بر موازین کنترل کننده  بیماریهای تب دار بومی منطقه</a:t>
            </a:r>
            <a:endParaRPr lang="en-US" sz="2400" dirty="0"/>
          </a:p>
          <a:p>
            <a:pPr lvl="0"/>
            <a:r>
              <a:rPr lang="fa-IR" sz="2400" b="1" dirty="0"/>
              <a:t>توصیه های غذایی : مصرف غذاهای کاملا پخته و شستشوی صحیح  سبزیجات و میوه </a:t>
            </a:r>
            <a:r>
              <a:rPr lang="fa-IR" sz="2400" b="1" dirty="0" err="1"/>
              <a:t>جات</a:t>
            </a:r>
            <a:r>
              <a:rPr lang="fa-IR" sz="2400" b="1" dirty="0"/>
              <a:t> خصوصا گندزدایی سبزیجات قبل از مصرف</a:t>
            </a:r>
            <a:endParaRPr lang="en-US" sz="2400" dirty="0"/>
          </a:p>
          <a:p>
            <a:pPr lvl="0"/>
            <a:r>
              <a:rPr lang="fa-IR" sz="2400" b="1" dirty="0"/>
              <a:t>استفاده از آب آشامیدنی مطمئن: </a:t>
            </a:r>
            <a:r>
              <a:rPr lang="fa-IR" sz="2400" b="1" dirty="0" err="1"/>
              <a:t>کلرزنی</a:t>
            </a:r>
            <a:r>
              <a:rPr lang="fa-IR" sz="2400" b="1" dirty="0"/>
              <a:t> شده، جوشیده، بطری</a:t>
            </a:r>
            <a:endParaRPr lang="en-US" sz="2400" dirty="0"/>
          </a:p>
          <a:p>
            <a:pPr lvl="0"/>
            <a:r>
              <a:rPr lang="fa-IR" sz="2400" b="1" dirty="0"/>
              <a:t>استفاده از ظروف شخصی</a:t>
            </a:r>
            <a:endParaRPr lang="en-US" sz="2400" dirty="0"/>
          </a:p>
          <a:p>
            <a:pPr lvl="0"/>
            <a:r>
              <a:rPr lang="fa-IR" sz="2400" b="1" dirty="0"/>
              <a:t>استفاده از محصولات لبنی پاستوریزه توسط اطرافیان</a:t>
            </a:r>
            <a:endParaRPr lang="en-US" sz="2400" dirty="0"/>
          </a:p>
          <a:p>
            <a:pPr lvl="0"/>
            <a:r>
              <a:rPr lang="fa-IR" sz="2400" b="1" dirty="0"/>
              <a:t>استفاده از لباس آستین بلند و مناسب </a:t>
            </a:r>
            <a:endParaRPr lang="en-US" sz="2400" dirty="0"/>
          </a:p>
          <a:p>
            <a:pPr lvl="0"/>
            <a:r>
              <a:rPr lang="fa-IR" sz="2400" b="1" dirty="0"/>
              <a:t>جدا کردن محل زندگی انسان و دام -استفاده از وسایل حفاظت فردی در حین کار </a:t>
            </a:r>
            <a:endParaRPr lang="en-US" sz="2400" dirty="0"/>
          </a:p>
          <a:p>
            <a:pPr lvl="0"/>
            <a:r>
              <a:rPr lang="fa-IR" sz="2400" b="1" dirty="0"/>
              <a:t>حفظ فاصله  مناسب از بیمار در صورت شک به عفونتهای تنفسی</a:t>
            </a:r>
            <a:endParaRPr lang="en-US" sz="2400" dirty="0"/>
          </a:p>
          <a:p>
            <a:pPr lvl="0"/>
            <a:r>
              <a:rPr lang="fa-IR" sz="2400" b="1" dirty="0"/>
              <a:t>انجام </a:t>
            </a:r>
            <a:r>
              <a:rPr lang="fa-IR" sz="2400" b="1" dirty="0" err="1"/>
              <a:t>پروفیلاکسی</a:t>
            </a:r>
            <a:r>
              <a:rPr lang="fa-IR" sz="2400" b="1" dirty="0"/>
              <a:t> در اطرافیان پرخطر پس از تعیین عامل بیماری در صورت داشتن ضرورت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362377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188913"/>
            <a:ext cx="8893175" cy="1079500"/>
          </a:xfrm>
        </p:spPr>
        <p:txBody>
          <a:bodyPr/>
          <a:lstStyle/>
          <a:p>
            <a:pPr rtl="1" eaLnBrk="1" hangingPunct="1"/>
            <a:r>
              <a:rPr lang="fa-IR" sz="2800" b="1" dirty="0"/>
              <a:t>مثالي در خصوص رويدادهاي بيولوژيك عمدي (بيوتروريستي) كه در صورت عدم آمادگي دفاعي كشور ميتوانند تبعات جبران ناپذيري ببار آورند: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8400" y="1052513"/>
            <a:ext cx="5184775" cy="5616575"/>
          </a:xfrm>
        </p:spPr>
        <p:txBody>
          <a:bodyPr rtlCol="1">
            <a:normAutofit fontScale="40000" lnSpcReduction="20000"/>
          </a:bodyPr>
          <a:lstStyle/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1 – </a:t>
            </a: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بوتوليسم 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2- آبله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3- سياه زخم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4- طاعون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5- تولارمي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6- تب هاي خونريزي دهنده ويروسي (نظير ابولا ، تب دره ريفت ،‌ تب نيل غربي ،‌ تب دانگ ، بيماري ماربورگ ،‌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CCHF</a:t>
            </a: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)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7- تب زرد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8- آنفلوانزاي پرندگان</a:t>
            </a: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9-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SARS</a:t>
            </a:r>
            <a:endParaRPr lang="fa-I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514350" indent="-514350" algn="r" rtl="1" eaLnBrk="1" fontAlgn="auto" hangingPunct="1">
              <a:lnSpc>
                <a:spcPct val="20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10 -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MDR-Tb</a:t>
            </a: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و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XDR-Tb </a:t>
            </a:r>
          </a:p>
          <a:p>
            <a:pPr marL="514350" indent="-514350" eaLnBrk="1" fontAlgn="auto" hangingPunct="1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/>
          <a:srcRect l="29530" t="32452" r="48322" b="51797"/>
          <a:stretch>
            <a:fillRect/>
          </a:stretch>
        </p:blipFill>
        <p:spPr bwMode="auto">
          <a:xfrm>
            <a:off x="395288" y="1268413"/>
            <a:ext cx="295275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/>
          <a:srcRect l="75101" t="32281" r="3125" b="51968"/>
          <a:stretch>
            <a:fillRect/>
          </a:stretch>
        </p:blipFill>
        <p:spPr bwMode="auto">
          <a:xfrm>
            <a:off x="3779838" y="1341438"/>
            <a:ext cx="21240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/>
          <a:srcRect l="28590" t="49016" r="49261" b="34250"/>
          <a:stretch>
            <a:fillRect/>
          </a:stretch>
        </p:blipFill>
        <p:spPr bwMode="auto">
          <a:xfrm>
            <a:off x="250825" y="4221163"/>
            <a:ext cx="21605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/>
          <a:srcRect l="31543" t="35236" r="49261" b="45078"/>
          <a:stretch>
            <a:fillRect/>
          </a:stretch>
        </p:blipFill>
        <p:spPr bwMode="auto">
          <a:xfrm>
            <a:off x="2987675" y="4292600"/>
            <a:ext cx="21605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5451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5922" y="0"/>
            <a:ext cx="6763664" cy="681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مسمومیت غذایی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160"/>
            <a:ext cx="8229600" cy="550120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a-IR" sz="2400" b="1" dirty="0">
                <a:solidFill>
                  <a:srgbClr val="C00000"/>
                </a:solidFill>
              </a:rPr>
              <a:t>ثبت و  گزارش دهی -نمونه گیری</a:t>
            </a:r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ارجاع فوری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بررسی علائم و بیماریابی افرادی که از منبع مشترک غذایی </a:t>
            </a:r>
            <a:r>
              <a:rPr lang="fa-IR" sz="2400" b="1" dirty="0"/>
              <a:t>استفاده نموده </a:t>
            </a:r>
            <a:r>
              <a:rPr lang="fa-IR" sz="2400" b="1" dirty="0" err="1"/>
              <a:t>اند</a:t>
            </a:r>
            <a:endParaRPr lang="en-US" sz="2400" dirty="0"/>
          </a:p>
          <a:p>
            <a:pPr lvl="0"/>
            <a:endParaRPr lang="fa-IR" sz="2400" b="1" dirty="0"/>
          </a:p>
          <a:p>
            <a:r>
              <a:rPr lang="fa-IR" sz="2400" b="1" dirty="0"/>
              <a:t>آموزش بیمار و اطرافیان و توصیه به آنها برای گزارش دهی سریع پیدایش موارد مشابه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توصیه های غذایی </a:t>
            </a:r>
            <a:r>
              <a:rPr lang="fa-IR" sz="2400" b="1" dirty="0"/>
              <a:t>( پخت کامل غذا ها، عدم مصرف کنسرو های نجوشیده و ماهی های </a:t>
            </a:r>
            <a:r>
              <a:rPr lang="fa-IR" sz="2400" b="1" dirty="0" err="1"/>
              <a:t>هیستامینی</a:t>
            </a:r>
            <a:r>
              <a:rPr lang="fa-IR" sz="2400" b="1" dirty="0"/>
              <a:t>، شستشوی صحیح سبزیجات و میوه </a:t>
            </a:r>
            <a:r>
              <a:rPr lang="fa-IR" sz="2400" b="1" dirty="0" err="1"/>
              <a:t>جات</a:t>
            </a:r>
            <a:r>
              <a:rPr lang="fa-IR" sz="2400" b="1" dirty="0"/>
              <a:t> خصوصا گندزدایی سبزیجات قبل از مصرف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استفاده از آب آشامیدنی مطمئن </a:t>
            </a:r>
            <a:r>
              <a:rPr lang="fa-IR" sz="2400" b="1" dirty="0"/>
              <a:t>( </a:t>
            </a:r>
            <a:r>
              <a:rPr lang="fa-IR" sz="2400" b="1" dirty="0" err="1"/>
              <a:t>کلرزنی</a:t>
            </a:r>
            <a:r>
              <a:rPr lang="fa-IR" sz="2400" b="1" dirty="0"/>
              <a:t> شده، جوشیده، بطری)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/>
              <a:t>تماس با پزشک معالج (فوکال پوینت ) در بیمارستان بمنظور اطلاع از تشخیص احتمالی و انجام </a:t>
            </a:r>
            <a:r>
              <a:rPr lang="fa-IR" sz="2400" b="1" dirty="0" err="1"/>
              <a:t>پروفیلاکسی</a:t>
            </a:r>
            <a:r>
              <a:rPr lang="fa-IR" sz="2400" b="1" dirty="0"/>
              <a:t> در اطرافیان 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/>
              <a:t>اطلاع رسانی به گروههای در معرض تماس ( در معرض خطر)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18724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60648"/>
            <a:ext cx="8401050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7910" y="142852"/>
            <a:ext cx="7580304" cy="65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اسهال حاد (آبکی)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fa-IR" sz="2000" b="1" dirty="0">
                <a:solidFill>
                  <a:srgbClr val="C00000"/>
                </a:solidFill>
              </a:rPr>
              <a:t>ثبت  و گزارش دهی -نمونه گیری همزمان با تکمیل فرم خطی </a:t>
            </a:r>
            <a:endParaRPr lang="en-US" sz="2000" dirty="0">
              <a:solidFill>
                <a:srgbClr val="C00000"/>
              </a:solidFill>
            </a:endParaRPr>
          </a:p>
          <a:p>
            <a:pPr lvl="0"/>
            <a:endParaRPr lang="fa-IR" sz="2000" b="1" dirty="0"/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بیماریابی افرادی که از منبع مشترک آب یا ماده غذایی </a:t>
            </a:r>
            <a:r>
              <a:rPr lang="fa-IR" sz="2000" b="1" dirty="0"/>
              <a:t>استفاده نموده </a:t>
            </a:r>
            <a:r>
              <a:rPr lang="fa-IR" sz="2000" b="1" dirty="0" err="1"/>
              <a:t>اند</a:t>
            </a:r>
            <a:endParaRPr lang="en-US" sz="2000" dirty="0"/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آموزش بیمار و اطرافیان و توصیه به آنها برای </a:t>
            </a:r>
            <a:r>
              <a:rPr lang="fa-IR" sz="2000" b="1" dirty="0">
                <a:solidFill>
                  <a:srgbClr val="C00000"/>
                </a:solidFill>
              </a:rPr>
              <a:t>گزارش دهی سریع موارد مشابه</a:t>
            </a:r>
            <a:endParaRPr lang="en-US" sz="2000" dirty="0">
              <a:solidFill>
                <a:srgbClr val="C00000"/>
              </a:solidFill>
            </a:endParaRPr>
          </a:p>
          <a:p>
            <a:pPr lvl="0"/>
            <a:endParaRPr lang="fa-IR" sz="2000" b="1" dirty="0"/>
          </a:p>
          <a:p>
            <a:r>
              <a:rPr lang="fa-IR" sz="2000" b="1" dirty="0"/>
              <a:t>بررسی موارد جهت شناسایی بیماران دارای علائم مشابه و شناسایی منبع آب یا غذایی مشکوک</a:t>
            </a:r>
            <a:endParaRPr lang="en-US" sz="2000" dirty="0"/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انجام </a:t>
            </a:r>
            <a:r>
              <a:rPr lang="fa-IR" sz="2000" b="1" dirty="0" err="1"/>
              <a:t>پروفیلاکسی</a:t>
            </a:r>
            <a:r>
              <a:rPr lang="fa-IR" sz="2000" b="1" dirty="0"/>
              <a:t> در اطرافیان پرخطر</a:t>
            </a:r>
            <a:endParaRPr lang="en-US" sz="2000" dirty="0"/>
          </a:p>
          <a:p>
            <a:pPr lvl="0"/>
            <a:endParaRPr lang="fa-IR" sz="2000" b="1" dirty="0"/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تماس با پزشک معالج در بیمارستان بمنظور </a:t>
            </a:r>
            <a:r>
              <a:rPr lang="fa-IR" sz="2000" b="1" dirty="0"/>
              <a:t>اطلاع از تشخیص احتمالی و انجام </a:t>
            </a:r>
            <a:r>
              <a:rPr lang="fa-IR" sz="2000" b="1" dirty="0" err="1">
                <a:solidFill>
                  <a:srgbClr val="C00000"/>
                </a:solidFill>
              </a:rPr>
              <a:t>پروفیلاکسی</a:t>
            </a:r>
            <a:r>
              <a:rPr lang="fa-IR" sz="2000" b="1" dirty="0">
                <a:solidFill>
                  <a:srgbClr val="C00000"/>
                </a:solidFill>
              </a:rPr>
              <a:t> اطرافیان </a:t>
            </a:r>
            <a:endParaRPr lang="en-US" sz="2000" dirty="0">
              <a:solidFill>
                <a:srgbClr val="C00000"/>
              </a:solidFill>
            </a:endParaRPr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توصیه به </a:t>
            </a:r>
            <a:r>
              <a:rPr lang="fa-IR" sz="2000" b="1" dirty="0">
                <a:solidFill>
                  <a:srgbClr val="C00000"/>
                </a:solidFill>
              </a:rPr>
              <a:t>رعایت موازین بهداشتی فردی توسط پرسنل</a:t>
            </a:r>
            <a:endParaRPr lang="en-US" sz="20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2000" b="1" dirty="0"/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توصیه های غذایی </a:t>
            </a:r>
            <a:r>
              <a:rPr lang="fa-IR" sz="2000" b="1" dirty="0"/>
              <a:t>( پخت کامل غذا ها و شستشوی صحیح سبزیجات و میوه </a:t>
            </a:r>
            <a:r>
              <a:rPr lang="fa-IR" sz="2000" b="1" dirty="0" err="1"/>
              <a:t>جات</a:t>
            </a:r>
            <a:r>
              <a:rPr lang="fa-IR" sz="2000" b="1" dirty="0"/>
              <a:t> خصوصا گندزدایی سبزیجات قبل مصرف)</a:t>
            </a:r>
            <a:endParaRPr lang="en-US" sz="2000" dirty="0"/>
          </a:p>
          <a:p>
            <a:pPr lvl="0"/>
            <a:endParaRPr lang="fa-IR" sz="2000" b="1" dirty="0"/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استفاده از آب آشامیدنی مطمئن </a:t>
            </a:r>
            <a:r>
              <a:rPr lang="fa-IR" sz="2000" b="1" dirty="0"/>
              <a:t>( </a:t>
            </a:r>
            <a:r>
              <a:rPr lang="fa-IR" sz="2000" b="1" dirty="0" err="1"/>
              <a:t>کلرزنی</a:t>
            </a:r>
            <a:r>
              <a:rPr lang="fa-IR" sz="2000" b="1" dirty="0"/>
              <a:t> شده، جوشیده، بطری آب آشامیدنی بسته بندی شده) </a:t>
            </a:r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اطلاع رسانی به گروههای در معرض تماس ( در معرض خطر)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00231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640"/>
            <a:ext cx="849630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953" y="285728"/>
            <a:ext cx="7918699" cy="63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اسهال خونی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a-IR" sz="1800" b="1" dirty="0">
                <a:solidFill>
                  <a:srgbClr val="C00000"/>
                </a:solidFill>
              </a:rPr>
              <a:t>ثبت  و  گزارش دهی - نمونه گیری </a:t>
            </a:r>
            <a:endParaRPr lang="en-US" sz="1800" dirty="0">
              <a:solidFill>
                <a:srgbClr val="C00000"/>
              </a:solidFill>
            </a:endParaRPr>
          </a:p>
          <a:p>
            <a:pPr lvl="0"/>
            <a:endParaRPr lang="fa-IR" sz="1800" b="1" dirty="0"/>
          </a:p>
          <a:p>
            <a:r>
              <a:rPr lang="fa-IR" sz="1800" b="1" dirty="0"/>
              <a:t>ویزیت فوری پزشک و بررسی آزمایشگاهی</a:t>
            </a:r>
          </a:p>
          <a:p>
            <a:pPr marL="0" indent="0">
              <a:buNone/>
            </a:pPr>
            <a:endParaRPr lang="fa-IR" sz="1800" b="1" dirty="0"/>
          </a:p>
          <a:p>
            <a:pPr lvl="0"/>
            <a:r>
              <a:rPr lang="fa-IR" sz="1800" b="1" dirty="0">
                <a:solidFill>
                  <a:srgbClr val="C00000"/>
                </a:solidFill>
              </a:rPr>
              <a:t>بیماریابی افرادی که از منبع مشترک آب یا ماده غذایی </a:t>
            </a:r>
            <a:r>
              <a:rPr lang="fa-IR" sz="1800" b="1" dirty="0"/>
              <a:t>استفاده نموده </a:t>
            </a:r>
            <a:r>
              <a:rPr lang="fa-IR" sz="1800" b="1" dirty="0" err="1"/>
              <a:t>اند</a:t>
            </a:r>
            <a:endParaRPr lang="en-US" sz="1800" dirty="0"/>
          </a:p>
          <a:p>
            <a:pPr lvl="0"/>
            <a:endParaRPr lang="fa-IR" sz="1800" b="1" dirty="0"/>
          </a:p>
          <a:p>
            <a:pPr lvl="0"/>
            <a:r>
              <a:rPr lang="fa-IR" sz="1800" b="1" dirty="0">
                <a:solidFill>
                  <a:srgbClr val="C00000"/>
                </a:solidFill>
              </a:rPr>
              <a:t>توصیه به اطرافیان بیمار برای گزارش دهی سریع</a:t>
            </a:r>
            <a:r>
              <a:rPr lang="fa-IR" sz="1800" b="1" dirty="0"/>
              <a:t> پیدایش </a:t>
            </a:r>
            <a:r>
              <a:rPr lang="fa-IR" sz="1800" b="1" dirty="0">
                <a:solidFill>
                  <a:srgbClr val="C00000"/>
                </a:solidFill>
              </a:rPr>
              <a:t>موارد مشابه</a:t>
            </a:r>
            <a:endParaRPr lang="en-US" sz="1800" dirty="0">
              <a:solidFill>
                <a:srgbClr val="C00000"/>
              </a:solidFill>
            </a:endParaRPr>
          </a:p>
          <a:p>
            <a:pPr lvl="0"/>
            <a:endParaRPr lang="fa-IR" sz="1800" b="1" dirty="0"/>
          </a:p>
          <a:p>
            <a:r>
              <a:rPr lang="fa-IR" sz="1800" b="1" dirty="0">
                <a:solidFill>
                  <a:srgbClr val="C00000"/>
                </a:solidFill>
              </a:rPr>
              <a:t>تماس با پزشک معالج در بیمارستان </a:t>
            </a:r>
            <a:r>
              <a:rPr lang="fa-IR" sz="1800" b="1" dirty="0"/>
              <a:t>بمنظور اطلاع از تشخیص احتمالی و </a:t>
            </a:r>
            <a:r>
              <a:rPr lang="fa-IR" sz="1800" b="1" dirty="0">
                <a:solidFill>
                  <a:srgbClr val="C00000"/>
                </a:solidFill>
              </a:rPr>
              <a:t>انجام </a:t>
            </a:r>
            <a:r>
              <a:rPr lang="fa-IR" sz="1800" b="1" dirty="0" err="1">
                <a:solidFill>
                  <a:srgbClr val="C00000"/>
                </a:solidFill>
              </a:rPr>
              <a:t>پروفیلاکسی</a:t>
            </a:r>
            <a:r>
              <a:rPr lang="fa-IR" sz="1800" b="1" dirty="0">
                <a:solidFill>
                  <a:srgbClr val="C00000"/>
                </a:solidFill>
              </a:rPr>
              <a:t> </a:t>
            </a:r>
            <a:r>
              <a:rPr lang="fa-IR" sz="1800" b="1" dirty="0"/>
              <a:t>در اطرافیان </a:t>
            </a:r>
            <a:r>
              <a:rPr lang="fa-IR" sz="1800" b="1" dirty="0">
                <a:solidFill>
                  <a:srgbClr val="C00000"/>
                </a:solidFill>
              </a:rPr>
              <a:t>پرخطر </a:t>
            </a:r>
            <a:endParaRPr lang="en-US" sz="18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1800" b="1" dirty="0"/>
          </a:p>
          <a:p>
            <a:pPr lvl="0"/>
            <a:r>
              <a:rPr lang="fa-IR" sz="1800" b="1" dirty="0">
                <a:solidFill>
                  <a:srgbClr val="C00000"/>
                </a:solidFill>
              </a:rPr>
              <a:t>توصیه های غذایی </a:t>
            </a:r>
            <a:r>
              <a:rPr lang="fa-IR" sz="1800" b="1" dirty="0"/>
              <a:t>( پخت کامل غذا ها و شستشوی صحیح سبزیجات و میوه </a:t>
            </a:r>
            <a:r>
              <a:rPr lang="fa-IR" sz="1800" b="1" dirty="0" err="1"/>
              <a:t>جات</a:t>
            </a:r>
            <a:r>
              <a:rPr lang="fa-IR" sz="1800" b="1" dirty="0"/>
              <a:t> خصوصا گندزدایی سبزیجات قبل مصرف)</a:t>
            </a:r>
            <a:endParaRPr lang="en-US" sz="1800" dirty="0"/>
          </a:p>
          <a:p>
            <a:pPr lvl="0"/>
            <a:endParaRPr lang="fa-IR" sz="1800" b="1" dirty="0"/>
          </a:p>
          <a:p>
            <a:pPr lvl="0"/>
            <a:r>
              <a:rPr lang="fa-IR" sz="1800" b="1" dirty="0">
                <a:solidFill>
                  <a:srgbClr val="C00000"/>
                </a:solidFill>
              </a:rPr>
              <a:t>استفاده از آب آشامیدنی مطمئن</a:t>
            </a:r>
            <a:r>
              <a:rPr lang="fa-IR" sz="1800" b="1" dirty="0"/>
              <a:t>( </a:t>
            </a:r>
            <a:r>
              <a:rPr lang="fa-IR" sz="1800" b="1" dirty="0" err="1"/>
              <a:t>کلرزنی</a:t>
            </a:r>
            <a:r>
              <a:rPr lang="fa-IR" sz="1800" b="1" dirty="0"/>
              <a:t> شده، جوشیده، بطری) منظور از بطری آب آشامیدنی بسته بندی شده می باشد.</a:t>
            </a:r>
            <a:endParaRPr lang="en-US" sz="1800" dirty="0"/>
          </a:p>
          <a:p>
            <a:pPr marL="0" lvl="0" indent="0">
              <a:buNone/>
            </a:pPr>
            <a:endParaRPr lang="fa-IR" sz="1800" b="1" dirty="0"/>
          </a:p>
          <a:p>
            <a:pPr lvl="0"/>
            <a:r>
              <a:rPr lang="fa-IR" sz="1800" b="1" dirty="0"/>
              <a:t>توصیه به </a:t>
            </a:r>
            <a:r>
              <a:rPr lang="fa-IR" sz="1800" b="1" dirty="0">
                <a:solidFill>
                  <a:srgbClr val="C00000"/>
                </a:solidFill>
              </a:rPr>
              <a:t>رعایت موازین بهداشتی فردی توسط پرسنل</a:t>
            </a:r>
            <a:endParaRPr lang="en-US" sz="1800" dirty="0">
              <a:solidFill>
                <a:srgbClr val="C00000"/>
              </a:solidFill>
            </a:endParaRPr>
          </a:p>
          <a:p>
            <a:endParaRPr lang="fa-IR" sz="1800" b="1" dirty="0"/>
          </a:p>
          <a:p>
            <a:r>
              <a:rPr lang="fa-IR" sz="1800" b="1" dirty="0"/>
              <a:t>اطلاع رسانی به گروههای در معرض تماس ( در معرض خطر)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861212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260648"/>
            <a:ext cx="829627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7486" y="500042"/>
            <a:ext cx="8046480" cy="579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19" y="260648"/>
            <a:ext cx="867413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زردی حاد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fa-IR" sz="1800" b="1" dirty="0">
                <a:solidFill>
                  <a:srgbClr val="C00000"/>
                </a:solidFill>
              </a:rPr>
              <a:t>ثبت  و  گزارش دهی</a:t>
            </a:r>
          </a:p>
          <a:p>
            <a:pPr marL="0" lvl="0" indent="0">
              <a:buNone/>
            </a:pPr>
            <a:endParaRPr lang="fa-IR" sz="1800" b="1" dirty="0"/>
          </a:p>
          <a:p>
            <a:pPr lvl="0"/>
            <a:r>
              <a:rPr lang="fa-IR" sz="1800" b="1" dirty="0"/>
              <a:t>ویزیت فوری پزشک جهت بررسی دقیق آزمایشگاهی و </a:t>
            </a:r>
            <a:r>
              <a:rPr lang="fa-IR" sz="1800" b="1" dirty="0">
                <a:solidFill>
                  <a:srgbClr val="C00000"/>
                </a:solidFill>
              </a:rPr>
              <a:t>تهیه و ارسال نمونه های توصیه شده  </a:t>
            </a:r>
            <a:endParaRPr lang="en-US"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pPr lvl="0"/>
            <a:r>
              <a:rPr lang="fa-IR" sz="1800" b="1" dirty="0"/>
              <a:t>بررسی بروز زردی حاد در افرادی که با بیمار </a:t>
            </a:r>
            <a:r>
              <a:rPr lang="fa-IR" sz="1800" b="1" dirty="0">
                <a:solidFill>
                  <a:srgbClr val="C00000"/>
                </a:solidFill>
              </a:rPr>
              <a:t>در فضای مشترک کار یا زندگی </a:t>
            </a:r>
            <a:r>
              <a:rPr lang="fa-IR" sz="1800" b="1" dirty="0"/>
              <a:t>میکنند( </a:t>
            </a:r>
            <a:r>
              <a:rPr lang="fa-IR" sz="1800" b="1" dirty="0">
                <a:solidFill>
                  <a:srgbClr val="C00000"/>
                </a:solidFill>
              </a:rPr>
              <a:t>بیماریابی در افراد با تماس نزدیک</a:t>
            </a:r>
            <a:r>
              <a:rPr lang="fa-IR" sz="1800" b="1" dirty="0"/>
              <a:t>)</a:t>
            </a:r>
            <a:endParaRPr lang="en-US" sz="1800" dirty="0"/>
          </a:p>
          <a:p>
            <a:pPr lvl="0"/>
            <a:endParaRPr lang="fa-IR" sz="1800" b="1" dirty="0"/>
          </a:p>
          <a:p>
            <a:r>
              <a:rPr lang="fa-IR" sz="1800" b="1" dirty="0"/>
              <a:t>توصیه به اطرافیان بیمار برای گزارش دهی سریع پیدایش موارد مشابه</a:t>
            </a:r>
            <a:endParaRPr lang="en-US" sz="1800" dirty="0"/>
          </a:p>
          <a:p>
            <a:pPr lvl="0"/>
            <a:endParaRPr lang="fa-IR" sz="1800" b="1" dirty="0"/>
          </a:p>
          <a:p>
            <a:pPr lvl="0"/>
            <a:r>
              <a:rPr lang="fa-IR" sz="1800" b="1" dirty="0"/>
              <a:t>بررسی </a:t>
            </a:r>
            <a:r>
              <a:rPr lang="fa-IR" sz="1800" b="1" dirty="0">
                <a:solidFill>
                  <a:srgbClr val="C00000"/>
                </a:solidFill>
              </a:rPr>
              <a:t>سابقه واکسیناسیون هپاتیت </a:t>
            </a:r>
            <a:r>
              <a:rPr lang="en-US" sz="1800" b="1" dirty="0">
                <a:solidFill>
                  <a:srgbClr val="C00000"/>
                </a:solidFill>
              </a:rPr>
              <a:t>B</a:t>
            </a:r>
            <a:r>
              <a:rPr lang="fa-IR" sz="1800" b="1" dirty="0">
                <a:solidFill>
                  <a:srgbClr val="C00000"/>
                </a:solidFill>
              </a:rPr>
              <a:t> در فرد بیمار و اطرافیان</a:t>
            </a:r>
            <a:endParaRPr lang="en-US" sz="1800" dirty="0">
              <a:solidFill>
                <a:srgbClr val="C00000"/>
              </a:solidFill>
            </a:endParaRPr>
          </a:p>
          <a:p>
            <a:pPr lvl="0"/>
            <a:endParaRPr lang="fa-IR" sz="1800" b="1" dirty="0"/>
          </a:p>
          <a:p>
            <a:pPr lvl="0"/>
            <a:r>
              <a:rPr lang="fa-IR" sz="1800" b="1" dirty="0"/>
              <a:t>بررسی </a:t>
            </a:r>
            <a:r>
              <a:rPr lang="fa-IR" sz="1800" b="1" dirty="0">
                <a:solidFill>
                  <a:srgbClr val="C00000"/>
                </a:solidFill>
              </a:rPr>
              <a:t>سابقه واکسیناسیون تب زرد در افرادی که به تازگی در مناطق آندمیک </a:t>
            </a:r>
            <a:r>
              <a:rPr lang="fa-IR" sz="1800" b="1" dirty="0"/>
              <a:t>اقامت داشته </a:t>
            </a:r>
            <a:r>
              <a:rPr lang="fa-IR" sz="1800" b="1" dirty="0" err="1"/>
              <a:t>اند</a:t>
            </a:r>
            <a:endParaRPr lang="en-US" sz="1800" dirty="0"/>
          </a:p>
          <a:p>
            <a:pPr lvl="0"/>
            <a:endParaRPr lang="fa-IR" sz="1800" b="1" dirty="0"/>
          </a:p>
          <a:p>
            <a:pPr lvl="0"/>
            <a:r>
              <a:rPr lang="fa-IR" sz="1800" b="1" dirty="0"/>
              <a:t>بررسی </a:t>
            </a:r>
            <a:r>
              <a:rPr lang="fa-IR" sz="1800" b="1" dirty="0">
                <a:solidFill>
                  <a:srgbClr val="C00000"/>
                </a:solidFill>
              </a:rPr>
              <a:t>سابقه مصرف و نوع داروی </a:t>
            </a:r>
            <a:r>
              <a:rPr lang="fa-IR" sz="1800" b="1" dirty="0" err="1">
                <a:solidFill>
                  <a:srgbClr val="C00000"/>
                </a:solidFill>
              </a:rPr>
              <a:t>پروفیلاکتیک</a:t>
            </a:r>
            <a:r>
              <a:rPr lang="fa-IR" sz="1800" b="1" dirty="0">
                <a:solidFill>
                  <a:srgbClr val="C00000"/>
                </a:solidFill>
              </a:rPr>
              <a:t> در صورت سفر به منطقه آندمیک مالاریا</a:t>
            </a:r>
            <a:endParaRPr lang="en-US" sz="18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1800" b="1" dirty="0"/>
          </a:p>
          <a:p>
            <a:pPr lvl="0"/>
            <a:r>
              <a:rPr lang="fa-IR" sz="1800" b="1" dirty="0">
                <a:solidFill>
                  <a:srgbClr val="C00000"/>
                </a:solidFill>
              </a:rPr>
              <a:t>توصیه های غذایی </a:t>
            </a:r>
            <a:r>
              <a:rPr lang="fa-IR" sz="1800" b="1" dirty="0"/>
              <a:t>( مصرف غذا های کاملا پخته شده و شستشوی صحیح سبزیجات و میوه </a:t>
            </a:r>
            <a:r>
              <a:rPr lang="fa-IR" sz="1800" b="1" dirty="0" err="1"/>
              <a:t>جات</a:t>
            </a:r>
            <a:r>
              <a:rPr lang="fa-IR" sz="1800" b="1" dirty="0"/>
              <a:t> خصوصا گندزدایی سبزیجات قبل از مصرف)</a:t>
            </a:r>
            <a:endParaRPr lang="en-US" sz="1800" dirty="0"/>
          </a:p>
          <a:p>
            <a:pPr lvl="0"/>
            <a:endParaRPr lang="fa-IR" sz="1800" b="1" dirty="0"/>
          </a:p>
          <a:p>
            <a:pPr lvl="0"/>
            <a:r>
              <a:rPr lang="fa-IR" sz="1800" b="1" dirty="0"/>
              <a:t>استفاده از </a:t>
            </a:r>
            <a:r>
              <a:rPr lang="fa-IR" sz="1800" b="1" dirty="0">
                <a:solidFill>
                  <a:srgbClr val="C00000"/>
                </a:solidFill>
              </a:rPr>
              <a:t>آب آشامیدنی مطمئن</a:t>
            </a:r>
            <a:r>
              <a:rPr lang="fa-IR" sz="1800" b="1" dirty="0"/>
              <a:t>( </a:t>
            </a:r>
            <a:r>
              <a:rPr lang="fa-IR" sz="1800" b="1" dirty="0" err="1"/>
              <a:t>کلرزنی</a:t>
            </a:r>
            <a:r>
              <a:rPr lang="fa-IR" sz="1800" b="1" dirty="0"/>
              <a:t> شده، جوشیده، بطری) </a:t>
            </a:r>
            <a:endParaRPr lang="en-US" sz="1800" dirty="0"/>
          </a:p>
          <a:p>
            <a:endParaRPr lang="fa-IR" sz="1800" b="1" dirty="0"/>
          </a:p>
          <a:p>
            <a:r>
              <a:rPr lang="fa-IR" sz="1800" b="1" dirty="0"/>
              <a:t>استفاده از </a:t>
            </a:r>
            <a:r>
              <a:rPr lang="fa-IR" sz="1800" b="1" dirty="0">
                <a:solidFill>
                  <a:srgbClr val="C00000"/>
                </a:solidFill>
              </a:rPr>
              <a:t>لباس آستین بلند و پوشش مناسب</a:t>
            </a:r>
          </a:p>
          <a:p>
            <a:pPr lvl="0"/>
            <a:endParaRPr lang="fa-IR" sz="1800" b="1" dirty="0"/>
          </a:p>
          <a:p>
            <a:pPr lvl="0"/>
            <a:r>
              <a:rPr lang="fa-IR" sz="1800" b="1" dirty="0"/>
              <a:t>استفاده از </a:t>
            </a:r>
            <a:r>
              <a:rPr lang="fa-IR" sz="1800" b="1" dirty="0">
                <a:solidFill>
                  <a:srgbClr val="C00000"/>
                </a:solidFill>
              </a:rPr>
              <a:t>وسایل حفاظت شخصی </a:t>
            </a:r>
            <a:r>
              <a:rPr lang="fa-IR" sz="1800" b="1" dirty="0"/>
              <a:t>در حین کار</a:t>
            </a:r>
          </a:p>
        </p:txBody>
      </p:sp>
    </p:spTree>
    <p:extLst>
      <p:ext uri="{BB962C8B-B14F-4D97-AF65-F5344CB8AC3E}">
        <p14:creationId xmlns:p14="http://schemas.microsoft.com/office/powerpoint/2010/main" val="39063464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260648"/>
            <a:ext cx="824865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6" y="262173"/>
            <a:ext cx="8858280" cy="6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فلج شل حاد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032448"/>
          </a:xfrm>
        </p:spPr>
        <p:txBody>
          <a:bodyPr>
            <a:normAutofit/>
          </a:bodyPr>
          <a:lstStyle/>
          <a:p>
            <a:pPr lvl="0" algn="just"/>
            <a:r>
              <a:rPr lang="fa-IR" sz="2400" b="1" dirty="0">
                <a:solidFill>
                  <a:srgbClr val="C00000"/>
                </a:solidFill>
              </a:rPr>
              <a:t>ثبت  و  گزارش دهی</a:t>
            </a:r>
          </a:p>
          <a:p>
            <a:pPr lvl="0" algn="just"/>
            <a:endParaRPr lang="fa-IR" sz="2400" b="1" dirty="0"/>
          </a:p>
          <a:p>
            <a:pPr lvl="0" algn="just"/>
            <a:r>
              <a:rPr lang="fa-IR" sz="2400" b="1" dirty="0">
                <a:solidFill>
                  <a:srgbClr val="C00000"/>
                </a:solidFill>
              </a:rPr>
              <a:t>ویزیت فوری توسط پزشک</a:t>
            </a:r>
            <a:r>
              <a:rPr lang="fa-IR" sz="2400" b="1" dirty="0"/>
              <a:t> – </a:t>
            </a:r>
            <a:r>
              <a:rPr lang="fa-IR" sz="2400" b="1" dirty="0">
                <a:solidFill>
                  <a:srgbClr val="C00000"/>
                </a:solidFill>
              </a:rPr>
              <a:t>نمونه گیری</a:t>
            </a:r>
          </a:p>
          <a:p>
            <a:pPr marL="0" lvl="0" indent="0" algn="just">
              <a:buNone/>
            </a:pPr>
            <a:r>
              <a:rPr lang="fa-IR" sz="2400" b="1" dirty="0"/>
              <a:t> </a:t>
            </a:r>
            <a:endParaRPr lang="en-US" sz="2400" dirty="0"/>
          </a:p>
          <a:p>
            <a:pPr lvl="0" algn="just"/>
            <a:r>
              <a:rPr lang="fa-IR" sz="2400" b="1" dirty="0">
                <a:solidFill>
                  <a:srgbClr val="C00000"/>
                </a:solidFill>
              </a:rPr>
              <a:t>بررسی موارد تماس ( کودکان زیر  5سال که با بیمار فلج شل حاد در یک خانه زندگی میکنند</a:t>
            </a:r>
            <a:r>
              <a:rPr lang="fa-IR" sz="2400" b="1" dirty="0"/>
              <a:t>) و </a:t>
            </a:r>
            <a:r>
              <a:rPr lang="fa-IR" sz="2400" b="1" dirty="0">
                <a:solidFill>
                  <a:srgbClr val="C00000"/>
                </a:solidFill>
              </a:rPr>
              <a:t>نمونه گیری از آنها 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9981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7674"/>
            <a:ext cx="8640959" cy="634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88604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شوک عفونی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a-IR" sz="2400" b="1" dirty="0">
                <a:solidFill>
                  <a:srgbClr val="C00000"/>
                </a:solidFill>
              </a:rPr>
              <a:t>ثبت  و  گزارش دهی</a:t>
            </a:r>
            <a:endParaRPr lang="fa-IR" sz="2400" b="1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معرفی و ویزیت فوری پزشک </a:t>
            </a:r>
            <a:r>
              <a:rPr lang="fa-IR" sz="2400" b="1" dirty="0"/>
              <a:t>و </a:t>
            </a:r>
            <a:r>
              <a:rPr lang="fa-IR" sz="2400" b="1" dirty="0">
                <a:solidFill>
                  <a:srgbClr val="C00000"/>
                </a:solidFill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</a:endParaRPr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</a:endParaRPr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جداسازی نسبی و رعایت اصول حفاظت فردی </a:t>
            </a:r>
            <a:r>
              <a:rPr lang="fa-IR" sz="2400" b="1" dirty="0"/>
              <a:t>(</a:t>
            </a:r>
            <a:r>
              <a:rPr lang="fa-IR" sz="2400" b="1" dirty="0" err="1"/>
              <a:t>بدلیل</a:t>
            </a:r>
            <a:r>
              <a:rPr lang="fa-IR" sz="2400" b="1" dirty="0"/>
              <a:t> تشخیص های محتمل با واگیری بالا و خطرناک نظیر پنومونی - طاعون - </a:t>
            </a:r>
            <a:r>
              <a:rPr lang="fa-IR" sz="2400" b="1" dirty="0" err="1"/>
              <a:t>آنفلوانزای</a:t>
            </a:r>
            <a:r>
              <a:rPr lang="fa-IR" sz="2400" b="1" dirty="0"/>
              <a:t> پرندگان)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/>
              <a:t>توصیه به </a:t>
            </a:r>
            <a:r>
              <a:rPr lang="fa-IR" sz="2400" b="1" dirty="0">
                <a:solidFill>
                  <a:srgbClr val="C00000"/>
                </a:solidFill>
              </a:rPr>
              <a:t>رعایت اصول حفاظت فردی توسط پرسنل بهداشتی درمانی</a:t>
            </a:r>
            <a:r>
              <a:rPr lang="fa-IR" sz="2400" b="1" dirty="0"/>
              <a:t> (دستکش و شستشوی دست، گان ، ماسک در برخورد با بیماران دارای اکسیژن </a:t>
            </a:r>
            <a:r>
              <a:rPr lang="fa-IR" sz="2400" b="1" dirty="0" err="1"/>
              <a:t>نازال</a:t>
            </a:r>
            <a:r>
              <a:rPr lang="fa-IR" sz="2400" b="1" dirty="0"/>
              <a:t>)</a:t>
            </a:r>
            <a:endParaRPr lang="en-US" sz="2400" dirty="0"/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بررسی موارد تماس با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/>
            <a:endParaRPr lang="fa-IR" sz="2400" b="1" dirty="0"/>
          </a:p>
          <a:p>
            <a:pPr lvl="0"/>
            <a:r>
              <a:rPr lang="fa-IR" sz="2400" b="1" dirty="0"/>
              <a:t>شناسایی افراد پر خطر یا در معرض خطر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83895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98" y="274638"/>
            <a:ext cx="8693204" cy="632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6071"/>
            <a:ext cx="8215370" cy="6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سرفه طول کشیده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fa-IR" sz="2400" b="1" dirty="0">
                <a:solidFill>
                  <a:srgbClr val="C00000"/>
                </a:solidFill>
              </a:rPr>
              <a:t>ثبت  و گزارش دهی</a:t>
            </a:r>
          </a:p>
          <a:p>
            <a:pPr lvl="0"/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ویزیت توسط پزشک و نمونه گیری خلط</a:t>
            </a:r>
            <a:endParaRPr lang="en-US" sz="2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رعایت بهداشت تنفسی توسط بیمار ، </a:t>
            </a:r>
            <a:r>
              <a:rPr lang="fa-IR" sz="2400" b="1" dirty="0"/>
              <a:t>توصیه به استفاده از ماسک توسط بیمار هنگام تماس با سایرین  ( درصورت همراه نبودن ماسک استفاده از دستمال کاغذی مخصوصا به هنگام سرفه) </a:t>
            </a:r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و همچنین رعایت </a:t>
            </a:r>
            <a:r>
              <a:rPr lang="fa-IR" sz="2400" b="1" dirty="0">
                <a:solidFill>
                  <a:srgbClr val="C00000"/>
                </a:solidFill>
              </a:rPr>
              <a:t>اصول حفاظت فردی توسط پرسنل</a:t>
            </a:r>
            <a:endParaRPr lang="en-US" sz="2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آموزش رعایت اصول بهداشت  فردی و تنفسی به بیماران و اطرافیان </a:t>
            </a:r>
            <a:r>
              <a:rPr lang="fa-IR" sz="2400" b="1" dirty="0"/>
              <a:t>منجمله شستشوی دست با آب و صابون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>
                <a:solidFill>
                  <a:srgbClr val="C00000"/>
                </a:solidFill>
              </a:rPr>
              <a:t>جداسازی نسبی بیمار </a:t>
            </a:r>
            <a:r>
              <a:rPr lang="fa-IR" sz="2400" b="1" dirty="0"/>
              <a:t>منجمله حفظ فاصله مناسب از بیمار یعنی حدود 1 الی 2متر ( </a:t>
            </a:r>
            <a:r>
              <a:rPr lang="fa-IR" sz="2400" b="1" dirty="0" err="1"/>
              <a:t>خوداری</a:t>
            </a:r>
            <a:r>
              <a:rPr lang="fa-IR" sz="2400" b="1" dirty="0"/>
              <a:t> از </a:t>
            </a:r>
            <a:r>
              <a:rPr lang="en-US" sz="2400" b="1" dirty="0"/>
              <a:t>close contact</a:t>
            </a:r>
            <a:r>
              <a:rPr lang="fa-IR" sz="2400" b="1" dirty="0"/>
              <a:t>  تماس نزدیک با یک بیمار)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توصیه به قطع مصرف سیگار</a:t>
            </a:r>
            <a:endParaRPr lang="en-US" sz="2400" dirty="0"/>
          </a:p>
          <a:p>
            <a:pPr marL="0" lvl="0" indent="0">
              <a:buNone/>
            </a:pPr>
            <a:endParaRPr lang="fa-IR" sz="2400" b="1" dirty="0"/>
          </a:p>
          <a:p>
            <a:pPr lvl="0"/>
            <a:r>
              <a:rPr lang="fa-IR" sz="2400" b="1" dirty="0"/>
              <a:t>توصیه به مراجعه سریع اطرافیان در صورت ابتلا به علائم مشابه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7489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923" y="270687"/>
            <a:ext cx="8624357" cy="573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95142"/>
            <a:ext cx="7858180" cy="60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>
            <a:noAutofit/>
          </a:bodyPr>
          <a:lstStyle/>
          <a:p>
            <a:r>
              <a:rPr lang="fa-IR" sz="2800" b="1" dirty="0"/>
              <a:t>اقدامات بهداشتی در قبال سندرم </a:t>
            </a:r>
            <a:r>
              <a:rPr lang="fa-IR" sz="2800" b="1" dirty="0">
                <a:solidFill>
                  <a:srgbClr val="FF0000"/>
                </a:solidFill>
              </a:rPr>
              <a:t>مرگ ناگهانی </a:t>
            </a:r>
            <a:r>
              <a:rPr lang="fa-IR" sz="2800" b="1" dirty="0" err="1">
                <a:solidFill>
                  <a:srgbClr val="FF0000"/>
                </a:solidFill>
              </a:rPr>
              <a:t>غیرمنتظره</a:t>
            </a:r>
            <a:br>
              <a:rPr lang="fa-IR" sz="2800" b="1" dirty="0">
                <a:solidFill>
                  <a:srgbClr val="FF0000"/>
                </a:solidFill>
              </a:rPr>
            </a:br>
            <a:r>
              <a:rPr lang="fa-IR" sz="2800" b="1" dirty="0"/>
              <a:t>(وظایف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/>
          </a:bodyPr>
          <a:lstStyle/>
          <a:p>
            <a:pPr lvl="0"/>
            <a:r>
              <a:rPr lang="fa-IR" sz="2000" b="1" dirty="0">
                <a:solidFill>
                  <a:srgbClr val="C00000"/>
                </a:solidFill>
              </a:rPr>
              <a:t>ویزیت فوری پزشک</a:t>
            </a:r>
          </a:p>
          <a:p>
            <a:pPr lvl="0"/>
            <a:endParaRPr lang="fa-IR" sz="2000" b="1" dirty="0"/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ثبت و  گزارش دهی در صورت تأیید مرگ توسط پزشک</a:t>
            </a:r>
          </a:p>
          <a:p>
            <a:pPr marL="0" lvl="0" indent="0">
              <a:buNone/>
            </a:pPr>
            <a:endParaRPr lang="en-US" sz="2000" dirty="0"/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درخواست فوری برای بررسی و تحقیق توسط تیم بهداشتی مستقر</a:t>
            </a:r>
          </a:p>
          <a:p>
            <a:pPr marL="0" lvl="0" indent="0">
              <a:buNone/>
            </a:pPr>
            <a:endParaRPr lang="en-US" sz="2000" dirty="0">
              <a:solidFill>
                <a:srgbClr val="C00000"/>
              </a:solidFill>
            </a:endParaRPr>
          </a:p>
          <a:p>
            <a:pPr lvl="0"/>
            <a:r>
              <a:rPr lang="fa-IR" sz="2000" b="1" dirty="0">
                <a:solidFill>
                  <a:srgbClr val="C00000"/>
                </a:solidFill>
              </a:rPr>
              <a:t>همکاری پزشک و کارشناس بهداشتی جهت تکمیل فرم بررسی انفرادی(</a:t>
            </a:r>
            <a:r>
              <a:rPr lang="en-US" sz="2000" b="1" dirty="0"/>
              <a:t>verbal </a:t>
            </a:r>
            <a:r>
              <a:rPr lang="en-US" sz="2000" b="1" dirty="0" err="1"/>
              <a:t>autospy</a:t>
            </a:r>
            <a:r>
              <a:rPr lang="fa-IR" sz="2000" b="1" dirty="0"/>
              <a:t>) </a:t>
            </a:r>
            <a:r>
              <a:rPr lang="fa-IR" sz="2000" b="1" dirty="0">
                <a:solidFill>
                  <a:srgbClr val="C00000"/>
                </a:solidFill>
              </a:rPr>
              <a:t>و انجام نمونه گیری های لازم </a:t>
            </a:r>
            <a:r>
              <a:rPr lang="fa-IR" sz="2000" b="1" dirty="0"/>
              <a:t>با مشورت مرکز مدیریت بیماریهای واگیر</a:t>
            </a:r>
            <a:endParaRPr lang="en-US" sz="2000" dirty="0"/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توصیه به </a:t>
            </a:r>
            <a:r>
              <a:rPr lang="fa-IR" sz="2000" b="1" dirty="0">
                <a:solidFill>
                  <a:srgbClr val="C00000"/>
                </a:solidFill>
              </a:rPr>
              <a:t>رعایت اصول بهداشت فردی توسط اطرافیان</a:t>
            </a:r>
            <a:endParaRPr lang="en-US" sz="2000" dirty="0">
              <a:solidFill>
                <a:srgbClr val="C00000"/>
              </a:solidFill>
            </a:endParaRPr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توصیه به </a:t>
            </a:r>
            <a:r>
              <a:rPr lang="fa-IR" sz="2000" b="1" dirty="0">
                <a:solidFill>
                  <a:srgbClr val="C00000"/>
                </a:solidFill>
              </a:rPr>
              <a:t>رعایت موازین بهداشتی فردی توسط پرسنل </a:t>
            </a:r>
            <a:endParaRPr lang="en-US" sz="2000" dirty="0">
              <a:solidFill>
                <a:srgbClr val="C00000"/>
              </a:solidFill>
            </a:endParaRPr>
          </a:p>
          <a:p>
            <a:pPr lvl="0"/>
            <a:endParaRPr lang="fa-IR" sz="2000" b="1" dirty="0"/>
          </a:p>
          <a:p>
            <a:pPr lvl="0"/>
            <a:r>
              <a:rPr lang="fa-IR" sz="2000" b="1" dirty="0"/>
              <a:t>اطلاع رسانی به گروه در معرض خطر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035889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496157"/>
              </p:ext>
            </p:extLst>
          </p:nvPr>
        </p:nvGraphicFramePr>
        <p:xfrm>
          <a:off x="467544" y="620692"/>
          <a:ext cx="8280919" cy="6048672"/>
        </p:xfrm>
        <a:graphic>
          <a:graphicData uri="http://schemas.openxmlformats.org/drawingml/2006/table">
            <a:tbl>
              <a:tblPr rtl="1"/>
              <a:tblGrid>
                <a:gridCol w="5643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6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Calibri"/>
                          <a:ea typeface="Calibri"/>
                          <a:cs typeface="B Titr"/>
                        </a:rPr>
                        <a:t>نوع شكايت (سندرم)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Titr"/>
                        </a:rPr>
                        <a:t>نوع احتياطات پيشنهادي </a:t>
                      </a:r>
                      <a:r>
                        <a:rPr lang="en-US" sz="1600">
                          <a:latin typeface="Calibri"/>
                          <a:ea typeface="Calibri"/>
                          <a:cs typeface="B Titr"/>
                        </a:rPr>
                        <a:t>(precautions)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بيماري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</a:t>
                      </a: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شديد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</a:t>
                      </a: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تنفسي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(نحوه تظاهر </a:t>
                      </a: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اين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سندرم در </a:t>
                      </a: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بالغين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و </a:t>
                      </a: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كودكان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تفاوت </a:t>
                      </a:r>
                      <a:r>
                        <a:rPr lang="fa-IR" sz="1600" dirty="0" err="1">
                          <a:latin typeface="Calibri"/>
                          <a:ea typeface="Calibri"/>
                          <a:cs typeface="B Yagut"/>
                        </a:rPr>
                        <a:t>چنداني</a:t>
                      </a: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 ندارد هر چند عوامل پاتوژن متفاوت باشند)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استنشاقي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سرفه مزمن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استنشاقي (بدليل </a:t>
                      </a:r>
                      <a:r>
                        <a:rPr lang="en-US" sz="1600">
                          <a:latin typeface="Calibri"/>
                          <a:ea typeface="Calibri"/>
                          <a:cs typeface="B Yagut"/>
                        </a:rPr>
                        <a:t>TB</a:t>
                      </a: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 كه شايع است)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تب و خونريزي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قطره اي + احتياطات تماسي كامل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تب و بثورات حاد ماكولوپاپولر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استنشاقي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تب و بثورات حاد غير ماكولوپاپولر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استنشاقي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تب و علائم عصبي (نورولوژيك)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قطره اي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تب طول كشيده 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استاندارد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مسموميت غذايي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احتياطات استاندارد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B Yagut"/>
                        </a:rPr>
                        <a:t> </a:t>
                      </a:r>
                      <a:endParaRPr lang="en-US" sz="1600" dirty="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زردي حاد</a:t>
                      </a:r>
                      <a:r>
                        <a:rPr lang="fa-IR" sz="1600" dirty="0">
                          <a:latin typeface="+mn-lt"/>
                          <a:ea typeface="Calibri"/>
                          <a:cs typeface="B Yagut"/>
                        </a:rPr>
                        <a:t>/ اسهال حاد / اسهال خوني</a:t>
                      </a:r>
                      <a:endParaRPr lang="en-US" sz="1600" dirty="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احتياطات استاندارد + تماسي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شوك عفوني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احتياطات استاندارد + احتياطات برحسب سندرم اوليه (مثلاً در صورتيكه سندرم اوليه قبل از بروز شوك ، بيماري شديد تنفسي باشد ، احتياطات استنشاقي)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مرگ غير منتظره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latin typeface="Calibri"/>
                          <a:ea typeface="Calibri"/>
                          <a:cs typeface="B Yagut"/>
                        </a:rPr>
                        <a:t>احتياطات استنشاقي + تماسي</a:t>
                      </a:r>
                      <a:endParaRPr lang="en-US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فلج شل حاد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latin typeface="Calibri"/>
                          <a:ea typeface="Calibri"/>
                          <a:cs typeface="B Yagut"/>
                        </a:rPr>
                        <a:t>احتياطات استاندارد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60"/>
          </a:xfrm>
        </p:spPr>
        <p:txBody>
          <a:bodyPr>
            <a:noAutofit/>
          </a:bodyPr>
          <a:lstStyle/>
          <a:p>
            <a:r>
              <a:rPr lang="fa-IR" sz="2800" b="1" dirty="0">
                <a:solidFill>
                  <a:srgbClr val="FF0000"/>
                </a:solidFill>
              </a:rPr>
              <a:t>خلاصه انواع احتیاطات لازم در قبال هر سندرم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411560"/>
          </a:xfrm>
        </p:spPr>
        <p:txBody>
          <a:bodyPr>
            <a:noAutofit/>
          </a:bodyPr>
          <a:lstStyle/>
          <a:p>
            <a:r>
              <a:rPr lang="fa-IR" sz="3200" b="1" dirty="0"/>
              <a:t>چگونه از نظام مراقبت سندرمیک برای بیماریهای نوپدید-بازپدید منتقله از طریق پشه آئدس </a:t>
            </a:r>
            <a:r>
              <a:rPr lang="en-US" sz="3200" b="1" dirty="0" err="1"/>
              <a:t>Aedes</a:t>
            </a:r>
            <a:r>
              <a:rPr lang="en-US" sz="3200" b="1" dirty="0"/>
              <a:t>-borne diseases</a:t>
            </a:r>
            <a:r>
              <a:rPr lang="fa-IR" sz="3200" b="1" dirty="0"/>
              <a:t> استفاده کنیم ؟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pPr algn="just" rtl="0"/>
            <a:r>
              <a:rPr lang="en-US" sz="2800" b="1" dirty="0"/>
              <a:t>(WHO regional) Strategic framework for establishing syndromic and event based surveillance for </a:t>
            </a:r>
            <a:r>
              <a:rPr lang="en-US" sz="2800" b="1" dirty="0" err="1"/>
              <a:t>Zika</a:t>
            </a:r>
            <a:r>
              <a:rPr lang="en-US" sz="2800" b="1" dirty="0"/>
              <a:t> virus and other arboviral diseases (Chikungunya and Dengue) transmitted by </a:t>
            </a:r>
            <a:r>
              <a:rPr lang="en-US" sz="2800" b="1" dirty="0" err="1"/>
              <a:t>Aedes</a:t>
            </a:r>
            <a:r>
              <a:rPr lang="en-US" sz="2800" b="1" dirty="0"/>
              <a:t> mosquitos </a:t>
            </a:r>
            <a:endParaRPr lang="en-US" sz="2800" dirty="0"/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803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411560"/>
          </a:xfrm>
        </p:spPr>
        <p:txBody>
          <a:bodyPr>
            <a:noAutofit/>
          </a:bodyPr>
          <a:lstStyle/>
          <a:p>
            <a:r>
              <a:rPr lang="fa-IR" sz="2800" b="1" dirty="0"/>
              <a:t>چگونه از نظام مراقبت سندرمیک برای بیماریهای نوپدید-بازپدید منتقله از طریق پشه آئدس </a:t>
            </a:r>
            <a:r>
              <a:rPr lang="en-US" sz="2800" b="1" dirty="0" err="1"/>
              <a:t>Aedes</a:t>
            </a:r>
            <a:r>
              <a:rPr lang="en-US" sz="2800" b="1" dirty="0"/>
              <a:t>-borne diseases</a:t>
            </a:r>
            <a:r>
              <a:rPr lang="fa-IR" sz="2800" b="1" dirty="0"/>
              <a:t> استفاده کنیم ؟</a:t>
            </a:r>
            <a:r>
              <a:rPr lang="en-US" sz="2800" b="1" dirty="0"/>
              <a:t> </a:t>
            </a:r>
            <a:br>
              <a:rPr lang="fa-IR" sz="2800" b="1"/>
            </a:br>
            <a:r>
              <a:rPr lang="fa-IR" sz="2000" b="1">
                <a:solidFill>
                  <a:srgbClr val="FFFF00"/>
                </a:solidFill>
              </a:rPr>
              <a:t>(</a:t>
            </a:r>
            <a:r>
              <a:rPr lang="fa-IR" sz="2000" b="1" dirty="0">
                <a:solidFill>
                  <a:srgbClr val="FFFF00"/>
                </a:solidFill>
              </a:rPr>
              <a:t>علائمی که در هر 3 بیماری وجود داشته و حداقل در یک بیماری شیوع آن زیاد یعنی سه مثبت باشد)</a:t>
            </a:r>
            <a:endParaRPr lang="en-US" sz="20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757019"/>
              </p:ext>
            </p:extLst>
          </p:nvPr>
        </p:nvGraphicFramePr>
        <p:xfrm>
          <a:off x="683569" y="1771557"/>
          <a:ext cx="7776863" cy="49698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4327">
                  <a:extLst>
                    <a:ext uri="{9D8B030D-6E8A-4147-A177-3AD203B41FA5}">
                      <a16:colId xmlns:a16="http://schemas.microsoft.com/office/drawing/2014/main" val="3660493906"/>
                    </a:ext>
                  </a:extLst>
                </a:gridCol>
                <a:gridCol w="1624478">
                  <a:extLst>
                    <a:ext uri="{9D8B030D-6E8A-4147-A177-3AD203B41FA5}">
                      <a16:colId xmlns:a16="http://schemas.microsoft.com/office/drawing/2014/main" val="2080385032"/>
                    </a:ext>
                  </a:extLst>
                </a:gridCol>
                <a:gridCol w="1865930">
                  <a:extLst>
                    <a:ext uri="{9D8B030D-6E8A-4147-A177-3AD203B41FA5}">
                      <a16:colId xmlns:a16="http://schemas.microsoft.com/office/drawing/2014/main" val="210119470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433284129"/>
                    </a:ext>
                  </a:extLst>
                </a:gridCol>
              </a:tblGrid>
              <a:tr h="533472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Symptoms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Dengue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Chikungunya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Zika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102385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Fever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++++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7532933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Myalgia/Arthralgia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++++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4524866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Edema of extremities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7139822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Maculopapular rash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947644"/>
                  </a:ext>
                </a:extLst>
              </a:tr>
              <a:tr h="275071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Retro-orbital pain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3902293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Conjunctivitis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323130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Headache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7165458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Vomiting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2392421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Joint pains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265664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Lymphadenopathies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1894015"/>
                  </a:ext>
                </a:extLst>
              </a:tr>
              <a:tr h="404735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Hepatomegaly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1448603"/>
                  </a:ext>
                </a:extLst>
              </a:tr>
              <a:tr h="266736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Leukopenia/thrombopenia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8834633"/>
                  </a:ext>
                </a:extLst>
              </a:tr>
              <a:tr h="555701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Hemorrhage </a:t>
                      </a:r>
                      <a:r>
                        <a:rPr lang="en-US" sz="650">
                          <a:effectLst/>
                        </a:rPr>
                        <a:t>(petechiae, ecchymosis, purpura, epistaxis, bleeding gums, hematuria, or a positive tourniquet test result)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586952"/>
                  </a:ext>
                </a:extLst>
              </a:tr>
              <a:tr h="533472">
                <a:tc>
                  <a:txBody>
                    <a:bodyPr/>
                    <a:lstStyle/>
                    <a:p>
                      <a:pPr marL="457200" algn="l" rtl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Oropharynx and facial erythema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9141579"/>
                  </a:ext>
                </a:extLst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4060467" y="2183904"/>
            <a:ext cx="692150" cy="381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796136" y="2182911"/>
            <a:ext cx="692150" cy="381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308304" y="2175024"/>
            <a:ext cx="692150" cy="381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86922" y="2578595"/>
            <a:ext cx="692150" cy="24606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308304" y="3093161"/>
            <a:ext cx="692150" cy="228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067944" y="2576704"/>
            <a:ext cx="690562" cy="26828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08304" y="3619122"/>
            <a:ext cx="692150" cy="269875"/>
          </a:xfrm>
          <a:prstGeom prst="ellipse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rgbClr val="7030A0"/>
              </a:solidFill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695995" y="2945337"/>
            <a:ext cx="23916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[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771758" y="4941168"/>
            <a:ext cx="692150" cy="269875"/>
          </a:xfrm>
          <a:prstGeom prst="ellipse">
            <a:avLst/>
          </a:prstGeom>
          <a:noFill/>
          <a:ln w="254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rgbClr val="7030A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5771758" y="3118439"/>
            <a:ext cx="692150" cy="228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067150" y="3118439"/>
            <a:ext cx="692150" cy="228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310067" y="2590404"/>
            <a:ext cx="692150" cy="228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6850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cs typeface="Times New Roman" pitchFamily="18" charset="0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>
              <a:cs typeface="Arial" charset="0"/>
            </a:endParaRPr>
          </a:p>
        </p:txBody>
      </p:sp>
      <p:pic>
        <p:nvPicPr>
          <p:cNvPr id="24580" name="Picture 4" descr="Mun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753600" cy="73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95275" y="214313"/>
            <a:ext cx="412432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fa-IR" sz="4000" b="1" dirty="0">
                <a:solidFill>
                  <a:srgbClr val="FFFF00"/>
                </a:solidFill>
                <a:latin typeface="Calibri" pitchFamily="34" charset="0"/>
              </a:rPr>
              <a:t>با تشكر از توجه شما</a:t>
            </a:r>
            <a:endParaRPr lang="fa-IR" sz="3200" b="1" dirty="0">
              <a:solidFill>
                <a:srgbClr val="FFFF00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fa-IR" sz="4800" b="1" dirty="0">
                <a:solidFill>
                  <a:srgbClr val="FFFF00"/>
                </a:solidFill>
                <a:latin typeface="Calibri" pitchFamily="34" charset="0"/>
              </a:rPr>
              <a:t>سؤالات؟</a:t>
            </a:r>
          </a:p>
        </p:txBody>
      </p:sp>
    </p:spTree>
    <p:extLst>
      <p:ext uri="{BB962C8B-B14F-4D97-AF65-F5344CB8AC3E}">
        <p14:creationId xmlns:p14="http://schemas.microsoft.com/office/powerpoint/2010/main" val="24854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4"/>
            <a:ext cx="878687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view detai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4713"/>
            <a:ext cx="18288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AutoShape 9"/>
          <p:cNvSpPr>
            <a:spLocks noChangeArrowheads="1"/>
          </p:cNvSpPr>
          <p:nvPr/>
        </p:nvSpPr>
        <p:spPr bwMode="auto">
          <a:xfrm>
            <a:off x="2675731" y="6132513"/>
            <a:ext cx="3716338" cy="6096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2400" b="1"/>
              <a:t>District Health Center</a:t>
            </a:r>
            <a:endParaRPr lang="fa-IR" sz="1200"/>
          </a:p>
        </p:txBody>
      </p:sp>
      <p:pic>
        <p:nvPicPr>
          <p:cNvPr id="6" name="Picture 11" descr="Hospital featuring an ambulance by an entr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762" y="76200"/>
            <a:ext cx="21592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Doctor wearing a lab coat explaining healthcare to a pati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162800" y="1447800"/>
            <a:ext cx="1828800" cy="4572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>
                <a:latin typeface="Calibri" pitchFamily="34" charset="0"/>
                <a:ea typeface="Arial" charset="0"/>
                <a:cs typeface="B Nazanin" pitchFamily="2" charset="-78"/>
              </a:rPr>
              <a:t>Hospital</a:t>
            </a:r>
            <a:endParaRPr lang="fa-IR" sz="1200">
              <a:ea typeface="Arial" charset="0"/>
              <a:cs typeface="B Nazanin" pitchFamily="2" charset="-78"/>
            </a:endParaRPr>
          </a:p>
        </p:txBody>
      </p:sp>
      <p:pic>
        <p:nvPicPr>
          <p:cNvPr id="9" name="Picture 8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9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86000"/>
            <a:ext cx="2735263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House with red roo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5339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76200" y="5932488"/>
            <a:ext cx="2133600" cy="885825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>
                <a:latin typeface="Calibri" pitchFamily="34" charset="0"/>
                <a:ea typeface="Arial" charset="0"/>
                <a:cs typeface="B Nazanin" pitchFamily="2" charset="-78"/>
              </a:rPr>
              <a:t>Rural / Urban Health Centers</a:t>
            </a:r>
            <a:endParaRPr lang="fa-IR" sz="1200">
              <a:ea typeface="Arial" charset="0"/>
              <a:cs typeface="B Nazanin" pitchFamily="2" charset="-78"/>
            </a:endParaRPr>
          </a:p>
        </p:txBody>
      </p:sp>
      <p:pic>
        <p:nvPicPr>
          <p:cNvPr id="13" name="Picture 1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389" y="4287837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 descr="C:\Documents and Settings\P-Hemmati\Local Settings\Temp\Temporary Internet Files\Content.IE5\SQDZHNYI\MP900202026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7" y="4152900"/>
            <a:ext cx="5048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9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429000"/>
            <a:ext cx="31400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152400" y="3211513"/>
            <a:ext cx="1828800" cy="649287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0">
              <a:spcAft>
                <a:spcPts val="1000"/>
              </a:spcAft>
            </a:pPr>
            <a:r>
              <a:rPr lang="en-US" sz="1600" b="1">
                <a:latin typeface="Calibri" pitchFamily="34" charset="0"/>
                <a:ea typeface="Arial" charset="0"/>
                <a:cs typeface="B Nazanin" pitchFamily="2" charset="-78"/>
              </a:rPr>
              <a:t>Health Post (Urban)</a:t>
            </a:r>
            <a:endParaRPr lang="fa-IR" sz="1200">
              <a:ea typeface="Arial" charset="0"/>
              <a:cs typeface="B Nazanin" pitchFamily="2" charset="-78"/>
            </a:endParaRPr>
          </a:p>
        </p:txBody>
      </p:sp>
      <p:pic>
        <p:nvPicPr>
          <p:cNvPr id="18" name="Picture 3" descr="Countryside house in Skan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0" y="1143000"/>
            <a:ext cx="2286000" cy="5334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0">
              <a:spcAft>
                <a:spcPts val="1000"/>
              </a:spcAft>
            </a:pPr>
            <a:r>
              <a:rPr lang="en-US" sz="1600" b="1" dirty="0">
                <a:latin typeface="Calibri" pitchFamily="34" charset="0"/>
                <a:ea typeface="Arial" charset="0"/>
                <a:cs typeface="B Nazanin" pitchFamily="2" charset="-78"/>
              </a:rPr>
              <a:t>Health  House (Rural)</a:t>
            </a:r>
            <a:endParaRPr lang="fa-IR" sz="1200" dirty="0">
              <a:ea typeface="Arial" charset="0"/>
              <a:cs typeface="B Nazanin" pitchFamily="2" charset="-78"/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10388" y="6132513"/>
            <a:ext cx="2233612" cy="649287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 dirty="0">
                <a:latin typeface="Calibri" pitchFamily="34" charset="0"/>
                <a:ea typeface="Arial" charset="0"/>
                <a:cs typeface="B Nazanin" pitchFamily="2" charset="-78"/>
              </a:rPr>
              <a:t>Mass Gatherings /or closed communities</a:t>
            </a:r>
            <a:endParaRPr lang="fa-IR" sz="1200" dirty="0">
              <a:ea typeface="Arial" charset="0"/>
              <a:cs typeface="B Nazanin" pitchFamily="2" charset="-78"/>
            </a:endParaRPr>
          </a:p>
        </p:txBody>
      </p:sp>
      <p:pic>
        <p:nvPicPr>
          <p:cNvPr id="24" name="Picture 23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63472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3124200" y="152400"/>
            <a:ext cx="2590800" cy="4572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>
                <a:latin typeface="Calibri" pitchFamily="34" charset="0"/>
                <a:ea typeface="Arial" charset="0"/>
                <a:cs typeface="B Nazanin" pitchFamily="2" charset="-78"/>
              </a:rPr>
              <a:t>Private Offices / Clinics</a:t>
            </a:r>
            <a:endParaRPr lang="fa-IR" sz="1200">
              <a:ea typeface="Arial" charset="0"/>
              <a:cs typeface="B Nazanin" pitchFamily="2" charset="-78"/>
            </a:endParaRPr>
          </a:p>
        </p:txBody>
      </p:sp>
      <p:sp>
        <p:nvSpPr>
          <p:cNvPr id="28" name="Right Arrow 27"/>
          <p:cNvSpPr/>
          <p:nvPr/>
        </p:nvSpPr>
        <p:spPr>
          <a:xfrm rot="2721307">
            <a:off x="1774826" y="1430337"/>
            <a:ext cx="2273300" cy="428625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diarrhea case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1889555" y="2560232"/>
            <a:ext cx="1866900" cy="4572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diarrhea cases</a:t>
            </a:r>
          </a:p>
        </p:txBody>
      </p:sp>
      <p:sp>
        <p:nvSpPr>
          <p:cNvPr id="30" name="Right Arrow 29"/>
          <p:cNvSpPr/>
          <p:nvPr/>
        </p:nvSpPr>
        <p:spPr>
          <a:xfrm rot="19090465">
            <a:off x="2148303" y="3466266"/>
            <a:ext cx="1499573" cy="40163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1" name="Left Arrow 30"/>
          <p:cNvSpPr/>
          <p:nvPr/>
        </p:nvSpPr>
        <p:spPr>
          <a:xfrm rot="18393954">
            <a:off x="5103813" y="1566863"/>
            <a:ext cx="2041525" cy="454025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2" name="Left Arrow 31"/>
          <p:cNvSpPr/>
          <p:nvPr/>
        </p:nvSpPr>
        <p:spPr>
          <a:xfrm rot="2844691">
            <a:off x="5443961" y="3774009"/>
            <a:ext cx="1646849" cy="457200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3" name="Down Arrow 32"/>
          <p:cNvSpPr/>
          <p:nvPr/>
        </p:nvSpPr>
        <p:spPr>
          <a:xfrm>
            <a:off x="3810000" y="723900"/>
            <a:ext cx="457200" cy="155257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4" name="Explosion 2 33"/>
          <p:cNvSpPr/>
          <p:nvPr/>
        </p:nvSpPr>
        <p:spPr>
          <a:xfrm>
            <a:off x="3276600" y="2673079"/>
            <a:ext cx="2847975" cy="18288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Diarrhea Outbreak</a:t>
            </a:r>
          </a:p>
        </p:txBody>
      </p:sp>
      <p:pic>
        <p:nvPicPr>
          <p:cNvPr id="1027" name="Picture 3" descr="C:\Users\Peyman\AppData\Local\Microsoft\Windows\Temporary Internet Files\Content.IE5\F33XWIF5\MP900438704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253" y="2918465"/>
            <a:ext cx="1001892" cy="72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eyman\AppData\Local\Microsoft\Windows\Temporary Internet Files\Content.IE5\F33XWIF5\MP900289263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799" y="2208122"/>
            <a:ext cx="10668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Left Arrow 35"/>
          <p:cNvSpPr/>
          <p:nvPr/>
        </p:nvSpPr>
        <p:spPr>
          <a:xfrm>
            <a:off x="5943600" y="2735362"/>
            <a:ext cx="1465730" cy="457200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6992923" y="3657599"/>
            <a:ext cx="2100349" cy="673208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 dirty="0">
                <a:latin typeface="Calibri" pitchFamily="34" charset="0"/>
                <a:ea typeface="Arial" charset="0"/>
                <a:cs typeface="B Nazanin" pitchFamily="2" charset="-78"/>
              </a:rPr>
              <a:t>Border Health Surveillance Units</a:t>
            </a:r>
            <a:endParaRPr lang="fa-IR" sz="1200" dirty="0">
              <a:ea typeface="Arial" charset="0"/>
              <a:cs typeface="B Nazanin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856" y="334203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717" y="2262925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636" y="5060736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881" y="5115338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40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982" y="2211161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63" y="2950471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50" y="530192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363" y="4876800"/>
            <a:ext cx="1633172" cy="118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38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3" presetClass="entr" presetSubtype="528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19" grpId="0" animBg="1"/>
      <p:bldP spid="22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449" y="71438"/>
            <a:ext cx="879726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9114" y="214290"/>
            <a:ext cx="8181976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2061</Words>
  <Application>Microsoft Office PowerPoint</Application>
  <PresentationFormat>On-screen Show (4:3)</PresentationFormat>
  <Paragraphs>327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B Nazanin</vt:lpstr>
      <vt:lpstr>Calibri</vt:lpstr>
      <vt:lpstr>Times New Roman</vt:lpstr>
      <vt:lpstr>Office Theme</vt:lpstr>
      <vt:lpstr>PowerPoint Presentation</vt:lpstr>
      <vt:lpstr>معرفی نظام مراقبت سندرمیک</vt:lpstr>
      <vt:lpstr>مثالي در خصوص رويدادهاي بيولوژيك عمدي (بيوتروريستي) كه در صورت عدم آمادگي دفاعي كشور ميتوانند تبعات جبران ناپذيري ببار آورند: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اقدامات بهداشتی در قبال سندرم تب و خونریزی (وظایف کادر بهداشتی درمانی)</vt:lpstr>
      <vt:lpstr>PowerPoint Presentation</vt:lpstr>
      <vt:lpstr>PowerPoint Presentation</vt:lpstr>
      <vt:lpstr>اقدامات بهداشتی در قبال سندرم تب و بثورات حاد ماکولوپاپولر  (وظایف کادر بهداشتی درمانی)</vt:lpstr>
      <vt:lpstr>PowerPoint Presentation</vt:lpstr>
      <vt:lpstr>PowerPoint Presentation</vt:lpstr>
      <vt:lpstr>اقدامات بهداشتی در قبال سندرم تب و بثورات حاد غیر ماکولوپاپولر  (وظایف کادر بهداشتی درمانی)</vt:lpstr>
      <vt:lpstr>PowerPoint Presentation</vt:lpstr>
      <vt:lpstr>PowerPoint Presentation</vt:lpstr>
      <vt:lpstr>اقدامات بهداشتی در قبال سندرم شبه آنفلونزا (وظایف کادر بهداشتی درمانی)</vt:lpstr>
      <vt:lpstr>PowerPoint Presentation</vt:lpstr>
      <vt:lpstr>PowerPoint Presentation</vt:lpstr>
      <vt:lpstr>اقدامات بهداشتی در قبال سندرم (بیماری) شدید تنفسی (وظایف کادر بهداشتی درمانی)</vt:lpstr>
      <vt:lpstr>PowerPoint Presentation</vt:lpstr>
      <vt:lpstr>PowerPoint Presentation</vt:lpstr>
      <vt:lpstr>اقدامات بهداشتی در قبال سندرم تب و علائم نورولوژیک (عصبی) (وظایف کادر بهداشتی درمانی)</vt:lpstr>
      <vt:lpstr>PowerPoint Presentation</vt:lpstr>
      <vt:lpstr>PowerPoint Presentation</vt:lpstr>
      <vt:lpstr>اقدامات بهداشتی در قبال سندرم تب طول کشیده (وظایف کادر بهداشتی درمانی)</vt:lpstr>
      <vt:lpstr>PowerPoint Presentation</vt:lpstr>
      <vt:lpstr>PowerPoint Presentation</vt:lpstr>
      <vt:lpstr>اقدامات بهداشتی در قبال سندرم مسمومیت غذایی (وظایف کادر بهداشتی درمانی)</vt:lpstr>
      <vt:lpstr>PowerPoint Presentation</vt:lpstr>
      <vt:lpstr>PowerPoint Presentation</vt:lpstr>
      <vt:lpstr>اقدامات بهداشتی در قبال سندرم اسهال حاد (آبکی) (وظایف کادر بهداشتی درمانی)</vt:lpstr>
      <vt:lpstr>PowerPoint Presentation</vt:lpstr>
      <vt:lpstr>PowerPoint Presentation</vt:lpstr>
      <vt:lpstr>اقدامات بهداشتی در قبال سندرم اسهال خونی (وظایف کادر بهداشتی درمانی)</vt:lpstr>
      <vt:lpstr>PowerPoint Presentation</vt:lpstr>
      <vt:lpstr>PowerPoint Presentation</vt:lpstr>
      <vt:lpstr>اقدامات بهداشتی در قبال سندرم زردی حاد (وظایف کادر بهداشتی درمانی)</vt:lpstr>
      <vt:lpstr>PowerPoint Presentation</vt:lpstr>
      <vt:lpstr>PowerPoint Presentation</vt:lpstr>
      <vt:lpstr>اقدامات بهداشتی در قبال سندرم فلج شل حاد (وظایف کادر بهداشتی درمانی)</vt:lpstr>
      <vt:lpstr>PowerPoint Presentation</vt:lpstr>
      <vt:lpstr>PowerPoint Presentation</vt:lpstr>
      <vt:lpstr>اقدامات بهداشتی در قبال سندرم شوک عفونی (وظایف کادر بهداشتی درمانی)</vt:lpstr>
      <vt:lpstr>PowerPoint Presentation</vt:lpstr>
      <vt:lpstr>PowerPoint Presentation</vt:lpstr>
      <vt:lpstr>اقدامات بهداشتی در قبال سندرم سرفه طول کشیده (وظایف کادر بهداشتی درمانی)</vt:lpstr>
      <vt:lpstr>PowerPoint Presentation</vt:lpstr>
      <vt:lpstr>PowerPoint Presentation</vt:lpstr>
      <vt:lpstr>اقدامات بهداشتی در قبال سندرم مرگ ناگهانی غیرمنتظره (وظایف کادر بهداشتی درمانی)</vt:lpstr>
      <vt:lpstr>خلاصه انواع احتیاطات لازم در قبال هر سندرم</vt:lpstr>
      <vt:lpstr>چگونه از نظام مراقبت سندرمیک برای بیماریهای نوپدید-بازپدید منتقله از طریق پشه آئدس Aedes-borne diseases استفاده کنیم ؟</vt:lpstr>
      <vt:lpstr>چگونه از نظام مراقبت سندرمیک برای بیماریهای نوپدید-بازپدید منتقله از طریق پشه آئدس Aedes-borne diseases استفاده کنیم ؟  (علائمی که در هر 3 بیماری وجود داشته و حداقل در یک بیماری شیوع آن زیاد یعنی سه مثبت باشد)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cdc</dc:creator>
  <cp:lastModifiedBy>Simin Khayyatzadeh</cp:lastModifiedBy>
  <cp:revision>110</cp:revision>
  <dcterms:created xsi:type="dcterms:W3CDTF">2013-11-27T06:51:23Z</dcterms:created>
  <dcterms:modified xsi:type="dcterms:W3CDTF">2025-06-10T08:51:55Z</dcterms:modified>
</cp:coreProperties>
</file>