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82" r:id="rId2"/>
    <p:sldId id="256" r:id="rId3"/>
    <p:sldId id="273" r:id="rId4"/>
    <p:sldId id="274" r:id="rId5"/>
    <p:sldId id="257" r:id="rId6"/>
    <p:sldId id="275" r:id="rId7"/>
    <p:sldId id="305" r:id="rId8"/>
    <p:sldId id="294" r:id="rId9"/>
    <p:sldId id="295" r:id="rId10"/>
    <p:sldId id="306" r:id="rId11"/>
    <p:sldId id="296" r:id="rId12"/>
    <p:sldId id="297" r:id="rId13"/>
    <p:sldId id="307" r:id="rId14"/>
    <p:sldId id="258" r:id="rId15"/>
    <p:sldId id="298" r:id="rId16"/>
    <p:sldId id="308" r:id="rId17"/>
    <p:sldId id="259" r:id="rId18"/>
    <p:sldId id="277" r:id="rId19"/>
    <p:sldId id="309" r:id="rId20"/>
    <p:sldId id="299" r:id="rId21"/>
    <p:sldId id="300" r:id="rId22"/>
    <p:sldId id="310" r:id="rId23"/>
    <p:sldId id="301" r:id="rId24"/>
    <p:sldId id="302" r:id="rId25"/>
    <p:sldId id="311" r:id="rId26"/>
    <p:sldId id="260" r:id="rId27"/>
    <p:sldId id="279" r:id="rId28"/>
    <p:sldId id="312" r:id="rId29"/>
    <p:sldId id="261" r:id="rId30"/>
    <p:sldId id="284" r:id="rId31"/>
    <p:sldId id="313" r:id="rId32"/>
    <p:sldId id="262" r:id="rId33"/>
    <p:sldId id="280" r:id="rId34"/>
    <p:sldId id="314" r:id="rId35"/>
    <p:sldId id="292" r:id="rId36"/>
    <p:sldId id="293" r:id="rId37"/>
    <p:sldId id="315" r:id="rId38"/>
    <p:sldId id="268" r:id="rId39"/>
    <p:sldId id="287" r:id="rId40"/>
    <p:sldId id="316" r:id="rId41"/>
    <p:sldId id="271" r:id="rId42"/>
    <p:sldId id="290" r:id="rId43"/>
    <p:sldId id="270" r:id="rId44"/>
    <p:sldId id="289" r:id="rId45"/>
    <p:sldId id="317" r:id="rId46"/>
    <p:sldId id="272" r:id="rId47"/>
    <p:sldId id="291" r:id="rId48"/>
    <p:sldId id="303" r:id="rId49"/>
    <p:sldId id="304" r:id="rId50"/>
    <p:sldId id="318" r:id="rId51"/>
    <p:sldId id="283" r:id="rId5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1548" y="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/>
              <a:t>Click to edit Master subtitle style</a:t>
            </a:r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B79073-CBB5-4E00-86E5-17A637BEC508}" type="datetimeFigureOut">
              <a:rPr lang="en-US" smtClean="0"/>
              <a:pPr/>
              <a:t>6/10/2025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Oval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Oval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C6A87627-244D-4FD0-A3A1-264340F2112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B79073-CBB5-4E00-86E5-17A637BEC508}" type="datetimeFigureOut">
              <a:rPr lang="en-US" smtClean="0"/>
              <a:pPr/>
              <a:t>6/10/2025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A87627-244D-4FD0-A3A1-264340F2112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Rectangle 10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Oval 13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Oval 14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fld id="{C6A87627-244D-4FD0-A3A1-264340F2112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B79073-CBB5-4E00-86E5-17A637BEC508}" type="datetimeFigureOut">
              <a:rPr lang="en-US" smtClean="0"/>
              <a:pPr/>
              <a:t>6/10/2025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en-US"/>
              <a:t>Click to edit Master title style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B79073-CBB5-4E00-86E5-17A637BEC508}" type="datetimeFigureOut">
              <a:rPr lang="en-US" smtClean="0"/>
              <a:pPr/>
              <a:t>6/10/2025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fld id="{C6A87627-244D-4FD0-A3A1-264340F2112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Rectangle 13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B79073-CBB5-4E00-86E5-17A637BEC508}" type="datetimeFigureOut">
              <a:rPr lang="en-US" smtClean="0"/>
              <a:pPr/>
              <a:t>6/10/2025</a:t>
            </a:fld>
            <a:endParaRPr lang="en-US"/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Oval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Oval 10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C6A87627-244D-4FD0-A3A1-264340F2112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fld id="{C6B79073-CBB5-4E00-86E5-17A637BEC508}" type="datetimeFigureOut">
              <a:rPr lang="en-US" smtClean="0"/>
              <a:pPr/>
              <a:t>6/10/2025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A87627-244D-4FD0-A3A1-264340F2112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Content Placeholder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12" name="Content Placeholder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traight Connector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Rectangle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1" name="Rectangle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2" name="Rectangle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B79073-CBB5-4E00-86E5-17A637BEC508}" type="datetimeFigureOut">
              <a:rPr lang="en-US" smtClean="0"/>
              <a:pPr/>
              <a:t>6/10/2025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endParaRPr lang="en-US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Content Placeholder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26" name="Content Placeholder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25" name="Oval 24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Oval 26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fld id="{C6A87627-244D-4FD0-A3A1-264340F2112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3" name="Title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en-US"/>
              <a:t>Click to edit Master title style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B79073-CBB5-4E00-86E5-17A637BEC508}" type="datetimeFigureOut">
              <a:rPr lang="en-US" smtClean="0"/>
              <a:pPr/>
              <a:t>6/10/2025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fld id="{C6A87627-244D-4FD0-A3A1-264340F2112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B79073-CBB5-4E00-86E5-17A637BEC508}" type="datetimeFigureOut">
              <a:rPr lang="en-US" smtClean="0"/>
              <a:pPr/>
              <a:t>6/10/2025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C6A87627-244D-4FD0-A3A1-264340F2112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3" name="Rectangle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Content Placeholder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10" name="Oval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Oval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C6A87627-244D-4FD0-A3A1-264340F2112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1" name="Rectangle 20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B79073-CBB5-4E00-86E5-17A637BEC508}" type="datetimeFigureOut">
              <a:rPr lang="en-US" smtClean="0"/>
              <a:pPr/>
              <a:t>6/10/2025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Straight Connector 20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Rectangle 19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Oval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Oval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fld id="{C6A87627-244D-4FD0-A3A1-264340F2112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22" name="Rectangle 21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fld id="{C6B79073-CBB5-4E00-86E5-17A637BEC508}" type="datetimeFigureOut">
              <a:rPr lang="en-US" smtClean="0"/>
              <a:pPr/>
              <a:t>6/10/2025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fld id="{C6B79073-CBB5-4E00-86E5-17A637BEC508}" type="datetimeFigureOut">
              <a:rPr lang="en-US" smtClean="0"/>
              <a:pPr/>
              <a:t>6/10/2025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Oval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Oval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C6A87627-244D-4FD0-A3A1-264340F2112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/>
              <a:t>Click to edit Master text styles</a:t>
            </a:r>
          </a:p>
          <a:p>
            <a:pPr lvl="1" eaLnBrk="1" latinLnBrk="0" hangingPunct="1"/>
            <a:r>
              <a:rPr kumimoji="0" lang="en-US"/>
              <a:t>Second level</a:t>
            </a:r>
          </a:p>
          <a:p>
            <a:pPr lvl="2" eaLnBrk="1" latinLnBrk="0" hangingPunct="1"/>
            <a:r>
              <a:rPr kumimoji="0" lang="en-US"/>
              <a:t>Third level</a:t>
            </a:r>
          </a:p>
          <a:p>
            <a:pPr lvl="3" eaLnBrk="1" latinLnBrk="0" hangingPunct="1"/>
            <a:r>
              <a:rPr kumimoji="0" lang="en-US"/>
              <a:t>Fourth level</a:t>
            </a:r>
          </a:p>
          <a:p>
            <a:pPr lvl="4" eaLnBrk="1" latinLnBrk="0" hangingPunct="1"/>
            <a:r>
              <a:rPr kumimoji="0" lang="en-US"/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G:\هارد اداره\بسم الله\f18f93eec7347442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79512" y="79379"/>
            <a:ext cx="8856984" cy="666198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301752" y="188640"/>
            <a:ext cx="8534400" cy="936104"/>
          </a:xfrm>
        </p:spPr>
        <p:txBody>
          <a:bodyPr>
            <a:normAutofit fontScale="90000"/>
          </a:bodyPr>
          <a:lstStyle/>
          <a:p>
            <a:pPr rtl="1"/>
            <a:r>
              <a:rPr lang="fa-IR" b="1" dirty="0">
                <a:solidFill>
                  <a:srgbClr val="FF0000"/>
                </a:solidFill>
              </a:rPr>
              <a:t>بیماریهایی که میتوان بوسیله سندرم تب و راش (ماكولوپاپولر)</a:t>
            </a:r>
            <a:br>
              <a:rPr lang="en-US" b="1" dirty="0">
                <a:solidFill>
                  <a:srgbClr val="FF0000"/>
                </a:solidFill>
              </a:rPr>
            </a:br>
            <a:r>
              <a:rPr lang="fa-IR" b="1" dirty="0">
                <a:solidFill>
                  <a:srgbClr val="FF0000"/>
                </a:solidFill>
              </a:rPr>
              <a:t>بسرعت شناسایی </a:t>
            </a:r>
            <a:r>
              <a:rPr lang="en-US" b="1" dirty="0">
                <a:solidFill>
                  <a:srgbClr val="FF0000"/>
                </a:solidFill>
              </a:rPr>
              <a:t>capture</a:t>
            </a:r>
            <a:r>
              <a:rPr lang="fa-IR" b="1" dirty="0">
                <a:solidFill>
                  <a:srgbClr val="FF0000"/>
                </a:solidFill>
              </a:rPr>
              <a:t> نمود (تشخیص های افتراقی) 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6" name="Content Placeholder 5"/>
          <p:cNvSpPr>
            <a:spLocks noGrp="1"/>
          </p:cNvSpPr>
          <p:nvPr>
            <p:ph sz="half" idx="1"/>
          </p:nvPr>
        </p:nvSpPr>
        <p:spPr>
          <a:xfrm>
            <a:off x="4572000" y="1268760"/>
            <a:ext cx="4326632" cy="5328592"/>
          </a:xfrm>
        </p:spPr>
        <p:txBody>
          <a:bodyPr>
            <a:noAutofit/>
          </a:bodyPr>
          <a:lstStyle/>
          <a:p>
            <a:pPr marL="457200" indent="-457200" algn="r" rtl="1">
              <a:lnSpc>
                <a:spcPct val="150000"/>
              </a:lnSpc>
              <a:buFont typeface="+mj-lt"/>
              <a:buAutoNum type="arabicPeriod"/>
            </a:pPr>
            <a:r>
              <a:rPr lang="fa-IR" sz="2400" b="1" dirty="0"/>
              <a:t>مننگوکوکسمی</a:t>
            </a:r>
            <a:endParaRPr lang="en-US" sz="2400" b="1" dirty="0"/>
          </a:p>
          <a:p>
            <a:pPr marL="457200" indent="-457200" algn="r" rtl="1">
              <a:lnSpc>
                <a:spcPct val="150000"/>
              </a:lnSpc>
              <a:buFont typeface="+mj-lt"/>
              <a:buAutoNum type="arabicPeriod"/>
            </a:pPr>
            <a:r>
              <a:rPr lang="fa-IR" sz="2400" b="1" dirty="0"/>
              <a:t>اگزانتم ویرال (سرخک ، سرخجه ، مونونوکلوئوز عفونی)</a:t>
            </a:r>
          </a:p>
          <a:p>
            <a:pPr marL="457200" indent="-457200" algn="r" rtl="1">
              <a:lnSpc>
                <a:spcPct val="150000"/>
              </a:lnSpc>
              <a:buFont typeface="+mj-lt"/>
              <a:buAutoNum type="arabicPeriod"/>
            </a:pPr>
            <a:r>
              <a:rPr lang="fa-IR" sz="2400" b="1" dirty="0"/>
              <a:t> </a:t>
            </a:r>
            <a:r>
              <a:rPr lang="en-US" sz="2400" dirty="0"/>
              <a:t>  </a:t>
            </a:r>
            <a:r>
              <a:rPr lang="en-US" sz="2400" b="1" dirty="0"/>
              <a:t>5</a:t>
            </a:r>
            <a:r>
              <a:rPr lang="en-US" sz="2400" b="1" baseline="30000" dirty="0"/>
              <a:t>th</a:t>
            </a:r>
            <a:r>
              <a:rPr lang="en-US" sz="2400" b="1" dirty="0"/>
              <a:t> disease (</a:t>
            </a:r>
            <a:r>
              <a:rPr lang="en-US" sz="2400" b="1" dirty="0" err="1"/>
              <a:t>Roseola</a:t>
            </a:r>
            <a:r>
              <a:rPr lang="en-US" sz="2400" b="1" dirty="0"/>
              <a:t> </a:t>
            </a:r>
            <a:r>
              <a:rPr lang="en-US" sz="2400" b="1" dirty="0" err="1"/>
              <a:t>Infantum</a:t>
            </a:r>
            <a:r>
              <a:rPr lang="en-US" sz="2400" b="1" dirty="0"/>
              <a:t> , </a:t>
            </a:r>
            <a:r>
              <a:rPr lang="en-US" sz="2400" b="1" dirty="0" err="1"/>
              <a:t>Exantum</a:t>
            </a:r>
            <a:r>
              <a:rPr lang="en-US" sz="2400" b="1" dirty="0"/>
              <a:t> </a:t>
            </a:r>
            <a:r>
              <a:rPr lang="en-US" sz="2400" b="1" dirty="0" err="1"/>
              <a:t>Sabitum</a:t>
            </a:r>
            <a:r>
              <a:rPr lang="en-US" sz="2400" b="1" dirty="0"/>
              <a:t>)</a:t>
            </a:r>
            <a:endParaRPr lang="en-US" sz="2400" b="1" dirty="0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2"/>
          </p:nvPr>
        </p:nvSpPr>
        <p:spPr>
          <a:xfrm>
            <a:off x="251520" y="1484784"/>
            <a:ext cx="4038600" cy="4681728"/>
          </a:xfrm>
        </p:spPr>
        <p:txBody>
          <a:bodyPr>
            <a:normAutofit/>
          </a:bodyPr>
          <a:lstStyle/>
          <a:p>
            <a:pPr marL="457200" indent="-457200" algn="r" rtl="1">
              <a:lnSpc>
                <a:spcPct val="150000"/>
              </a:lnSpc>
              <a:buFont typeface="+mj-lt"/>
              <a:buAutoNum type="arabicPeriod" startAt="4"/>
            </a:pPr>
            <a:r>
              <a:rPr lang="en-US" sz="2400" b="1" dirty="0"/>
              <a:t>CCHF</a:t>
            </a:r>
          </a:p>
          <a:p>
            <a:pPr marL="457200" indent="-457200" algn="r" rtl="1">
              <a:lnSpc>
                <a:spcPct val="150000"/>
              </a:lnSpc>
              <a:buFont typeface="+mj-lt"/>
              <a:buAutoNum type="arabicPeriod" startAt="4"/>
            </a:pPr>
            <a:r>
              <a:rPr lang="fa-IR" sz="2400" b="1" dirty="0"/>
              <a:t>چیکونگونیا</a:t>
            </a:r>
            <a:endParaRPr lang="en-US" sz="2400" b="1" dirty="0"/>
          </a:p>
          <a:p>
            <a:pPr marL="457200" indent="-457200" algn="r" rtl="1">
              <a:lnSpc>
                <a:spcPct val="150000"/>
              </a:lnSpc>
              <a:buFont typeface="+mj-lt"/>
              <a:buAutoNum type="arabicPeriod" startAt="4"/>
            </a:pPr>
            <a:r>
              <a:rPr lang="fa-IR" sz="2400" b="1" dirty="0"/>
              <a:t>دنگ</a:t>
            </a:r>
          </a:p>
          <a:p>
            <a:pPr marL="457200" indent="-457200" algn="r" rtl="1">
              <a:lnSpc>
                <a:spcPct val="150000"/>
              </a:lnSpc>
              <a:buFont typeface="+mj-lt"/>
              <a:buAutoNum type="arabicPeriod" startAt="4"/>
            </a:pPr>
            <a:r>
              <a:rPr lang="fa-IR" sz="2400" b="1" dirty="0"/>
              <a:t>سیفیلیس ثانویه</a:t>
            </a:r>
          </a:p>
          <a:p>
            <a:pPr marL="457200" indent="-457200" algn="r" rtl="1">
              <a:lnSpc>
                <a:spcPct val="150000"/>
              </a:lnSpc>
              <a:buFont typeface="+mj-lt"/>
              <a:buAutoNum type="arabicPeriod" startAt="4"/>
            </a:pPr>
            <a:r>
              <a:rPr lang="fa-IR" sz="2400" b="1" dirty="0"/>
              <a:t>راش دارویی</a:t>
            </a:r>
            <a:endParaRPr lang="en-US" sz="2400" b="1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6789190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1200136"/>
          </a:xfrm>
        </p:spPr>
        <p:txBody>
          <a:bodyPr>
            <a:normAutofit fontScale="90000"/>
          </a:bodyPr>
          <a:lstStyle/>
          <a:p>
            <a:pPr lvl="0" rtl="1"/>
            <a:r>
              <a:rPr lang="fa-IR" sz="4400" b="1" dirty="0">
                <a:solidFill>
                  <a:srgbClr val="FF0000"/>
                </a:solidFill>
              </a:rPr>
              <a:t>تب و راش (غير ماكولوپاپولر)</a:t>
            </a:r>
            <a:br>
              <a:rPr lang="en-US" dirty="0">
                <a:solidFill>
                  <a:srgbClr val="FF0000"/>
                </a:solidFill>
              </a:rPr>
            </a:br>
            <a:r>
              <a:rPr lang="en-US" b="1" dirty="0">
                <a:solidFill>
                  <a:srgbClr val="FF0000"/>
                </a:solidFill>
              </a:rPr>
              <a:t>Fever and Rash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algn="r" rtl="1"/>
            <a:r>
              <a:rPr lang="fa-IR" sz="4400" dirty="0"/>
              <a:t>تب  +</a:t>
            </a:r>
          </a:p>
          <a:p>
            <a:pPr lvl="0" algn="r" rtl="1"/>
            <a:r>
              <a:rPr lang="fa-IR" sz="4400" b="1" dirty="0"/>
              <a:t>دانه / هاي كوچك آبدار (وزيكول)</a:t>
            </a:r>
            <a:endParaRPr lang="en-US" sz="4400" dirty="0"/>
          </a:p>
          <a:p>
            <a:pPr lvl="0" algn="r" rtl="1"/>
            <a:r>
              <a:rPr lang="fa-IR" sz="4400" b="1" dirty="0"/>
              <a:t>تاول (برجستگي بزرگ پوستي حاوي مايع)</a:t>
            </a:r>
            <a:endParaRPr lang="en-US" sz="4400" dirty="0"/>
          </a:p>
          <a:p>
            <a:pPr algn="r" rtl="1"/>
            <a:endParaRPr lang="en-US" sz="4400" dirty="0"/>
          </a:p>
        </p:txBody>
      </p:sp>
    </p:spTree>
    <p:extLst>
      <p:ext uri="{BB962C8B-B14F-4D97-AF65-F5344CB8AC3E}">
        <p14:creationId xmlns:p14="http://schemas.microsoft.com/office/powerpoint/2010/main" val="312843188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16632"/>
            <a:ext cx="8784976" cy="66247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539376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301752" y="188640"/>
            <a:ext cx="8534400" cy="936104"/>
          </a:xfrm>
        </p:spPr>
        <p:txBody>
          <a:bodyPr>
            <a:noAutofit/>
          </a:bodyPr>
          <a:lstStyle/>
          <a:p>
            <a:pPr rtl="1"/>
            <a:r>
              <a:rPr lang="fa-IR" sz="2800" b="1" dirty="0">
                <a:solidFill>
                  <a:srgbClr val="FF0000"/>
                </a:solidFill>
              </a:rPr>
              <a:t>بیماریهایی که میتوان بوسیله سندرم تب و راش (غیر ماكولوپاپولر) بسرعت شناسایی </a:t>
            </a:r>
            <a:r>
              <a:rPr lang="en-US" sz="2800" b="1" dirty="0">
                <a:solidFill>
                  <a:srgbClr val="FF0000"/>
                </a:solidFill>
              </a:rPr>
              <a:t>capture</a:t>
            </a:r>
            <a:r>
              <a:rPr lang="fa-IR" sz="2800" b="1" dirty="0">
                <a:solidFill>
                  <a:srgbClr val="FF0000"/>
                </a:solidFill>
              </a:rPr>
              <a:t> نمود (تشخیص های افتراقی) </a:t>
            </a:r>
            <a:endParaRPr lang="en-US" sz="2800" b="1" dirty="0">
              <a:solidFill>
                <a:srgbClr val="FF0000"/>
              </a:solidFill>
            </a:endParaRPr>
          </a:p>
        </p:txBody>
      </p:sp>
      <p:sp>
        <p:nvSpPr>
          <p:cNvPr id="6" name="Content Placeholder 5"/>
          <p:cNvSpPr>
            <a:spLocks noGrp="1"/>
          </p:cNvSpPr>
          <p:nvPr>
            <p:ph sz="half" idx="1"/>
          </p:nvPr>
        </p:nvSpPr>
        <p:spPr>
          <a:xfrm>
            <a:off x="4716016" y="1268760"/>
            <a:ext cx="4326632" cy="5328592"/>
          </a:xfrm>
        </p:spPr>
        <p:txBody>
          <a:bodyPr>
            <a:noAutofit/>
          </a:bodyPr>
          <a:lstStyle/>
          <a:p>
            <a:pPr marL="457200" indent="-457200" algn="r" rtl="1">
              <a:lnSpc>
                <a:spcPct val="150000"/>
              </a:lnSpc>
              <a:buFont typeface="+mj-lt"/>
              <a:buAutoNum type="arabicPeriod"/>
            </a:pPr>
            <a:r>
              <a:rPr lang="fa-IR" sz="2400" b="1" dirty="0">
                <a:latin typeface="Arial" pitchFamily="34" charset="0"/>
                <a:cs typeface="Arial" pitchFamily="34" charset="0"/>
              </a:rPr>
              <a:t>آبله مرغان</a:t>
            </a:r>
            <a:endParaRPr lang="en-US" sz="2400" b="1" dirty="0">
              <a:latin typeface="Arial" pitchFamily="34" charset="0"/>
              <a:cs typeface="Arial" pitchFamily="34" charset="0"/>
            </a:endParaRPr>
          </a:p>
          <a:p>
            <a:pPr marL="457200" indent="-457200" algn="r" rtl="1">
              <a:lnSpc>
                <a:spcPct val="150000"/>
              </a:lnSpc>
              <a:buFont typeface="+mj-lt"/>
              <a:buAutoNum type="arabicPeriod"/>
            </a:pPr>
            <a:r>
              <a:rPr lang="fa-IR" sz="2400" b="1" dirty="0">
                <a:latin typeface="Arial" pitchFamily="34" charset="0"/>
                <a:cs typeface="Arial" pitchFamily="34" charset="0"/>
              </a:rPr>
              <a:t>آبله</a:t>
            </a:r>
          </a:p>
          <a:p>
            <a:pPr marL="457200" indent="-457200" algn="r" rtl="1">
              <a:lnSpc>
                <a:spcPct val="150000"/>
              </a:lnSpc>
              <a:buFont typeface="+mj-lt"/>
              <a:buAutoNum type="arabicPeriod"/>
            </a:pPr>
            <a:r>
              <a:rPr lang="en-US" sz="2400" b="1" dirty="0">
                <a:latin typeface="Arial" pitchFamily="34" charset="0"/>
                <a:cs typeface="Arial" pitchFamily="34" charset="0"/>
              </a:rPr>
              <a:t> </a:t>
            </a:r>
            <a:r>
              <a:rPr lang="fa-IR" sz="2400" b="1" dirty="0">
                <a:latin typeface="Arial" pitchFamily="34" charset="0"/>
                <a:cs typeface="Arial" pitchFamily="34" charset="0"/>
              </a:rPr>
              <a:t>سیاه زخم پوستی</a:t>
            </a:r>
          </a:p>
          <a:p>
            <a:pPr marL="457200" indent="-457200" algn="r" rtl="1">
              <a:lnSpc>
                <a:spcPct val="150000"/>
              </a:lnSpc>
              <a:buFont typeface="+mj-lt"/>
              <a:buAutoNum type="arabicPeriod"/>
            </a:pPr>
            <a:r>
              <a:rPr lang="fa-IR" sz="2400" b="1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استاف</a:t>
            </a:r>
          </a:p>
          <a:p>
            <a:pPr marL="457200" indent="-457200" algn="r" rtl="1">
              <a:lnSpc>
                <a:spcPct val="150000"/>
              </a:lnSpc>
              <a:buFont typeface="+mj-lt"/>
              <a:buAutoNum type="arabicPeriod"/>
            </a:pPr>
            <a:r>
              <a:rPr lang="fa-IR" sz="2400" b="1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تولارمی پوستی</a:t>
            </a:r>
            <a:endParaRPr lang="en-US" sz="2400" b="1" dirty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5876515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1128698"/>
          </a:xfrm>
        </p:spPr>
        <p:txBody>
          <a:bodyPr>
            <a:normAutofit fontScale="90000"/>
          </a:bodyPr>
          <a:lstStyle/>
          <a:p>
            <a:pPr lvl="0" rtl="1"/>
            <a:r>
              <a:rPr lang="fa-IR" sz="4400" b="1" dirty="0">
                <a:solidFill>
                  <a:srgbClr val="FF0000"/>
                </a:solidFill>
              </a:rPr>
              <a:t>نشانگان شبيه آنفلوانزا</a:t>
            </a:r>
            <a:br>
              <a:rPr lang="en-US" b="1" dirty="0"/>
            </a:br>
            <a:r>
              <a:rPr lang="en-US" b="1" dirty="0"/>
              <a:t> </a:t>
            </a:r>
            <a:r>
              <a:rPr lang="en-US" sz="2700" b="1" dirty="0">
                <a:solidFill>
                  <a:srgbClr val="FF0000"/>
                </a:solidFill>
              </a:rPr>
              <a:t>Influenza-Like Illness (ILI)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algn="r" rtl="1">
              <a:buNone/>
            </a:pPr>
            <a:r>
              <a:rPr lang="fa-IR" sz="4400" b="1" dirty="0"/>
              <a:t>بروز علائم زير طي يك هفته:</a:t>
            </a:r>
            <a:endParaRPr lang="en-US" sz="4400" dirty="0"/>
          </a:p>
          <a:p>
            <a:pPr lvl="0" algn="r" rtl="1"/>
            <a:r>
              <a:rPr lang="fa-IR" sz="4400" b="1" dirty="0"/>
              <a:t>تب + حداقل يكي از علامتهاي زير :</a:t>
            </a:r>
            <a:endParaRPr lang="en-US" sz="4400" dirty="0"/>
          </a:p>
          <a:p>
            <a:pPr lvl="0" algn="r" rtl="1"/>
            <a:r>
              <a:rPr lang="fa-IR" sz="4400" b="1" dirty="0"/>
              <a:t>گلودرد</a:t>
            </a:r>
            <a:endParaRPr lang="en-US" sz="4400" dirty="0"/>
          </a:p>
          <a:p>
            <a:pPr algn="r" rtl="1"/>
            <a:r>
              <a:rPr lang="fa-IR" sz="4400" b="1" dirty="0"/>
              <a:t>يا</a:t>
            </a:r>
            <a:endParaRPr lang="en-US" sz="4400" dirty="0"/>
          </a:p>
          <a:p>
            <a:pPr algn="r" rtl="1"/>
            <a:r>
              <a:rPr lang="fa-IR" sz="4400" b="1" dirty="0"/>
              <a:t>سرفه</a:t>
            </a:r>
            <a:endParaRPr lang="en-US" sz="4400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16632"/>
            <a:ext cx="8856984" cy="66247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3463622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301752" y="188640"/>
            <a:ext cx="8534400" cy="936104"/>
          </a:xfrm>
        </p:spPr>
        <p:txBody>
          <a:bodyPr>
            <a:noAutofit/>
          </a:bodyPr>
          <a:lstStyle/>
          <a:p>
            <a:pPr rtl="1"/>
            <a:r>
              <a:rPr lang="fa-IR" sz="2800" b="1" dirty="0">
                <a:solidFill>
                  <a:srgbClr val="FF0000"/>
                </a:solidFill>
              </a:rPr>
              <a:t>بیماریهایی که میتوان بوسیله سندرم شبه آنفلوانزا بسرعت شناسایی </a:t>
            </a:r>
            <a:r>
              <a:rPr lang="en-US" sz="2800" b="1" dirty="0">
                <a:solidFill>
                  <a:srgbClr val="FF0000"/>
                </a:solidFill>
              </a:rPr>
              <a:t>capture</a:t>
            </a:r>
            <a:r>
              <a:rPr lang="fa-IR" sz="2800" b="1" dirty="0">
                <a:solidFill>
                  <a:srgbClr val="FF0000"/>
                </a:solidFill>
              </a:rPr>
              <a:t> نمود (تشخیص های افتراقی) </a:t>
            </a:r>
            <a:endParaRPr lang="en-US" sz="2800" b="1" dirty="0">
              <a:solidFill>
                <a:srgbClr val="FF0000"/>
              </a:solidFill>
            </a:endParaRPr>
          </a:p>
        </p:txBody>
      </p:sp>
      <p:sp>
        <p:nvSpPr>
          <p:cNvPr id="6" name="Content Placeholder 5"/>
          <p:cNvSpPr>
            <a:spLocks noGrp="1"/>
          </p:cNvSpPr>
          <p:nvPr>
            <p:ph sz="half" idx="1"/>
          </p:nvPr>
        </p:nvSpPr>
        <p:spPr>
          <a:xfrm>
            <a:off x="4716016" y="1268760"/>
            <a:ext cx="4326632" cy="5328592"/>
          </a:xfrm>
        </p:spPr>
        <p:txBody>
          <a:bodyPr>
            <a:noAutofit/>
          </a:bodyPr>
          <a:lstStyle/>
          <a:p>
            <a:pPr marL="457200" indent="-457200" algn="r" rtl="1">
              <a:lnSpc>
                <a:spcPct val="150000"/>
              </a:lnSpc>
              <a:buFont typeface="+mj-lt"/>
              <a:buAutoNum type="arabicPeriod"/>
            </a:pPr>
            <a:r>
              <a:rPr lang="fa-IR" sz="2400" b="1" dirty="0">
                <a:latin typeface="Arial" pitchFamily="34" charset="0"/>
                <a:cs typeface="Arial" pitchFamily="34" charset="0"/>
              </a:rPr>
              <a:t>آنفلوانزای فصلی / پاندمیک</a:t>
            </a:r>
            <a:endParaRPr lang="en-US" sz="2400" b="1" dirty="0">
              <a:latin typeface="Arial" pitchFamily="34" charset="0"/>
              <a:cs typeface="Arial" pitchFamily="34" charset="0"/>
            </a:endParaRPr>
          </a:p>
          <a:p>
            <a:pPr marL="457200" indent="-457200" algn="r" rtl="1">
              <a:lnSpc>
                <a:spcPct val="150000"/>
              </a:lnSpc>
              <a:buFont typeface="+mj-lt"/>
              <a:buAutoNum type="arabicPeriod"/>
            </a:pPr>
            <a:r>
              <a:rPr lang="fa-IR" sz="2400" b="1" dirty="0">
                <a:latin typeface="Arial" pitchFamily="34" charset="0"/>
                <a:cs typeface="Arial" pitchFamily="34" charset="0"/>
              </a:rPr>
              <a:t>ویروس سنسیسیال تنفسی </a:t>
            </a:r>
            <a:r>
              <a:rPr lang="en-US" sz="2000" b="1" dirty="0">
                <a:latin typeface="Arial" pitchFamily="34" charset="0"/>
                <a:cs typeface="Arial" pitchFamily="34" charset="0"/>
              </a:rPr>
              <a:t>(CMV)</a:t>
            </a:r>
            <a:endParaRPr lang="fa-IR" sz="2400" b="1" dirty="0">
              <a:latin typeface="Arial" pitchFamily="34" charset="0"/>
              <a:cs typeface="Arial" pitchFamily="34" charset="0"/>
            </a:endParaRPr>
          </a:p>
          <a:p>
            <a:pPr marL="457200" indent="-457200" algn="r" rtl="1">
              <a:lnSpc>
                <a:spcPct val="150000"/>
              </a:lnSpc>
              <a:buFont typeface="+mj-lt"/>
              <a:buAutoNum type="arabicPeriod"/>
            </a:pPr>
            <a:r>
              <a:rPr lang="en-US" sz="2400" b="1" dirty="0">
                <a:latin typeface="Arial" pitchFamily="34" charset="0"/>
                <a:cs typeface="Arial" pitchFamily="34" charset="0"/>
              </a:rPr>
              <a:t> </a:t>
            </a:r>
            <a:r>
              <a:rPr lang="fa-IR" sz="2400" b="1" dirty="0">
                <a:latin typeface="Arial" pitchFamily="34" charset="0"/>
                <a:cs typeface="Arial" pitchFamily="34" charset="0"/>
              </a:rPr>
              <a:t>آدنوویروس</a:t>
            </a:r>
          </a:p>
          <a:p>
            <a:pPr marL="457200" indent="-457200" algn="r" rtl="1">
              <a:lnSpc>
                <a:spcPct val="150000"/>
              </a:lnSpc>
              <a:buFont typeface="+mj-lt"/>
              <a:buAutoNum type="arabicPeriod"/>
            </a:pPr>
            <a:r>
              <a:rPr lang="fa-IR" sz="2400" b="1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پاراآنفلوانزا</a:t>
            </a:r>
          </a:p>
          <a:p>
            <a:pPr marL="457200" indent="-457200" algn="r" rtl="1">
              <a:lnSpc>
                <a:spcPct val="150000"/>
              </a:lnSpc>
              <a:buFont typeface="+mj-lt"/>
              <a:buAutoNum type="arabicPeriod"/>
            </a:pPr>
            <a:r>
              <a:rPr lang="en-US" sz="2400" b="1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SARS</a:t>
            </a:r>
          </a:p>
          <a:p>
            <a:pPr marL="457200" indent="-457200" algn="r" rtl="1">
              <a:lnSpc>
                <a:spcPct val="150000"/>
              </a:lnSpc>
              <a:buFont typeface="+mj-lt"/>
              <a:buAutoNum type="arabicPeriod"/>
            </a:pPr>
            <a:r>
              <a:rPr lang="en-US" sz="2400" b="1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HMP virus</a:t>
            </a:r>
          </a:p>
        </p:txBody>
      </p:sp>
    </p:spTree>
    <p:extLst>
      <p:ext uri="{BB962C8B-B14F-4D97-AF65-F5344CB8AC3E}">
        <p14:creationId xmlns:p14="http://schemas.microsoft.com/office/powerpoint/2010/main" val="216048973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1128698"/>
          </a:xfrm>
        </p:spPr>
        <p:txBody>
          <a:bodyPr>
            <a:noAutofit/>
          </a:bodyPr>
          <a:lstStyle/>
          <a:p>
            <a:pPr lvl="0"/>
            <a:r>
              <a:rPr lang="fa-IR" sz="3600" b="1" dirty="0">
                <a:solidFill>
                  <a:srgbClr val="FF0000"/>
                </a:solidFill>
              </a:rPr>
              <a:t>بيماري شديد تنفسي</a:t>
            </a:r>
            <a:br>
              <a:rPr lang="en-US" sz="3200" b="1" dirty="0"/>
            </a:br>
            <a:r>
              <a:rPr lang="en-US" sz="24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Severe Acute Respiratory Illness (SARI)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301752" y="1809328"/>
            <a:ext cx="8503920" cy="3707904"/>
          </a:xfrm>
        </p:spPr>
        <p:txBody>
          <a:bodyPr>
            <a:normAutofit/>
          </a:bodyPr>
          <a:lstStyle/>
          <a:p>
            <a:pPr algn="r" rtl="1">
              <a:buNone/>
            </a:pPr>
            <a:r>
              <a:rPr lang="fa-IR" sz="3200" b="1" dirty="0">
                <a:solidFill>
                  <a:srgbClr val="FF0000"/>
                </a:solidFill>
              </a:rPr>
              <a:t>نشانگان شبيه آنفلوانزا + حداقل يكي  از علائم  زير</a:t>
            </a:r>
            <a:r>
              <a:rPr lang="fa-IR" sz="3200" b="1" dirty="0"/>
              <a:t>:</a:t>
            </a:r>
            <a:endParaRPr lang="en-US" sz="3200" b="1" dirty="0"/>
          </a:p>
          <a:p>
            <a:pPr marL="868680" lvl="3" indent="0" algn="r" rtl="1">
              <a:buNone/>
            </a:pPr>
            <a:endParaRPr lang="fa-IR" sz="2400" b="1" dirty="0">
              <a:solidFill>
                <a:schemeClr val="tx1"/>
              </a:solidFill>
            </a:endParaRPr>
          </a:p>
          <a:p>
            <a:pPr lvl="3" algn="r" rtl="1"/>
            <a:r>
              <a:rPr lang="fa-IR" sz="2400" b="1" dirty="0">
                <a:solidFill>
                  <a:schemeClr val="tx1"/>
                </a:solidFill>
              </a:rPr>
              <a:t>تنگي نفس</a:t>
            </a:r>
            <a:endParaRPr lang="en-US" sz="2400" b="1" dirty="0">
              <a:solidFill>
                <a:schemeClr val="tx1"/>
              </a:solidFill>
            </a:endParaRPr>
          </a:p>
          <a:p>
            <a:pPr lvl="3" algn="r" rtl="1"/>
            <a:r>
              <a:rPr lang="fa-IR" sz="2400" b="1" dirty="0">
                <a:solidFill>
                  <a:schemeClr val="tx1"/>
                </a:solidFill>
              </a:rPr>
              <a:t>تنفس تند </a:t>
            </a:r>
            <a:r>
              <a:rPr lang="en-US" sz="2400" b="1" dirty="0">
                <a:solidFill>
                  <a:schemeClr val="tx1"/>
                </a:solidFill>
              </a:rPr>
              <a:t>&lt;</a:t>
            </a:r>
            <a:r>
              <a:rPr lang="fa-IR" sz="2400" b="1" dirty="0">
                <a:solidFill>
                  <a:schemeClr val="tx1"/>
                </a:solidFill>
              </a:rPr>
              <a:t> 24 مرتبه در دقيقه </a:t>
            </a:r>
            <a:endParaRPr lang="en-US" sz="2400" b="1" dirty="0">
              <a:solidFill>
                <a:schemeClr val="tx1"/>
              </a:solidFill>
            </a:endParaRPr>
          </a:p>
          <a:p>
            <a:pPr lvl="3" algn="r" rtl="1"/>
            <a:r>
              <a:rPr lang="fa-IR" sz="2400" b="1" dirty="0">
                <a:solidFill>
                  <a:schemeClr val="tx1"/>
                </a:solidFill>
              </a:rPr>
              <a:t>فرورفتگي عضلات بين دنده اي در حين تنفس</a:t>
            </a:r>
            <a:endParaRPr lang="en-US" sz="2400" b="1" dirty="0">
              <a:solidFill>
                <a:schemeClr val="tx1"/>
              </a:solidFill>
            </a:endParaRPr>
          </a:p>
          <a:p>
            <a:pPr lvl="3" algn="r" rtl="1"/>
            <a:r>
              <a:rPr lang="fa-IR" sz="2400" b="1" dirty="0">
                <a:solidFill>
                  <a:schemeClr val="tx1"/>
                </a:solidFill>
              </a:rPr>
              <a:t>تنفس صدادار</a:t>
            </a:r>
            <a:endParaRPr lang="en-US" sz="2400" b="1" dirty="0">
              <a:solidFill>
                <a:schemeClr val="tx1"/>
              </a:solidFill>
            </a:endParaRPr>
          </a:p>
          <a:p>
            <a:pPr lvl="3" algn="r" rtl="1"/>
            <a:r>
              <a:rPr lang="fa-IR" sz="2400" b="1" dirty="0">
                <a:solidFill>
                  <a:schemeClr val="tx1"/>
                </a:solidFill>
              </a:rPr>
              <a:t>خلط خوني</a:t>
            </a:r>
            <a:endParaRPr lang="en-US" sz="24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16632"/>
            <a:ext cx="8784976" cy="66247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301752" y="188640"/>
            <a:ext cx="8534400" cy="936104"/>
          </a:xfrm>
        </p:spPr>
        <p:txBody>
          <a:bodyPr>
            <a:normAutofit fontScale="90000"/>
          </a:bodyPr>
          <a:lstStyle/>
          <a:p>
            <a:pPr rtl="1"/>
            <a:r>
              <a:rPr lang="fa-IR" sz="3600" b="1" dirty="0">
                <a:solidFill>
                  <a:srgbClr val="FF0000"/>
                </a:solidFill>
              </a:rPr>
              <a:t>بیماریهایی که میتوان بوسیله سندرم بیماری شدید تنفسی بسرعت شناسایی </a:t>
            </a:r>
            <a:r>
              <a:rPr lang="en-US" sz="3600" b="1" dirty="0">
                <a:solidFill>
                  <a:srgbClr val="FF0000"/>
                </a:solidFill>
              </a:rPr>
              <a:t>capture</a:t>
            </a:r>
            <a:r>
              <a:rPr lang="fa-IR" sz="3600" b="1" dirty="0">
                <a:solidFill>
                  <a:srgbClr val="FF0000"/>
                </a:solidFill>
              </a:rPr>
              <a:t> نمود (تشخیص های افتراقی) 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6" name="Content Placeholder 5"/>
          <p:cNvSpPr>
            <a:spLocks noGrp="1"/>
          </p:cNvSpPr>
          <p:nvPr>
            <p:ph sz="half" idx="1"/>
          </p:nvPr>
        </p:nvSpPr>
        <p:spPr>
          <a:xfrm>
            <a:off x="4860032" y="1412776"/>
            <a:ext cx="4038600" cy="5184576"/>
          </a:xfrm>
        </p:spPr>
        <p:txBody>
          <a:bodyPr>
            <a:normAutofit fontScale="92500"/>
          </a:bodyPr>
          <a:lstStyle/>
          <a:p>
            <a:pPr marL="457200" indent="-457200" algn="r" rtl="1">
              <a:lnSpc>
                <a:spcPct val="150000"/>
              </a:lnSpc>
              <a:buFont typeface="+mj-lt"/>
              <a:buAutoNum type="arabicPeriod"/>
            </a:pPr>
            <a:r>
              <a:rPr lang="fa-IR" sz="2400" b="1" dirty="0"/>
              <a:t>پنومونی ویروس آنفلوانزا</a:t>
            </a:r>
            <a:endParaRPr lang="en-US" sz="2400" b="1" dirty="0"/>
          </a:p>
          <a:p>
            <a:pPr marL="457200" indent="-457200" algn="r" rtl="1">
              <a:lnSpc>
                <a:spcPct val="150000"/>
              </a:lnSpc>
              <a:buFont typeface="+mj-lt"/>
              <a:buAutoNum type="arabicPeriod"/>
            </a:pPr>
            <a:r>
              <a:rPr lang="fa-IR" sz="2400" b="1" dirty="0"/>
              <a:t>سل</a:t>
            </a:r>
          </a:p>
          <a:p>
            <a:pPr marL="457200" indent="-457200" algn="r" rtl="1">
              <a:lnSpc>
                <a:spcPct val="150000"/>
              </a:lnSpc>
              <a:buFont typeface="+mj-lt"/>
              <a:buAutoNum type="arabicPeriod"/>
            </a:pPr>
            <a:r>
              <a:rPr lang="fa-IR" sz="2400" b="1" dirty="0"/>
              <a:t>سیاه سرفه</a:t>
            </a:r>
          </a:p>
          <a:p>
            <a:pPr marL="457200" indent="-457200" algn="r" rtl="1">
              <a:lnSpc>
                <a:spcPct val="150000"/>
              </a:lnSpc>
              <a:buFont typeface="+mj-lt"/>
              <a:buAutoNum type="arabicPeriod"/>
            </a:pPr>
            <a:r>
              <a:rPr lang="fa-IR" sz="2400" b="1" dirty="0"/>
              <a:t>دیفتری</a:t>
            </a:r>
            <a:endParaRPr lang="en-US" sz="2400" b="1" dirty="0"/>
          </a:p>
          <a:p>
            <a:pPr marL="457200" indent="-457200" algn="r" rtl="1">
              <a:lnSpc>
                <a:spcPct val="150000"/>
              </a:lnSpc>
              <a:buFont typeface="+mj-lt"/>
              <a:buAutoNum type="arabicPeriod"/>
            </a:pPr>
            <a:r>
              <a:rPr lang="en-US" sz="2400" b="1" dirty="0"/>
              <a:t>SARS</a:t>
            </a:r>
            <a:endParaRPr lang="en-US" sz="1400" b="1" dirty="0"/>
          </a:p>
          <a:p>
            <a:pPr marL="457200" indent="-457200" algn="r" rtl="1">
              <a:lnSpc>
                <a:spcPct val="150000"/>
              </a:lnSpc>
              <a:buFont typeface="+mj-lt"/>
              <a:buAutoNum type="arabicPeriod"/>
            </a:pPr>
            <a:r>
              <a:rPr lang="fa-IR" sz="2400" b="1" dirty="0"/>
              <a:t>لژیونلا</a:t>
            </a:r>
          </a:p>
          <a:p>
            <a:pPr marL="457200" indent="-457200" algn="r" rtl="1">
              <a:lnSpc>
                <a:spcPct val="150000"/>
              </a:lnSpc>
              <a:buFont typeface="+mj-lt"/>
              <a:buAutoNum type="arabicPeriod"/>
            </a:pPr>
            <a:r>
              <a:rPr lang="fa-IR" sz="2400" b="1" dirty="0"/>
              <a:t>پنومونی با منشأ ناشناخته</a:t>
            </a:r>
            <a:endParaRPr lang="fa-IR" sz="1400" b="1" dirty="0"/>
          </a:p>
          <a:p>
            <a:pPr marL="457200" indent="-457200" algn="r" rtl="1">
              <a:lnSpc>
                <a:spcPct val="150000"/>
              </a:lnSpc>
              <a:buFont typeface="+mj-lt"/>
              <a:buAutoNum type="arabicPeriod"/>
            </a:pPr>
            <a:r>
              <a:rPr lang="fa-IR" sz="2400" b="1" dirty="0"/>
              <a:t>سیاه زخم تنفسی</a:t>
            </a:r>
          </a:p>
          <a:p>
            <a:pPr marL="457200" indent="-457200" algn="r" rtl="1">
              <a:lnSpc>
                <a:spcPct val="150000"/>
              </a:lnSpc>
              <a:buFont typeface="+mj-lt"/>
              <a:buAutoNum type="arabicPeriod"/>
            </a:pPr>
            <a:r>
              <a:rPr lang="fa-IR" sz="2400" b="1" dirty="0"/>
              <a:t>تولارمی</a:t>
            </a:r>
            <a:endParaRPr lang="en-US" sz="2400" b="1" dirty="0"/>
          </a:p>
        </p:txBody>
      </p:sp>
      <p:sp>
        <p:nvSpPr>
          <p:cNvPr id="12" name="Content Placeholder 11"/>
          <p:cNvSpPr>
            <a:spLocks noGrp="1"/>
          </p:cNvSpPr>
          <p:nvPr>
            <p:ph sz="half" idx="2"/>
          </p:nvPr>
        </p:nvSpPr>
        <p:spPr>
          <a:xfrm>
            <a:off x="323528" y="1412776"/>
            <a:ext cx="4038600" cy="4681728"/>
          </a:xfrm>
        </p:spPr>
        <p:txBody>
          <a:bodyPr>
            <a:normAutofit fontScale="92500"/>
          </a:bodyPr>
          <a:lstStyle/>
          <a:p>
            <a:pPr marL="457200" indent="-457200" algn="l">
              <a:buFont typeface="+mj-lt"/>
              <a:buAutoNum type="arabicPeriod" startAt="10"/>
            </a:pPr>
            <a:r>
              <a:rPr lang="fa-IR" sz="2400" b="1" dirty="0"/>
              <a:t>پنومونی طاعون</a:t>
            </a:r>
            <a:endParaRPr lang="fa-IR" sz="1400" b="1" dirty="0"/>
          </a:p>
          <a:p>
            <a:pPr marL="457200" indent="-457200" algn="l">
              <a:buFont typeface="+mj-lt"/>
              <a:buAutoNum type="arabicPeriod" startAt="10"/>
            </a:pPr>
            <a:r>
              <a:rPr lang="en-US" sz="2400" b="1" dirty="0"/>
              <a:t>HMP virus </a:t>
            </a:r>
            <a:r>
              <a:rPr lang="en-US" sz="1300" b="1" dirty="0"/>
              <a:t>(</a:t>
            </a:r>
            <a:r>
              <a:rPr lang="en-US" sz="1300" b="1" dirty="0" err="1"/>
              <a:t>immuno</a:t>
            </a:r>
            <a:r>
              <a:rPr lang="en-US" sz="1300" b="1" dirty="0"/>
              <a:t>-compromised person)</a:t>
            </a:r>
            <a:endParaRPr lang="fa-IR" sz="1300" b="1" dirty="0"/>
          </a:p>
          <a:p>
            <a:pPr marL="457200" indent="-457200" algn="l">
              <a:buFont typeface="+mj-lt"/>
              <a:buAutoNum type="arabicPeriod" startAt="10"/>
            </a:pPr>
            <a:r>
              <a:rPr lang="en-US" sz="2400" b="1" dirty="0"/>
              <a:t>RSV</a:t>
            </a:r>
            <a:endParaRPr lang="fa-IR" sz="1400" b="1" dirty="0"/>
          </a:p>
          <a:p>
            <a:pPr marL="457200" indent="-457200" algn="l">
              <a:buFont typeface="+mj-lt"/>
              <a:buAutoNum type="arabicPeriod" startAt="10"/>
            </a:pPr>
            <a:r>
              <a:rPr lang="en-US" sz="2400" b="1" dirty="0"/>
              <a:t>Adenovirus</a:t>
            </a:r>
            <a:endParaRPr lang="fa-IR" sz="2400" b="1" dirty="0"/>
          </a:p>
          <a:p>
            <a:pPr marL="457200" indent="-457200">
              <a:buFont typeface="+mj-lt"/>
              <a:buAutoNum type="arabicPeriod" startAt="10"/>
            </a:pPr>
            <a:r>
              <a:rPr lang="en-US" sz="2400" b="1" dirty="0" err="1"/>
              <a:t>Parainfluenza</a:t>
            </a:r>
            <a:endParaRPr lang="fa-IR" sz="2400" b="1" dirty="0"/>
          </a:p>
          <a:p>
            <a:pPr marL="457200" indent="-457200">
              <a:buFont typeface="+mj-lt"/>
              <a:buAutoNum type="arabicPeriod" startAt="10"/>
            </a:pPr>
            <a:r>
              <a:rPr lang="en-US" sz="2400" b="1" dirty="0" err="1"/>
              <a:t>Chikungunya</a:t>
            </a:r>
            <a:endParaRPr lang="fa-IR" sz="2400" b="1" dirty="0"/>
          </a:p>
          <a:p>
            <a:pPr marL="457200" indent="-457200">
              <a:buFont typeface="+mj-lt"/>
              <a:buAutoNum type="arabicPeriod" startAt="10"/>
            </a:pPr>
            <a:r>
              <a:rPr lang="en-US" sz="2400" b="1" dirty="0"/>
              <a:t>Dengue fever</a:t>
            </a:r>
          </a:p>
          <a:p>
            <a:pPr marL="457200" indent="-457200">
              <a:buFont typeface="+mj-lt"/>
              <a:buAutoNum type="arabicPeriod" startAt="10"/>
            </a:pPr>
            <a:r>
              <a:rPr lang="en-US" sz="2400" b="1" dirty="0"/>
              <a:t>Atypical pneumonia</a:t>
            </a:r>
          </a:p>
          <a:p>
            <a:pPr lvl="1">
              <a:buFont typeface="Wingdings" pitchFamily="2" charset="2"/>
              <a:buChar char="q"/>
            </a:pPr>
            <a:r>
              <a:rPr lang="en-US" sz="2100" b="1" dirty="0"/>
              <a:t>Mycoplasma</a:t>
            </a:r>
          </a:p>
          <a:p>
            <a:pPr lvl="1">
              <a:buFont typeface="Wingdings" pitchFamily="2" charset="2"/>
              <a:buChar char="q"/>
            </a:pPr>
            <a:r>
              <a:rPr lang="en-US" sz="2100" b="1" dirty="0"/>
              <a:t>Chlamydia</a:t>
            </a:r>
          </a:p>
          <a:p>
            <a:pPr lvl="1">
              <a:buFont typeface="Wingdings" pitchFamily="2" charset="2"/>
              <a:buChar char="q"/>
            </a:pPr>
            <a:r>
              <a:rPr lang="en-US" sz="2100" b="1" dirty="0"/>
              <a:t>Q fever</a:t>
            </a:r>
          </a:p>
          <a:p>
            <a:pPr marL="457200" indent="-457200">
              <a:buFont typeface="+mj-lt"/>
              <a:buAutoNum type="arabicPeriod" startAt="10"/>
            </a:pPr>
            <a:endParaRPr lang="fa-IR" sz="1400" b="1" dirty="0"/>
          </a:p>
        </p:txBody>
      </p:sp>
    </p:spTree>
    <p:extLst>
      <p:ext uri="{BB962C8B-B14F-4D97-AF65-F5344CB8AC3E}">
        <p14:creationId xmlns:p14="http://schemas.microsoft.com/office/powerpoint/2010/main" val="7568048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85786" y="3789040"/>
            <a:ext cx="7772400" cy="2304256"/>
          </a:xfrm>
        </p:spPr>
        <p:txBody>
          <a:bodyPr>
            <a:noAutofit/>
          </a:bodyPr>
          <a:lstStyle/>
          <a:p>
            <a:pPr rtl="1"/>
            <a:r>
              <a:rPr lang="fa-IR" sz="24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دکتر مهدی محمدزاده</a:t>
            </a:r>
          </a:p>
          <a:p>
            <a:pPr rtl="1"/>
            <a:r>
              <a:rPr lang="fa-IR" sz="24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دی ماه1395</a:t>
            </a:r>
            <a:endParaRPr lang="en-US" sz="2400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9512" y="332656"/>
            <a:ext cx="8784976" cy="2088232"/>
          </a:xfrm>
        </p:spPr>
        <p:txBody>
          <a:bodyPr anchor="t" anchorCtr="0">
            <a:noAutofit/>
          </a:bodyPr>
          <a:lstStyle/>
          <a:p>
            <a:pPr rtl="1"/>
            <a:r>
              <a:rPr lang="fa-IR" sz="3600" b="1" dirty="0"/>
              <a:t>ارائه </a:t>
            </a:r>
            <a:r>
              <a:rPr lang="fa-IR" sz="3600" b="1" u="sng" dirty="0"/>
              <a:t>فهرست نهايي 14 سندروم</a:t>
            </a:r>
            <a:r>
              <a:rPr lang="fa-IR" sz="3600" b="1" dirty="0"/>
              <a:t> ،‌ </a:t>
            </a:r>
            <a:r>
              <a:rPr lang="fa-IR" sz="3600" b="1" u="sng" dirty="0"/>
              <a:t>تعاريف</a:t>
            </a:r>
            <a:r>
              <a:rPr lang="fa-IR" sz="3600" b="1" dirty="0"/>
              <a:t> تدوين شده توسط صاحب نظران كشوري و </a:t>
            </a:r>
            <a:r>
              <a:rPr lang="en-US" sz="3600" b="1" dirty="0"/>
              <a:t>WHO</a:t>
            </a:r>
            <a:br>
              <a:rPr lang="fa-IR" sz="3600" b="1" dirty="0"/>
            </a:br>
            <a:r>
              <a:rPr lang="fa-IR" sz="3600" b="1" dirty="0"/>
              <a:t>و </a:t>
            </a:r>
            <a:r>
              <a:rPr lang="fa-IR" sz="3600" b="1" u="sng" dirty="0"/>
              <a:t>تشخيصهاي افتراقي</a:t>
            </a:r>
            <a:r>
              <a:rPr lang="fa-IR" sz="3600" b="1" dirty="0"/>
              <a:t> آنها</a:t>
            </a:r>
            <a:endParaRPr lang="en-US" sz="3600" b="1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1112168"/>
          </a:xfrm>
        </p:spPr>
        <p:txBody>
          <a:bodyPr>
            <a:normAutofit fontScale="90000"/>
          </a:bodyPr>
          <a:lstStyle/>
          <a:p>
            <a:pPr lvl="0" rtl="1"/>
            <a:r>
              <a:rPr lang="fa-IR" sz="3100" b="1" dirty="0">
                <a:solidFill>
                  <a:srgbClr val="FF0000"/>
                </a:solidFill>
              </a:rPr>
              <a:t>علائم نورولوژيك با یا بدون تب </a:t>
            </a:r>
            <a:br>
              <a:rPr lang="en-US" sz="3100" b="1" dirty="0">
                <a:solidFill>
                  <a:srgbClr val="FF0000"/>
                </a:solidFill>
              </a:rPr>
            </a:br>
            <a:r>
              <a:rPr lang="fa-IR" sz="3100" b="1" dirty="0">
                <a:solidFill>
                  <a:srgbClr val="FF0000"/>
                </a:solidFill>
              </a:rPr>
              <a:t>(علائم منن‍ژه = مغزي نخاعي)</a:t>
            </a:r>
            <a:br>
              <a:rPr lang="en-US" sz="3100" dirty="0">
                <a:solidFill>
                  <a:srgbClr val="FF0000"/>
                </a:solidFill>
              </a:rPr>
            </a:br>
            <a:r>
              <a:rPr lang="en-US" sz="2700" b="1" dirty="0">
                <a:solidFill>
                  <a:srgbClr val="FF0000"/>
                </a:solidFill>
              </a:rPr>
              <a:t>Fever  and/or Neurological symptoms (except AFP)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902348"/>
          </a:xfrm>
        </p:spPr>
        <p:txBody>
          <a:bodyPr>
            <a:normAutofit lnSpcReduction="10000"/>
          </a:bodyPr>
          <a:lstStyle/>
          <a:p>
            <a:pPr marL="0" indent="0" algn="r" rtl="1">
              <a:buNone/>
            </a:pPr>
            <a:endParaRPr lang="fa-IR" b="1" dirty="0"/>
          </a:p>
          <a:p>
            <a:pPr marL="0" indent="0" algn="r" rtl="1">
              <a:buNone/>
            </a:pPr>
            <a:r>
              <a:rPr lang="fa-IR" b="1" dirty="0"/>
              <a:t>بروز حداقل دو علامت از بين علائم مهم اوليه و علائم عصبي</a:t>
            </a:r>
          </a:p>
          <a:p>
            <a:pPr algn="r" rtl="1"/>
            <a:r>
              <a:rPr lang="fa-IR" sz="24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علائم مهم اوليه:</a:t>
            </a:r>
            <a:endParaRPr lang="en-US" sz="24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pPr lvl="4" algn="r" rtl="1"/>
            <a:r>
              <a:rPr lang="fa-IR" sz="2400" b="1" dirty="0"/>
              <a:t>تب</a:t>
            </a:r>
            <a:endParaRPr lang="en-US" sz="2400" dirty="0"/>
          </a:p>
          <a:p>
            <a:pPr lvl="4" algn="r" rtl="1"/>
            <a:r>
              <a:rPr lang="fa-IR" sz="2400" b="1" dirty="0"/>
              <a:t>سردرد شديد</a:t>
            </a:r>
            <a:endParaRPr lang="en-US" sz="2400" dirty="0"/>
          </a:p>
          <a:p>
            <a:pPr lvl="4" algn="r" rtl="1"/>
            <a:r>
              <a:rPr lang="fa-IR" sz="2400" b="1" dirty="0"/>
              <a:t>استفراغ مكرر</a:t>
            </a:r>
            <a:endParaRPr lang="en-US" sz="2400" dirty="0"/>
          </a:p>
          <a:p>
            <a:pPr algn="r" rtl="1"/>
            <a:r>
              <a:rPr lang="fa-IR" sz="24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علائم عصبي:</a:t>
            </a:r>
          </a:p>
          <a:p>
            <a:pPr lvl="4" algn="r" rtl="1"/>
            <a:r>
              <a:rPr lang="fa-IR" sz="2400" b="1" dirty="0"/>
              <a:t>سفتي گردن</a:t>
            </a:r>
            <a:endParaRPr lang="en-US" sz="2400" dirty="0"/>
          </a:p>
          <a:p>
            <a:pPr lvl="4" algn="r" rtl="1"/>
            <a:r>
              <a:rPr lang="fa-IR" sz="2400" b="1" dirty="0"/>
              <a:t>تشنج</a:t>
            </a:r>
            <a:endParaRPr lang="en-US" sz="2400" dirty="0"/>
          </a:p>
          <a:p>
            <a:pPr lvl="4" algn="r" rtl="1"/>
            <a:r>
              <a:rPr lang="fa-IR" sz="2400" b="1" dirty="0"/>
              <a:t>كاهش هشياري</a:t>
            </a:r>
            <a:endParaRPr lang="en-US" sz="2400" dirty="0"/>
          </a:p>
          <a:p>
            <a:pPr lvl="4" algn="r" rtl="1"/>
            <a:r>
              <a:rPr lang="fa-IR" sz="2400" b="1" dirty="0"/>
              <a:t>تحريك پذيري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81446120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6632"/>
            <a:ext cx="9144000" cy="66247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9396513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301752" y="188640"/>
            <a:ext cx="8534400" cy="936104"/>
          </a:xfrm>
        </p:spPr>
        <p:txBody>
          <a:bodyPr>
            <a:noAutofit/>
          </a:bodyPr>
          <a:lstStyle/>
          <a:p>
            <a:pPr rtl="1"/>
            <a:r>
              <a:rPr lang="fa-IR" sz="2800" b="1" dirty="0">
                <a:solidFill>
                  <a:srgbClr val="FF0000"/>
                </a:solidFill>
              </a:rPr>
              <a:t>بیماریهایی که میتوان بوسیله سندرم علائم نورولوژيك (با یا بدون تب) بسرعت شناسایی </a:t>
            </a:r>
            <a:r>
              <a:rPr lang="en-US" sz="2800" b="1" dirty="0">
                <a:solidFill>
                  <a:srgbClr val="FF0000"/>
                </a:solidFill>
              </a:rPr>
              <a:t>capture</a:t>
            </a:r>
            <a:r>
              <a:rPr lang="fa-IR" sz="2800" b="1" dirty="0">
                <a:solidFill>
                  <a:srgbClr val="FF0000"/>
                </a:solidFill>
              </a:rPr>
              <a:t> نمود (تشخیص های افتراقی) </a:t>
            </a:r>
            <a:endParaRPr lang="en-US" sz="2800" b="1" dirty="0">
              <a:solidFill>
                <a:srgbClr val="FF0000"/>
              </a:solidFill>
            </a:endParaRPr>
          </a:p>
        </p:txBody>
      </p:sp>
      <p:sp>
        <p:nvSpPr>
          <p:cNvPr id="6" name="Content Placeholder 5"/>
          <p:cNvSpPr>
            <a:spLocks noGrp="1"/>
          </p:cNvSpPr>
          <p:nvPr>
            <p:ph sz="half" idx="1"/>
          </p:nvPr>
        </p:nvSpPr>
        <p:spPr>
          <a:xfrm>
            <a:off x="4860032" y="1412776"/>
            <a:ext cx="4038600" cy="5184576"/>
          </a:xfrm>
        </p:spPr>
        <p:txBody>
          <a:bodyPr>
            <a:normAutofit fontScale="85000" lnSpcReduction="10000"/>
          </a:bodyPr>
          <a:lstStyle/>
          <a:p>
            <a:pPr marL="457200" indent="-457200" algn="r" rtl="1">
              <a:lnSpc>
                <a:spcPct val="150000"/>
              </a:lnSpc>
              <a:buFont typeface="+mj-lt"/>
              <a:buAutoNum type="arabicPeriod"/>
            </a:pPr>
            <a:r>
              <a:rPr lang="fa-IR" sz="2400" b="1" dirty="0"/>
              <a:t>انواع مننژیت:</a:t>
            </a:r>
          </a:p>
          <a:p>
            <a:pPr lvl="1" algn="r" rtl="1">
              <a:lnSpc>
                <a:spcPct val="150000"/>
              </a:lnSpc>
              <a:buFont typeface="Wingdings" pitchFamily="2" charset="2"/>
              <a:buChar char="q"/>
            </a:pPr>
            <a:r>
              <a:rPr lang="fa-IR" sz="2100" b="1" dirty="0"/>
              <a:t>مننگوکوک (اپیدمی)</a:t>
            </a:r>
          </a:p>
          <a:p>
            <a:pPr lvl="1" algn="r" rtl="1">
              <a:lnSpc>
                <a:spcPct val="150000"/>
              </a:lnSpc>
              <a:buFont typeface="Wingdings" pitchFamily="2" charset="2"/>
              <a:buChar char="q"/>
            </a:pPr>
            <a:r>
              <a:rPr lang="fa-IR" sz="2100" b="1" dirty="0"/>
              <a:t>هموفیلوس آنفلوانزای </a:t>
            </a:r>
            <a:r>
              <a:rPr lang="en-US" sz="2100" b="1" dirty="0"/>
              <a:t>b</a:t>
            </a:r>
            <a:r>
              <a:rPr lang="fa-IR" sz="2100" b="1" dirty="0"/>
              <a:t> (در تماس نزدیک)</a:t>
            </a:r>
          </a:p>
          <a:p>
            <a:pPr lvl="1" algn="r" rtl="1">
              <a:lnSpc>
                <a:spcPct val="150000"/>
              </a:lnSpc>
              <a:buFont typeface="Wingdings" pitchFamily="2" charset="2"/>
              <a:buChar char="q"/>
            </a:pPr>
            <a:r>
              <a:rPr lang="fa-IR" sz="2100" b="1" dirty="0"/>
              <a:t>اوریون</a:t>
            </a:r>
            <a:endParaRPr lang="en-US" sz="2100" b="1" dirty="0"/>
          </a:p>
          <a:p>
            <a:pPr marL="457200" indent="-457200" algn="r" rtl="1">
              <a:lnSpc>
                <a:spcPct val="150000"/>
              </a:lnSpc>
              <a:buFont typeface="+mj-lt"/>
              <a:buAutoNum type="arabicPeriod"/>
            </a:pPr>
            <a:r>
              <a:rPr lang="fa-IR" sz="2400" b="1" dirty="0"/>
              <a:t>آنسفالیت ویروسی مثل:</a:t>
            </a:r>
          </a:p>
          <a:p>
            <a:pPr lvl="1" algn="r" rtl="1">
              <a:lnSpc>
                <a:spcPct val="150000"/>
              </a:lnSpc>
              <a:buFont typeface="Wingdings" pitchFamily="2" charset="2"/>
              <a:buChar char="q"/>
            </a:pPr>
            <a:r>
              <a:rPr lang="fa-IR" sz="2100" b="1" dirty="0"/>
              <a:t>آنفلوانزا</a:t>
            </a:r>
          </a:p>
          <a:p>
            <a:pPr lvl="1" algn="r" rtl="1">
              <a:lnSpc>
                <a:spcPct val="150000"/>
              </a:lnSpc>
              <a:buFont typeface="Wingdings" pitchFamily="2" charset="2"/>
              <a:buChar char="q"/>
            </a:pPr>
            <a:r>
              <a:rPr lang="fa-IR" sz="2100" b="1" dirty="0"/>
              <a:t>پولیومیلیت</a:t>
            </a:r>
          </a:p>
          <a:p>
            <a:pPr lvl="1" algn="r" rtl="1">
              <a:lnSpc>
                <a:spcPct val="150000"/>
              </a:lnSpc>
              <a:buFont typeface="Wingdings" pitchFamily="2" charset="2"/>
              <a:buChar char="q"/>
            </a:pPr>
            <a:r>
              <a:rPr lang="fa-IR" sz="2100" b="1" dirty="0"/>
              <a:t>دنگ</a:t>
            </a:r>
          </a:p>
          <a:p>
            <a:pPr lvl="1" algn="r" rtl="1">
              <a:lnSpc>
                <a:spcPct val="150000"/>
              </a:lnSpc>
              <a:buFont typeface="Wingdings" pitchFamily="2" charset="2"/>
              <a:buChar char="q"/>
            </a:pPr>
            <a:r>
              <a:rPr lang="fa-IR" sz="2100" b="1" dirty="0"/>
              <a:t>کوکساکی</a:t>
            </a:r>
          </a:p>
          <a:p>
            <a:pPr lvl="1" algn="r" rtl="1">
              <a:lnSpc>
                <a:spcPct val="150000"/>
              </a:lnSpc>
              <a:buFont typeface="Wingdings" pitchFamily="2" charset="2"/>
              <a:buChar char="q"/>
            </a:pPr>
            <a:r>
              <a:rPr lang="en-US" sz="2100" b="1" dirty="0"/>
              <a:t>VHF</a:t>
            </a:r>
          </a:p>
          <a:p>
            <a:pPr lvl="1" algn="r" rtl="1">
              <a:lnSpc>
                <a:spcPct val="150000"/>
              </a:lnSpc>
              <a:buFont typeface="Wingdings" pitchFamily="2" charset="2"/>
              <a:buChar char="q"/>
            </a:pPr>
            <a:r>
              <a:rPr lang="fa-IR" sz="2100" b="1" dirty="0"/>
              <a:t>ژاپنی</a:t>
            </a:r>
          </a:p>
        </p:txBody>
      </p:sp>
      <p:sp>
        <p:nvSpPr>
          <p:cNvPr id="12" name="Content Placeholder 11"/>
          <p:cNvSpPr>
            <a:spLocks noGrp="1"/>
          </p:cNvSpPr>
          <p:nvPr>
            <p:ph sz="half" idx="2"/>
          </p:nvPr>
        </p:nvSpPr>
        <p:spPr>
          <a:xfrm>
            <a:off x="323528" y="1412776"/>
            <a:ext cx="4038600" cy="4681728"/>
          </a:xfrm>
        </p:spPr>
        <p:txBody>
          <a:bodyPr>
            <a:normAutofit fontScale="85000" lnSpcReduction="10000"/>
          </a:bodyPr>
          <a:lstStyle/>
          <a:p>
            <a:pPr marL="514350" indent="-514350" algn="l">
              <a:buFont typeface="+mj-lt"/>
              <a:buAutoNum type="arabicPeriod" startAt="3"/>
            </a:pPr>
            <a:r>
              <a:rPr lang="fa-IR" sz="2800" b="1" dirty="0"/>
              <a:t>آ</a:t>
            </a:r>
            <a:r>
              <a:rPr lang="fa-IR" sz="2400" b="1" dirty="0"/>
              <a:t>نسفالوپاتی های توکسیک:</a:t>
            </a:r>
            <a:endParaRPr lang="fa-IR" sz="2800" b="1" dirty="0"/>
          </a:p>
          <a:p>
            <a:pPr lvl="1">
              <a:buFont typeface="Wingdings" pitchFamily="2" charset="2"/>
              <a:buChar char="q"/>
            </a:pPr>
            <a:r>
              <a:rPr lang="fa-IR" sz="2400" b="1" dirty="0"/>
              <a:t>ماهی سوشی</a:t>
            </a:r>
          </a:p>
          <a:p>
            <a:pPr lvl="1">
              <a:buFont typeface="Wingdings" pitchFamily="2" charset="2"/>
              <a:buChar char="q"/>
            </a:pPr>
            <a:r>
              <a:rPr lang="fa-IR" sz="2400" b="1" dirty="0"/>
              <a:t>سرب</a:t>
            </a:r>
          </a:p>
          <a:p>
            <a:pPr lvl="1">
              <a:buFont typeface="Wingdings" pitchFamily="2" charset="2"/>
              <a:buChar char="q"/>
            </a:pPr>
            <a:r>
              <a:rPr lang="fa-IR" sz="2400" b="1" dirty="0"/>
              <a:t>جیوه ارگانیک (متیل مرکوری)</a:t>
            </a:r>
          </a:p>
          <a:p>
            <a:pPr lvl="1">
              <a:buFont typeface="Wingdings" pitchFamily="2" charset="2"/>
              <a:buChar char="q"/>
            </a:pPr>
            <a:r>
              <a:rPr lang="fa-IR" sz="2400" b="1" dirty="0"/>
              <a:t>ارگانو فسفره</a:t>
            </a:r>
          </a:p>
          <a:p>
            <a:pPr lvl="1">
              <a:buFont typeface="Wingdings" pitchFamily="2" charset="2"/>
              <a:buChar char="q"/>
            </a:pPr>
            <a:r>
              <a:rPr lang="fa-IR" sz="2400" b="1" dirty="0"/>
              <a:t>حلال های صنعتی (متیل بنزن)</a:t>
            </a:r>
          </a:p>
          <a:p>
            <a:pPr lvl="1">
              <a:buFont typeface="Wingdings" pitchFamily="2" charset="2"/>
              <a:buChar char="q"/>
            </a:pPr>
            <a:r>
              <a:rPr lang="fa-IR" sz="2400" b="1" dirty="0"/>
              <a:t>ان – هگزان (بو کننده چسب ها)</a:t>
            </a:r>
          </a:p>
          <a:p>
            <a:pPr lvl="1">
              <a:buFont typeface="Wingdings" pitchFamily="2" charset="2"/>
              <a:buChar char="q"/>
            </a:pPr>
            <a:r>
              <a:rPr lang="en-US" sz="2400" b="1" dirty="0"/>
              <a:t>DDT</a:t>
            </a:r>
            <a:endParaRPr lang="fa-IR" sz="2400" b="1" dirty="0"/>
          </a:p>
          <a:p>
            <a:pPr lvl="1">
              <a:buFont typeface="Wingdings" pitchFamily="2" charset="2"/>
              <a:buChar char="q"/>
            </a:pPr>
            <a:endParaRPr lang="fa-IR" sz="1400" b="1" dirty="0"/>
          </a:p>
          <a:p>
            <a:pPr lvl="1">
              <a:buFont typeface="Wingdings" pitchFamily="2" charset="2"/>
              <a:buChar char="q"/>
            </a:pPr>
            <a:endParaRPr lang="fa-IR" sz="1400" b="1" dirty="0"/>
          </a:p>
          <a:p>
            <a:pPr marL="457200" indent="-457200" algn="l">
              <a:buFont typeface="+mj-lt"/>
              <a:buAutoNum type="arabicPeriod" startAt="3"/>
            </a:pPr>
            <a:r>
              <a:rPr lang="fa-IR" sz="2400" b="1" dirty="0"/>
              <a:t>مننژیت پنوموکوکی (در اماکن تجمعی فشرده)</a:t>
            </a:r>
          </a:p>
          <a:p>
            <a:pPr marL="0" indent="0">
              <a:buNone/>
            </a:pPr>
            <a:endParaRPr lang="fa-IR" sz="1400" b="1" dirty="0"/>
          </a:p>
        </p:txBody>
      </p:sp>
    </p:spTree>
    <p:extLst>
      <p:ext uri="{BB962C8B-B14F-4D97-AF65-F5344CB8AC3E}">
        <p14:creationId xmlns:p14="http://schemas.microsoft.com/office/powerpoint/2010/main" val="379487480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1200136"/>
          </a:xfrm>
        </p:spPr>
        <p:txBody>
          <a:bodyPr>
            <a:noAutofit/>
          </a:bodyPr>
          <a:lstStyle/>
          <a:p>
            <a:pPr lvl="0" rtl="1"/>
            <a:r>
              <a:rPr lang="fa-IR" sz="4000" b="1" dirty="0">
                <a:solidFill>
                  <a:srgbClr val="FF0000"/>
                </a:solidFill>
              </a:rPr>
              <a:t>تب فاقد تشخيص افتراقي</a:t>
            </a:r>
            <a:br>
              <a:rPr lang="en-US" sz="4000" b="1" dirty="0">
                <a:solidFill>
                  <a:srgbClr val="FF0000"/>
                </a:solidFill>
              </a:rPr>
            </a:br>
            <a:r>
              <a:rPr lang="en-US" sz="3600" b="1" dirty="0">
                <a:solidFill>
                  <a:srgbClr val="FF0000"/>
                </a:solidFill>
              </a:rPr>
              <a:t>Undifferentiated Fever</a:t>
            </a:r>
            <a:endParaRPr lang="en-US" sz="4000" b="1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algn="r" rtl="1"/>
            <a:r>
              <a:rPr lang="fa-IR" sz="4800" b="1" dirty="0"/>
              <a:t>تب بيش از 2 روز</a:t>
            </a:r>
            <a:endParaRPr lang="en-US" sz="4800" dirty="0"/>
          </a:p>
          <a:p>
            <a:pPr algn="r" rtl="1"/>
            <a:r>
              <a:rPr lang="fa-IR" sz="4800" b="1" dirty="0"/>
              <a:t>+</a:t>
            </a:r>
            <a:endParaRPr lang="en-US" sz="4800" dirty="0"/>
          </a:p>
          <a:p>
            <a:pPr algn="r" rtl="1"/>
            <a:r>
              <a:rPr lang="fa-IR" sz="4800" b="1" dirty="0"/>
              <a:t>شكايات و نشانه هاي غير اختصاصي</a:t>
            </a:r>
            <a:endParaRPr lang="en-US" sz="4800" dirty="0"/>
          </a:p>
        </p:txBody>
      </p:sp>
    </p:spTree>
    <p:extLst>
      <p:ext uri="{BB962C8B-B14F-4D97-AF65-F5344CB8AC3E}">
        <p14:creationId xmlns:p14="http://schemas.microsoft.com/office/powerpoint/2010/main" val="311180262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16632"/>
            <a:ext cx="8784976" cy="66247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1502509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301752" y="188640"/>
            <a:ext cx="8534400" cy="936104"/>
          </a:xfrm>
        </p:spPr>
        <p:txBody>
          <a:bodyPr>
            <a:normAutofit fontScale="90000"/>
          </a:bodyPr>
          <a:lstStyle/>
          <a:p>
            <a:pPr rtl="1"/>
            <a:r>
              <a:rPr lang="fa-IR" b="1" dirty="0">
                <a:solidFill>
                  <a:srgbClr val="FF0000"/>
                </a:solidFill>
              </a:rPr>
              <a:t>بیماریهایی که میتوان بوسیله سندرم </a:t>
            </a:r>
            <a:r>
              <a:rPr lang="fa-IR" sz="3600" b="1" dirty="0">
                <a:solidFill>
                  <a:srgbClr val="FF0000"/>
                </a:solidFill>
              </a:rPr>
              <a:t>تب فاقد تشخيص افتراقي </a:t>
            </a:r>
            <a:r>
              <a:rPr lang="fa-IR" b="1" dirty="0">
                <a:solidFill>
                  <a:srgbClr val="FF0000"/>
                </a:solidFill>
              </a:rPr>
              <a:t>بسرعت شناسایی </a:t>
            </a:r>
            <a:r>
              <a:rPr lang="en-US" b="1" dirty="0">
                <a:solidFill>
                  <a:srgbClr val="FF0000"/>
                </a:solidFill>
              </a:rPr>
              <a:t>capture</a:t>
            </a:r>
            <a:r>
              <a:rPr lang="fa-IR" b="1" dirty="0">
                <a:solidFill>
                  <a:srgbClr val="FF0000"/>
                </a:solidFill>
              </a:rPr>
              <a:t> نمود (تشخیص های افتراقی) 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6" name="Content Placeholder 5"/>
          <p:cNvSpPr>
            <a:spLocks noGrp="1"/>
          </p:cNvSpPr>
          <p:nvPr>
            <p:ph sz="half" idx="1"/>
          </p:nvPr>
        </p:nvSpPr>
        <p:spPr>
          <a:xfrm>
            <a:off x="4860032" y="1412776"/>
            <a:ext cx="4038600" cy="4681728"/>
          </a:xfrm>
        </p:spPr>
        <p:txBody>
          <a:bodyPr>
            <a:normAutofit fontScale="92500"/>
          </a:bodyPr>
          <a:lstStyle/>
          <a:p>
            <a:pPr marL="457200" indent="-457200" algn="r" rtl="1">
              <a:lnSpc>
                <a:spcPct val="150000"/>
              </a:lnSpc>
              <a:buFont typeface="+mj-lt"/>
              <a:buAutoNum type="arabicPeriod"/>
            </a:pPr>
            <a:r>
              <a:rPr lang="en-US" sz="2400" b="1" dirty="0"/>
              <a:t>TB</a:t>
            </a:r>
          </a:p>
          <a:p>
            <a:pPr marL="457200" indent="-457200" algn="r" rtl="1">
              <a:lnSpc>
                <a:spcPct val="150000"/>
              </a:lnSpc>
              <a:buFont typeface="+mj-lt"/>
              <a:buAutoNum type="arabicPeriod"/>
            </a:pPr>
            <a:r>
              <a:rPr lang="fa-IR" sz="2400" b="1" dirty="0"/>
              <a:t>مالاریا</a:t>
            </a:r>
          </a:p>
          <a:p>
            <a:pPr marL="457200" indent="-457200" algn="r" rtl="1">
              <a:lnSpc>
                <a:spcPct val="150000"/>
              </a:lnSpc>
              <a:buFont typeface="+mj-lt"/>
              <a:buAutoNum type="arabicPeriod"/>
            </a:pPr>
            <a:r>
              <a:rPr lang="fa-IR" sz="2400" b="1" dirty="0"/>
              <a:t>بروسلوز</a:t>
            </a:r>
          </a:p>
          <a:p>
            <a:pPr marL="457200" indent="-457200" algn="r" rtl="1">
              <a:lnSpc>
                <a:spcPct val="150000"/>
              </a:lnSpc>
              <a:buFont typeface="+mj-lt"/>
              <a:buAutoNum type="arabicPeriod"/>
            </a:pPr>
            <a:r>
              <a:rPr lang="fa-IR" sz="2400" b="1" dirty="0"/>
              <a:t>عفونت سالمونلایی</a:t>
            </a:r>
            <a:endParaRPr lang="en-US" sz="2400" b="1" dirty="0"/>
          </a:p>
          <a:p>
            <a:pPr marL="457200" indent="-457200" algn="r" rtl="1">
              <a:lnSpc>
                <a:spcPct val="150000"/>
              </a:lnSpc>
              <a:buFont typeface="+mj-lt"/>
              <a:buAutoNum type="arabicPeriod"/>
            </a:pPr>
            <a:r>
              <a:rPr lang="fa-IR" sz="2400" b="1" dirty="0"/>
              <a:t>بورلیا</a:t>
            </a:r>
            <a:endParaRPr lang="en-US" sz="1400" b="1" dirty="0"/>
          </a:p>
          <a:p>
            <a:pPr marL="457200" indent="-457200" algn="r" rtl="1">
              <a:lnSpc>
                <a:spcPct val="150000"/>
              </a:lnSpc>
              <a:buFont typeface="+mj-lt"/>
              <a:buAutoNum type="arabicPeriod"/>
            </a:pPr>
            <a:r>
              <a:rPr lang="fa-IR" sz="2400" b="1" dirty="0"/>
              <a:t>لپتوسپیروز</a:t>
            </a:r>
          </a:p>
          <a:p>
            <a:pPr marL="457200" indent="-457200" algn="r" rtl="1">
              <a:lnSpc>
                <a:spcPct val="150000"/>
              </a:lnSpc>
              <a:buFont typeface="+mj-lt"/>
              <a:buAutoNum type="arabicPeriod"/>
            </a:pPr>
            <a:r>
              <a:rPr lang="fa-IR" sz="2400" b="1" dirty="0"/>
              <a:t>تب دانگ</a:t>
            </a:r>
            <a:endParaRPr lang="fa-IR" sz="1400" b="1" dirty="0"/>
          </a:p>
          <a:p>
            <a:pPr marL="457200" indent="-457200" algn="r" rtl="1">
              <a:lnSpc>
                <a:spcPct val="150000"/>
              </a:lnSpc>
              <a:buFont typeface="+mj-lt"/>
              <a:buAutoNum type="arabicPeriod"/>
            </a:pPr>
            <a:r>
              <a:rPr lang="fa-IR" sz="2400" b="1" dirty="0"/>
              <a:t>کالاآزار</a:t>
            </a:r>
            <a:endParaRPr lang="en-US" sz="2400" b="1" dirty="0"/>
          </a:p>
        </p:txBody>
      </p:sp>
      <p:sp>
        <p:nvSpPr>
          <p:cNvPr id="12" name="Content Placeholder 11"/>
          <p:cNvSpPr>
            <a:spLocks noGrp="1"/>
          </p:cNvSpPr>
          <p:nvPr>
            <p:ph sz="half" idx="2"/>
          </p:nvPr>
        </p:nvSpPr>
        <p:spPr>
          <a:xfrm>
            <a:off x="323528" y="1412776"/>
            <a:ext cx="4038600" cy="4681728"/>
          </a:xfrm>
        </p:spPr>
        <p:txBody>
          <a:bodyPr>
            <a:normAutofit fontScale="92500"/>
          </a:bodyPr>
          <a:lstStyle/>
          <a:p>
            <a:pPr marL="457200" indent="-457200" algn="l">
              <a:buFont typeface="+mj-lt"/>
              <a:buAutoNum type="arabicPeriod" startAt="9"/>
            </a:pPr>
            <a:r>
              <a:rPr lang="en-US" sz="2400" b="1" dirty="0"/>
              <a:t>Q fever</a:t>
            </a:r>
            <a:endParaRPr lang="fa-IR" sz="1400" b="1" dirty="0"/>
          </a:p>
          <a:p>
            <a:pPr marL="457200" indent="-457200" algn="l">
              <a:buFont typeface="+mj-lt"/>
              <a:buAutoNum type="arabicPeriod" startAt="9"/>
            </a:pPr>
            <a:r>
              <a:rPr lang="fa-IR" sz="2400" b="1" dirty="0"/>
              <a:t>هپاتیت های ویروسی</a:t>
            </a:r>
            <a:endParaRPr lang="fa-IR" sz="1400" b="1" dirty="0"/>
          </a:p>
          <a:p>
            <a:pPr marL="457200" indent="-457200" algn="l">
              <a:buFont typeface="+mj-lt"/>
              <a:buAutoNum type="arabicPeriod" startAt="9"/>
            </a:pPr>
            <a:r>
              <a:rPr lang="fa-IR" sz="2400" b="1" dirty="0"/>
              <a:t>سایر عفونتهای ویروسی</a:t>
            </a:r>
            <a:endParaRPr lang="fa-IR" sz="1400" b="1" dirty="0"/>
          </a:p>
          <a:p>
            <a:pPr marL="457200" indent="-457200" algn="l">
              <a:buFont typeface="+mj-lt"/>
              <a:buAutoNum type="arabicPeriod" startAt="9"/>
            </a:pPr>
            <a:r>
              <a:rPr lang="fa-IR" sz="2400" b="1" dirty="0"/>
              <a:t>تب تیفوئیدی</a:t>
            </a:r>
          </a:p>
          <a:p>
            <a:pPr marL="457200" indent="-457200">
              <a:buFont typeface="+mj-lt"/>
              <a:buAutoNum type="arabicPeriod" startAt="9"/>
            </a:pPr>
            <a:r>
              <a:rPr lang="en-US" sz="2400" b="1" dirty="0"/>
              <a:t>HIV/AIDS</a:t>
            </a:r>
            <a:endParaRPr lang="fa-IR" sz="2400" b="1" dirty="0"/>
          </a:p>
        </p:txBody>
      </p:sp>
    </p:spTree>
    <p:extLst>
      <p:ext uri="{BB962C8B-B14F-4D97-AF65-F5344CB8AC3E}">
        <p14:creationId xmlns:p14="http://schemas.microsoft.com/office/powerpoint/2010/main" val="312470049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985822"/>
          </a:xfrm>
        </p:spPr>
        <p:txBody>
          <a:bodyPr>
            <a:noAutofit/>
          </a:bodyPr>
          <a:lstStyle/>
          <a:p>
            <a:pPr lvl="0" rtl="1"/>
            <a:r>
              <a:rPr lang="fa-IR" sz="3600" dirty="0">
                <a:solidFill>
                  <a:srgbClr val="FF0000"/>
                </a:solidFill>
              </a:rPr>
              <a:t>مسموميت غذايي</a:t>
            </a:r>
            <a:br>
              <a:rPr lang="en-US" sz="3600" dirty="0">
                <a:solidFill>
                  <a:srgbClr val="FF0000"/>
                </a:solidFill>
              </a:rPr>
            </a:br>
            <a:r>
              <a:rPr lang="en-US" sz="3600" b="1" dirty="0">
                <a:solidFill>
                  <a:srgbClr val="FF0000"/>
                </a:solidFill>
              </a:rPr>
              <a:t>Food Intoxication</a:t>
            </a:r>
            <a:endParaRPr lang="en-US" sz="3600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algn="r" rtl="1">
              <a:buNone/>
            </a:pPr>
            <a:r>
              <a:rPr lang="fa-IR" sz="4800" b="1" dirty="0">
                <a:solidFill>
                  <a:srgbClr val="FF0000"/>
                </a:solidFill>
              </a:rPr>
              <a:t>بروز علائم زير در بيش از يك نفر</a:t>
            </a:r>
            <a:r>
              <a:rPr lang="fa-IR" sz="4800" b="1" dirty="0"/>
              <a:t>:</a:t>
            </a:r>
            <a:endParaRPr lang="en-US" sz="4800" dirty="0"/>
          </a:p>
          <a:p>
            <a:pPr lvl="0" algn="r" rtl="1"/>
            <a:r>
              <a:rPr lang="fa-IR" sz="4800" b="1" dirty="0"/>
              <a:t>تهوع / استفراغ</a:t>
            </a:r>
            <a:endParaRPr lang="en-US" sz="4800" dirty="0"/>
          </a:p>
          <a:p>
            <a:pPr algn="r" rtl="1">
              <a:buNone/>
            </a:pPr>
            <a:r>
              <a:rPr lang="fa-IR" sz="4800" b="1" dirty="0"/>
              <a:t>+ </a:t>
            </a:r>
            <a:endParaRPr lang="en-US" sz="4800" dirty="0"/>
          </a:p>
          <a:p>
            <a:pPr algn="r" rtl="1"/>
            <a:r>
              <a:rPr lang="fa-IR" sz="4800" b="1" dirty="0"/>
              <a:t>شكم درد (دل پيچه)</a:t>
            </a:r>
            <a:endParaRPr lang="en-US" sz="4800" dirty="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16632"/>
            <a:ext cx="8784976" cy="65527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301752" y="188640"/>
            <a:ext cx="8534400" cy="936104"/>
          </a:xfrm>
        </p:spPr>
        <p:txBody>
          <a:bodyPr>
            <a:noAutofit/>
          </a:bodyPr>
          <a:lstStyle/>
          <a:p>
            <a:pPr rtl="1"/>
            <a:r>
              <a:rPr lang="fa-IR" sz="2800" b="1" dirty="0">
                <a:solidFill>
                  <a:srgbClr val="FF0000"/>
                </a:solidFill>
              </a:rPr>
              <a:t>بیماریهایی که میتوان بوسیله سندرم مسمومیت غذایی بسرعت شناسایی </a:t>
            </a:r>
            <a:r>
              <a:rPr lang="en-US" sz="2800" b="1" dirty="0">
                <a:solidFill>
                  <a:srgbClr val="FF0000"/>
                </a:solidFill>
              </a:rPr>
              <a:t>capture</a:t>
            </a:r>
            <a:r>
              <a:rPr lang="fa-IR" sz="2800" b="1" dirty="0">
                <a:solidFill>
                  <a:srgbClr val="FF0000"/>
                </a:solidFill>
              </a:rPr>
              <a:t> نمود (تشخیص های افتراقی) </a:t>
            </a:r>
            <a:endParaRPr lang="en-US" sz="2800" b="1" dirty="0">
              <a:solidFill>
                <a:srgbClr val="FF0000"/>
              </a:solidFill>
            </a:endParaRPr>
          </a:p>
        </p:txBody>
      </p:sp>
      <p:sp>
        <p:nvSpPr>
          <p:cNvPr id="6" name="Content Placeholder 5"/>
          <p:cNvSpPr>
            <a:spLocks noGrp="1"/>
          </p:cNvSpPr>
          <p:nvPr>
            <p:ph sz="half" idx="1"/>
          </p:nvPr>
        </p:nvSpPr>
        <p:spPr>
          <a:xfrm>
            <a:off x="4716016" y="1268760"/>
            <a:ext cx="4326632" cy="5328592"/>
          </a:xfrm>
        </p:spPr>
        <p:txBody>
          <a:bodyPr>
            <a:noAutofit/>
          </a:bodyPr>
          <a:lstStyle/>
          <a:p>
            <a:pPr marL="457200" indent="-457200" algn="r" rtl="1">
              <a:lnSpc>
                <a:spcPct val="150000"/>
              </a:lnSpc>
              <a:buFont typeface="+mj-lt"/>
              <a:buAutoNum type="arabicPeriod"/>
            </a:pPr>
            <a:r>
              <a:rPr lang="fa-IR" sz="2400" b="1" dirty="0">
                <a:latin typeface="Arial" pitchFamily="34" charset="0"/>
                <a:cs typeface="Arial" pitchFamily="34" charset="0"/>
              </a:rPr>
              <a:t>استافیلوکوک</a:t>
            </a:r>
            <a:endParaRPr lang="en-US" sz="2400" b="1" dirty="0">
              <a:latin typeface="Arial" pitchFamily="34" charset="0"/>
              <a:cs typeface="Arial" pitchFamily="34" charset="0"/>
            </a:endParaRPr>
          </a:p>
          <a:p>
            <a:pPr marL="457200" indent="-457200" algn="r" rtl="1">
              <a:lnSpc>
                <a:spcPct val="150000"/>
              </a:lnSpc>
              <a:buFont typeface="+mj-lt"/>
              <a:buAutoNum type="arabicPeriod"/>
            </a:pPr>
            <a:r>
              <a:rPr lang="fa-IR" sz="2400" b="1" dirty="0">
                <a:latin typeface="Arial" pitchFamily="34" charset="0"/>
                <a:cs typeface="Arial" pitchFamily="34" charset="0"/>
              </a:rPr>
              <a:t>عوامل شیمیایی</a:t>
            </a:r>
          </a:p>
          <a:p>
            <a:pPr marL="457200" indent="-457200" algn="r" rtl="1">
              <a:lnSpc>
                <a:spcPct val="150000"/>
              </a:lnSpc>
              <a:buFont typeface="+mj-lt"/>
              <a:buAutoNum type="arabicPeriod"/>
            </a:pPr>
            <a:r>
              <a:rPr lang="en-US" sz="2400" b="1" dirty="0">
                <a:latin typeface="Arial" pitchFamily="34" charset="0"/>
                <a:cs typeface="Arial" pitchFamily="34" charset="0"/>
              </a:rPr>
              <a:t> </a:t>
            </a:r>
            <a:r>
              <a:rPr lang="en-US" sz="2400" b="1" dirty="0" err="1">
                <a:latin typeface="Arial" pitchFamily="34" charset="0"/>
                <a:cs typeface="Arial" pitchFamily="34" charset="0"/>
              </a:rPr>
              <a:t>E.Coli</a:t>
            </a:r>
            <a:endParaRPr lang="fa-IR" sz="2400" b="1" dirty="0">
              <a:latin typeface="Arial" pitchFamily="34" charset="0"/>
              <a:cs typeface="Arial" pitchFamily="34" charset="0"/>
            </a:endParaRPr>
          </a:p>
          <a:p>
            <a:pPr marL="457200" indent="-457200" algn="r" rtl="1">
              <a:lnSpc>
                <a:spcPct val="150000"/>
              </a:lnSpc>
              <a:buFont typeface="+mj-lt"/>
              <a:buAutoNum type="arabicPeriod"/>
            </a:pPr>
            <a:r>
              <a:rPr lang="fa-IR" sz="2400" b="1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باسیلوس سرئوس</a:t>
            </a:r>
          </a:p>
          <a:p>
            <a:pPr marL="457200" indent="-457200" algn="r" rtl="1">
              <a:lnSpc>
                <a:spcPct val="150000"/>
              </a:lnSpc>
              <a:buFont typeface="+mj-lt"/>
              <a:buAutoNum type="arabicPeriod"/>
            </a:pPr>
            <a:r>
              <a:rPr lang="fa-IR" sz="2400" b="1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کلستریدیوم پرفرانژنس</a:t>
            </a:r>
          </a:p>
          <a:p>
            <a:pPr marL="457200" indent="-457200" algn="r" rtl="1">
              <a:lnSpc>
                <a:spcPct val="150000"/>
              </a:lnSpc>
              <a:buFont typeface="+mj-lt"/>
              <a:buAutoNum type="arabicPeriod"/>
            </a:pPr>
            <a:r>
              <a:rPr lang="fa-IR" sz="2400" b="1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بوتولیسم</a:t>
            </a:r>
            <a:endParaRPr lang="en-US" sz="2400" b="1" dirty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489061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355516"/>
            <a:ext cx="8534400" cy="1057260"/>
          </a:xfrm>
        </p:spPr>
        <p:txBody>
          <a:bodyPr>
            <a:noAutofit/>
          </a:bodyPr>
          <a:lstStyle/>
          <a:p>
            <a:pPr lvl="0" rtl="1"/>
            <a:r>
              <a:rPr lang="fa-IR" sz="4400" b="1" dirty="0">
                <a:solidFill>
                  <a:srgbClr val="FF0000"/>
                </a:solidFill>
              </a:rPr>
              <a:t>اسهال شديد آبكي</a:t>
            </a:r>
            <a:br>
              <a:rPr lang="en-US" sz="3600" dirty="0">
                <a:solidFill>
                  <a:srgbClr val="FF0000"/>
                </a:solidFill>
              </a:rPr>
            </a:br>
            <a:r>
              <a:rPr lang="en-US" sz="3600" b="1" dirty="0">
                <a:solidFill>
                  <a:srgbClr val="FF0000"/>
                </a:solidFill>
              </a:rPr>
              <a:t>Acute Watery Diarrhea</a:t>
            </a:r>
            <a:endParaRPr lang="en-US" sz="3600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301752" y="1737320"/>
            <a:ext cx="8503920" cy="4572000"/>
          </a:xfrm>
        </p:spPr>
        <p:txBody>
          <a:bodyPr>
            <a:normAutofit/>
          </a:bodyPr>
          <a:lstStyle/>
          <a:p>
            <a:pPr lvl="0" algn="r" rtl="1"/>
            <a:r>
              <a:rPr lang="fa-IR" sz="6000" b="1" dirty="0"/>
              <a:t>علائم مسموميت غذايي +</a:t>
            </a:r>
            <a:endParaRPr lang="en-US" sz="6000" dirty="0"/>
          </a:p>
          <a:p>
            <a:pPr algn="r" rtl="1"/>
            <a:r>
              <a:rPr lang="fa-IR" sz="6000" b="1" dirty="0"/>
              <a:t>اسهال غير خوني</a:t>
            </a:r>
            <a:endParaRPr lang="en-US" sz="60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28596" y="500042"/>
            <a:ext cx="8429684" cy="60007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16632"/>
            <a:ext cx="8784976" cy="66247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8306038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301752" y="188640"/>
            <a:ext cx="8534400" cy="936104"/>
          </a:xfrm>
        </p:spPr>
        <p:txBody>
          <a:bodyPr>
            <a:normAutofit fontScale="90000"/>
          </a:bodyPr>
          <a:lstStyle/>
          <a:p>
            <a:pPr rtl="1"/>
            <a:r>
              <a:rPr lang="fa-IR" b="1" dirty="0">
                <a:solidFill>
                  <a:srgbClr val="FF0000"/>
                </a:solidFill>
              </a:rPr>
              <a:t>بیماریهایی که میتوان بوسیله سندرم </a:t>
            </a:r>
            <a:r>
              <a:rPr lang="fa-IR" sz="3600" b="1" dirty="0">
                <a:solidFill>
                  <a:srgbClr val="FF0000"/>
                </a:solidFill>
              </a:rPr>
              <a:t>اسهال شدید آبکی </a:t>
            </a:r>
            <a:r>
              <a:rPr lang="fa-IR" b="1" dirty="0">
                <a:solidFill>
                  <a:srgbClr val="FF0000"/>
                </a:solidFill>
              </a:rPr>
              <a:t>بسرعت شناسایی </a:t>
            </a:r>
            <a:r>
              <a:rPr lang="en-US" b="1" dirty="0">
                <a:solidFill>
                  <a:srgbClr val="FF0000"/>
                </a:solidFill>
              </a:rPr>
              <a:t>capture</a:t>
            </a:r>
            <a:r>
              <a:rPr lang="fa-IR" b="1" dirty="0">
                <a:solidFill>
                  <a:srgbClr val="FF0000"/>
                </a:solidFill>
              </a:rPr>
              <a:t> نمود (تشخیص های افتراقی) 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6" name="Content Placeholder 5"/>
          <p:cNvSpPr>
            <a:spLocks noGrp="1"/>
          </p:cNvSpPr>
          <p:nvPr>
            <p:ph sz="half" idx="1"/>
          </p:nvPr>
        </p:nvSpPr>
        <p:spPr>
          <a:xfrm>
            <a:off x="4860032" y="1412776"/>
            <a:ext cx="4038600" cy="4681728"/>
          </a:xfrm>
        </p:spPr>
        <p:txBody>
          <a:bodyPr>
            <a:normAutofit fontScale="92500" lnSpcReduction="10000"/>
          </a:bodyPr>
          <a:lstStyle/>
          <a:p>
            <a:pPr marL="457200" indent="-457200" algn="r" rtl="1">
              <a:lnSpc>
                <a:spcPct val="150000"/>
              </a:lnSpc>
              <a:buFont typeface="+mj-lt"/>
              <a:buAutoNum type="arabicPeriod"/>
            </a:pPr>
            <a:r>
              <a:rPr lang="en-US" sz="2400" b="1" dirty="0"/>
              <a:t>Cholera</a:t>
            </a:r>
          </a:p>
          <a:p>
            <a:pPr marL="457200" indent="-457200" algn="r" rtl="1">
              <a:lnSpc>
                <a:spcPct val="150000"/>
              </a:lnSpc>
              <a:buFont typeface="+mj-lt"/>
              <a:buAutoNum type="arabicPeriod"/>
            </a:pPr>
            <a:r>
              <a:rPr lang="fa-IR" sz="2400" b="1" dirty="0"/>
              <a:t>روتاویروس</a:t>
            </a:r>
          </a:p>
          <a:p>
            <a:pPr marL="457200" indent="-457200" algn="r" rtl="1">
              <a:lnSpc>
                <a:spcPct val="150000"/>
              </a:lnSpc>
              <a:buFont typeface="+mj-lt"/>
              <a:buAutoNum type="arabicPeriod"/>
            </a:pPr>
            <a:r>
              <a:rPr lang="en-US" sz="2400" b="1" dirty="0" err="1"/>
              <a:t>E.Coli</a:t>
            </a:r>
            <a:endParaRPr lang="fa-IR" sz="2400" b="1" dirty="0"/>
          </a:p>
          <a:p>
            <a:pPr marL="457200" indent="-457200" algn="r" rtl="1">
              <a:lnSpc>
                <a:spcPct val="150000"/>
              </a:lnSpc>
              <a:buFont typeface="+mj-lt"/>
              <a:buAutoNum type="arabicPeriod"/>
            </a:pPr>
            <a:r>
              <a:rPr lang="fa-IR" sz="2400" b="1" dirty="0"/>
              <a:t>کلستریدیوم پرفرانژنس</a:t>
            </a:r>
            <a:endParaRPr lang="en-US" sz="2400" b="1" dirty="0"/>
          </a:p>
          <a:p>
            <a:pPr marL="457200" indent="-457200" algn="r" rtl="1">
              <a:lnSpc>
                <a:spcPct val="150000"/>
              </a:lnSpc>
              <a:buFont typeface="+mj-lt"/>
              <a:buAutoNum type="arabicPeriod"/>
            </a:pPr>
            <a:r>
              <a:rPr lang="fa-IR" sz="2400" b="1" dirty="0"/>
              <a:t>سایر ویروس های گوارشی</a:t>
            </a:r>
            <a:endParaRPr lang="en-US" sz="1400" b="1" dirty="0"/>
          </a:p>
          <a:p>
            <a:pPr marL="457200" indent="-457200" algn="r" rtl="1">
              <a:lnSpc>
                <a:spcPct val="150000"/>
              </a:lnSpc>
              <a:buFont typeface="+mj-lt"/>
              <a:buAutoNum type="arabicPeriod"/>
            </a:pPr>
            <a:r>
              <a:rPr lang="fa-IR" sz="2400" b="1" dirty="0"/>
              <a:t>پروتوزوئرها</a:t>
            </a:r>
          </a:p>
          <a:p>
            <a:pPr lvl="1" algn="r" rtl="1">
              <a:lnSpc>
                <a:spcPct val="150000"/>
              </a:lnSpc>
              <a:buFont typeface="Wingdings" pitchFamily="2" charset="2"/>
              <a:buChar char="q"/>
            </a:pPr>
            <a:r>
              <a:rPr lang="fa-IR" sz="2100" b="1" dirty="0"/>
              <a:t>ژیاردیا</a:t>
            </a:r>
          </a:p>
          <a:p>
            <a:pPr lvl="1" algn="r" rtl="1">
              <a:lnSpc>
                <a:spcPct val="150000"/>
              </a:lnSpc>
              <a:buFont typeface="Wingdings" pitchFamily="2" charset="2"/>
              <a:buChar char="q"/>
            </a:pPr>
            <a:r>
              <a:rPr lang="fa-IR" sz="2100" b="1" dirty="0"/>
              <a:t>کریپتوسپوریدیوم</a:t>
            </a:r>
          </a:p>
          <a:p>
            <a:pPr lvl="1" algn="r" rtl="1">
              <a:lnSpc>
                <a:spcPct val="150000"/>
              </a:lnSpc>
              <a:buFont typeface="Wingdings" pitchFamily="2" charset="2"/>
              <a:buChar char="q"/>
            </a:pPr>
            <a:r>
              <a:rPr lang="fa-IR" sz="2100" b="1" dirty="0"/>
              <a:t>ایزوسپوریدیوم</a:t>
            </a:r>
          </a:p>
        </p:txBody>
      </p:sp>
      <p:sp>
        <p:nvSpPr>
          <p:cNvPr id="12" name="Content Placeholder 11"/>
          <p:cNvSpPr>
            <a:spLocks noGrp="1"/>
          </p:cNvSpPr>
          <p:nvPr>
            <p:ph sz="half" idx="2"/>
          </p:nvPr>
        </p:nvSpPr>
        <p:spPr>
          <a:xfrm>
            <a:off x="323528" y="1412776"/>
            <a:ext cx="4038600" cy="4681728"/>
          </a:xfrm>
        </p:spPr>
        <p:txBody>
          <a:bodyPr>
            <a:normAutofit fontScale="92500" lnSpcReduction="10000"/>
          </a:bodyPr>
          <a:lstStyle/>
          <a:p>
            <a:pPr marL="457200" indent="-457200" algn="l">
              <a:lnSpc>
                <a:spcPct val="160000"/>
              </a:lnSpc>
              <a:buFont typeface="+mj-lt"/>
              <a:buAutoNum type="arabicPeriod" startAt="7"/>
            </a:pPr>
            <a:r>
              <a:rPr lang="fa-IR" sz="2400" b="1" dirty="0"/>
              <a:t>سالمونلوز</a:t>
            </a:r>
            <a:endParaRPr lang="fa-IR" sz="1400" b="1" dirty="0"/>
          </a:p>
          <a:p>
            <a:pPr marL="457200" indent="-457200" algn="l">
              <a:lnSpc>
                <a:spcPct val="160000"/>
              </a:lnSpc>
              <a:buFont typeface="+mj-lt"/>
              <a:buAutoNum type="arabicPeriod" startAt="7"/>
            </a:pPr>
            <a:r>
              <a:rPr lang="fa-IR" sz="2400" b="1" dirty="0"/>
              <a:t>شیگلوز</a:t>
            </a:r>
            <a:endParaRPr lang="fa-IR" sz="1400" b="1" dirty="0"/>
          </a:p>
          <a:p>
            <a:pPr marL="457200" indent="-457200" algn="l">
              <a:lnSpc>
                <a:spcPct val="160000"/>
              </a:lnSpc>
              <a:buFont typeface="+mj-lt"/>
              <a:buAutoNum type="arabicPeriod" startAt="7"/>
            </a:pPr>
            <a:r>
              <a:rPr lang="fa-IR" sz="2400" b="1" dirty="0"/>
              <a:t>کلستریدیوم دیفیسل</a:t>
            </a:r>
          </a:p>
          <a:p>
            <a:pPr marL="457200" indent="-457200">
              <a:lnSpc>
                <a:spcPct val="160000"/>
              </a:lnSpc>
              <a:buFont typeface="+mj-lt"/>
              <a:buAutoNum type="arabicPeriod" startAt="7"/>
            </a:pPr>
            <a:r>
              <a:rPr lang="fa-IR" sz="2400" b="1" dirty="0"/>
              <a:t>باسیلوس سرئوس</a:t>
            </a:r>
          </a:p>
        </p:txBody>
      </p:sp>
    </p:spTree>
    <p:extLst>
      <p:ext uri="{BB962C8B-B14F-4D97-AF65-F5344CB8AC3E}">
        <p14:creationId xmlns:p14="http://schemas.microsoft.com/office/powerpoint/2010/main" val="3992096419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1200136"/>
          </a:xfrm>
        </p:spPr>
        <p:txBody>
          <a:bodyPr>
            <a:noAutofit/>
          </a:bodyPr>
          <a:lstStyle/>
          <a:p>
            <a:pPr lvl="0" rtl="1"/>
            <a:r>
              <a:rPr lang="fa-IR" sz="4400" b="1" dirty="0">
                <a:solidFill>
                  <a:srgbClr val="FF0000"/>
                </a:solidFill>
              </a:rPr>
              <a:t>اسهال خوني</a:t>
            </a:r>
            <a:br>
              <a:rPr lang="en-US" sz="3600" dirty="0">
                <a:solidFill>
                  <a:srgbClr val="FF0000"/>
                </a:solidFill>
              </a:rPr>
            </a:br>
            <a:r>
              <a:rPr lang="en-US" sz="3200" b="1" dirty="0">
                <a:solidFill>
                  <a:srgbClr val="FF0000"/>
                </a:solidFill>
              </a:rPr>
              <a:t>Bloody Diarrhea</a:t>
            </a:r>
            <a:endParaRPr lang="en-US" sz="3600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301752" y="1772816"/>
            <a:ext cx="8503920" cy="4326232"/>
          </a:xfrm>
        </p:spPr>
        <p:txBody>
          <a:bodyPr>
            <a:normAutofit/>
          </a:bodyPr>
          <a:lstStyle/>
          <a:p>
            <a:pPr lvl="0" algn="r" rtl="1"/>
            <a:r>
              <a:rPr lang="fa-IR" sz="4800" b="1" dirty="0"/>
              <a:t>علائم مسموميت غذايي</a:t>
            </a:r>
          </a:p>
          <a:p>
            <a:pPr marL="0" lvl="0" indent="0" algn="r" rtl="1">
              <a:buNone/>
            </a:pPr>
            <a:r>
              <a:rPr lang="fa-IR" sz="4800" b="1" dirty="0"/>
              <a:t> 	+</a:t>
            </a:r>
            <a:endParaRPr lang="en-US" sz="4800" dirty="0"/>
          </a:p>
          <a:p>
            <a:pPr lvl="0" algn="r" rtl="1"/>
            <a:r>
              <a:rPr lang="fa-IR" sz="4800" b="1" dirty="0"/>
              <a:t>اسهال خوني</a:t>
            </a:r>
            <a:endParaRPr lang="en-US" sz="4800" dirty="0"/>
          </a:p>
          <a:p>
            <a:pPr marL="0" indent="0" algn="r">
              <a:buNone/>
            </a:pPr>
            <a:endParaRPr lang="en-US" sz="4800" dirty="0"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16632"/>
            <a:ext cx="8784976" cy="66247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301752" y="188640"/>
            <a:ext cx="8534400" cy="936104"/>
          </a:xfrm>
        </p:spPr>
        <p:txBody>
          <a:bodyPr>
            <a:noAutofit/>
          </a:bodyPr>
          <a:lstStyle/>
          <a:p>
            <a:pPr rtl="1"/>
            <a:r>
              <a:rPr lang="fa-IR" sz="2800" b="1" dirty="0">
                <a:solidFill>
                  <a:srgbClr val="FF0000"/>
                </a:solidFill>
              </a:rPr>
              <a:t>بیماریهایی که میتوان بوسیله سندرم اسهال خونی بسرعت شناسایی </a:t>
            </a:r>
            <a:r>
              <a:rPr lang="en-US" sz="2800" b="1" dirty="0">
                <a:solidFill>
                  <a:srgbClr val="FF0000"/>
                </a:solidFill>
              </a:rPr>
              <a:t>capture</a:t>
            </a:r>
            <a:r>
              <a:rPr lang="fa-IR" sz="2800" b="1" dirty="0">
                <a:solidFill>
                  <a:srgbClr val="FF0000"/>
                </a:solidFill>
              </a:rPr>
              <a:t> نمود (تشخیص های افتراقی) </a:t>
            </a:r>
            <a:endParaRPr lang="en-US" sz="2800" b="1" dirty="0">
              <a:solidFill>
                <a:srgbClr val="FF0000"/>
              </a:solidFill>
            </a:endParaRPr>
          </a:p>
        </p:txBody>
      </p:sp>
      <p:sp>
        <p:nvSpPr>
          <p:cNvPr id="6" name="Content Placeholder 5"/>
          <p:cNvSpPr>
            <a:spLocks noGrp="1"/>
          </p:cNvSpPr>
          <p:nvPr>
            <p:ph sz="half" idx="1"/>
          </p:nvPr>
        </p:nvSpPr>
        <p:spPr>
          <a:xfrm>
            <a:off x="4716016" y="1268760"/>
            <a:ext cx="4326632" cy="5328592"/>
          </a:xfrm>
        </p:spPr>
        <p:txBody>
          <a:bodyPr>
            <a:noAutofit/>
          </a:bodyPr>
          <a:lstStyle/>
          <a:p>
            <a:pPr marL="457200" indent="-457200" algn="r" rtl="1">
              <a:lnSpc>
                <a:spcPct val="150000"/>
              </a:lnSpc>
              <a:buFont typeface="+mj-lt"/>
              <a:buAutoNum type="arabicPeriod"/>
            </a:pPr>
            <a:r>
              <a:rPr lang="fa-IR" sz="2400" b="1" dirty="0">
                <a:latin typeface="Arial" pitchFamily="34" charset="0"/>
                <a:cs typeface="Arial" pitchFamily="34" charset="0"/>
              </a:rPr>
              <a:t>شیگلا</a:t>
            </a:r>
            <a:endParaRPr lang="en-US" sz="2400" b="1" dirty="0">
              <a:latin typeface="Arial" pitchFamily="34" charset="0"/>
              <a:cs typeface="Arial" pitchFamily="34" charset="0"/>
            </a:endParaRPr>
          </a:p>
          <a:p>
            <a:pPr marL="457200" indent="-457200" algn="r" rtl="1">
              <a:lnSpc>
                <a:spcPct val="150000"/>
              </a:lnSpc>
              <a:buFont typeface="+mj-lt"/>
              <a:buAutoNum type="arabicPeriod"/>
            </a:pPr>
            <a:r>
              <a:rPr lang="fa-IR" sz="2400" b="1" dirty="0">
                <a:latin typeface="Arial" pitchFamily="34" charset="0"/>
                <a:cs typeface="Arial" pitchFamily="34" charset="0"/>
              </a:rPr>
              <a:t>آمیبیاز</a:t>
            </a:r>
          </a:p>
          <a:p>
            <a:pPr marL="457200" indent="-457200" algn="r" rtl="1">
              <a:lnSpc>
                <a:spcPct val="150000"/>
              </a:lnSpc>
              <a:buFont typeface="+mj-lt"/>
              <a:buAutoNum type="arabicPeriod"/>
            </a:pPr>
            <a:r>
              <a:rPr lang="en-US" sz="2400" b="1" dirty="0">
                <a:latin typeface="Arial" pitchFamily="34" charset="0"/>
                <a:cs typeface="Arial" pitchFamily="34" charset="0"/>
              </a:rPr>
              <a:t> </a:t>
            </a:r>
            <a:r>
              <a:rPr lang="en-US" sz="2400" b="1" dirty="0" err="1">
                <a:latin typeface="Arial" pitchFamily="34" charset="0"/>
                <a:cs typeface="Arial" pitchFamily="34" charset="0"/>
              </a:rPr>
              <a:t>E.Coli</a:t>
            </a:r>
            <a:endParaRPr lang="fa-IR" sz="2400" b="1" dirty="0">
              <a:latin typeface="Arial" pitchFamily="34" charset="0"/>
              <a:cs typeface="Arial" pitchFamily="34" charset="0"/>
            </a:endParaRPr>
          </a:p>
          <a:p>
            <a:pPr marL="457200" indent="-457200" algn="r" rtl="1">
              <a:lnSpc>
                <a:spcPct val="150000"/>
              </a:lnSpc>
              <a:buFont typeface="+mj-lt"/>
              <a:buAutoNum type="arabicPeriod"/>
            </a:pPr>
            <a:r>
              <a:rPr lang="fa-IR" sz="2400" b="1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سالمونلوز</a:t>
            </a:r>
          </a:p>
          <a:p>
            <a:pPr marL="457200" indent="-457200" algn="r" rtl="1">
              <a:lnSpc>
                <a:spcPct val="150000"/>
              </a:lnSpc>
              <a:buFont typeface="+mj-lt"/>
              <a:buAutoNum type="arabicPeriod"/>
            </a:pPr>
            <a:r>
              <a:rPr lang="fa-IR" sz="2400" b="1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کامپیلوباکتر</a:t>
            </a:r>
          </a:p>
          <a:p>
            <a:pPr marL="457200" indent="-457200" algn="r" rtl="1">
              <a:lnSpc>
                <a:spcPct val="150000"/>
              </a:lnSpc>
              <a:buFont typeface="+mj-lt"/>
              <a:buAutoNum type="arabicPeriod"/>
            </a:pPr>
            <a:r>
              <a:rPr lang="fa-IR" sz="2400" b="1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یرسینیا آنتروکولیتیکا</a:t>
            </a:r>
            <a:endParaRPr lang="en-US" sz="2400" b="1" dirty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5324133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1271574"/>
          </a:xfrm>
        </p:spPr>
        <p:txBody>
          <a:bodyPr>
            <a:noAutofit/>
          </a:bodyPr>
          <a:lstStyle/>
          <a:p>
            <a:pPr lvl="0" rtl="1"/>
            <a:r>
              <a:rPr lang="fa-IR" sz="4800" b="1" dirty="0">
                <a:solidFill>
                  <a:srgbClr val="FF0000"/>
                </a:solidFill>
              </a:rPr>
              <a:t>زردي</a:t>
            </a:r>
            <a:br>
              <a:rPr lang="en-US" sz="4800" b="1" dirty="0">
                <a:solidFill>
                  <a:srgbClr val="FF0000"/>
                </a:solidFill>
              </a:rPr>
            </a:br>
            <a:r>
              <a:rPr lang="en-US" sz="3600" b="1" dirty="0">
                <a:solidFill>
                  <a:srgbClr val="FF0000"/>
                </a:solidFill>
              </a:rPr>
              <a:t>Jaundice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5045224"/>
          </a:xfrm>
        </p:spPr>
        <p:txBody>
          <a:bodyPr>
            <a:normAutofit/>
          </a:bodyPr>
          <a:lstStyle/>
          <a:p>
            <a:pPr lvl="0" algn="r" rtl="1"/>
            <a:r>
              <a:rPr lang="fa-IR" sz="3600" b="1" dirty="0">
                <a:solidFill>
                  <a:srgbClr val="FF0000"/>
                </a:solidFill>
              </a:rPr>
              <a:t>زردي چشم يا ادرار تيره</a:t>
            </a:r>
            <a:endParaRPr lang="en-US" sz="3600" b="1" dirty="0">
              <a:solidFill>
                <a:srgbClr val="FF0000"/>
              </a:solidFill>
            </a:endParaRPr>
          </a:p>
          <a:p>
            <a:pPr marL="0" indent="0" algn="r" rtl="1">
              <a:buNone/>
            </a:pPr>
            <a:r>
              <a:rPr lang="fa-IR" b="1" dirty="0"/>
              <a:t>	</a:t>
            </a:r>
            <a:r>
              <a:rPr lang="en-US" sz="3200" b="1" dirty="0"/>
              <a:t> </a:t>
            </a:r>
            <a:r>
              <a:rPr lang="fa-IR" sz="3200" b="1" dirty="0"/>
              <a:t>+ </a:t>
            </a:r>
            <a:endParaRPr lang="en-US" dirty="0"/>
          </a:p>
          <a:p>
            <a:pPr algn="r" rtl="1"/>
            <a:r>
              <a:rPr lang="fa-IR" sz="3600" b="1" dirty="0">
                <a:solidFill>
                  <a:srgbClr val="FF0000"/>
                </a:solidFill>
              </a:rPr>
              <a:t>زرد شدن حداقل يكي از دو منطقه زير:</a:t>
            </a:r>
            <a:endParaRPr lang="en-US" sz="3600" b="1" dirty="0">
              <a:solidFill>
                <a:srgbClr val="FF0000"/>
              </a:solidFill>
            </a:endParaRPr>
          </a:p>
          <a:p>
            <a:pPr lvl="0" algn="r" rtl="1"/>
            <a:r>
              <a:rPr lang="fa-IR" sz="2400" b="1" dirty="0"/>
              <a:t>زير زبان</a:t>
            </a:r>
            <a:endParaRPr lang="en-US" sz="2400" dirty="0"/>
          </a:p>
          <a:p>
            <a:pPr marL="0" indent="0" algn="r" rtl="1">
              <a:buNone/>
            </a:pPr>
            <a:r>
              <a:rPr lang="fa-IR" sz="2400" b="1" dirty="0"/>
              <a:t>    يا</a:t>
            </a:r>
            <a:endParaRPr lang="en-US" sz="2400" dirty="0"/>
          </a:p>
          <a:p>
            <a:pPr lvl="0" algn="r" rtl="1"/>
            <a:r>
              <a:rPr lang="fa-IR" sz="2400" b="1" dirty="0"/>
              <a:t>خط وسط شكم</a:t>
            </a:r>
            <a:endParaRPr lang="en-US" sz="2400" dirty="0"/>
          </a:p>
          <a:p>
            <a:pPr algn="r" rtl="1">
              <a:buNone/>
            </a:pPr>
            <a:endParaRPr lang="fa-IR" sz="2400" b="1" dirty="0">
              <a:solidFill>
                <a:srgbClr val="FF0000"/>
              </a:solidFill>
            </a:endParaRPr>
          </a:p>
          <a:p>
            <a:pPr algn="r" rtl="1">
              <a:buNone/>
            </a:pPr>
            <a:r>
              <a:rPr lang="fa-IR" sz="2400" b="1" dirty="0">
                <a:solidFill>
                  <a:srgbClr val="FF0000"/>
                </a:solidFill>
              </a:rPr>
              <a:t>علائم مؤكد ضرورت ارجاع سريع (خطر هپاتيت برق آسا):</a:t>
            </a:r>
            <a:endParaRPr lang="en-US" sz="2400" dirty="0">
              <a:solidFill>
                <a:srgbClr val="FF0000"/>
              </a:solidFill>
            </a:endParaRPr>
          </a:p>
          <a:p>
            <a:pPr lvl="0" algn="r" rtl="1"/>
            <a:r>
              <a:rPr lang="fa-IR" sz="2000" b="1" dirty="0"/>
              <a:t>تهوع و استفراغ شديد</a:t>
            </a:r>
            <a:endParaRPr lang="en-US" sz="2000" dirty="0"/>
          </a:p>
          <a:p>
            <a:pPr algn="r" rtl="1"/>
            <a:r>
              <a:rPr lang="fa-IR" sz="2000" b="1" dirty="0"/>
              <a:t>خونريزي از بيني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092005958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16632"/>
            <a:ext cx="8856984" cy="66247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89137383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301752" y="188640"/>
            <a:ext cx="8534400" cy="936104"/>
          </a:xfrm>
        </p:spPr>
        <p:txBody>
          <a:bodyPr>
            <a:normAutofit fontScale="90000"/>
          </a:bodyPr>
          <a:lstStyle/>
          <a:p>
            <a:pPr rtl="1"/>
            <a:r>
              <a:rPr lang="fa-IR" b="1" dirty="0">
                <a:solidFill>
                  <a:srgbClr val="FF0000"/>
                </a:solidFill>
              </a:rPr>
              <a:t>بیماریهایی که میتوان بوسیله سندرم </a:t>
            </a:r>
            <a:r>
              <a:rPr lang="fa-IR" sz="3600" b="1" dirty="0">
                <a:solidFill>
                  <a:srgbClr val="FF0000"/>
                </a:solidFill>
              </a:rPr>
              <a:t>زردی </a:t>
            </a:r>
            <a:r>
              <a:rPr lang="fa-IR" b="1" dirty="0">
                <a:solidFill>
                  <a:srgbClr val="FF0000"/>
                </a:solidFill>
              </a:rPr>
              <a:t>بسرعت شناسایی </a:t>
            </a:r>
            <a:r>
              <a:rPr lang="en-US" b="1" dirty="0">
                <a:solidFill>
                  <a:srgbClr val="FF0000"/>
                </a:solidFill>
              </a:rPr>
              <a:t>capture</a:t>
            </a:r>
            <a:r>
              <a:rPr lang="fa-IR" b="1" dirty="0">
                <a:solidFill>
                  <a:srgbClr val="FF0000"/>
                </a:solidFill>
              </a:rPr>
              <a:t> نمود (تشخیص های افتراقی) 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6" name="Content Placeholder 5"/>
          <p:cNvSpPr>
            <a:spLocks noGrp="1"/>
          </p:cNvSpPr>
          <p:nvPr>
            <p:ph sz="half" idx="1"/>
          </p:nvPr>
        </p:nvSpPr>
        <p:spPr>
          <a:xfrm>
            <a:off x="4860032" y="1412776"/>
            <a:ext cx="4038600" cy="4681728"/>
          </a:xfrm>
        </p:spPr>
        <p:txBody>
          <a:bodyPr>
            <a:normAutofit/>
          </a:bodyPr>
          <a:lstStyle/>
          <a:p>
            <a:pPr marL="457200" indent="-457200" algn="r" rtl="1">
              <a:lnSpc>
                <a:spcPct val="150000"/>
              </a:lnSpc>
              <a:buFont typeface="+mj-lt"/>
              <a:buAutoNum type="arabicPeriod"/>
            </a:pPr>
            <a:r>
              <a:rPr lang="fa-IR" sz="2400" b="1" dirty="0"/>
              <a:t>هپاتیت ها</a:t>
            </a:r>
          </a:p>
          <a:p>
            <a:pPr lvl="1" algn="r" rtl="1">
              <a:lnSpc>
                <a:spcPct val="150000"/>
              </a:lnSpc>
              <a:buFont typeface="Wingdings" pitchFamily="2" charset="2"/>
              <a:buChar char="q"/>
            </a:pPr>
            <a:r>
              <a:rPr lang="en-US" sz="2000" b="1" dirty="0"/>
              <a:t>A,E</a:t>
            </a:r>
          </a:p>
          <a:p>
            <a:pPr lvl="1" algn="r" rtl="1">
              <a:lnSpc>
                <a:spcPct val="150000"/>
              </a:lnSpc>
              <a:buFont typeface="Wingdings" pitchFamily="2" charset="2"/>
              <a:buChar char="q"/>
            </a:pPr>
            <a:r>
              <a:rPr lang="en-US" sz="2000" b="1" dirty="0"/>
              <a:t>B,D</a:t>
            </a:r>
          </a:p>
          <a:p>
            <a:pPr lvl="1" algn="r" rtl="1">
              <a:lnSpc>
                <a:spcPct val="150000"/>
              </a:lnSpc>
              <a:buFont typeface="Wingdings" pitchFamily="2" charset="2"/>
              <a:buChar char="q"/>
            </a:pPr>
            <a:r>
              <a:rPr lang="en-US" sz="2000" b="1" dirty="0"/>
              <a:t>C</a:t>
            </a:r>
          </a:p>
          <a:p>
            <a:pPr lvl="1" algn="r" rtl="1">
              <a:lnSpc>
                <a:spcPct val="150000"/>
              </a:lnSpc>
              <a:buFont typeface="Wingdings" pitchFamily="2" charset="2"/>
              <a:buChar char="q"/>
            </a:pPr>
            <a:r>
              <a:rPr lang="en-US" sz="2000" b="1" dirty="0"/>
              <a:t>G</a:t>
            </a:r>
          </a:p>
          <a:p>
            <a:pPr marL="457200" indent="-457200" algn="r" rtl="1">
              <a:lnSpc>
                <a:spcPct val="150000"/>
              </a:lnSpc>
              <a:buFont typeface="+mj-lt"/>
              <a:buAutoNum type="arabicPeriod"/>
            </a:pPr>
            <a:r>
              <a:rPr lang="fa-IR" sz="2400" b="1" dirty="0"/>
              <a:t>مالاریای شدید</a:t>
            </a:r>
          </a:p>
          <a:p>
            <a:pPr marL="457200" indent="-457200" algn="r" rtl="1">
              <a:lnSpc>
                <a:spcPct val="150000"/>
              </a:lnSpc>
              <a:buFont typeface="+mj-lt"/>
              <a:buAutoNum type="arabicPeriod"/>
            </a:pPr>
            <a:r>
              <a:rPr lang="fa-IR" sz="2400" b="1" dirty="0"/>
              <a:t>لپتوسپیروز ، بورلیوز</a:t>
            </a:r>
          </a:p>
          <a:p>
            <a:pPr marL="457200" indent="-457200" algn="r" rtl="1">
              <a:lnSpc>
                <a:spcPct val="150000"/>
              </a:lnSpc>
              <a:buFont typeface="+mj-lt"/>
              <a:buAutoNum type="arabicPeriod"/>
            </a:pPr>
            <a:r>
              <a:rPr lang="fa-IR" sz="2400" b="1" dirty="0"/>
              <a:t>تب زرد</a:t>
            </a:r>
          </a:p>
        </p:txBody>
      </p:sp>
      <p:sp>
        <p:nvSpPr>
          <p:cNvPr id="12" name="Content Placeholder 11"/>
          <p:cNvSpPr>
            <a:spLocks noGrp="1"/>
          </p:cNvSpPr>
          <p:nvPr>
            <p:ph sz="half" idx="2"/>
          </p:nvPr>
        </p:nvSpPr>
        <p:spPr>
          <a:xfrm>
            <a:off x="323528" y="1412776"/>
            <a:ext cx="4038600" cy="4681728"/>
          </a:xfrm>
        </p:spPr>
        <p:txBody>
          <a:bodyPr>
            <a:normAutofit/>
          </a:bodyPr>
          <a:lstStyle/>
          <a:p>
            <a:pPr marL="457200" indent="-457200" algn="l">
              <a:lnSpc>
                <a:spcPct val="160000"/>
              </a:lnSpc>
              <a:buFont typeface="+mj-lt"/>
              <a:buAutoNum type="arabicPeriod" startAt="7"/>
            </a:pPr>
            <a:r>
              <a:rPr lang="fa-IR" sz="2400" b="1" dirty="0"/>
              <a:t> (در نقص ایمنی)</a:t>
            </a:r>
            <a:r>
              <a:rPr lang="en-US" sz="2400" b="1" dirty="0"/>
              <a:t>CMV</a:t>
            </a:r>
            <a:r>
              <a:rPr lang="fa-IR" sz="2400" b="1" dirty="0"/>
              <a:t>  </a:t>
            </a:r>
            <a:endParaRPr lang="fa-IR" sz="1400" b="1" dirty="0"/>
          </a:p>
          <a:p>
            <a:pPr marL="457200" indent="-457200" algn="l">
              <a:lnSpc>
                <a:spcPct val="160000"/>
              </a:lnSpc>
              <a:buFont typeface="+mj-lt"/>
              <a:buAutoNum type="arabicPeriod" startAt="7"/>
            </a:pPr>
            <a:r>
              <a:rPr lang="fa-IR" sz="2400" b="1" dirty="0"/>
              <a:t>فاسیولیازیز</a:t>
            </a:r>
            <a:endParaRPr lang="fa-IR" sz="1400" b="1" dirty="0"/>
          </a:p>
          <a:p>
            <a:pPr marL="457200" indent="-457200" algn="l">
              <a:lnSpc>
                <a:spcPct val="160000"/>
              </a:lnSpc>
              <a:buFont typeface="+mj-lt"/>
              <a:buAutoNum type="arabicPeriod" startAt="7"/>
            </a:pPr>
            <a:r>
              <a:rPr lang="fa-IR" sz="2400" b="1" dirty="0"/>
              <a:t>مسمومیتهای شیمیایی</a:t>
            </a:r>
          </a:p>
          <a:p>
            <a:pPr marL="457200" indent="-457200" algn="l">
              <a:lnSpc>
                <a:spcPct val="160000"/>
              </a:lnSpc>
              <a:buFont typeface="+mj-lt"/>
              <a:buAutoNum type="arabicPeriod" startAt="7"/>
            </a:pPr>
            <a:r>
              <a:rPr lang="fa-IR" sz="2400" b="1" dirty="0"/>
              <a:t>مسمومیتهای قارچی</a:t>
            </a:r>
          </a:p>
        </p:txBody>
      </p:sp>
    </p:spTree>
    <p:extLst>
      <p:ext uri="{BB962C8B-B14F-4D97-AF65-F5344CB8AC3E}">
        <p14:creationId xmlns:p14="http://schemas.microsoft.com/office/powerpoint/2010/main" val="3609909397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1200136"/>
          </a:xfrm>
        </p:spPr>
        <p:txBody>
          <a:bodyPr>
            <a:noAutofit/>
          </a:bodyPr>
          <a:lstStyle/>
          <a:p>
            <a:pPr lvl="0" rtl="1"/>
            <a:r>
              <a:rPr lang="fa-IR" sz="3600" b="1" dirty="0">
                <a:solidFill>
                  <a:srgbClr val="FF0000"/>
                </a:solidFill>
              </a:rPr>
              <a:t>فلج شل حاد</a:t>
            </a:r>
            <a:br>
              <a:rPr lang="en-US" sz="3600" b="1" dirty="0">
                <a:solidFill>
                  <a:srgbClr val="FF0000"/>
                </a:solidFill>
              </a:rPr>
            </a:br>
            <a:r>
              <a:rPr lang="en-US" sz="2800" b="1" dirty="0">
                <a:solidFill>
                  <a:srgbClr val="FF0000"/>
                </a:solidFill>
              </a:rPr>
              <a:t>Acute Flaccid Paralysis</a:t>
            </a:r>
            <a:endParaRPr lang="en-US" sz="3600" b="1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algn="r" rtl="1">
              <a:buNone/>
            </a:pPr>
            <a:r>
              <a:rPr lang="fa-IR" sz="4000" b="1" dirty="0">
                <a:solidFill>
                  <a:srgbClr val="FF0000"/>
                </a:solidFill>
              </a:rPr>
              <a:t>در افراد زير 15 سال : </a:t>
            </a:r>
            <a:endParaRPr lang="en-US" sz="4000" b="1" dirty="0">
              <a:solidFill>
                <a:srgbClr val="FF0000"/>
              </a:solidFill>
            </a:endParaRPr>
          </a:p>
          <a:p>
            <a:pPr algn="r" rtl="1"/>
            <a:r>
              <a:rPr lang="fa-IR" sz="2800" b="1" dirty="0"/>
              <a:t>هر مورد فلج شل ناگهاني (عدم حركت پاها) بدون سابقه تروماي واضح</a:t>
            </a:r>
            <a:endParaRPr lang="en-US" sz="2800" dirty="0"/>
          </a:p>
          <a:p>
            <a:pPr algn="r" rtl="1">
              <a:buNone/>
            </a:pPr>
            <a:endParaRPr lang="fa-IR" sz="4000" dirty="0">
              <a:solidFill>
                <a:srgbClr val="FF0000"/>
              </a:solidFill>
            </a:endParaRPr>
          </a:p>
          <a:p>
            <a:pPr algn="r" rtl="1">
              <a:buNone/>
            </a:pPr>
            <a:r>
              <a:rPr lang="fa-IR" sz="4000" b="1" dirty="0">
                <a:solidFill>
                  <a:srgbClr val="FF0000"/>
                </a:solidFill>
              </a:rPr>
              <a:t>در افراد بالاي 15 سال :</a:t>
            </a:r>
            <a:endParaRPr lang="en-US" sz="4000" b="1" dirty="0">
              <a:solidFill>
                <a:srgbClr val="FF0000"/>
              </a:solidFill>
            </a:endParaRPr>
          </a:p>
          <a:p>
            <a:pPr algn="r" rtl="1"/>
            <a:r>
              <a:rPr lang="fa-IR" sz="2800" b="1" dirty="0"/>
              <a:t>تشخيص احتمالي پزشك پوليوميليت باشد</a:t>
            </a:r>
            <a:endParaRPr lang="en-US" sz="2800" b="1" dirty="0"/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88640"/>
            <a:ext cx="8784975" cy="65527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0527548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28596" y="285728"/>
            <a:ext cx="8358246" cy="28575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44" y="3714753"/>
            <a:ext cx="8786874" cy="2214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301752" y="188640"/>
            <a:ext cx="8534400" cy="936104"/>
          </a:xfrm>
        </p:spPr>
        <p:txBody>
          <a:bodyPr>
            <a:noAutofit/>
          </a:bodyPr>
          <a:lstStyle/>
          <a:p>
            <a:pPr rtl="1"/>
            <a:r>
              <a:rPr lang="fa-IR" sz="2800" b="1" dirty="0">
                <a:solidFill>
                  <a:srgbClr val="FF0000"/>
                </a:solidFill>
              </a:rPr>
              <a:t>بیماریهایی که میتوان بوسیله سندرم فلج شل حاد بسرعت شناسایی </a:t>
            </a:r>
            <a:r>
              <a:rPr lang="en-US" sz="2800" b="1" dirty="0">
                <a:solidFill>
                  <a:srgbClr val="FF0000"/>
                </a:solidFill>
              </a:rPr>
              <a:t>capture</a:t>
            </a:r>
            <a:r>
              <a:rPr lang="fa-IR" sz="2800" b="1" dirty="0">
                <a:solidFill>
                  <a:srgbClr val="FF0000"/>
                </a:solidFill>
              </a:rPr>
              <a:t> نمود (تشخیص های افتراقی) </a:t>
            </a:r>
            <a:endParaRPr lang="en-US" sz="2800" b="1" dirty="0">
              <a:solidFill>
                <a:srgbClr val="FF0000"/>
              </a:solidFill>
            </a:endParaRPr>
          </a:p>
        </p:txBody>
      </p:sp>
      <p:sp>
        <p:nvSpPr>
          <p:cNvPr id="6" name="Content Placeholder 5"/>
          <p:cNvSpPr>
            <a:spLocks noGrp="1"/>
          </p:cNvSpPr>
          <p:nvPr>
            <p:ph sz="half" idx="1"/>
          </p:nvPr>
        </p:nvSpPr>
        <p:spPr>
          <a:xfrm>
            <a:off x="4716016" y="1268760"/>
            <a:ext cx="4326632" cy="5328592"/>
          </a:xfrm>
        </p:spPr>
        <p:txBody>
          <a:bodyPr>
            <a:noAutofit/>
          </a:bodyPr>
          <a:lstStyle/>
          <a:p>
            <a:pPr marL="457200" indent="-457200" algn="r" rtl="1">
              <a:lnSpc>
                <a:spcPct val="150000"/>
              </a:lnSpc>
              <a:buFont typeface="+mj-lt"/>
              <a:buAutoNum type="arabicPeriod"/>
            </a:pPr>
            <a:endParaRPr lang="fa-IR" sz="2800" b="1" dirty="0">
              <a:latin typeface="Arial" pitchFamily="34" charset="0"/>
              <a:cs typeface="Arial" pitchFamily="34" charset="0"/>
            </a:endParaRPr>
          </a:p>
          <a:p>
            <a:pPr marL="457200" indent="-457200" algn="r" rtl="1">
              <a:lnSpc>
                <a:spcPct val="150000"/>
              </a:lnSpc>
              <a:buFont typeface="+mj-lt"/>
              <a:buAutoNum type="arabicPeriod"/>
            </a:pPr>
            <a:r>
              <a:rPr lang="fa-IR" sz="2800" b="1" dirty="0">
                <a:latin typeface="Arial" pitchFamily="34" charset="0"/>
                <a:cs typeface="Arial" pitchFamily="34" charset="0"/>
              </a:rPr>
              <a:t>پولیومیلیت</a:t>
            </a:r>
            <a:endParaRPr lang="en-US" sz="2800" b="1" dirty="0">
              <a:latin typeface="Arial" pitchFamily="34" charset="0"/>
              <a:cs typeface="Arial" pitchFamily="34" charset="0"/>
            </a:endParaRPr>
          </a:p>
          <a:p>
            <a:pPr marL="457200" indent="-457200" algn="r" rtl="1">
              <a:lnSpc>
                <a:spcPct val="150000"/>
              </a:lnSpc>
              <a:buFont typeface="+mj-lt"/>
              <a:buAutoNum type="arabicPeriod"/>
            </a:pPr>
            <a:r>
              <a:rPr lang="fa-IR" sz="2800" b="1" dirty="0">
                <a:latin typeface="Arial" pitchFamily="34" charset="0"/>
                <a:cs typeface="Arial" pitchFamily="34" charset="0"/>
              </a:rPr>
              <a:t>سایر آنتروویروسها</a:t>
            </a:r>
          </a:p>
        </p:txBody>
      </p:sp>
    </p:spTree>
    <p:extLst>
      <p:ext uri="{BB962C8B-B14F-4D97-AF65-F5344CB8AC3E}">
        <p14:creationId xmlns:p14="http://schemas.microsoft.com/office/powerpoint/2010/main" val="2503371501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1040160"/>
          </a:xfrm>
        </p:spPr>
        <p:txBody>
          <a:bodyPr anchor="t" anchorCtr="0">
            <a:normAutofit/>
          </a:bodyPr>
          <a:lstStyle/>
          <a:p>
            <a:pPr rtl="1"/>
            <a:r>
              <a:rPr lang="fa-IR" sz="4000" b="1" dirty="0">
                <a:solidFill>
                  <a:srgbClr val="FF0000"/>
                </a:solidFill>
              </a:rPr>
              <a:t>تعريف</a:t>
            </a:r>
            <a:r>
              <a:rPr lang="fa-IR" sz="3600" b="1" dirty="0">
                <a:solidFill>
                  <a:srgbClr val="FF0000"/>
                </a:solidFill>
              </a:rPr>
              <a:t> </a:t>
            </a:r>
            <a:r>
              <a:rPr lang="en-US" sz="3600" b="1" dirty="0">
                <a:solidFill>
                  <a:srgbClr val="FF0000"/>
                </a:solidFill>
              </a:rPr>
              <a:t>Sepsis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301752" y="1484784"/>
            <a:ext cx="8503920" cy="4614264"/>
          </a:xfrm>
        </p:spPr>
        <p:txBody>
          <a:bodyPr>
            <a:normAutofit lnSpcReduction="10000"/>
          </a:bodyPr>
          <a:lstStyle/>
          <a:p>
            <a:pPr algn="r" rtl="1"/>
            <a:r>
              <a:rPr lang="fa-IR" b="1" dirty="0"/>
              <a:t>سابقه بيماري عفوني (مشكوك يا قطعي) در يك عضو بدن</a:t>
            </a:r>
            <a:endParaRPr lang="en-US" dirty="0"/>
          </a:p>
          <a:p>
            <a:pPr algn="r" rtl="1"/>
            <a:r>
              <a:rPr lang="fa-IR" b="1" dirty="0"/>
              <a:t>+</a:t>
            </a:r>
            <a:endParaRPr lang="en-US" b="1" dirty="0"/>
          </a:p>
          <a:p>
            <a:pPr algn="r" rtl="1"/>
            <a:r>
              <a:rPr lang="fa-IR" b="1" dirty="0"/>
              <a:t>(مجموعه علائم التهابي در محلي دور از محل عفونت اوليه )</a:t>
            </a:r>
            <a:endParaRPr lang="en-US" dirty="0"/>
          </a:p>
          <a:p>
            <a:pPr marL="0" indent="0" algn="r" rtl="1">
              <a:buNone/>
            </a:pPr>
            <a:r>
              <a:rPr lang="en-US" b="1" dirty="0">
                <a:solidFill>
                  <a:srgbClr val="FF0000"/>
                </a:solidFill>
              </a:rPr>
              <a:t>Systemic Inflammatory Response Syndrome</a:t>
            </a:r>
            <a:endParaRPr lang="en-US" dirty="0">
              <a:solidFill>
                <a:srgbClr val="FF0000"/>
              </a:solidFill>
            </a:endParaRPr>
          </a:p>
          <a:p>
            <a:pPr marL="0" indent="0" algn="r" rtl="1">
              <a:buNone/>
            </a:pPr>
            <a:endParaRPr lang="fa-IR" dirty="0"/>
          </a:p>
          <a:p>
            <a:pPr marL="0" indent="0" algn="r" rtl="1">
              <a:buNone/>
            </a:pPr>
            <a:r>
              <a:rPr lang="fa-IR" dirty="0"/>
              <a:t>علائم </a:t>
            </a:r>
            <a:r>
              <a:rPr lang="en-US" b="1" dirty="0"/>
              <a:t>SIRS </a:t>
            </a:r>
            <a:r>
              <a:rPr lang="fa-IR" b="1" dirty="0"/>
              <a:t> شامل:</a:t>
            </a:r>
            <a:endParaRPr lang="en-US" dirty="0"/>
          </a:p>
          <a:p>
            <a:pPr algn="r" rtl="1"/>
            <a:r>
              <a:rPr lang="fa-IR" sz="2400" b="1" dirty="0"/>
              <a:t>وجود 2 علامت يا بيشتر از بين علائم  حرارت بالا يا پائين </a:t>
            </a:r>
            <a:r>
              <a:rPr lang="en-US" sz="2400" b="1" dirty="0"/>
              <a:t>(T&gt;38 or T&lt;36)</a:t>
            </a:r>
            <a:endParaRPr lang="en-US" sz="2400" dirty="0"/>
          </a:p>
          <a:p>
            <a:pPr lvl="0" algn="r" rtl="1"/>
            <a:r>
              <a:rPr lang="fa-IR" sz="2400" b="1" dirty="0"/>
              <a:t>تاكي كاردي </a:t>
            </a:r>
            <a:r>
              <a:rPr lang="en-US" sz="2400" b="1" dirty="0"/>
              <a:t>HR&gt;90) </a:t>
            </a:r>
            <a:endParaRPr lang="en-US" sz="2400" dirty="0"/>
          </a:p>
          <a:p>
            <a:pPr lvl="0" algn="r" rtl="1"/>
            <a:r>
              <a:rPr lang="fa-IR" sz="2400" b="1" dirty="0"/>
              <a:t>تاكي پنه </a:t>
            </a:r>
            <a:r>
              <a:rPr lang="en-US" sz="2400" b="1" dirty="0"/>
              <a:t>(RR&gt;20)</a:t>
            </a:r>
            <a:endParaRPr lang="en-US" sz="2400" dirty="0"/>
          </a:p>
          <a:p>
            <a:pPr algn="r" rtl="1">
              <a:buNone/>
            </a:pPr>
            <a:endParaRPr lang="en-US" dirty="0"/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88640"/>
            <a:ext cx="8784975" cy="65527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1583426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3528" y="188640"/>
            <a:ext cx="8534400" cy="576064"/>
          </a:xfrm>
        </p:spPr>
        <p:txBody>
          <a:bodyPr anchor="t" anchorCtr="0">
            <a:normAutofit/>
          </a:bodyPr>
          <a:lstStyle/>
          <a:p>
            <a:pPr lvl="0" rtl="1"/>
            <a:r>
              <a:rPr lang="fa-IR" sz="3100" dirty="0"/>
              <a:t>طيف شوك </a:t>
            </a:r>
            <a:r>
              <a:rPr lang="en-US" sz="3100" b="1" dirty="0"/>
              <a:t>Shock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323528" y="836712"/>
            <a:ext cx="8503920" cy="5760640"/>
          </a:xfrm>
        </p:spPr>
        <p:txBody>
          <a:bodyPr>
            <a:noAutofit/>
          </a:bodyPr>
          <a:lstStyle/>
          <a:p>
            <a:pPr marL="457200" indent="-457200" algn="just" rtl="1">
              <a:buFont typeface="+mj-lt"/>
              <a:buAutoNum type="arabicPeriod"/>
            </a:pPr>
            <a:r>
              <a:rPr lang="en-US" sz="2400" b="1" dirty="0">
                <a:solidFill>
                  <a:srgbClr val="FF0000"/>
                </a:solidFill>
              </a:rPr>
              <a:t>Sepsis</a:t>
            </a:r>
          </a:p>
          <a:p>
            <a:pPr marL="0" indent="0" algn="just" rtl="1">
              <a:buNone/>
            </a:pPr>
            <a:r>
              <a:rPr lang="en-US" sz="2400" b="1" dirty="0">
                <a:solidFill>
                  <a:srgbClr val="FF0000"/>
                </a:solidFill>
              </a:rPr>
              <a:t>	</a:t>
            </a:r>
            <a:r>
              <a:rPr lang="fa-IR" sz="2000" b="1" dirty="0"/>
              <a:t>فقط علائم </a:t>
            </a:r>
            <a:r>
              <a:rPr lang="en-US" sz="2000" b="1" dirty="0"/>
              <a:t>Sepsis</a:t>
            </a:r>
            <a:endParaRPr lang="en-US" sz="2000" dirty="0"/>
          </a:p>
          <a:p>
            <a:pPr algn="r" rtl="1">
              <a:buNone/>
            </a:pPr>
            <a:endParaRPr lang="en-US" sz="2000" dirty="0"/>
          </a:p>
          <a:p>
            <a:pPr marL="457200" indent="-457200" algn="just" rtl="1">
              <a:buFont typeface="+mj-lt"/>
              <a:buAutoNum type="arabicPeriod" startAt="2"/>
            </a:pPr>
            <a:r>
              <a:rPr lang="en-US" sz="2400" b="1" dirty="0">
                <a:solidFill>
                  <a:srgbClr val="FF0000"/>
                </a:solidFill>
              </a:rPr>
              <a:t>Severe Sepsis (Sepsis syndrome)</a:t>
            </a:r>
            <a:r>
              <a:rPr lang="fa-IR" sz="2000" b="1" dirty="0">
                <a:solidFill>
                  <a:srgbClr val="FF0000"/>
                </a:solidFill>
              </a:rPr>
              <a:t> </a:t>
            </a:r>
            <a:endParaRPr lang="en-US" sz="2000" dirty="0">
              <a:solidFill>
                <a:srgbClr val="FF0000"/>
              </a:solidFill>
            </a:endParaRPr>
          </a:p>
          <a:p>
            <a:pPr marL="822960" lvl="3" indent="0" algn="r" rtl="1">
              <a:buNone/>
            </a:pPr>
            <a:r>
              <a:rPr lang="fa-IR" b="1" dirty="0">
                <a:solidFill>
                  <a:schemeClr val="tx1"/>
                </a:solidFill>
              </a:rPr>
              <a:t>علائم </a:t>
            </a:r>
            <a:r>
              <a:rPr lang="en-US" b="1" dirty="0">
                <a:solidFill>
                  <a:schemeClr val="tx1"/>
                </a:solidFill>
              </a:rPr>
              <a:t>Sepsis</a:t>
            </a:r>
          </a:p>
          <a:p>
            <a:pPr marL="822960" lvl="3" indent="0" algn="r" rtl="1">
              <a:buNone/>
            </a:pPr>
            <a:r>
              <a:rPr lang="fa-IR" b="1" dirty="0">
                <a:solidFill>
                  <a:schemeClr val="tx1"/>
                </a:solidFill>
              </a:rPr>
              <a:t>+</a:t>
            </a:r>
            <a:endParaRPr lang="en-US" b="1" dirty="0">
              <a:solidFill>
                <a:schemeClr val="tx1"/>
              </a:solidFill>
            </a:endParaRPr>
          </a:p>
          <a:p>
            <a:pPr marL="822960" lvl="3" indent="0" algn="r" rtl="1">
              <a:buNone/>
            </a:pPr>
            <a:r>
              <a:rPr lang="fa-IR" b="1" dirty="0">
                <a:solidFill>
                  <a:schemeClr val="tx1"/>
                </a:solidFill>
              </a:rPr>
              <a:t>افت فشار خون در حالت ايستاده (ارتوستاتيك)</a:t>
            </a:r>
            <a:endParaRPr lang="en-US" b="1" dirty="0">
              <a:solidFill>
                <a:schemeClr val="tx1"/>
              </a:solidFill>
            </a:endParaRPr>
          </a:p>
          <a:p>
            <a:pPr marL="0" indent="0" algn="r" rtl="1">
              <a:buNone/>
            </a:pPr>
            <a:endParaRPr lang="en-US" sz="2000" b="1" dirty="0"/>
          </a:p>
          <a:p>
            <a:pPr marL="457200" indent="-457200" algn="just" rtl="1">
              <a:buFont typeface="+mj-lt"/>
              <a:buAutoNum type="arabicPeriod" startAt="3"/>
            </a:pPr>
            <a:r>
              <a:rPr lang="en-US" sz="2400" b="1" dirty="0">
                <a:solidFill>
                  <a:srgbClr val="FF0000"/>
                </a:solidFill>
              </a:rPr>
              <a:t>Septic Shock</a:t>
            </a:r>
            <a:endParaRPr lang="en-US" sz="2000" dirty="0"/>
          </a:p>
          <a:p>
            <a:pPr marL="822960" lvl="3" indent="0" algn="r" rtl="1">
              <a:buNone/>
            </a:pPr>
            <a:r>
              <a:rPr lang="fa-IR" b="1" dirty="0">
                <a:solidFill>
                  <a:schemeClr val="tx1"/>
                </a:solidFill>
              </a:rPr>
              <a:t>علائم </a:t>
            </a:r>
            <a:r>
              <a:rPr lang="en-US" b="1" dirty="0">
                <a:solidFill>
                  <a:schemeClr val="tx1"/>
                </a:solidFill>
              </a:rPr>
              <a:t>Sepsis</a:t>
            </a:r>
          </a:p>
          <a:p>
            <a:pPr marL="822960" lvl="3" indent="0" algn="r" rtl="1">
              <a:buNone/>
            </a:pPr>
            <a:r>
              <a:rPr lang="fa-IR" b="1" dirty="0">
                <a:solidFill>
                  <a:schemeClr val="tx1"/>
                </a:solidFill>
              </a:rPr>
              <a:t>+</a:t>
            </a:r>
            <a:endParaRPr lang="en-US" b="1" dirty="0">
              <a:solidFill>
                <a:schemeClr val="tx1"/>
              </a:solidFill>
            </a:endParaRPr>
          </a:p>
          <a:p>
            <a:pPr marL="822960" lvl="3" indent="0" algn="r" rtl="1">
              <a:buNone/>
            </a:pPr>
            <a:r>
              <a:rPr lang="fa-IR" b="1" dirty="0">
                <a:solidFill>
                  <a:schemeClr val="tx1"/>
                </a:solidFill>
              </a:rPr>
              <a:t>افت فشار خون (وجود يكي از موارد زير):</a:t>
            </a:r>
            <a:endParaRPr lang="en-US" b="1" dirty="0">
              <a:solidFill>
                <a:schemeClr val="tx1"/>
              </a:solidFill>
            </a:endParaRPr>
          </a:p>
          <a:p>
            <a:pPr marL="822960" lvl="3" indent="0" algn="r" rtl="1">
              <a:buNone/>
            </a:pPr>
            <a:r>
              <a:rPr lang="en-US" b="1" dirty="0">
                <a:solidFill>
                  <a:schemeClr val="tx1"/>
                </a:solidFill>
              </a:rPr>
              <a:t>SBP&lt; 90 mmHg</a:t>
            </a:r>
          </a:p>
          <a:p>
            <a:pPr marL="822960" lvl="3" indent="0" algn="r" rtl="1">
              <a:buNone/>
            </a:pPr>
            <a:r>
              <a:rPr lang="en-US" b="1" dirty="0">
                <a:solidFill>
                  <a:schemeClr val="tx1"/>
                </a:solidFill>
              </a:rPr>
              <a:t>40 mmHg</a:t>
            </a:r>
            <a:r>
              <a:rPr lang="fa-IR" b="1" dirty="0">
                <a:solidFill>
                  <a:schemeClr val="tx1"/>
                </a:solidFill>
              </a:rPr>
              <a:t> افت نسبت به </a:t>
            </a:r>
            <a:r>
              <a:rPr lang="en-US" b="1" dirty="0">
                <a:solidFill>
                  <a:schemeClr val="tx1"/>
                </a:solidFill>
              </a:rPr>
              <a:t>SBP</a:t>
            </a:r>
            <a:r>
              <a:rPr lang="fa-IR" b="1" dirty="0">
                <a:solidFill>
                  <a:schemeClr val="tx1"/>
                </a:solidFill>
              </a:rPr>
              <a:t> معمول</a:t>
            </a:r>
            <a:endParaRPr lang="en-US" b="1" dirty="0">
              <a:solidFill>
                <a:schemeClr val="tx1"/>
              </a:solidFill>
            </a:endParaRPr>
          </a:p>
          <a:p>
            <a:pPr marL="822960" lvl="3" indent="0" algn="r" rtl="1">
              <a:buNone/>
            </a:pPr>
            <a:r>
              <a:rPr lang="en-US" b="1" dirty="0">
                <a:solidFill>
                  <a:schemeClr val="tx1"/>
                </a:solidFill>
              </a:rPr>
              <a:t>MAP&lt; 70 mmHg</a:t>
            </a:r>
          </a:p>
          <a:p>
            <a:pPr algn="r"/>
            <a:endParaRPr lang="en-US" sz="2000" dirty="0"/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88640"/>
            <a:ext cx="8784976" cy="65527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08368762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301752" y="188640"/>
            <a:ext cx="8534400" cy="936104"/>
          </a:xfrm>
        </p:spPr>
        <p:txBody>
          <a:bodyPr>
            <a:noAutofit/>
          </a:bodyPr>
          <a:lstStyle/>
          <a:p>
            <a:pPr rtl="1"/>
            <a:r>
              <a:rPr lang="fa-IR" sz="2800" b="1" dirty="0">
                <a:solidFill>
                  <a:srgbClr val="FF0000"/>
                </a:solidFill>
              </a:rPr>
              <a:t>بیماریهایی که میتوان بوسیله سندرم شوک بسرعت شناسایی </a:t>
            </a:r>
            <a:r>
              <a:rPr lang="en-US" sz="2800" b="1" dirty="0">
                <a:solidFill>
                  <a:srgbClr val="FF0000"/>
                </a:solidFill>
              </a:rPr>
              <a:t>capture</a:t>
            </a:r>
            <a:r>
              <a:rPr lang="fa-IR" sz="2800" b="1" dirty="0">
                <a:solidFill>
                  <a:srgbClr val="FF0000"/>
                </a:solidFill>
              </a:rPr>
              <a:t> نمود (تشخیص های افتراقی) </a:t>
            </a:r>
            <a:endParaRPr lang="en-US" sz="2800" b="1" dirty="0">
              <a:solidFill>
                <a:srgbClr val="FF0000"/>
              </a:solidFill>
            </a:endParaRPr>
          </a:p>
        </p:txBody>
      </p:sp>
      <p:sp>
        <p:nvSpPr>
          <p:cNvPr id="6" name="Content Placeholder 5"/>
          <p:cNvSpPr>
            <a:spLocks noGrp="1"/>
          </p:cNvSpPr>
          <p:nvPr>
            <p:ph sz="half" idx="1"/>
          </p:nvPr>
        </p:nvSpPr>
        <p:spPr>
          <a:xfrm>
            <a:off x="4716016" y="1340768"/>
            <a:ext cx="4326632" cy="5256584"/>
          </a:xfrm>
        </p:spPr>
        <p:txBody>
          <a:bodyPr>
            <a:noAutofit/>
          </a:bodyPr>
          <a:lstStyle/>
          <a:p>
            <a:pPr marL="457200" indent="-457200" algn="r" rtl="1">
              <a:lnSpc>
                <a:spcPct val="150000"/>
              </a:lnSpc>
              <a:buFont typeface="+mj-lt"/>
              <a:buAutoNum type="arabicPeriod"/>
            </a:pPr>
            <a:r>
              <a:rPr lang="fa-IR" sz="2800" b="1" dirty="0">
                <a:latin typeface="Arial" pitchFamily="34" charset="0"/>
                <a:cs typeface="Arial" pitchFamily="34" charset="0"/>
              </a:rPr>
              <a:t>مننگوکوکسمی</a:t>
            </a:r>
            <a:endParaRPr lang="en-US" sz="2800" b="1" dirty="0">
              <a:latin typeface="Arial" pitchFamily="34" charset="0"/>
              <a:cs typeface="Arial" pitchFamily="34" charset="0"/>
            </a:endParaRPr>
          </a:p>
          <a:p>
            <a:pPr marL="457200" indent="-457200" algn="r" rtl="1">
              <a:lnSpc>
                <a:spcPct val="150000"/>
              </a:lnSpc>
              <a:buFont typeface="+mj-lt"/>
              <a:buAutoNum type="arabicPeriod"/>
            </a:pPr>
            <a:r>
              <a:rPr lang="fa-IR" sz="2800" b="1" dirty="0">
                <a:latin typeface="Arial" pitchFamily="34" charset="0"/>
                <a:cs typeface="Arial" pitchFamily="34" charset="0"/>
              </a:rPr>
              <a:t>تیفوئید</a:t>
            </a:r>
          </a:p>
          <a:p>
            <a:pPr marL="457200" indent="-457200" algn="r" rtl="1">
              <a:lnSpc>
                <a:spcPct val="150000"/>
              </a:lnSpc>
              <a:buFont typeface="+mj-lt"/>
              <a:buAutoNum type="arabicPeriod"/>
            </a:pPr>
            <a:r>
              <a:rPr lang="fa-IR" sz="2800" b="1" dirty="0">
                <a:latin typeface="Arial" pitchFamily="34" charset="0"/>
                <a:cs typeface="Arial" pitchFamily="34" charset="0"/>
              </a:rPr>
              <a:t>طاعون سیستمیک</a:t>
            </a:r>
          </a:p>
          <a:p>
            <a:pPr marL="457200" indent="-457200" algn="r" rtl="1">
              <a:lnSpc>
                <a:spcPct val="150000"/>
              </a:lnSpc>
              <a:buFont typeface="+mj-lt"/>
              <a:buAutoNum type="arabicPeriod"/>
            </a:pPr>
            <a:r>
              <a:rPr lang="fa-IR" sz="2800" b="1" dirty="0">
                <a:latin typeface="Arial" pitchFamily="34" charset="0"/>
                <a:cs typeface="Arial" pitchFamily="34" charset="0"/>
              </a:rPr>
              <a:t>آنفلوانزا</a:t>
            </a:r>
          </a:p>
          <a:p>
            <a:pPr marL="457200" indent="-457200" algn="r" rtl="1">
              <a:lnSpc>
                <a:spcPct val="150000"/>
              </a:lnSpc>
              <a:buFont typeface="+mj-lt"/>
              <a:buAutoNum type="arabicPeriod"/>
            </a:pPr>
            <a:r>
              <a:rPr lang="fa-IR" sz="2800" b="1" dirty="0">
                <a:latin typeface="Arial" pitchFamily="34" charset="0"/>
                <a:cs typeface="Arial" pitchFamily="34" charset="0"/>
              </a:rPr>
              <a:t>مالاریا</a:t>
            </a:r>
          </a:p>
        </p:txBody>
      </p:sp>
    </p:spTree>
    <p:extLst>
      <p:ext uri="{BB962C8B-B14F-4D97-AF65-F5344CB8AC3E}">
        <p14:creationId xmlns:p14="http://schemas.microsoft.com/office/powerpoint/2010/main" val="4005538834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fa-IR" sz="4800" b="1" dirty="0">
                <a:solidFill>
                  <a:srgbClr val="FF0000"/>
                </a:solidFill>
              </a:rPr>
              <a:t>سرفه مزمن</a:t>
            </a:r>
            <a:endParaRPr lang="en-US" sz="4800" b="1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algn="r" rtl="1"/>
            <a:r>
              <a:rPr lang="fa-IR" sz="6600" b="1" dirty="0"/>
              <a:t>سرفه پايدار به مدت دو هفته يا بيشتر كه معمولاً همراه خلط مي باشد</a:t>
            </a:r>
            <a:endParaRPr lang="en-US" sz="6600" dirty="0"/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88640"/>
            <a:ext cx="8784976" cy="64807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30132426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1057260"/>
          </a:xfrm>
        </p:spPr>
        <p:txBody>
          <a:bodyPr>
            <a:noAutofit/>
          </a:bodyPr>
          <a:lstStyle/>
          <a:p>
            <a:pPr lvl="0" rtl="1"/>
            <a:r>
              <a:rPr lang="fa-IR" sz="4000" b="1" dirty="0">
                <a:solidFill>
                  <a:srgbClr val="FF0000"/>
                </a:solidFill>
              </a:rPr>
              <a:t>مرگ ناگهاني / غير منتظره</a:t>
            </a:r>
            <a:br>
              <a:rPr lang="en-US" sz="4000" b="1" dirty="0">
                <a:solidFill>
                  <a:srgbClr val="FF0000"/>
                </a:solidFill>
              </a:rPr>
            </a:br>
            <a:r>
              <a:rPr lang="en-US" sz="3200" b="1" dirty="0">
                <a:solidFill>
                  <a:srgbClr val="FF0000"/>
                </a:solidFill>
              </a:rPr>
              <a:t>Sudden and unexpected death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algn="r" rtl="1"/>
            <a:r>
              <a:rPr lang="fa-IR" sz="3600" b="1" dirty="0"/>
              <a:t>مرگ = توقف ضربان قلب و تنفس بمدت بیش از 10 دقیقه (بیش از 10 دقیقه بدون برگشت خواهد بود)</a:t>
            </a:r>
            <a:endParaRPr lang="en-US" sz="3600" dirty="0"/>
          </a:p>
          <a:p>
            <a:pPr algn="r" rtl="1">
              <a:buNone/>
            </a:pPr>
            <a:endParaRPr lang="en-US" sz="3600" dirty="0"/>
          </a:p>
          <a:p>
            <a:pPr algn="r" rtl="1"/>
            <a:r>
              <a:rPr lang="fa-IR" sz="3600" b="1" dirty="0"/>
              <a:t>مرگ ناگهانی = فاصله بین شروع علائم و وقوع مرگ کمتر از 24 ساعت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2496095960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88640"/>
            <a:ext cx="8784976" cy="65527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3182580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0"/>
            <a:ext cx="8534400" cy="1285860"/>
          </a:xfrm>
        </p:spPr>
        <p:txBody>
          <a:bodyPr>
            <a:noAutofit/>
          </a:bodyPr>
          <a:lstStyle/>
          <a:p>
            <a:pPr lvl="0" rtl="1"/>
            <a:r>
              <a:rPr lang="fa-IR" sz="5400" dirty="0"/>
              <a:t>تب و خونريزي</a:t>
            </a:r>
            <a:br>
              <a:rPr lang="en-US" sz="2800" dirty="0"/>
            </a:br>
            <a:r>
              <a:rPr lang="en-US" sz="2400" b="1" dirty="0">
                <a:solidFill>
                  <a:srgbClr val="FF0000"/>
                </a:solidFill>
              </a:rPr>
              <a:t>Fever with bleeding / Hemorrhagic manifestations</a:t>
            </a:r>
            <a:endParaRPr lang="en-US" sz="2800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301752" y="1772816"/>
            <a:ext cx="8503920" cy="4326232"/>
          </a:xfrm>
        </p:spPr>
        <p:txBody>
          <a:bodyPr/>
          <a:lstStyle/>
          <a:p>
            <a:pPr algn="r" rtl="1">
              <a:buNone/>
            </a:pPr>
            <a:r>
              <a:rPr lang="fa-IR" sz="3200" b="1" dirty="0">
                <a:solidFill>
                  <a:srgbClr val="FF0000"/>
                </a:solidFill>
              </a:rPr>
              <a:t>تب + خونريزي از حداقل دو محل از مناطق  زير</a:t>
            </a:r>
            <a:r>
              <a:rPr lang="fa-IR" b="1" dirty="0"/>
              <a:t>:</a:t>
            </a:r>
            <a:endParaRPr lang="fa-IR" sz="2400" b="1" dirty="0"/>
          </a:p>
          <a:p>
            <a:pPr marL="274320" lvl="1" indent="0" algn="r" rtl="1">
              <a:buNone/>
            </a:pPr>
            <a:endParaRPr lang="fa-IR" sz="2400" b="1" dirty="0"/>
          </a:p>
          <a:p>
            <a:pPr lvl="1" algn="r" rtl="1"/>
            <a:r>
              <a:rPr lang="fa-IR" sz="2400" b="1" dirty="0"/>
              <a:t>پوست (كبودي يا خونريزي نقطه نقطه)</a:t>
            </a:r>
            <a:endParaRPr lang="en-US" sz="2400" dirty="0"/>
          </a:p>
          <a:p>
            <a:pPr lvl="1" algn="r" rtl="1"/>
            <a:r>
              <a:rPr lang="fa-IR" sz="2400" b="1" dirty="0"/>
              <a:t>خونريزي لثه يا بيني</a:t>
            </a:r>
            <a:endParaRPr lang="en-US" sz="2400" dirty="0"/>
          </a:p>
          <a:p>
            <a:pPr lvl="1" algn="r" rtl="1"/>
            <a:r>
              <a:rPr lang="fa-IR" sz="2400" b="1" dirty="0"/>
              <a:t>خلط خوني</a:t>
            </a:r>
            <a:endParaRPr lang="en-US" sz="2400" dirty="0"/>
          </a:p>
          <a:p>
            <a:pPr lvl="1" algn="r" rtl="1"/>
            <a:r>
              <a:rPr lang="fa-IR" sz="2400" b="1" dirty="0"/>
              <a:t>استفراغ خوني يا مدفوع خوني يا مدفوع سياه</a:t>
            </a:r>
            <a:endParaRPr lang="en-US" sz="2400" dirty="0"/>
          </a:p>
          <a:p>
            <a:pPr lvl="1" algn="r" rtl="1"/>
            <a:r>
              <a:rPr lang="fa-IR" sz="2400" b="1" dirty="0"/>
              <a:t>خونريزي غير طبيعي زنانه</a:t>
            </a:r>
            <a:endParaRPr lang="en-US" sz="2400" dirty="0"/>
          </a:p>
          <a:p>
            <a:pPr lvl="1" algn="r" rtl="1"/>
            <a:r>
              <a:rPr lang="fa-IR" sz="2400" b="1" dirty="0"/>
              <a:t>ادرار خوني</a:t>
            </a:r>
            <a:endParaRPr lang="en-US" sz="2400" dirty="0"/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301752" y="188640"/>
            <a:ext cx="8534400" cy="936104"/>
          </a:xfrm>
        </p:spPr>
        <p:txBody>
          <a:bodyPr>
            <a:normAutofit fontScale="90000"/>
          </a:bodyPr>
          <a:lstStyle/>
          <a:p>
            <a:pPr rtl="1"/>
            <a:r>
              <a:rPr lang="fa-IR" b="1" dirty="0">
                <a:solidFill>
                  <a:srgbClr val="FF0000"/>
                </a:solidFill>
              </a:rPr>
              <a:t>بیماریهایی که میتوان بوسیله سندرم مرگ ناگهاني / غير منتظره بسرعت شناسایی </a:t>
            </a:r>
            <a:r>
              <a:rPr lang="en-US" b="1" dirty="0">
                <a:solidFill>
                  <a:srgbClr val="FF0000"/>
                </a:solidFill>
              </a:rPr>
              <a:t>capture</a:t>
            </a:r>
            <a:r>
              <a:rPr lang="fa-IR" b="1" dirty="0">
                <a:solidFill>
                  <a:srgbClr val="FF0000"/>
                </a:solidFill>
              </a:rPr>
              <a:t> نمود (تشخیص های افتراقی) 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6" name="Content Placeholder 5"/>
          <p:cNvSpPr>
            <a:spLocks noGrp="1"/>
          </p:cNvSpPr>
          <p:nvPr>
            <p:ph sz="half" idx="1"/>
          </p:nvPr>
        </p:nvSpPr>
        <p:spPr>
          <a:xfrm>
            <a:off x="4860032" y="1412776"/>
            <a:ext cx="4038600" cy="4681728"/>
          </a:xfrm>
        </p:spPr>
        <p:txBody>
          <a:bodyPr>
            <a:normAutofit/>
          </a:bodyPr>
          <a:lstStyle/>
          <a:p>
            <a:pPr marL="457200" indent="-457200" algn="r" rtl="1">
              <a:lnSpc>
                <a:spcPct val="150000"/>
              </a:lnSpc>
              <a:buFont typeface="+mj-lt"/>
              <a:buAutoNum type="arabicPeriod"/>
            </a:pPr>
            <a:r>
              <a:rPr lang="fa-IR" sz="2400" b="1" dirty="0"/>
              <a:t>آنسفالیت</a:t>
            </a:r>
          </a:p>
          <a:p>
            <a:pPr marL="457200" indent="-457200" algn="r" rtl="1">
              <a:lnSpc>
                <a:spcPct val="150000"/>
              </a:lnSpc>
              <a:buFont typeface="+mj-lt"/>
              <a:buAutoNum type="arabicPeriod"/>
            </a:pPr>
            <a:r>
              <a:rPr lang="fa-IR" sz="2400" b="1" dirty="0"/>
              <a:t>مننژیت</a:t>
            </a:r>
          </a:p>
          <a:p>
            <a:pPr marL="457200" indent="-457200" algn="r" rtl="1">
              <a:lnSpc>
                <a:spcPct val="150000"/>
              </a:lnSpc>
              <a:buFont typeface="+mj-lt"/>
              <a:buAutoNum type="arabicPeriod"/>
            </a:pPr>
            <a:r>
              <a:rPr lang="fa-IR" sz="2400" b="1" dirty="0"/>
              <a:t>عوامل بیماری حاد تنفسی</a:t>
            </a:r>
          </a:p>
          <a:p>
            <a:pPr marL="457200" indent="-457200" algn="r" rtl="1">
              <a:lnSpc>
                <a:spcPct val="150000"/>
              </a:lnSpc>
              <a:buFont typeface="+mj-lt"/>
              <a:buAutoNum type="arabicPeriod"/>
            </a:pPr>
            <a:r>
              <a:rPr lang="fa-IR" sz="2400" b="1" dirty="0"/>
              <a:t>وبا</a:t>
            </a:r>
          </a:p>
          <a:p>
            <a:pPr marL="457200" indent="-457200" algn="r" rtl="1">
              <a:lnSpc>
                <a:spcPct val="150000"/>
              </a:lnSpc>
              <a:buFont typeface="+mj-lt"/>
              <a:buAutoNum type="arabicPeriod"/>
            </a:pPr>
            <a:r>
              <a:rPr lang="fa-IR" sz="2400" b="1" dirty="0"/>
              <a:t>طاعون</a:t>
            </a:r>
          </a:p>
          <a:p>
            <a:pPr marL="457200" indent="-457200" algn="r" rtl="1">
              <a:lnSpc>
                <a:spcPct val="150000"/>
              </a:lnSpc>
              <a:buFont typeface="+mj-lt"/>
              <a:buAutoNum type="arabicPeriod"/>
            </a:pPr>
            <a:r>
              <a:rPr lang="fa-IR" sz="2400" b="1" dirty="0"/>
              <a:t>عوامل </a:t>
            </a:r>
            <a:r>
              <a:rPr lang="en-US" sz="2400" b="1" dirty="0"/>
              <a:t>sepsis</a:t>
            </a:r>
            <a:endParaRPr lang="fa-IR" sz="2400" b="1" dirty="0"/>
          </a:p>
        </p:txBody>
      </p:sp>
      <p:sp>
        <p:nvSpPr>
          <p:cNvPr id="12" name="Content Placeholder 11"/>
          <p:cNvSpPr>
            <a:spLocks noGrp="1"/>
          </p:cNvSpPr>
          <p:nvPr>
            <p:ph sz="half" idx="2"/>
          </p:nvPr>
        </p:nvSpPr>
        <p:spPr>
          <a:xfrm>
            <a:off x="323528" y="1412776"/>
            <a:ext cx="4038600" cy="4681728"/>
          </a:xfrm>
        </p:spPr>
        <p:txBody>
          <a:bodyPr>
            <a:normAutofit/>
          </a:bodyPr>
          <a:lstStyle/>
          <a:p>
            <a:pPr marL="457200" indent="-457200" algn="r" rtl="1">
              <a:lnSpc>
                <a:spcPct val="150000"/>
              </a:lnSpc>
              <a:buFont typeface="+mj-lt"/>
              <a:buAutoNum type="arabicPeriod" startAt="7"/>
            </a:pPr>
            <a:r>
              <a:rPr lang="fa-IR" sz="2400" b="1" dirty="0"/>
              <a:t>مسمومیت با گاز </a:t>
            </a:r>
            <a:r>
              <a:rPr lang="en-US" sz="2400" b="1" dirty="0"/>
              <a:t>CO</a:t>
            </a:r>
            <a:endParaRPr lang="fa-IR" sz="2400" b="1" dirty="0"/>
          </a:p>
          <a:p>
            <a:pPr marL="457200" indent="-457200" algn="r" rtl="1">
              <a:lnSpc>
                <a:spcPct val="150000"/>
              </a:lnSpc>
              <a:buFont typeface="+mj-lt"/>
              <a:buAutoNum type="arabicPeriod" startAt="7"/>
            </a:pPr>
            <a:r>
              <a:rPr lang="fa-IR" sz="2400" b="1" dirty="0"/>
              <a:t>مسمومیت با گاز های جنگی</a:t>
            </a:r>
          </a:p>
          <a:p>
            <a:pPr marL="457200" indent="-457200" algn="r" rtl="1">
              <a:lnSpc>
                <a:spcPct val="160000"/>
              </a:lnSpc>
              <a:buFont typeface="+mj-lt"/>
              <a:buAutoNum type="arabicPeriod" startAt="7"/>
            </a:pPr>
            <a:r>
              <a:rPr lang="fa-IR" sz="2400" b="1" dirty="0"/>
              <a:t>میوکاردیت های ویرال</a:t>
            </a:r>
          </a:p>
          <a:p>
            <a:pPr marL="457200" indent="-457200" algn="l">
              <a:lnSpc>
                <a:spcPct val="160000"/>
              </a:lnSpc>
              <a:buFont typeface="+mj-lt"/>
              <a:buAutoNum type="arabicPeriod" startAt="7"/>
            </a:pPr>
            <a:r>
              <a:rPr lang="fa-IR" sz="2400" b="1" dirty="0"/>
              <a:t>ناشناخته</a:t>
            </a:r>
          </a:p>
        </p:txBody>
      </p:sp>
    </p:spTree>
    <p:extLst>
      <p:ext uri="{BB962C8B-B14F-4D97-AF65-F5344CB8AC3E}">
        <p14:creationId xmlns:p14="http://schemas.microsoft.com/office/powerpoint/2010/main" val="3563228198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050" name="Picture 2" descr="C:\Users\Public\Pictures\Sample Pictures\Tulips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00034" y="428604"/>
            <a:ext cx="8132233" cy="609917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8928992" cy="66247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301752" y="188640"/>
            <a:ext cx="8534400" cy="936104"/>
          </a:xfrm>
        </p:spPr>
        <p:txBody>
          <a:bodyPr>
            <a:normAutofit fontScale="90000"/>
          </a:bodyPr>
          <a:lstStyle/>
          <a:p>
            <a:pPr rtl="1"/>
            <a:r>
              <a:rPr lang="fa-IR" b="1" dirty="0">
                <a:solidFill>
                  <a:srgbClr val="FF0000"/>
                </a:solidFill>
              </a:rPr>
              <a:t>بیماریهایی که میتوان بوسیله سندرم تب و  خونریزی میتوان بسرعت شناسایی </a:t>
            </a:r>
            <a:r>
              <a:rPr lang="en-US" b="1" dirty="0">
                <a:solidFill>
                  <a:srgbClr val="FF0000"/>
                </a:solidFill>
              </a:rPr>
              <a:t>capture</a:t>
            </a:r>
            <a:r>
              <a:rPr lang="fa-IR" b="1" dirty="0">
                <a:solidFill>
                  <a:srgbClr val="FF0000"/>
                </a:solidFill>
              </a:rPr>
              <a:t> نمود (تشخیص های افتراقی) 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6" name="Content Placeholder 5"/>
          <p:cNvSpPr>
            <a:spLocks noGrp="1"/>
          </p:cNvSpPr>
          <p:nvPr>
            <p:ph sz="half" idx="1"/>
          </p:nvPr>
        </p:nvSpPr>
        <p:spPr>
          <a:xfrm>
            <a:off x="4860032" y="1412776"/>
            <a:ext cx="4038600" cy="4681728"/>
          </a:xfrm>
        </p:spPr>
        <p:txBody>
          <a:bodyPr>
            <a:normAutofit fontScale="92500"/>
          </a:bodyPr>
          <a:lstStyle/>
          <a:p>
            <a:pPr marL="457200" indent="-457200" algn="r" rtl="1">
              <a:lnSpc>
                <a:spcPct val="150000"/>
              </a:lnSpc>
              <a:buFont typeface="+mj-lt"/>
              <a:buAutoNum type="arabicPeriod"/>
            </a:pPr>
            <a:r>
              <a:rPr lang="en-US" sz="2400" b="1" dirty="0"/>
              <a:t>CCHF</a:t>
            </a:r>
          </a:p>
          <a:p>
            <a:pPr marL="457200" indent="-457200" algn="r" rtl="1">
              <a:lnSpc>
                <a:spcPct val="150000"/>
              </a:lnSpc>
              <a:buFont typeface="+mj-lt"/>
              <a:buAutoNum type="arabicPeriod"/>
            </a:pPr>
            <a:r>
              <a:rPr lang="fa-IR" sz="2400" b="1" dirty="0"/>
              <a:t>مننگکوکسمی</a:t>
            </a:r>
          </a:p>
          <a:p>
            <a:pPr marL="457200" indent="-457200" algn="r" rtl="1">
              <a:lnSpc>
                <a:spcPct val="150000"/>
              </a:lnSpc>
              <a:buFont typeface="+mj-lt"/>
              <a:buAutoNum type="arabicPeriod"/>
            </a:pPr>
            <a:r>
              <a:rPr lang="fa-IR" sz="2400" b="1" dirty="0"/>
              <a:t>لپتوسپیروز (فرم شدید)</a:t>
            </a:r>
          </a:p>
          <a:p>
            <a:pPr marL="457200" indent="-457200" algn="r" rtl="1">
              <a:lnSpc>
                <a:spcPct val="150000"/>
              </a:lnSpc>
              <a:buFont typeface="+mj-lt"/>
              <a:buAutoNum type="arabicPeriod"/>
            </a:pPr>
            <a:r>
              <a:rPr lang="en-US" sz="2400" b="1" dirty="0"/>
              <a:t>Sepsis/DIC</a:t>
            </a:r>
          </a:p>
          <a:p>
            <a:pPr marL="457200" indent="-457200" algn="r" rtl="1">
              <a:lnSpc>
                <a:spcPct val="150000"/>
              </a:lnSpc>
              <a:buFont typeface="+mj-lt"/>
              <a:buAutoNum type="arabicPeriod"/>
            </a:pPr>
            <a:r>
              <a:rPr lang="fa-IR" sz="2400" b="1" dirty="0"/>
              <a:t>تب دانگ </a:t>
            </a:r>
            <a:r>
              <a:rPr lang="fa-IR" sz="1400" b="1" dirty="0"/>
              <a:t>(مسافرتی ، اطلاعات کافی وجود ندارد)</a:t>
            </a:r>
            <a:endParaRPr lang="en-US" sz="1400" b="1" dirty="0"/>
          </a:p>
          <a:p>
            <a:pPr marL="457200" indent="-457200" algn="r" rtl="1">
              <a:lnSpc>
                <a:spcPct val="150000"/>
              </a:lnSpc>
              <a:buFont typeface="+mj-lt"/>
              <a:buAutoNum type="arabicPeriod"/>
            </a:pPr>
            <a:r>
              <a:rPr lang="fa-IR" sz="2400" b="1" dirty="0"/>
              <a:t>تب زرد (مسافرتی)</a:t>
            </a:r>
          </a:p>
          <a:p>
            <a:pPr marL="457200" indent="-457200" algn="r" rtl="1">
              <a:lnSpc>
                <a:spcPct val="150000"/>
              </a:lnSpc>
              <a:buFont typeface="+mj-lt"/>
              <a:buAutoNum type="arabicPeriod"/>
            </a:pPr>
            <a:r>
              <a:rPr lang="en-US" sz="2400" b="1" dirty="0"/>
              <a:t>RVF</a:t>
            </a:r>
            <a:r>
              <a:rPr lang="fa-IR" sz="2400" b="1" dirty="0"/>
              <a:t> </a:t>
            </a:r>
            <a:r>
              <a:rPr lang="fa-IR" sz="1400" b="1" dirty="0"/>
              <a:t>(مسافرتی ، اطلاعات کافی وجود ندارد)</a:t>
            </a:r>
          </a:p>
          <a:p>
            <a:pPr marL="457200" indent="-457200" algn="r" rtl="1">
              <a:lnSpc>
                <a:spcPct val="150000"/>
              </a:lnSpc>
              <a:buFont typeface="+mj-lt"/>
              <a:buAutoNum type="arabicPeriod"/>
            </a:pPr>
            <a:r>
              <a:rPr lang="fa-IR" sz="2400" b="1" dirty="0"/>
              <a:t>ابولا</a:t>
            </a:r>
            <a:endParaRPr lang="en-US" sz="2400" b="1" dirty="0"/>
          </a:p>
        </p:txBody>
      </p:sp>
      <p:sp>
        <p:nvSpPr>
          <p:cNvPr id="12" name="Content Placeholder 11"/>
          <p:cNvSpPr>
            <a:spLocks noGrp="1"/>
          </p:cNvSpPr>
          <p:nvPr>
            <p:ph sz="half" idx="2"/>
          </p:nvPr>
        </p:nvSpPr>
        <p:spPr>
          <a:xfrm>
            <a:off x="323528" y="1412776"/>
            <a:ext cx="4038600" cy="4681728"/>
          </a:xfrm>
        </p:spPr>
        <p:txBody>
          <a:bodyPr>
            <a:normAutofit fontScale="92500"/>
          </a:bodyPr>
          <a:lstStyle/>
          <a:p>
            <a:pPr marL="457200" indent="-457200" algn="l">
              <a:buFont typeface="+mj-lt"/>
              <a:buAutoNum type="arabicPeriod" startAt="9"/>
            </a:pPr>
            <a:r>
              <a:rPr lang="fa-IR" sz="2400" b="1" dirty="0"/>
              <a:t>ماربورگ</a:t>
            </a:r>
            <a:r>
              <a:rPr lang="fa-IR" dirty="0"/>
              <a:t> </a:t>
            </a:r>
            <a:r>
              <a:rPr lang="fa-IR" sz="1400" b="1" dirty="0"/>
              <a:t>(مسافرتی)</a:t>
            </a:r>
          </a:p>
          <a:p>
            <a:pPr marL="457200" indent="-457200" algn="l">
              <a:buFont typeface="+mj-lt"/>
              <a:buAutoNum type="arabicPeriod" startAt="9"/>
            </a:pPr>
            <a:r>
              <a:rPr lang="fa-IR" sz="2400" b="1" dirty="0"/>
              <a:t>لاسا</a:t>
            </a:r>
            <a:r>
              <a:rPr lang="fa-IR" dirty="0"/>
              <a:t> </a:t>
            </a:r>
            <a:r>
              <a:rPr lang="fa-IR" sz="1400" b="1" dirty="0"/>
              <a:t>(مسافرتی)</a:t>
            </a:r>
          </a:p>
          <a:p>
            <a:pPr marL="457200" indent="-457200" algn="l">
              <a:buFont typeface="+mj-lt"/>
              <a:buAutoNum type="arabicPeriod" startAt="9"/>
            </a:pPr>
            <a:r>
              <a:rPr lang="fa-IR" sz="2400" b="1" dirty="0"/>
              <a:t>هانتا ویروس </a:t>
            </a:r>
            <a:r>
              <a:rPr lang="fa-IR" sz="1400" b="1" dirty="0"/>
              <a:t>(مسافرتی ، اطلاعات کافی وجود ندارد)</a:t>
            </a:r>
          </a:p>
          <a:p>
            <a:pPr marL="457200" indent="-457200" algn="l">
              <a:buFont typeface="+mj-lt"/>
              <a:buAutoNum type="arabicPeriod" startAt="9"/>
            </a:pPr>
            <a:r>
              <a:rPr lang="fa-IR" sz="2400" b="1" dirty="0"/>
              <a:t>تب امسک</a:t>
            </a:r>
          </a:p>
          <a:p>
            <a:pPr marL="457200" indent="-457200">
              <a:buFont typeface="+mj-lt"/>
              <a:buAutoNum type="arabicPeriod" startAt="9"/>
            </a:pPr>
            <a:r>
              <a:rPr lang="fa-IR" sz="2400" b="1" dirty="0"/>
              <a:t>سرخک</a:t>
            </a:r>
          </a:p>
          <a:p>
            <a:pPr marL="457200" indent="-457200">
              <a:buFont typeface="+mj-lt"/>
              <a:buAutoNum type="arabicPeriod" startAt="9"/>
            </a:pPr>
            <a:r>
              <a:rPr lang="fa-IR" sz="2400" b="1" dirty="0"/>
              <a:t>چیکونگونیا</a:t>
            </a:r>
          </a:p>
          <a:p>
            <a:pPr marL="457200" indent="-457200">
              <a:buFont typeface="+mj-lt"/>
              <a:buAutoNum type="arabicPeriod" startAt="9"/>
            </a:pPr>
            <a:r>
              <a:rPr lang="fa-IR" sz="2400" b="1" dirty="0"/>
              <a:t>الخرما</a:t>
            </a:r>
            <a:r>
              <a:rPr lang="fa-IR" sz="2800" b="1" dirty="0"/>
              <a:t> </a:t>
            </a:r>
            <a:r>
              <a:rPr lang="fa-IR" sz="1400" b="1" dirty="0"/>
              <a:t>(مسافرتی ، اطلاعات کافی وجود ندارد)</a:t>
            </a:r>
          </a:p>
        </p:txBody>
      </p:sp>
    </p:spTree>
    <p:extLst>
      <p:ext uri="{BB962C8B-B14F-4D97-AF65-F5344CB8AC3E}">
        <p14:creationId xmlns:p14="http://schemas.microsoft.com/office/powerpoint/2010/main" val="85386623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1128698"/>
          </a:xfrm>
        </p:spPr>
        <p:txBody>
          <a:bodyPr>
            <a:noAutofit/>
          </a:bodyPr>
          <a:lstStyle/>
          <a:p>
            <a:pPr lvl="0" rtl="1"/>
            <a:r>
              <a:rPr lang="fa-IR" sz="3600" dirty="0">
                <a:solidFill>
                  <a:srgbClr val="FF0000"/>
                </a:solidFill>
              </a:rPr>
              <a:t>تب و راش (ماكولوپاپولر)</a:t>
            </a:r>
            <a:br>
              <a:rPr lang="en-US" sz="3600" dirty="0">
                <a:solidFill>
                  <a:srgbClr val="FF0000"/>
                </a:solidFill>
              </a:rPr>
            </a:br>
            <a:r>
              <a:rPr lang="en-US" sz="3600" b="1" dirty="0">
                <a:solidFill>
                  <a:srgbClr val="FF0000"/>
                </a:solidFill>
              </a:rPr>
              <a:t>Fever and Rash</a:t>
            </a:r>
            <a:endParaRPr lang="en-US" sz="3600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algn="r" rtl="1">
              <a:buNone/>
            </a:pPr>
            <a:r>
              <a:rPr lang="fa-IR" sz="4400" b="1" dirty="0">
                <a:solidFill>
                  <a:srgbClr val="FF0000"/>
                </a:solidFill>
              </a:rPr>
              <a:t>تب +  حداقل يكي از علائم ذيل</a:t>
            </a:r>
            <a:r>
              <a:rPr lang="fa-IR" sz="4400" b="1" dirty="0"/>
              <a:t>:</a:t>
            </a:r>
            <a:endParaRPr lang="en-US" sz="4400" dirty="0"/>
          </a:p>
          <a:p>
            <a:pPr lvl="0" algn="r" rtl="1"/>
            <a:r>
              <a:rPr lang="fa-IR" sz="4400" b="1" dirty="0"/>
              <a:t>لكه / هاي كوچك و همسطح غير همرنگ پوست (ماكول)</a:t>
            </a:r>
            <a:endParaRPr lang="en-US" sz="4400" dirty="0"/>
          </a:p>
          <a:p>
            <a:pPr algn="r" rtl="1"/>
            <a:r>
              <a:rPr lang="fa-IR" sz="4400" b="1" dirty="0"/>
              <a:t>دانه / هاي برجسته غير همرنگ و كوچك پوستي (پاپول)</a:t>
            </a:r>
            <a:endParaRPr lang="en-US" sz="4400" dirty="0"/>
          </a:p>
        </p:txBody>
      </p:sp>
    </p:spTree>
    <p:extLst>
      <p:ext uri="{BB962C8B-B14F-4D97-AF65-F5344CB8AC3E}">
        <p14:creationId xmlns:p14="http://schemas.microsoft.com/office/powerpoint/2010/main" val="150823061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0684" y="0"/>
            <a:ext cx="8753804" cy="67413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19974607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ivic">
  <a:themeElements>
    <a:clrScheme name="Civic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Civic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Civic</Template>
  <TotalTime>395</TotalTime>
  <Words>1210</Words>
  <Application>Microsoft Office PowerPoint</Application>
  <PresentationFormat>On-screen Show (4:3)</PresentationFormat>
  <Paragraphs>269</Paragraphs>
  <Slides>51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51</vt:i4>
      </vt:variant>
    </vt:vector>
  </HeadingPairs>
  <TitlesOfParts>
    <vt:vector size="57" baseType="lpstr">
      <vt:lpstr>Arial</vt:lpstr>
      <vt:lpstr>Calibri</vt:lpstr>
      <vt:lpstr>Georgia</vt:lpstr>
      <vt:lpstr>Wingdings</vt:lpstr>
      <vt:lpstr>Wingdings 2</vt:lpstr>
      <vt:lpstr>Civic</vt:lpstr>
      <vt:lpstr>PowerPoint Presentation</vt:lpstr>
      <vt:lpstr>ارائه فهرست نهايي 14 سندروم ،‌ تعاريف تدوين شده توسط صاحب نظران كشوري و WHO و تشخيصهاي افتراقي آنها</vt:lpstr>
      <vt:lpstr>PowerPoint Presentation</vt:lpstr>
      <vt:lpstr>PowerPoint Presentation</vt:lpstr>
      <vt:lpstr>تب و خونريزي Fever with bleeding / Hemorrhagic manifestations</vt:lpstr>
      <vt:lpstr>PowerPoint Presentation</vt:lpstr>
      <vt:lpstr>بیماریهایی که میتوان بوسیله سندرم تب و  خونریزی میتوان بسرعت شناسایی capture نمود (تشخیص های افتراقی) </vt:lpstr>
      <vt:lpstr>تب و راش (ماكولوپاپولر) Fever and Rash</vt:lpstr>
      <vt:lpstr>PowerPoint Presentation</vt:lpstr>
      <vt:lpstr>بیماریهایی که میتوان بوسیله سندرم تب و راش (ماكولوپاپولر) بسرعت شناسایی capture نمود (تشخیص های افتراقی) </vt:lpstr>
      <vt:lpstr>تب و راش (غير ماكولوپاپولر) Fever and Rash</vt:lpstr>
      <vt:lpstr>PowerPoint Presentation</vt:lpstr>
      <vt:lpstr>بیماریهایی که میتوان بوسیله سندرم تب و راش (غیر ماكولوپاپولر) بسرعت شناسایی capture نمود (تشخیص های افتراقی) </vt:lpstr>
      <vt:lpstr>نشانگان شبيه آنفلوانزا  Influenza-Like Illness (ILI)</vt:lpstr>
      <vt:lpstr>PowerPoint Presentation</vt:lpstr>
      <vt:lpstr>بیماریهایی که میتوان بوسیله سندرم شبه آنفلوانزا بسرعت شناسایی capture نمود (تشخیص های افتراقی) </vt:lpstr>
      <vt:lpstr>بيماري شديد تنفسي Severe Acute Respiratory Illness (SARI)</vt:lpstr>
      <vt:lpstr>PowerPoint Presentation</vt:lpstr>
      <vt:lpstr>بیماریهایی که میتوان بوسیله سندرم بیماری شدید تنفسی بسرعت شناسایی capture نمود (تشخیص های افتراقی) </vt:lpstr>
      <vt:lpstr>علائم نورولوژيك با یا بدون تب  (علائم منن‍ژه = مغزي نخاعي) Fever  and/or Neurological symptoms (except AFP)</vt:lpstr>
      <vt:lpstr>PowerPoint Presentation</vt:lpstr>
      <vt:lpstr>بیماریهایی که میتوان بوسیله سندرم علائم نورولوژيك (با یا بدون تب) بسرعت شناسایی capture نمود (تشخیص های افتراقی) </vt:lpstr>
      <vt:lpstr>تب فاقد تشخيص افتراقي Undifferentiated Fever</vt:lpstr>
      <vt:lpstr>PowerPoint Presentation</vt:lpstr>
      <vt:lpstr>بیماریهایی که میتوان بوسیله سندرم تب فاقد تشخيص افتراقي بسرعت شناسایی capture نمود (تشخیص های افتراقی) </vt:lpstr>
      <vt:lpstr>مسموميت غذايي Food Intoxication</vt:lpstr>
      <vt:lpstr>PowerPoint Presentation</vt:lpstr>
      <vt:lpstr>بیماریهایی که میتوان بوسیله سندرم مسمومیت غذایی بسرعت شناسایی capture نمود (تشخیص های افتراقی) </vt:lpstr>
      <vt:lpstr>اسهال شديد آبكي Acute Watery Diarrhea</vt:lpstr>
      <vt:lpstr>PowerPoint Presentation</vt:lpstr>
      <vt:lpstr>بیماریهایی که میتوان بوسیله سندرم اسهال شدید آبکی بسرعت شناسایی capture نمود (تشخیص های افتراقی) </vt:lpstr>
      <vt:lpstr>اسهال خوني Bloody Diarrhea</vt:lpstr>
      <vt:lpstr>PowerPoint Presentation</vt:lpstr>
      <vt:lpstr>بیماریهایی که میتوان بوسیله سندرم اسهال خونی بسرعت شناسایی capture نمود (تشخیص های افتراقی) </vt:lpstr>
      <vt:lpstr>زردي Jaundice</vt:lpstr>
      <vt:lpstr>PowerPoint Presentation</vt:lpstr>
      <vt:lpstr>بیماریهایی که میتوان بوسیله سندرم زردی بسرعت شناسایی capture نمود (تشخیص های افتراقی) </vt:lpstr>
      <vt:lpstr>فلج شل حاد Acute Flaccid Paralysis</vt:lpstr>
      <vt:lpstr>PowerPoint Presentation</vt:lpstr>
      <vt:lpstr>بیماریهایی که میتوان بوسیله سندرم فلج شل حاد بسرعت شناسایی capture نمود (تشخیص های افتراقی) </vt:lpstr>
      <vt:lpstr>تعريف Sepsis </vt:lpstr>
      <vt:lpstr>PowerPoint Presentation</vt:lpstr>
      <vt:lpstr>طيف شوك Shock</vt:lpstr>
      <vt:lpstr>PowerPoint Presentation</vt:lpstr>
      <vt:lpstr>بیماریهایی که میتوان بوسیله سندرم شوک بسرعت شناسایی capture نمود (تشخیص های افتراقی) </vt:lpstr>
      <vt:lpstr>سرفه مزمن</vt:lpstr>
      <vt:lpstr>PowerPoint Presentation</vt:lpstr>
      <vt:lpstr>مرگ ناگهاني / غير منتظره Sudden and unexpected death</vt:lpstr>
      <vt:lpstr>PowerPoint Presentation</vt:lpstr>
      <vt:lpstr>بیماریهایی که میتوان بوسیله سندرم مرگ ناگهاني / غير منتظره بسرعت شناسایی capture نمود (تشخیص های افتراقی) </vt:lpstr>
      <vt:lpstr>PowerPoint Presentation</vt:lpstr>
    </vt:vector>
  </TitlesOfParts>
  <Company>Grizli777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معرفی سندرمهای مشمول نظام مراقبت سندرمیک</dc:title>
  <dc:creator>iran apple</dc:creator>
  <cp:lastModifiedBy>Simin Khayyatzadeh</cp:lastModifiedBy>
  <cp:revision>106</cp:revision>
  <dcterms:created xsi:type="dcterms:W3CDTF">2012-09-03T04:26:31Z</dcterms:created>
  <dcterms:modified xsi:type="dcterms:W3CDTF">2025-06-10T08:50:05Z</dcterms:modified>
</cp:coreProperties>
</file>