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20" r:id="rId2"/>
  </p:sldMasterIdLst>
  <p:notesMasterIdLst>
    <p:notesMasterId r:id="rId58"/>
  </p:notesMasterIdLst>
  <p:sldIdLst>
    <p:sldId id="256" r:id="rId3"/>
    <p:sldId id="289" r:id="rId4"/>
    <p:sldId id="258" r:id="rId5"/>
    <p:sldId id="324" r:id="rId6"/>
    <p:sldId id="322" r:id="rId7"/>
    <p:sldId id="264" r:id="rId8"/>
    <p:sldId id="291" r:id="rId9"/>
    <p:sldId id="292" r:id="rId10"/>
    <p:sldId id="262" r:id="rId11"/>
    <p:sldId id="325" r:id="rId12"/>
    <p:sldId id="300" r:id="rId13"/>
    <p:sldId id="306" r:id="rId14"/>
    <p:sldId id="293" r:id="rId15"/>
    <p:sldId id="326" r:id="rId16"/>
    <p:sldId id="329" r:id="rId17"/>
    <p:sldId id="301" r:id="rId18"/>
    <p:sldId id="307" r:id="rId19"/>
    <p:sldId id="328" r:id="rId20"/>
    <p:sldId id="271" r:id="rId21"/>
    <p:sldId id="294" r:id="rId22"/>
    <p:sldId id="266" r:id="rId23"/>
    <p:sldId id="272" r:id="rId24"/>
    <p:sldId id="273" r:id="rId25"/>
    <p:sldId id="302" r:id="rId26"/>
    <p:sldId id="323" r:id="rId27"/>
    <p:sldId id="290" r:id="rId28"/>
    <p:sldId id="330" r:id="rId29"/>
    <p:sldId id="331" r:id="rId30"/>
    <p:sldId id="332" r:id="rId31"/>
    <p:sldId id="333" r:id="rId32"/>
    <p:sldId id="334" r:id="rId33"/>
    <p:sldId id="257" r:id="rId34"/>
    <p:sldId id="259" r:id="rId35"/>
    <p:sldId id="261" r:id="rId36"/>
    <p:sldId id="263" r:id="rId37"/>
    <p:sldId id="265" r:id="rId38"/>
    <p:sldId id="274" r:id="rId39"/>
    <p:sldId id="275" r:id="rId40"/>
    <p:sldId id="337" r:id="rId41"/>
    <p:sldId id="338" r:id="rId42"/>
    <p:sldId id="276" r:id="rId43"/>
    <p:sldId id="267" r:id="rId44"/>
    <p:sldId id="268" r:id="rId45"/>
    <p:sldId id="269" r:id="rId46"/>
    <p:sldId id="270" r:id="rId47"/>
    <p:sldId id="339" r:id="rId48"/>
    <p:sldId id="340" r:id="rId49"/>
    <p:sldId id="341" r:id="rId50"/>
    <p:sldId id="342" r:id="rId51"/>
    <p:sldId id="347" r:id="rId52"/>
    <p:sldId id="348" r:id="rId53"/>
    <p:sldId id="344" r:id="rId54"/>
    <p:sldId id="345" r:id="rId55"/>
    <p:sldId id="343" r:id="rId56"/>
    <p:sldId id="346"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44" autoAdjust="0"/>
    <p:restoredTop sz="94660"/>
  </p:normalViewPr>
  <p:slideViewPr>
    <p:cSldViewPr snapToGrid="0">
      <p:cViewPr varScale="1">
        <p:scale>
          <a:sx n="72" d="100"/>
          <a:sy n="72" d="100"/>
        </p:scale>
        <p:origin x="582" y="78"/>
      </p:cViewPr>
      <p:guideLst/>
    </p:cSldViewPr>
  </p:slideViewPr>
  <p:notesTextViewPr>
    <p:cViewPr>
      <p:scale>
        <a:sx n="1" d="1"/>
        <a:sy n="1" d="1"/>
      </p:scale>
      <p:origin x="0" y="0"/>
    </p:cViewPr>
  </p:notesTextViewPr>
  <p:sorterViewPr>
    <p:cViewPr varScale="1">
      <p:scale>
        <a:sx n="100" d="100"/>
        <a:sy n="100" d="100"/>
      </p:scale>
      <p:origin x="0" y="-829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318CF69-0D3B-4614-9C6C-05269077B98B}" type="datetimeFigureOut">
              <a:rPr lang="fa-IR" smtClean="0"/>
              <a:t>28/01/1446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A11DF71-8B3C-472C-8423-4EB2A502E19D}" type="slidenum">
              <a:rPr lang="fa-IR" smtClean="0"/>
              <a:t>‹#›</a:t>
            </a:fld>
            <a:endParaRPr lang="fa-IR"/>
          </a:p>
        </p:txBody>
      </p:sp>
    </p:spTree>
    <p:extLst>
      <p:ext uri="{BB962C8B-B14F-4D97-AF65-F5344CB8AC3E}">
        <p14:creationId xmlns:p14="http://schemas.microsoft.com/office/powerpoint/2010/main" val="1582244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3089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B181F660-B2D1-4E8B-938C-C9B683A56B8C}"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2816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5FEF0B-1B6F-4543-BEC3-3DF5CE6AF9B6}" type="datetimeFigureOut">
              <a:rPr lang="en-US" smtClean="0"/>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1323204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2866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3016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336215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0479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429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2894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31764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752432" y="578507"/>
            <a:ext cx="5005771" cy="1832460"/>
          </a:xfrm>
          <a:noFill/>
          <a:effectLst>
            <a:outerShdw blurRad="50800" dist="38100" dir="2700000" algn="tl" rotWithShape="0">
              <a:prstClr val="black">
                <a:alpha val="40000"/>
              </a:prstClr>
            </a:outerShdw>
          </a:effectLst>
        </p:spPr>
        <p:txBody>
          <a:bodyPr>
            <a:normAutofit/>
          </a:bodyPr>
          <a:lstStyle>
            <a:lvl1pPr algn="r">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752432" y="2614574"/>
            <a:ext cx="5005771" cy="1073847"/>
          </a:xfrm>
        </p:spPr>
        <p:txBody>
          <a:bodyPr>
            <a:normAutofit/>
          </a:bodyPr>
          <a:lstStyle>
            <a:lvl1pPr marL="0" indent="0" algn="r">
              <a:buNone/>
              <a:defRPr sz="3733" b="0" i="0">
                <a:solidFill>
                  <a:schemeClr val="accent4">
                    <a:lumMod val="20000"/>
                    <a:lumOff val="8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49328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6943" y="189176"/>
            <a:ext cx="11138792" cy="1018032"/>
          </a:xfrm>
        </p:spPr>
        <p:txBody>
          <a:bodyPr>
            <a:normAutofit/>
          </a:bodyPr>
          <a:lstStyle>
            <a:lvl1pPr algn="l">
              <a:defRPr sz="4800" baseline="0">
                <a:solidFill>
                  <a:schemeClr val="accent4">
                    <a:lumMod val="20000"/>
                    <a:lumOff val="80000"/>
                  </a:schemeClr>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33577" y="1800147"/>
            <a:ext cx="11124847" cy="4500388"/>
          </a:xfrm>
        </p:spPr>
        <p:txBody>
          <a:bodyPr/>
          <a:lstStyle>
            <a:lvl1pPr algn="l">
              <a:defRPr sz="3733">
                <a:solidFill>
                  <a:schemeClr val="accent4">
                    <a:lumMod val="20000"/>
                    <a:lumOff val="80000"/>
                  </a:schemeClr>
                </a:solidFill>
              </a:defRPr>
            </a:lvl1pPr>
            <a:lvl2pPr algn="l">
              <a:defRPr>
                <a:solidFill>
                  <a:schemeClr val="accent4">
                    <a:lumMod val="20000"/>
                    <a:lumOff val="80000"/>
                  </a:schemeClr>
                </a:solidFill>
              </a:defRPr>
            </a:lvl2pPr>
            <a:lvl3pPr algn="l">
              <a:defRPr>
                <a:solidFill>
                  <a:schemeClr val="accent4">
                    <a:lumMod val="20000"/>
                    <a:lumOff val="80000"/>
                  </a:schemeClr>
                </a:solidFill>
              </a:defRPr>
            </a:lvl3pPr>
            <a:lvl4pPr algn="l">
              <a:defRPr>
                <a:solidFill>
                  <a:schemeClr val="accent4">
                    <a:lumMod val="20000"/>
                    <a:lumOff val="80000"/>
                  </a:schemeClr>
                </a:solidFill>
              </a:defRPr>
            </a:lvl4pPr>
            <a:lvl5pPr algn="l">
              <a:defRPr>
                <a:solidFill>
                  <a:schemeClr val="accent4">
                    <a:lumMod val="20000"/>
                    <a:lumOff val="8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042736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1970706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603580"/>
            <a:ext cx="8336893" cy="1018033"/>
          </a:xfrm>
        </p:spPr>
        <p:txBody>
          <a:bodyPr>
            <a:normAutofit/>
          </a:bodyPr>
          <a:lstStyle>
            <a:lvl1pPr algn="l">
              <a:defRPr sz="4800">
                <a:solidFill>
                  <a:schemeClr val="accent4">
                    <a:lumMod val="50000"/>
                  </a:schemeClr>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09600" y="1649499"/>
            <a:ext cx="8336893" cy="4750527"/>
          </a:xfrm>
        </p:spPr>
        <p:txBody>
          <a:bodyPr/>
          <a:lstStyle>
            <a:lvl1pPr algn="l">
              <a:defRPr sz="3733">
                <a:solidFill>
                  <a:schemeClr val="accent4">
                    <a:lumMod val="75000"/>
                  </a:schemeClr>
                </a:solidFill>
              </a:defRPr>
            </a:lvl1pPr>
            <a:lvl2pPr algn="l">
              <a:defRPr>
                <a:solidFill>
                  <a:schemeClr val="accent4">
                    <a:lumMod val="75000"/>
                  </a:schemeClr>
                </a:solidFill>
              </a:defRPr>
            </a:lvl2pPr>
            <a:lvl3pPr algn="l">
              <a:defRPr>
                <a:solidFill>
                  <a:schemeClr val="accent4">
                    <a:lumMod val="75000"/>
                  </a:schemeClr>
                </a:solidFill>
              </a:defRPr>
            </a:lvl3pPr>
            <a:lvl4pPr algn="l">
              <a:defRPr>
                <a:solidFill>
                  <a:schemeClr val="accent4">
                    <a:lumMod val="75000"/>
                  </a:schemeClr>
                </a:solidFill>
              </a:defRPr>
            </a:lvl4pPr>
            <a:lvl5pPr algn="l">
              <a:defRPr>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98119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667919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347644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6362" y="170462"/>
            <a:ext cx="11025060" cy="1018033"/>
          </a:xfrm>
        </p:spPr>
        <p:txBody>
          <a:bodyPr>
            <a:normAutofit/>
          </a:bodyPr>
          <a:lstStyle>
            <a:lvl1pPr algn="l">
              <a:defRPr sz="4800" u="none" baseline="0">
                <a:solidFill>
                  <a:schemeClr val="accent4">
                    <a:lumMod val="20000"/>
                    <a:lumOff val="80000"/>
                  </a:schemeClr>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46362" y="2207360"/>
            <a:ext cx="5386917" cy="639763"/>
          </a:xfrm>
        </p:spPr>
        <p:txBody>
          <a:bodyPr anchor="b"/>
          <a:lstStyle>
            <a:lvl1pPr marL="0" indent="0" algn="ctr">
              <a:buNone/>
              <a:defRPr sz="3200" b="1">
                <a:solidFill>
                  <a:schemeClr val="accent4">
                    <a:lumMod val="20000"/>
                    <a:lumOff val="8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546362" y="2837223"/>
            <a:ext cx="5386917" cy="3035059"/>
          </a:xfrm>
        </p:spPr>
        <p:txBody>
          <a:bodyPr/>
          <a:lstStyle>
            <a:lvl1pPr algn="ctr">
              <a:defRPr sz="3200">
                <a:solidFill>
                  <a:schemeClr val="accent4">
                    <a:lumMod val="20000"/>
                    <a:lumOff val="80000"/>
                  </a:schemeClr>
                </a:solidFill>
              </a:defRPr>
            </a:lvl1pPr>
            <a:lvl2pPr algn="ctr">
              <a:defRPr sz="2667">
                <a:solidFill>
                  <a:schemeClr val="accent4">
                    <a:lumMod val="20000"/>
                    <a:lumOff val="80000"/>
                  </a:schemeClr>
                </a:solidFill>
              </a:defRPr>
            </a:lvl2pPr>
            <a:lvl3pPr algn="ctr">
              <a:defRPr sz="2400">
                <a:solidFill>
                  <a:schemeClr val="accent4">
                    <a:lumMod val="20000"/>
                    <a:lumOff val="80000"/>
                  </a:schemeClr>
                </a:solidFill>
              </a:defRPr>
            </a:lvl3pPr>
            <a:lvl4pPr algn="ctr">
              <a:defRPr sz="2133">
                <a:solidFill>
                  <a:schemeClr val="accent4">
                    <a:lumMod val="20000"/>
                    <a:lumOff val="80000"/>
                  </a:schemeClr>
                </a:solidFill>
              </a:defRPr>
            </a:lvl4pPr>
            <a:lvl5pPr algn="ctr">
              <a:defRPr sz="2133">
                <a:solidFill>
                  <a:schemeClr val="accent4">
                    <a:lumMod val="20000"/>
                    <a:lumOff val="80000"/>
                  </a:schemeClr>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926524" y="2207360"/>
            <a:ext cx="5389033" cy="639763"/>
          </a:xfrm>
        </p:spPr>
        <p:txBody>
          <a:bodyPr anchor="b"/>
          <a:lstStyle>
            <a:lvl1pPr marL="0" indent="0" algn="ctr">
              <a:buNone/>
              <a:defRPr sz="3200" b="1">
                <a:solidFill>
                  <a:schemeClr val="accent4">
                    <a:lumMod val="20000"/>
                    <a:lumOff val="80000"/>
                  </a:schemeClr>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5926524" y="2837223"/>
            <a:ext cx="5389033" cy="3035059"/>
          </a:xfrm>
        </p:spPr>
        <p:txBody>
          <a:bodyPr/>
          <a:lstStyle>
            <a:lvl1pPr algn="ctr">
              <a:defRPr sz="3200">
                <a:solidFill>
                  <a:schemeClr val="accent4">
                    <a:lumMod val="20000"/>
                    <a:lumOff val="80000"/>
                  </a:schemeClr>
                </a:solidFill>
              </a:defRPr>
            </a:lvl1pPr>
            <a:lvl2pPr algn="ctr">
              <a:defRPr sz="2667">
                <a:solidFill>
                  <a:schemeClr val="accent4">
                    <a:lumMod val="20000"/>
                    <a:lumOff val="80000"/>
                  </a:schemeClr>
                </a:solidFill>
              </a:defRPr>
            </a:lvl2pPr>
            <a:lvl3pPr algn="ctr">
              <a:defRPr sz="2400">
                <a:solidFill>
                  <a:schemeClr val="accent4">
                    <a:lumMod val="20000"/>
                    <a:lumOff val="80000"/>
                  </a:schemeClr>
                </a:solidFill>
              </a:defRPr>
            </a:lvl3pPr>
            <a:lvl4pPr algn="ctr">
              <a:defRPr sz="2133">
                <a:solidFill>
                  <a:schemeClr val="accent4">
                    <a:lumMod val="20000"/>
                    <a:lumOff val="80000"/>
                  </a:schemeClr>
                </a:solidFill>
              </a:defRPr>
            </a:lvl4pPr>
            <a:lvl5pPr algn="ctr">
              <a:defRPr sz="2133">
                <a:solidFill>
                  <a:schemeClr val="accent4">
                    <a:lumMod val="20000"/>
                    <a:lumOff val="80000"/>
                  </a:schemeClr>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8/3/2024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28594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8/3/2024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6278030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8/3/2024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20407095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0796991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029581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27375661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893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5FEF0B-1B6F-4543-BEC3-3DF5CE6AF9B6}" type="datetimeFigureOut">
              <a:rPr lang="en-US" smtClean="0"/>
              <a:t>8/3/2024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81F660-B2D1-4E8B-938C-C9B683A56B8C}"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30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5FEF0B-1B6F-4543-BEC3-3DF5CE6AF9B6}" type="datetimeFigureOut">
              <a:rPr lang="en-US" smtClean="0"/>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649658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5FEF0B-1B6F-4543-BEC3-3DF5CE6AF9B6}" type="datetimeFigureOut">
              <a:rPr lang="en-US" smtClean="0"/>
              <a:t>8/3/2024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81F660-B2D1-4E8B-938C-C9B683A56B8C}"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1612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5FEF0B-1B6F-4543-BEC3-3DF5CE6AF9B6}" type="datetimeFigureOut">
              <a:rPr lang="en-US" smtClean="0"/>
              <a:t>8/3/2024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81F660-B2D1-4E8B-938C-C9B683A56B8C}"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5066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5FEF0B-1B6F-4543-BEC3-3DF5CE6AF9B6}" type="datetimeFigureOut">
              <a:rPr lang="en-US" smtClean="0"/>
              <a:t>8/3/2024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674634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5FEF0B-1B6F-4543-BEC3-3DF5CE6AF9B6}" type="datetimeFigureOut">
              <a:rPr lang="en-US" smtClean="0"/>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F660-B2D1-4E8B-938C-C9B683A56B8C}"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6074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5FEF0B-1B6F-4543-BEC3-3DF5CE6AF9B6}" type="datetimeFigureOut">
              <a:rPr lang="en-US" smtClean="0"/>
              <a:t>8/3/2024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81F660-B2D1-4E8B-938C-C9B683A56B8C}" type="slidenum">
              <a:rPr lang="en-US" smtClean="0"/>
              <a:t>‹#›</a:t>
            </a:fld>
            <a:endParaRPr lang="en-US"/>
          </a:p>
        </p:txBody>
      </p:sp>
    </p:spTree>
    <p:extLst>
      <p:ext uri="{BB962C8B-B14F-4D97-AF65-F5344CB8AC3E}">
        <p14:creationId xmlns:p14="http://schemas.microsoft.com/office/powerpoint/2010/main" val="998334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7.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55FEF0B-1B6F-4543-BEC3-3DF5CE6AF9B6}" type="datetimeFigureOut">
              <a:rPr lang="en-US" smtClean="0"/>
              <a:t>8/3/2024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181F660-B2D1-4E8B-938C-C9B683A56B8C}" type="slidenum">
              <a:rPr lang="en-US" smtClean="0"/>
              <a:t>‹#›</a:t>
            </a:fld>
            <a:endParaRPr lang="en-US"/>
          </a:p>
        </p:txBody>
      </p:sp>
    </p:spTree>
    <p:extLst>
      <p:ext uri="{BB962C8B-B14F-4D97-AF65-F5344CB8AC3E}">
        <p14:creationId xmlns:p14="http://schemas.microsoft.com/office/powerpoint/2010/main" val="75914286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74F12-AA26-4AC8-9962-C36BB8F32554}" type="datetimeFigureOut">
              <a:rPr lang="en-US" smtClean="0"/>
              <a:pPr/>
              <a:t>8/3/2024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12200" y="6951663"/>
            <a:ext cx="11186167" cy="666977"/>
          </a:xfrm>
          <a:prstGeom prst="rect">
            <a:avLst/>
          </a:prstGeom>
          <a:noFill/>
        </p:spPr>
        <p:txBody>
          <a:bodyPr wrap="square" rtlCol="0">
            <a:spAutoFit/>
          </a:bodyPr>
          <a:lstStyle/>
          <a:p>
            <a:r>
              <a:rPr lang="en-US" sz="1867" dirty="0">
                <a:solidFill>
                  <a:schemeClr val="bg1">
                    <a:lumMod val="65000"/>
                  </a:schemeClr>
                </a:solidFill>
              </a:rPr>
              <a:t>This presentation uses a free template provided by FPPT.com</a:t>
            </a:r>
          </a:p>
          <a:p>
            <a:r>
              <a:rPr lang="en-US" sz="1867" dirty="0">
                <a:solidFill>
                  <a:schemeClr val="bg1">
                    <a:lumMod val="65000"/>
                  </a:schemeClr>
                </a:solidFill>
              </a:rPr>
              <a:t>www.free-power-point-templates.com</a:t>
            </a:r>
          </a:p>
        </p:txBody>
      </p:sp>
    </p:spTree>
    <p:extLst>
      <p:ext uri="{BB962C8B-B14F-4D97-AF65-F5344CB8AC3E}">
        <p14:creationId xmlns:p14="http://schemas.microsoft.com/office/powerpoint/2010/main" val="129851552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daneshnameh.roshd.ir/mavara/mavara-index.php?page=%D8%A8%D8%B1%D9%88%D9%86%D8%B4%DB%8C%D8%AA+%D9%85%D8%B2%D9%85%D9%86" TargetMode="External"/><Relationship Id="rId2" Type="http://schemas.openxmlformats.org/officeDocument/2006/relationships/hyperlink" Target="http://daneshnameh.roshd.ir/mavara/mavara-index.php?page=%D8%A2%D8%B3%D9%85" TargetMode="External"/><Relationship Id="rId1" Type="http://schemas.openxmlformats.org/officeDocument/2006/relationships/slideLayout" Target="../slideLayouts/slideLayout2.xml"/><Relationship Id="rId6" Type="http://schemas.openxmlformats.org/officeDocument/2006/relationships/hyperlink" Target="http://daneshnameh.roshd.ir/mavara/mavara-index.php?page=%D8%A7%D8%B6%D8%B7%D8%B1%D8%A7%D8%A8" TargetMode="External"/><Relationship Id="rId5" Type="http://schemas.openxmlformats.org/officeDocument/2006/relationships/hyperlink" Target="http://daneshnameh.roshd.ir/mavara/mavara-index.php?page=%DA%86%D8%A7%D9%82%DB%8C" TargetMode="External"/><Relationship Id="rId4" Type="http://schemas.openxmlformats.org/officeDocument/2006/relationships/hyperlink" Target="http://daneshnameh.roshd.ir/mavara/mavara-index.php?page=%D8%B3%D9%84"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24538" y="1259150"/>
            <a:ext cx="7142923" cy="2169850"/>
          </a:xfrm>
        </p:spPr>
        <p:txBody>
          <a:bodyPr/>
          <a:lstStyle/>
          <a:p>
            <a:r>
              <a:rPr lang="fa-IR" b="1" dirty="0">
                <a:cs typeface="B Nazanin" panose="00000400000000000000" pitchFamily="2" charset="-78"/>
              </a:rPr>
              <a:t>اربعین و مدیریت بیماریهای قلبی و عروقی</a:t>
            </a:r>
            <a:endParaRPr lang="en-US" b="1" dirty="0">
              <a:cs typeface="B Nazanin" panose="00000400000000000000" pitchFamily="2" charset="-78"/>
            </a:endParaRPr>
          </a:p>
        </p:txBody>
      </p:sp>
      <p:sp>
        <p:nvSpPr>
          <p:cNvPr id="3" name="Subtitle 2"/>
          <p:cNvSpPr>
            <a:spLocks noGrp="1"/>
          </p:cNvSpPr>
          <p:nvPr>
            <p:ph type="subTitle" idx="1"/>
          </p:nvPr>
        </p:nvSpPr>
        <p:spPr>
          <a:xfrm>
            <a:off x="1523999" y="3661106"/>
            <a:ext cx="9144000" cy="2169850"/>
          </a:xfrm>
        </p:spPr>
        <p:txBody>
          <a:bodyPr>
            <a:noAutofit/>
          </a:bodyPr>
          <a:lstStyle/>
          <a:p>
            <a:pPr rtl="1"/>
            <a:r>
              <a:rPr lang="fa-IR" sz="2000" b="1" dirty="0">
                <a:cs typeface="B Nazanin" panose="00000400000000000000" pitchFamily="2" charset="-78"/>
              </a:rPr>
              <a:t>معاونت بهداشتی دانشگاه علوم پزشکی تبریز</a:t>
            </a:r>
          </a:p>
          <a:p>
            <a:pPr rtl="1"/>
            <a:r>
              <a:rPr lang="fa-IR" sz="2000" b="1" dirty="0">
                <a:cs typeface="B Nazanin" panose="00000400000000000000" pitchFamily="2" charset="-78"/>
              </a:rPr>
              <a:t>گروه بیماریهای غیرواگیر</a:t>
            </a:r>
          </a:p>
          <a:p>
            <a:pPr rtl="1"/>
            <a:r>
              <a:rPr lang="fa-IR" sz="2000" b="1" dirty="0">
                <a:cs typeface="B Nazanin" panose="00000400000000000000" pitchFamily="2" charset="-78"/>
              </a:rPr>
              <a:t>محسن پاشا - کارشناس پیشگیری و کنترل بیماریهای قلبی عروقی </a:t>
            </a:r>
          </a:p>
          <a:p>
            <a:pPr rtl="1"/>
            <a:r>
              <a:rPr lang="fa-IR" sz="2000" b="1" dirty="0">
                <a:cs typeface="B Nazanin" panose="00000400000000000000" pitchFamily="2" charset="-78"/>
              </a:rPr>
              <a:t>مرداد ماه 1403</a:t>
            </a:r>
            <a:endParaRPr lang="en-US" sz="2000" b="1" dirty="0">
              <a:cs typeface="B Nazanin" panose="00000400000000000000" pitchFamily="2" charset="-78"/>
            </a:endParaRPr>
          </a:p>
        </p:txBody>
      </p:sp>
    </p:spTree>
    <p:extLst>
      <p:ext uri="{BB962C8B-B14F-4D97-AF65-F5344CB8AC3E}">
        <p14:creationId xmlns:p14="http://schemas.microsoft.com/office/powerpoint/2010/main" val="1094423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توصیه های کلی:</a:t>
            </a:r>
            <a:endParaRPr lang="en-US" dirty="0"/>
          </a:p>
        </p:txBody>
      </p:sp>
      <p:sp>
        <p:nvSpPr>
          <p:cNvPr id="3" name="Content Placeholder 2"/>
          <p:cNvSpPr>
            <a:spLocks noGrp="1"/>
          </p:cNvSpPr>
          <p:nvPr>
            <p:ph idx="1"/>
          </p:nvPr>
        </p:nvSpPr>
        <p:spPr/>
        <p:txBody>
          <a:bodyPr>
            <a:normAutofit/>
          </a:bodyPr>
          <a:lstStyle/>
          <a:p>
            <a:pPr algn="just" rtl="1"/>
            <a:r>
              <a:rPr lang="fa-IR" sz="2700" dirty="0">
                <a:cs typeface="B Nazanin" panose="00000400000000000000" pitchFamily="2" charset="-78"/>
              </a:rPr>
              <a:t>در سفرهای طولانی (بیش از 5 تا 6 ساعت) بهتر است از جوراب های مخصوص </a:t>
            </a:r>
            <a:r>
              <a:rPr lang="fa-IR" sz="2700" dirty="0" err="1">
                <a:cs typeface="B Nazanin" panose="00000400000000000000" pitchFamily="2" charset="-78"/>
              </a:rPr>
              <a:t>واریس</a:t>
            </a:r>
            <a:r>
              <a:rPr lang="fa-IR" sz="2700" dirty="0">
                <a:cs typeface="B Nazanin" panose="00000400000000000000" pitchFamily="2" charset="-78"/>
              </a:rPr>
              <a:t> استفاده کنند. </a:t>
            </a:r>
          </a:p>
          <a:p>
            <a:pPr algn="just" rtl="1"/>
            <a:r>
              <a:rPr lang="fa-IR" sz="2700" dirty="0">
                <a:cs typeface="B Nazanin" panose="00000400000000000000" pitchFamily="2" charset="-78"/>
              </a:rPr>
              <a:t>از </a:t>
            </a:r>
            <a:r>
              <a:rPr lang="fa-IR" sz="2700" b="1" dirty="0">
                <a:solidFill>
                  <a:srgbClr val="C00000"/>
                </a:solidFill>
                <a:cs typeface="B Nazanin" panose="00000400000000000000" pitchFamily="2" charset="-78"/>
              </a:rPr>
              <a:t>استعمال سیگار </a:t>
            </a:r>
            <a:r>
              <a:rPr lang="fa-IR" sz="2700" dirty="0">
                <a:cs typeface="B Nazanin" panose="00000400000000000000" pitchFamily="2" charset="-78"/>
              </a:rPr>
              <a:t>در تمامی مراحل سفر به طور جدی اجتناب شود.</a:t>
            </a:r>
          </a:p>
          <a:p>
            <a:pPr algn="just" rtl="1"/>
            <a:r>
              <a:rPr lang="fa-IR" sz="2700" dirty="0">
                <a:cs typeface="B Nazanin" panose="00000400000000000000" pitchFamily="2" charset="-78"/>
              </a:rPr>
              <a:t>از قرار گرفتن طولانی مدت در معرض آفتاب خودداری کنید تا دچار گرمازدگی نشوید.</a:t>
            </a:r>
            <a:r>
              <a:rPr lang="fa-IR" sz="2400" dirty="0">
                <a:cs typeface="B Nazanin" panose="00000400000000000000" pitchFamily="2" charset="-78"/>
              </a:rPr>
              <a:t> برای پیشگیری از گرمازدگی در ساعت اوج گرما ( </a:t>
            </a:r>
            <a:r>
              <a:rPr lang="fa-IR" sz="2400" b="1" dirty="0">
                <a:solidFill>
                  <a:srgbClr val="C00000"/>
                </a:solidFill>
                <a:cs typeface="B Nazanin" panose="00000400000000000000" pitchFamily="2" charset="-78"/>
              </a:rPr>
              <a:t>بین 12 تا 14) که اشعه خورشید مستقیم </a:t>
            </a:r>
            <a:r>
              <a:rPr lang="fa-IR" sz="2400" dirty="0">
                <a:cs typeface="B Nazanin" panose="00000400000000000000" pitchFamily="2" charset="-78"/>
              </a:rPr>
              <a:t>است، ترجیحا بیرون نباشند.</a:t>
            </a:r>
            <a:endParaRPr lang="fa-IR" sz="2700" dirty="0">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4050291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1328"/>
            <a:ext cx="12192000" cy="6826671"/>
          </a:xfrm>
          <a:prstGeom prst="rect">
            <a:avLst/>
          </a:prstGeom>
        </p:spPr>
      </p:pic>
      <p:sp>
        <p:nvSpPr>
          <p:cNvPr id="8" name="Rectangle 7"/>
          <p:cNvSpPr/>
          <p:nvPr/>
        </p:nvSpPr>
        <p:spPr>
          <a:xfrm>
            <a:off x="10084526" y="5734594"/>
            <a:ext cx="1515291" cy="11234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15286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توصیه های کلی:</a:t>
            </a:r>
            <a:endParaRPr lang="en-US" dirty="0"/>
          </a:p>
        </p:txBody>
      </p:sp>
      <p:sp>
        <p:nvSpPr>
          <p:cNvPr id="3" name="Content Placeholder 2"/>
          <p:cNvSpPr>
            <a:spLocks noGrp="1"/>
          </p:cNvSpPr>
          <p:nvPr>
            <p:ph idx="1"/>
          </p:nvPr>
        </p:nvSpPr>
        <p:spPr/>
        <p:txBody>
          <a:bodyPr>
            <a:normAutofit fontScale="85000" lnSpcReduction="10000"/>
          </a:bodyPr>
          <a:lstStyle/>
          <a:p>
            <a:pPr algn="just" rtl="1"/>
            <a:r>
              <a:rPr lang="fa-IR" sz="2800" dirty="0">
                <a:cs typeface="B Nazanin" panose="00000400000000000000" pitchFamily="2" charset="-78"/>
              </a:rPr>
              <a:t>استفاده از </a:t>
            </a:r>
            <a:r>
              <a:rPr lang="fa-IR" sz="2800" b="1" dirty="0">
                <a:solidFill>
                  <a:srgbClr val="C00000"/>
                </a:solidFill>
                <a:cs typeface="B Nazanin" panose="00000400000000000000" pitchFamily="2" charset="-78"/>
              </a:rPr>
              <a:t>کلاه، کرم های ضد آفتاب، عینک آفتابی </a:t>
            </a:r>
            <a:r>
              <a:rPr lang="fa-IR" sz="2800" dirty="0">
                <a:cs typeface="B Nazanin" panose="00000400000000000000" pitchFamily="2" charset="-78"/>
              </a:rPr>
              <a:t>را فراموش نکنید.</a:t>
            </a:r>
          </a:p>
          <a:p>
            <a:pPr algn="r" rtl="1"/>
            <a:r>
              <a:rPr lang="fa-IR" sz="2800" dirty="0">
                <a:cs typeface="B Nazanin" panose="00000400000000000000" pitchFamily="2" charset="-78"/>
              </a:rPr>
              <a:t>لباس های </a:t>
            </a:r>
            <a:r>
              <a:rPr lang="fa-IR" sz="2800" b="1" dirty="0">
                <a:solidFill>
                  <a:srgbClr val="C00000"/>
                </a:solidFill>
                <a:cs typeface="B Nazanin" panose="00000400000000000000" pitchFamily="2" charset="-78"/>
              </a:rPr>
              <a:t>سبک و گشاد نخی </a:t>
            </a:r>
            <a:r>
              <a:rPr lang="fa-IR" sz="2800" dirty="0">
                <a:cs typeface="B Nazanin" panose="00000400000000000000" pitchFamily="2" charset="-78"/>
              </a:rPr>
              <a:t>پوشیده شود و از نوشیدنی های خنک کننده استفاده شود.  (تا جایی که امکان دارد در خانه تهیه شده و به همراه داشته باشند)</a:t>
            </a:r>
          </a:p>
          <a:p>
            <a:pPr algn="r" rtl="1"/>
            <a:r>
              <a:rPr lang="fa-IR" sz="2800" dirty="0">
                <a:cs typeface="B Nazanin" panose="00000400000000000000" pitchFamily="2" charset="-78"/>
              </a:rPr>
              <a:t>به دلیل گرمای هوا از مصرف غذاهای </a:t>
            </a:r>
            <a:r>
              <a:rPr lang="fa-IR" sz="2800" b="1" dirty="0">
                <a:solidFill>
                  <a:srgbClr val="C00000"/>
                </a:solidFill>
                <a:cs typeface="B Nazanin" panose="00000400000000000000" pitchFamily="2" charset="-78"/>
              </a:rPr>
              <a:t>حاوی نمک </a:t>
            </a:r>
            <a:r>
              <a:rPr lang="fa-IR" sz="2800" dirty="0">
                <a:cs typeface="B Nazanin" panose="00000400000000000000" pitchFamily="2" charset="-78"/>
              </a:rPr>
              <a:t>زیاد </a:t>
            </a:r>
            <a:r>
              <a:rPr lang="fa-IR" sz="2800" dirty="0" err="1">
                <a:cs typeface="B Nazanin" panose="00000400000000000000" pitchFamily="2" charset="-78"/>
              </a:rPr>
              <a:t>خودادری</a:t>
            </a:r>
            <a:r>
              <a:rPr lang="fa-IR" sz="2800" dirty="0">
                <a:cs typeface="B Nazanin" panose="00000400000000000000" pitchFamily="2" charset="-78"/>
              </a:rPr>
              <a:t> کنید (مصرف نمک زیاد باعث افزایش تشنگی و از دست دادن آب بدن می شود و می تواند فرد را مستعد گرمازدگی کند)</a:t>
            </a:r>
          </a:p>
          <a:p>
            <a:pPr algn="r" rtl="1">
              <a:lnSpc>
                <a:spcPct val="100000"/>
              </a:lnSpc>
              <a:spcBef>
                <a:spcPts val="0"/>
              </a:spcBef>
            </a:pPr>
            <a:r>
              <a:rPr lang="fa-IR" sz="2800" dirty="0">
                <a:cs typeface="B Nazanin" panose="00000400000000000000" pitchFamily="2" charset="-78"/>
              </a:rPr>
              <a:t>توصیه می شود از </a:t>
            </a:r>
            <a:r>
              <a:rPr lang="fa-IR" sz="2800" b="1" dirty="0" err="1">
                <a:solidFill>
                  <a:srgbClr val="C00000"/>
                </a:solidFill>
                <a:cs typeface="B Nazanin" panose="00000400000000000000" pitchFamily="2" charset="-78"/>
              </a:rPr>
              <a:t>ماسك</a:t>
            </a:r>
            <a:r>
              <a:rPr lang="fa-IR" sz="2800" dirty="0">
                <a:cs typeface="B Nazanin" panose="00000400000000000000" pitchFamily="2" charset="-78"/>
              </a:rPr>
              <a:t> استفاده </a:t>
            </a:r>
            <a:r>
              <a:rPr lang="fa-IR" sz="2800" dirty="0" err="1">
                <a:cs typeface="B Nazanin" panose="00000400000000000000" pitchFamily="2" charset="-78"/>
              </a:rPr>
              <a:t>كرده</a:t>
            </a:r>
            <a:r>
              <a:rPr lang="fa-IR" sz="2800" dirty="0">
                <a:cs typeface="B Nazanin" panose="00000400000000000000" pitchFamily="2" charset="-78"/>
              </a:rPr>
              <a:t> و بهداشت </a:t>
            </a:r>
            <a:r>
              <a:rPr lang="fa-IR" sz="2800" dirty="0" err="1">
                <a:cs typeface="B Nazanin" panose="00000400000000000000" pitchFamily="2" charset="-78"/>
              </a:rPr>
              <a:t>فردي</a:t>
            </a:r>
            <a:r>
              <a:rPr lang="fa-IR" sz="2800" dirty="0">
                <a:cs typeface="B Nazanin" panose="00000400000000000000" pitchFamily="2" charset="-78"/>
              </a:rPr>
              <a:t> خود را </a:t>
            </a:r>
            <a:r>
              <a:rPr lang="fa-IR" sz="2800" dirty="0" err="1">
                <a:cs typeface="B Nazanin" panose="00000400000000000000" pitchFamily="2" charset="-78"/>
              </a:rPr>
              <a:t>رعايت</a:t>
            </a:r>
            <a:r>
              <a:rPr lang="fa-IR" sz="2800" dirty="0">
                <a:cs typeface="B Nazanin" panose="00000400000000000000" pitchFamily="2" charset="-78"/>
              </a:rPr>
              <a:t> </a:t>
            </a:r>
            <a:r>
              <a:rPr lang="fa-IR" sz="2800" dirty="0" err="1">
                <a:cs typeface="B Nazanin" panose="00000400000000000000" pitchFamily="2" charset="-78"/>
              </a:rPr>
              <a:t>كنند</a:t>
            </a:r>
            <a:r>
              <a:rPr lang="fa-IR" sz="2800" dirty="0">
                <a:cs typeface="B Nazanin" panose="00000400000000000000" pitchFamily="2" charset="-78"/>
              </a:rPr>
              <a:t>.</a:t>
            </a:r>
          </a:p>
          <a:p>
            <a:pPr algn="r" rtl="1">
              <a:lnSpc>
                <a:spcPct val="100000"/>
              </a:lnSpc>
              <a:spcBef>
                <a:spcPts val="0"/>
              </a:spcBef>
            </a:pPr>
            <a:r>
              <a:rPr lang="fa-IR" sz="2800" dirty="0">
                <a:cs typeface="B Nazanin" panose="00000400000000000000" pitchFamily="2" charset="-78"/>
              </a:rPr>
              <a:t>برای مسواک زدن باید از آب سالم مانند آب بسته بندی شده و یا آب جوشیده استفاده کنند.</a:t>
            </a:r>
          </a:p>
          <a:p>
            <a:pPr algn="r" rtl="1"/>
            <a:endParaRPr lang="fa-IR" sz="2800" dirty="0">
              <a:cs typeface="B Nazanin" panose="00000400000000000000" pitchFamily="2" charset="-78"/>
            </a:endParaRPr>
          </a:p>
          <a:p>
            <a:pPr algn="r" rtl="1"/>
            <a:endParaRPr lang="fa-IR" sz="28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1743104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توصیه به بیماران:</a:t>
            </a:r>
            <a:endParaRPr lang="en-US" dirty="0"/>
          </a:p>
        </p:txBody>
      </p:sp>
      <p:sp>
        <p:nvSpPr>
          <p:cNvPr id="3" name="Content Placeholder 2"/>
          <p:cNvSpPr>
            <a:spLocks noGrp="1"/>
          </p:cNvSpPr>
          <p:nvPr>
            <p:ph idx="1"/>
          </p:nvPr>
        </p:nvSpPr>
        <p:spPr>
          <a:xfrm>
            <a:off x="1059569" y="2507243"/>
            <a:ext cx="10353762" cy="3430093"/>
          </a:xfrm>
        </p:spPr>
        <p:txBody>
          <a:bodyPr>
            <a:noAutofit/>
          </a:bodyPr>
          <a:lstStyle/>
          <a:p>
            <a:pPr algn="just" rtl="1">
              <a:spcBef>
                <a:spcPts val="0"/>
              </a:spcBef>
            </a:pPr>
            <a:r>
              <a:rPr lang="fa-IR" sz="2400" dirty="0">
                <a:cs typeface="B Nazanin" panose="00000400000000000000" pitchFamily="2" charset="-78"/>
              </a:rPr>
              <a:t>از حضور در مناطق بسیار شلوغ و پرجمعیت به طور جدی </a:t>
            </a:r>
            <a:r>
              <a:rPr lang="fa-IR" sz="2400" dirty="0" err="1">
                <a:cs typeface="B Nazanin" panose="00000400000000000000" pitchFamily="2" charset="-78"/>
              </a:rPr>
              <a:t>دوري</a:t>
            </a:r>
            <a:r>
              <a:rPr lang="fa-IR" sz="2400" dirty="0">
                <a:cs typeface="B Nazanin" panose="00000400000000000000" pitchFamily="2" charset="-78"/>
              </a:rPr>
              <a:t> </a:t>
            </a:r>
            <a:r>
              <a:rPr lang="fa-IR" sz="2400" dirty="0" err="1">
                <a:cs typeface="B Nazanin" panose="00000400000000000000" pitchFamily="2" charset="-78"/>
              </a:rPr>
              <a:t>نماييد</a:t>
            </a:r>
            <a:r>
              <a:rPr lang="fa-IR" sz="2400" dirty="0">
                <a:cs typeface="B Nazanin" panose="00000400000000000000" pitchFamily="2" charset="-78"/>
              </a:rPr>
              <a:t>.</a:t>
            </a:r>
          </a:p>
          <a:p>
            <a:pPr algn="just" rtl="1">
              <a:spcBef>
                <a:spcPts val="0"/>
              </a:spcBef>
            </a:pPr>
            <a:r>
              <a:rPr lang="fa-IR" sz="2400" b="1" dirty="0">
                <a:solidFill>
                  <a:srgbClr val="C00000"/>
                </a:solidFill>
                <a:cs typeface="B Nazanin" panose="00000400000000000000" pitchFamily="2" charset="-78"/>
              </a:rPr>
              <a:t>اطلاعات </a:t>
            </a:r>
            <a:r>
              <a:rPr lang="fa-IR" sz="2400" b="1" dirty="0" err="1">
                <a:solidFill>
                  <a:srgbClr val="C00000"/>
                </a:solidFill>
                <a:cs typeface="B Nazanin" panose="00000400000000000000" pitchFamily="2" charset="-78"/>
              </a:rPr>
              <a:t>اورژانسي</a:t>
            </a:r>
            <a:r>
              <a:rPr lang="fa-IR" sz="2400" b="1" dirty="0">
                <a:solidFill>
                  <a:srgbClr val="C00000"/>
                </a:solidFill>
                <a:cs typeface="B Nazanin" panose="00000400000000000000" pitchFamily="2" charset="-78"/>
              </a:rPr>
              <a:t> </a:t>
            </a:r>
            <a:r>
              <a:rPr lang="fa-IR" sz="2400" dirty="0">
                <a:cs typeface="B Nazanin" panose="00000400000000000000" pitchFamily="2" charset="-78"/>
              </a:rPr>
              <a:t>مربوط به </a:t>
            </a:r>
            <a:r>
              <a:rPr lang="fa-IR" sz="2400" dirty="0" err="1">
                <a:cs typeface="B Nazanin" panose="00000400000000000000" pitchFamily="2" charset="-78"/>
              </a:rPr>
              <a:t>شرايط</a:t>
            </a:r>
            <a:r>
              <a:rPr lang="fa-IR" sz="2400" dirty="0">
                <a:cs typeface="B Nazanin" panose="00000400000000000000" pitchFamily="2" charset="-78"/>
              </a:rPr>
              <a:t> خاص و </a:t>
            </a:r>
            <a:r>
              <a:rPr lang="fa-IR" sz="2400" dirty="0" err="1">
                <a:cs typeface="B Nazanin" panose="00000400000000000000" pitchFamily="2" charset="-78"/>
              </a:rPr>
              <a:t>بيماري</a:t>
            </a:r>
            <a:r>
              <a:rPr lang="fa-IR" sz="2400" dirty="0">
                <a:cs typeface="B Nazanin" panose="00000400000000000000" pitchFamily="2" charset="-78"/>
              </a:rPr>
              <a:t> </a:t>
            </a:r>
            <a:r>
              <a:rPr lang="fa-IR" sz="2400" dirty="0" err="1">
                <a:cs typeface="B Nazanin" panose="00000400000000000000" pitchFamily="2" charset="-78"/>
              </a:rPr>
              <a:t>هاي</a:t>
            </a:r>
            <a:r>
              <a:rPr lang="fa-IR" sz="2400" dirty="0">
                <a:cs typeface="B Nazanin" panose="00000400000000000000" pitchFamily="2" charset="-78"/>
              </a:rPr>
              <a:t> خود را </a:t>
            </a:r>
            <a:r>
              <a:rPr lang="fa-IR" sz="2400" dirty="0" err="1">
                <a:cs typeface="B Nazanin" panose="00000400000000000000" pitchFamily="2" charset="-78"/>
              </a:rPr>
              <a:t>هميشه</a:t>
            </a:r>
            <a:r>
              <a:rPr lang="fa-IR" sz="2400" dirty="0">
                <a:cs typeface="B Nazanin" panose="00000400000000000000" pitchFamily="2" charset="-78"/>
              </a:rPr>
              <a:t> با خود داشته باشید و </a:t>
            </a:r>
            <a:r>
              <a:rPr lang="fa-IR" sz="2400" dirty="0" err="1">
                <a:cs typeface="B Nazanin" panose="00000400000000000000" pitchFamily="2" charset="-78"/>
              </a:rPr>
              <a:t>اين</a:t>
            </a:r>
            <a:r>
              <a:rPr lang="fa-IR" sz="2400" dirty="0">
                <a:cs typeface="B Nazanin" panose="00000400000000000000" pitchFamily="2" charset="-78"/>
              </a:rPr>
              <a:t> اطلاعات را به </a:t>
            </a:r>
            <a:r>
              <a:rPr lang="fa-IR" sz="2400" dirty="0" err="1">
                <a:cs typeface="B Nazanin" panose="00000400000000000000" pitchFamily="2" charset="-78"/>
              </a:rPr>
              <a:t>افرادي</a:t>
            </a:r>
            <a:r>
              <a:rPr lang="fa-IR" sz="2400" dirty="0">
                <a:cs typeface="B Nazanin" panose="00000400000000000000" pitchFamily="2" charset="-78"/>
              </a:rPr>
              <a:t> </a:t>
            </a:r>
            <a:r>
              <a:rPr lang="fa-IR" sz="2400" dirty="0" err="1">
                <a:cs typeface="B Nazanin" panose="00000400000000000000" pitchFamily="2" charset="-78"/>
              </a:rPr>
              <a:t>كه</a:t>
            </a:r>
            <a:r>
              <a:rPr lang="fa-IR" sz="2400" dirty="0">
                <a:cs typeface="B Nazanin" panose="00000400000000000000" pitchFamily="2" charset="-78"/>
              </a:rPr>
              <a:t> آنها را </a:t>
            </a:r>
            <a:r>
              <a:rPr lang="fa-IR" sz="2400" dirty="0" err="1">
                <a:cs typeface="B Nazanin" panose="00000400000000000000" pitchFamily="2" charset="-78"/>
              </a:rPr>
              <a:t>مي</a:t>
            </a:r>
            <a:r>
              <a:rPr lang="fa-IR" sz="2400" dirty="0">
                <a:cs typeface="B Nazanin" panose="00000400000000000000" pitchFamily="2" charset="-78"/>
              </a:rPr>
              <a:t> </a:t>
            </a:r>
            <a:r>
              <a:rPr lang="fa-IR" sz="2400" dirty="0" err="1">
                <a:cs typeface="B Nazanin" panose="00000400000000000000" pitchFamily="2" charset="-78"/>
              </a:rPr>
              <a:t>شناسید</a:t>
            </a:r>
            <a:r>
              <a:rPr lang="fa-IR" sz="2400" dirty="0">
                <a:cs typeface="B Nazanin" panose="00000400000000000000" pitchFamily="2" charset="-78"/>
              </a:rPr>
              <a:t> بدهید.</a:t>
            </a:r>
          </a:p>
          <a:p>
            <a:pPr algn="just" rtl="1">
              <a:spcBef>
                <a:spcPts val="0"/>
              </a:spcBef>
            </a:pPr>
            <a:r>
              <a:rPr lang="fa-IR" sz="2400" b="1" dirty="0">
                <a:solidFill>
                  <a:srgbClr val="C00000"/>
                </a:solidFill>
                <a:cs typeface="B Nazanin" panose="00000400000000000000" pitchFamily="2" charset="-78"/>
              </a:rPr>
              <a:t>کم خوابی </a:t>
            </a:r>
            <a:r>
              <a:rPr lang="fa-IR" sz="2400" dirty="0">
                <a:cs typeface="B Nazanin" panose="00000400000000000000" pitchFamily="2" charset="-78"/>
              </a:rPr>
              <a:t>می تواند </a:t>
            </a:r>
            <a:r>
              <a:rPr lang="fa-IR" sz="2400" dirty="0" err="1">
                <a:cs typeface="B Nazanin" panose="00000400000000000000" pitchFamily="2" charset="-78"/>
              </a:rPr>
              <a:t>ریسکی</a:t>
            </a:r>
            <a:r>
              <a:rPr lang="fa-IR" sz="2400" dirty="0">
                <a:cs typeface="B Nazanin" panose="00000400000000000000" pitchFamily="2" charset="-78"/>
              </a:rPr>
              <a:t> برای حملات قلبی باشد.</a:t>
            </a:r>
          </a:p>
          <a:p>
            <a:pPr algn="just" rtl="1">
              <a:spcBef>
                <a:spcPts val="0"/>
              </a:spcBef>
            </a:pPr>
            <a:r>
              <a:rPr lang="fa-IR" sz="2400" dirty="0">
                <a:cs typeface="B Nazanin" panose="00000400000000000000" pitchFamily="2" charset="-78"/>
              </a:rPr>
              <a:t>همراه داشتن داروهای مورد نیاز به مقدار کافی(</a:t>
            </a:r>
            <a:r>
              <a:rPr lang="fa-IR" sz="2400" b="1" dirty="0">
                <a:solidFill>
                  <a:srgbClr val="C00000"/>
                </a:solidFill>
                <a:cs typeface="B Nazanin" panose="00000400000000000000" pitchFamily="2" charset="-78"/>
              </a:rPr>
              <a:t>حداقل دوبرابر مدت سفر</a:t>
            </a:r>
            <a:r>
              <a:rPr lang="fa-IR" sz="2400" dirty="0">
                <a:cs typeface="B Nazanin" panose="00000400000000000000" pitchFamily="2" charset="-78"/>
              </a:rPr>
              <a:t>) برای بیمارانی که سابقه قلبی دارند به ویژه داروهای </a:t>
            </a:r>
            <a:r>
              <a:rPr lang="fa-IR" sz="2400" dirty="0" err="1">
                <a:cs typeface="B Nazanin" panose="00000400000000000000" pitchFamily="2" charset="-78"/>
              </a:rPr>
              <a:t>زیرزبانی</a:t>
            </a:r>
            <a:r>
              <a:rPr lang="fa-IR" sz="2400" dirty="0">
                <a:cs typeface="B Nazanin" panose="00000400000000000000" pitchFamily="2" charset="-78"/>
              </a:rPr>
              <a:t> امری مهم بوده و باید به این توصیه توجه جدی شود. مراقب مصرف به موقع </a:t>
            </a:r>
            <a:r>
              <a:rPr lang="fa-IR" sz="2400" dirty="0" err="1">
                <a:cs typeface="B Nazanin" panose="00000400000000000000" pitchFamily="2" charset="-78"/>
              </a:rPr>
              <a:t>داروهاي</a:t>
            </a:r>
            <a:r>
              <a:rPr lang="fa-IR" sz="2400" dirty="0">
                <a:cs typeface="B Nazanin" panose="00000400000000000000" pitchFamily="2" charset="-78"/>
              </a:rPr>
              <a:t> خود در هنگام سفر </a:t>
            </a:r>
            <a:r>
              <a:rPr lang="fa-IR" sz="2400" dirty="0" err="1">
                <a:cs typeface="B Nazanin" panose="00000400000000000000" pitchFamily="2" charset="-78"/>
              </a:rPr>
              <a:t>باشيد</a:t>
            </a:r>
            <a:r>
              <a:rPr lang="fa-IR" sz="2400" dirty="0">
                <a:cs typeface="B Nazanin" panose="00000400000000000000" pitchFamily="2" charset="-78"/>
              </a:rPr>
              <a:t>.</a:t>
            </a:r>
          </a:p>
          <a:p>
            <a:pPr algn="just" rtl="1">
              <a:spcBef>
                <a:spcPts val="0"/>
              </a:spcBef>
            </a:pPr>
            <a:r>
              <a:rPr lang="fa-IR" sz="2400" dirty="0">
                <a:cs typeface="B Nazanin" panose="00000400000000000000" pitchFamily="2" charset="-78"/>
              </a:rPr>
              <a:t>داروها را تقسیم کرده و در چند جای مختلف نگهداری کنند.</a:t>
            </a:r>
          </a:p>
          <a:p>
            <a:pPr algn="just" rtl="1"/>
            <a:endParaRPr lang="fa-IR" dirty="0">
              <a:cs typeface="B Nazanin" panose="00000400000000000000" pitchFamily="2" charset="-78"/>
            </a:endParaRPr>
          </a:p>
          <a:p>
            <a:pPr algn="just" rtl="1"/>
            <a:endParaRPr lang="fa-IR" sz="2800" dirty="0">
              <a:cs typeface="B Nazanin" panose="00000400000000000000" pitchFamily="2" charset="-78"/>
            </a:endParaRPr>
          </a:p>
        </p:txBody>
      </p:sp>
    </p:spTree>
    <p:extLst>
      <p:ext uri="{BB962C8B-B14F-4D97-AF65-F5344CB8AC3E}">
        <p14:creationId xmlns:p14="http://schemas.microsoft.com/office/powerpoint/2010/main" val="108788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توصیه به بیماران:</a:t>
            </a:r>
            <a:endParaRPr lang="en-US" dirty="0"/>
          </a:p>
        </p:txBody>
      </p:sp>
      <p:sp>
        <p:nvSpPr>
          <p:cNvPr id="3" name="Content Placeholder 2"/>
          <p:cNvSpPr>
            <a:spLocks noGrp="1"/>
          </p:cNvSpPr>
          <p:nvPr>
            <p:ph idx="1"/>
          </p:nvPr>
        </p:nvSpPr>
        <p:spPr/>
        <p:txBody>
          <a:bodyPr>
            <a:normAutofit/>
          </a:bodyPr>
          <a:lstStyle/>
          <a:p>
            <a:pPr algn="just" rtl="1"/>
            <a:r>
              <a:rPr lang="fa-IR" sz="2400" dirty="0">
                <a:cs typeface="B Nazanin" panose="00000400000000000000" pitchFamily="2" charset="-78"/>
              </a:rPr>
              <a:t>مصرف داروهای خود را به تعویق نیندازید و به طور منظم فشار خون و قند خود را پایش کنید.(کلیه موکب ها مجهز به </a:t>
            </a:r>
            <a:r>
              <a:rPr lang="fa-IR" sz="2400" b="1" dirty="0">
                <a:solidFill>
                  <a:srgbClr val="C00000"/>
                </a:solidFill>
                <a:cs typeface="B Nazanin" panose="00000400000000000000" pitchFamily="2" charset="-78"/>
              </a:rPr>
              <a:t>دستگاه فشارسنج و </a:t>
            </a:r>
            <a:r>
              <a:rPr lang="fa-IR" sz="2400" b="1" dirty="0" err="1">
                <a:solidFill>
                  <a:srgbClr val="C00000"/>
                </a:solidFill>
                <a:cs typeface="B Nazanin" panose="00000400000000000000" pitchFamily="2" charset="-78"/>
              </a:rPr>
              <a:t>گلوکومتر</a:t>
            </a:r>
            <a:r>
              <a:rPr lang="fa-IR" sz="2400" b="1" dirty="0">
                <a:solidFill>
                  <a:srgbClr val="C00000"/>
                </a:solidFill>
                <a:cs typeface="B Nazanin" panose="00000400000000000000" pitchFamily="2" charset="-78"/>
              </a:rPr>
              <a:t> </a:t>
            </a:r>
            <a:r>
              <a:rPr lang="fa-IR" sz="2400" dirty="0">
                <a:cs typeface="B Nazanin" panose="00000400000000000000" pitchFamily="2" charset="-78"/>
              </a:rPr>
              <a:t>هستند) و هیچ دارویی را خود سر قطع نکنید.</a:t>
            </a:r>
          </a:p>
          <a:p>
            <a:pPr algn="just" rtl="1"/>
            <a:r>
              <a:rPr lang="fa-IR" sz="2400" dirty="0">
                <a:cs typeface="B Nazanin" panose="00000400000000000000" pitchFamily="2" charset="-78"/>
              </a:rPr>
              <a:t>فعالیت فقط در حد توان و تحمل باشد و با کوچکترین علامت (</a:t>
            </a:r>
            <a:r>
              <a:rPr lang="fa-IR" sz="2400" b="1" dirty="0">
                <a:solidFill>
                  <a:srgbClr val="C00000"/>
                </a:solidFill>
                <a:cs typeface="B Nazanin" panose="00000400000000000000" pitchFamily="2" charset="-78"/>
              </a:rPr>
              <a:t>درد سینه، تنگی نفس و هر نوع علامت دیگر</a:t>
            </a:r>
            <a:r>
              <a:rPr lang="fa-IR" sz="2400" dirty="0">
                <a:cs typeface="B Nazanin" panose="00000400000000000000" pitchFamily="2" charset="-78"/>
              </a:rPr>
              <a:t>) پیاده روی قطع شده و استراحت کنید و اگر علائم رفع نشد فورا با فوریت های پزشکی تماس گرفته شود.</a:t>
            </a:r>
          </a:p>
          <a:p>
            <a:pPr algn="just" rtl="1"/>
            <a:r>
              <a:rPr lang="fa-IR" sz="2400" dirty="0">
                <a:cs typeface="B Nazanin" panose="00000400000000000000" pitchFamily="2" charset="-78"/>
              </a:rPr>
              <a:t>مدام </a:t>
            </a:r>
            <a:r>
              <a:rPr lang="fa-IR" sz="2400" dirty="0" err="1">
                <a:cs typeface="B Nazanin" panose="00000400000000000000" pitchFamily="2" charset="-78"/>
              </a:rPr>
              <a:t>دست‌هاي</a:t>
            </a:r>
            <a:r>
              <a:rPr lang="fa-IR" sz="2400" dirty="0">
                <a:cs typeface="B Nazanin" panose="00000400000000000000" pitchFamily="2" charset="-78"/>
              </a:rPr>
              <a:t> خود را شسته و از </a:t>
            </a:r>
            <a:r>
              <a:rPr lang="fa-IR" sz="2400" dirty="0" err="1">
                <a:cs typeface="B Nazanin" panose="00000400000000000000" pitchFamily="2" charset="-78"/>
              </a:rPr>
              <a:t>روبوسي</a:t>
            </a:r>
            <a:r>
              <a:rPr lang="fa-IR" sz="2400" dirty="0">
                <a:cs typeface="B Nazanin" panose="00000400000000000000" pitchFamily="2" charset="-78"/>
              </a:rPr>
              <a:t> و دست دادن با </a:t>
            </a:r>
            <a:r>
              <a:rPr lang="fa-IR" sz="2400" dirty="0" err="1">
                <a:cs typeface="B Nazanin" panose="00000400000000000000" pitchFamily="2" charset="-78"/>
              </a:rPr>
              <a:t>ديگران</a:t>
            </a:r>
            <a:r>
              <a:rPr lang="fa-IR" sz="2400" dirty="0">
                <a:cs typeface="B Nazanin" panose="00000400000000000000" pitchFamily="2" charset="-78"/>
              </a:rPr>
              <a:t> </a:t>
            </a:r>
            <a:r>
              <a:rPr lang="fa-IR" sz="2400" dirty="0" err="1">
                <a:cs typeface="B Nazanin" panose="00000400000000000000" pitchFamily="2" charset="-78"/>
              </a:rPr>
              <a:t>خودداري</a:t>
            </a:r>
            <a:r>
              <a:rPr lang="fa-IR" sz="2400" dirty="0">
                <a:cs typeface="B Nazanin" panose="00000400000000000000" pitchFamily="2" charset="-78"/>
              </a:rPr>
              <a:t> </a:t>
            </a:r>
            <a:r>
              <a:rPr lang="fa-IR" sz="2400" dirty="0" err="1">
                <a:cs typeface="B Nazanin" panose="00000400000000000000" pitchFamily="2" charset="-78"/>
              </a:rPr>
              <a:t>كنند</a:t>
            </a:r>
            <a:r>
              <a:rPr lang="fa-IR" sz="2400" dirty="0">
                <a:cs typeface="B Nazanin" panose="00000400000000000000" pitchFamily="2" charset="-78"/>
              </a:rPr>
              <a:t>. (البته </a:t>
            </a:r>
            <a:r>
              <a:rPr lang="fa-IR" sz="2400" dirty="0" err="1">
                <a:cs typeface="B Nazanin" panose="00000400000000000000" pitchFamily="2" charset="-78"/>
              </a:rPr>
              <a:t>اين</a:t>
            </a:r>
            <a:r>
              <a:rPr lang="fa-IR" sz="2400" dirty="0">
                <a:cs typeface="B Nazanin" panose="00000400000000000000" pitchFamily="2" charset="-78"/>
              </a:rPr>
              <a:t> </a:t>
            </a:r>
            <a:r>
              <a:rPr lang="fa-IR" sz="2400" dirty="0" err="1">
                <a:cs typeface="B Nazanin" panose="00000400000000000000" pitchFamily="2" charset="-78"/>
              </a:rPr>
              <a:t>توصيه‌ها</a:t>
            </a:r>
            <a:r>
              <a:rPr lang="fa-IR" sz="2400" dirty="0">
                <a:cs typeface="B Nazanin" panose="00000400000000000000" pitchFamily="2" charset="-78"/>
              </a:rPr>
              <a:t> به افراد سالم </a:t>
            </a:r>
            <a:r>
              <a:rPr lang="fa-IR" sz="2400" dirty="0" err="1">
                <a:cs typeface="B Nazanin" panose="00000400000000000000" pitchFamily="2" charset="-78"/>
              </a:rPr>
              <a:t>نيز</a:t>
            </a:r>
            <a:r>
              <a:rPr lang="fa-IR" sz="2400" dirty="0">
                <a:cs typeface="B Nazanin" panose="00000400000000000000" pitchFamily="2" charset="-78"/>
              </a:rPr>
              <a:t> </a:t>
            </a:r>
            <a:r>
              <a:rPr lang="fa-IR" sz="2400" dirty="0" err="1">
                <a:cs typeface="B Nazanin" panose="00000400000000000000" pitchFamily="2" charset="-78"/>
              </a:rPr>
              <a:t>مي‌شود</a:t>
            </a:r>
            <a:r>
              <a:rPr lang="fa-IR" sz="2400" dirty="0">
                <a:cs typeface="B Nazanin" panose="00000400000000000000" pitchFamily="2" charset="-78"/>
              </a:rPr>
              <a:t>)</a:t>
            </a:r>
          </a:p>
          <a:p>
            <a:pPr marL="0" indent="0" algn="just" rtl="1">
              <a:buNone/>
            </a:pPr>
            <a:endParaRPr lang="fa-IR" dirty="0">
              <a:cs typeface="B Nazanin" panose="00000400000000000000" pitchFamily="2" charset="-78"/>
            </a:endParaRPr>
          </a:p>
          <a:p>
            <a:pPr algn="just" rtl="1"/>
            <a:endParaRPr lang="fa-IR" dirty="0">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1716893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cs typeface="B Titr" panose="00000700000000000000" pitchFamily="2" charset="-78"/>
              </a:rPr>
              <a:t>توصیه به بیماران:</a:t>
            </a:r>
            <a:endParaRPr lang="en-US" dirty="0"/>
          </a:p>
        </p:txBody>
      </p:sp>
      <p:sp>
        <p:nvSpPr>
          <p:cNvPr id="3" name="Content Placeholder 2"/>
          <p:cNvSpPr>
            <a:spLocks noGrp="1"/>
          </p:cNvSpPr>
          <p:nvPr>
            <p:ph idx="1"/>
          </p:nvPr>
        </p:nvSpPr>
        <p:spPr>
          <a:xfrm>
            <a:off x="1295401" y="2556931"/>
            <a:ext cx="9601196" cy="3327033"/>
          </a:xfrm>
        </p:spPr>
        <p:txBody>
          <a:bodyPr/>
          <a:lstStyle/>
          <a:p>
            <a:pPr algn="just" rtl="1"/>
            <a:r>
              <a:rPr lang="fa-IR" sz="2800" dirty="0">
                <a:cs typeface="B Nazanin" panose="00000400000000000000" pitchFamily="2" charset="-78"/>
              </a:rPr>
              <a:t>ممکن است فشار خون به دلیل تعریق زیاد یا استرس افزایش یا کاهش یابد در صورت امکان به ویژه در صورت وجود علامت(</a:t>
            </a:r>
            <a:r>
              <a:rPr lang="fa-IR" sz="2800" b="1" dirty="0">
                <a:solidFill>
                  <a:srgbClr val="C00000"/>
                </a:solidFill>
                <a:cs typeface="B Nazanin" panose="00000400000000000000" pitchFamily="2" charset="-78"/>
              </a:rPr>
              <a:t>سرگیجه، سردرد، تهوع و</a:t>
            </a:r>
            <a:r>
              <a:rPr lang="fa-IR" sz="2800" dirty="0">
                <a:cs typeface="B Nazanin" panose="00000400000000000000" pitchFamily="2" charset="-78"/>
              </a:rPr>
              <a:t>…) علائم حیاتی خود مثل تعداد ضربان قلب و یا </a:t>
            </a:r>
            <a:r>
              <a:rPr lang="fa-IR" sz="2800" dirty="0" err="1">
                <a:cs typeface="B Nazanin" panose="00000400000000000000" pitchFamily="2" charset="-78"/>
              </a:rPr>
              <a:t>فشارخون</a:t>
            </a:r>
            <a:r>
              <a:rPr lang="fa-IR" sz="2800" dirty="0">
                <a:cs typeface="B Nazanin" panose="00000400000000000000" pitchFamily="2" charset="-78"/>
              </a:rPr>
              <a:t> در مقصد توسط </a:t>
            </a:r>
            <a:r>
              <a:rPr lang="fa-IR" sz="2800" dirty="0" err="1">
                <a:cs typeface="B Nazanin" panose="00000400000000000000" pitchFamily="2" charset="-78"/>
              </a:rPr>
              <a:t>فردي</a:t>
            </a:r>
            <a:r>
              <a:rPr lang="fa-IR" sz="2800" dirty="0">
                <a:cs typeface="B Nazanin" panose="00000400000000000000" pitchFamily="2" charset="-78"/>
              </a:rPr>
              <a:t> که آگاه و قابل </a:t>
            </a:r>
            <a:r>
              <a:rPr lang="fa-IR" sz="2800" dirty="0" err="1">
                <a:cs typeface="B Nazanin" panose="00000400000000000000" pitchFamily="2" charset="-78"/>
              </a:rPr>
              <a:t>اطمينان</a:t>
            </a:r>
            <a:r>
              <a:rPr lang="fa-IR" sz="2800" dirty="0">
                <a:cs typeface="B Nazanin" panose="00000400000000000000" pitchFamily="2" charset="-78"/>
              </a:rPr>
              <a:t> است و </a:t>
            </a:r>
            <a:r>
              <a:rPr lang="fa-IR" sz="2800" dirty="0" err="1">
                <a:cs typeface="B Nazanin" panose="00000400000000000000" pitchFamily="2" charset="-78"/>
              </a:rPr>
              <a:t>يا</a:t>
            </a:r>
            <a:r>
              <a:rPr lang="fa-IR" sz="2800" dirty="0">
                <a:cs typeface="B Nazanin" panose="00000400000000000000" pitchFamily="2" charset="-78"/>
              </a:rPr>
              <a:t> شخصا کنترل شود.</a:t>
            </a:r>
          </a:p>
          <a:p>
            <a:pPr algn="just" rtl="1"/>
            <a:r>
              <a:rPr lang="fa-IR" sz="2800" dirty="0">
                <a:cs typeface="B Nazanin" panose="00000400000000000000" pitchFamily="2" charset="-78"/>
              </a:rPr>
              <a:t>در صورت لزوم به </a:t>
            </a:r>
            <a:r>
              <a:rPr lang="fa-IR" sz="2800" dirty="0" err="1">
                <a:cs typeface="B Nazanin" panose="00000400000000000000" pitchFamily="2" charset="-78"/>
              </a:rPr>
              <a:t>پایگاه‌ها</a:t>
            </a:r>
            <a:r>
              <a:rPr lang="fa-IR" sz="2800" dirty="0">
                <a:cs typeface="B Nazanin" panose="00000400000000000000" pitchFamily="2" charset="-78"/>
              </a:rPr>
              <a:t> و مراکز درمانی و بهداشتی که در طول مسیر ایام اربعین ایجاد شده مراجعه کنند تا خدمات درمانی را دریافت کنند.</a:t>
            </a:r>
          </a:p>
          <a:p>
            <a:pPr algn="r" rtl="1"/>
            <a:endParaRPr lang="en-US" dirty="0"/>
          </a:p>
        </p:txBody>
      </p:sp>
    </p:spTree>
    <p:extLst>
      <p:ext uri="{BB962C8B-B14F-4D97-AF65-F5344CB8AC3E}">
        <p14:creationId xmlns:p14="http://schemas.microsoft.com/office/powerpoint/2010/main" val="216069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9808"/>
            <a:ext cx="12191999" cy="6828192"/>
          </a:xfrm>
        </p:spPr>
      </p:pic>
      <p:sp>
        <p:nvSpPr>
          <p:cNvPr id="5" name="Rectangle 4"/>
          <p:cNvSpPr/>
          <p:nvPr/>
        </p:nvSpPr>
        <p:spPr>
          <a:xfrm>
            <a:off x="10123714" y="5943600"/>
            <a:ext cx="1463040"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accent2">
                  <a:lumMod val="20000"/>
                  <a:lumOff val="80000"/>
                </a:schemeClr>
              </a:solidFill>
            </a:endParaRPr>
          </a:p>
        </p:txBody>
      </p:sp>
    </p:spTree>
    <p:extLst>
      <p:ext uri="{BB962C8B-B14F-4D97-AF65-F5344CB8AC3E}">
        <p14:creationId xmlns:p14="http://schemas.microsoft.com/office/powerpoint/2010/main" val="4113658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0915" y="452846"/>
            <a:ext cx="10353761" cy="1326321"/>
          </a:xfrm>
        </p:spPr>
        <p:txBody>
          <a:bodyPr>
            <a:normAutofit/>
          </a:bodyPr>
          <a:lstStyle/>
          <a:p>
            <a:pPr algn="r" rtl="1"/>
            <a:r>
              <a:rPr lang="fa-IR" dirty="0">
                <a:cs typeface="B Titr" panose="00000700000000000000" pitchFamily="2" charset="-78"/>
              </a:rPr>
              <a:t>توصیه های تغذیه ای در بیماران قلبی و عروقی:</a:t>
            </a:r>
            <a:endParaRPr lang="en-US" dirty="0"/>
          </a:p>
        </p:txBody>
      </p:sp>
      <p:sp>
        <p:nvSpPr>
          <p:cNvPr id="3" name="Content Placeholder 2"/>
          <p:cNvSpPr>
            <a:spLocks noGrp="1"/>
          </p:cNvSpPr>
          <p:nvPr>
            <p:ph idx="1"/>
          </p:nvPr>
        </p:nvSpPr>
        <p:spPr/>
        <p:txBody>
          <a:bodyPr>
            <a:normAutofit fontScale="92500" lnSpcReduction="10000"/>
          </a:bodyPr>
          <a:lstStyle/>
          <a:p>
            <a:pPr algn="just" rtl="1"/>
            <a:r>
              <a:rPr lang="fa-IR" sz="3200" dirty="0">
                <a:cs typeface="B Nazanin" panose="00000400000000000000" pitchFamily="2" charset="-78"/>
              </a:rPr>
              <a:t>رعایت </a:t>
            </a:r>
            <a:r>
              <a:rPr lang="fa-IR" sz="3200" b="1" dirty="0">
                <a:solidFill>
                  <a:srgbClr val="C00000"/>
                </a:solidFill>
                <a:cs typeface="B Nazanin" panose="00000400000000000000" pitchFamily="2" charset="-78"/>
              </a:rPr>
              <a:t>مصرف چربی و نمک</a:t>
            </a:r>
            <a:r>
              <a:rPr lang="fa-IR" sz="3200" dirty="0">
                <a:cs typeface="B Nazanin" panose="00000400000000000000" pitchFamily="2" charset="-78"/>
              </a:rPr>
              <a:t> دو عامل اصلی و </a:t>
            </a:r>
            <a:r>
              <a:rPr lang="fa-IR" sz="3200" dirty="0" err="1">
                <a:cs typeface="B Nazanin" panose="00000400000000000000" pitchFamily="2" charset="-78"/>
              </a:rPr>
              <a:t>مهمي</a:t>
            </a:r>
            <a:r>
              <a:rPr lang="fa-IR" sz="3200" dirty="0">
                <a:cs typeface="B Nazanin" panose="00000400000000000000" pitchFamily="2" charset="-78"/>
              </a:rPr>
              <a:t> است که </a:t>
            </a:r>
            <a:r>
              <a:rPr lang="fa-IR" sz="3200" dirty="0" err="1">
                <a:cs typeface="B Nazanin" panose="00000400000000000000" pitchFamily="2" charset="-78"/>
              </a:rPr>
              <a:t>بيماران</a:t>
            </a:r>
            <a:r>
              <a:rPr lang="fa-IR" sz="3200" dirty="0">
                <a:cs typeface="B Nazanin" panose="00000400000000000000" pitchFamily="2" charset="-78"/>
              </a:rPr>
              <a:t> </a:t>
            </a:r>
            <a:r>
              <a:rPr lang="fa-IR" sz="3200" dirty="0" err="1">
                <a:cs typeface="B Nazanin" panose="00000400000000000000" pitchFamily="2" charset="-78"/>
              </a:rPr>
              <a:t>قلبي</a:t>
            </a:r>
            <a:r>
              <a:rPr lang="fa-IR" sz="3200" dirty="0">
                <a:cs typeface="B Nazanin" panose="00000400000000000000" pitchFamily="2" charset="-78"/>
              </a:rPr>
              <a:t> </a:t>
            </a:r>
            <a:r>
              <a:rPr lang="fa-IR" sz="3200" dirty="0" err="1">
                <a:cs typeface="B Nazanin" panose="00000400000000000000" pitchFamily="2" charset="-78"/>
              </a:rPr>
              <a:t>بايد</a:t>
            </a:r>
            <a:r>
              <a:rPr lang="fa-IR" sz="3200" dirty="0">
                <a:cs typeface="B Nazanin" panose="00000400000000000000" pitchFamily="2" charset="-78"/>
              </a:rPr>
              <a:t> </a:t>
            </a:r>
            <a:r>
              <a:rPr lang="fa-IR" sz="3200" dirty="0" err="1">
                <a:cs typeface="B Nazanin" panose="00000400000000000000" pitchFamily="2" charset="-78"/>
              </a:rPr>
              <a:t>حين</a:t>
            </a:r>
            <a:r>
              <a:rPr lang="fa-IR" sz="3200" dirty="0">
                <a:cs typeface="B Nazanin" panose="00000400000000000000" pitchFamily="2" charset="-78"/>
              </a:rPr>
              <a:t> سفر آن را </a:t>
            </a:r>
            <a:r>
              <a:rPr lang="fa-IR" sz="3200" dirty="0" err="1">
                <a:cs typeface="B Nazanin" panose="00000400000000000000" pitchFamily="2" charset="-78"/>
              </a:rPr>
              <a:t>رعايت</a:t>
            </a:r>
            <a:r>
              <a:rPr lang="fa-IR" sz="3200" dirty="0">
                <a:cs typeface="B Nazanin" panose="00000400000000000000" pitchFamily="2" charset="-78"/>
              </a:rPr>
              <a:t> کنند.</a:t>
            </a:r>
          </a:p>
          <a:p>
            <a:pPr algn="r" rtl="1"/>
            <a:r>
              <a:rPr lang="fa-IR" sz="3100" dirty="0">
                <a:cs typeface="B Nazanin" panose="00000400000000000000" pitchFamily="2" charset="-78"/>
              </a:rPr>
              <a:t>بیماران قلبی باید غذاهایی با حداقل چربی ترانس و اشباع را انتخاب و از غذاهای سرخ شده، گوشت های پر چرب، کیک ها و کلوچه ها که چربی بالا دارند دوری کنند.</a:t>
            </a:r>
          </a:p>
          <a:p>
            <a:pPr algn="r" rtl="1"/>
            <a:r>
              <a:rPr lang="fa-IR" sz="3200" dirty="0">
                <a:cs typeface="B Nazanin" panose="00000400000000000000" pitchFamily="2" charset="-78"/>
              </a:rPr>
              <a:t>برای بیماران قلبی مصرف شیر، پنیر و ماست بدون چربی یا کم چرب پاستوریزه با چربی کمتر از 1/5 درصد توصیه می شود.</a:t>
            </a:r>
          </a:p>
        </p:txBody>
      </p:sp>
    </p:spTree>
    <p:extLst>
      <p:ext uri="{BB962C8B-B14F-4D97-AF65-F5344CB8AC3E}">
        <p14:creationId xmlns:p14="http://schemas.microsoft.com/office/powerpoint/2010/main" val="1906174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توصیه های تغذیه ای در بیماران قلبی و عروقی:</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sz="3000" dirty="0">
                <a:cs typeface="B Nazanin" panose="00000400000000000000" pitchFamily="2" charset="-78"/>
              </a:rPr>
              <a:t>سس ها و طعم دهنده های سالاد فاقد چربی یا با چربی کم انتخاب شود.</a:t>
            </a:r>
          </a:p>
          <a:p>
            <a:pPr algn="just" rtl="1"/>
            <a:r>
              <a:rPr lang="fa-IR" sz="3000" dirty="0">
                <a:cs typeface="B Nazanin" panose="00000400000000000000" pitchFamily="2" charset="-78"/>
              </a:rPr>
              <a:t>به طور کلی به منظور کاهش خطر ابتلا به بیماری های قلبی و عروقی، فشار خون و چربی خون، در طبخ غذا باید از روغن مایع استفاده شود و تا حد امکان غذاها به جای ســرخ شده، به صورت آب پز، </a:t>
            </a:r>
            <a:r>
              <a:rPr lang="fa-IR" sz="3000" dirty="0" err="1">
                <a:cs typeface="B Nazanin" panose="00000400000000000000" pitchFamily="2" charset="-78"/>
              </a:rPr>
              <a:t>بخارپز</a:t>
            </a:r>
            <a:r>
              <a:rPr lang="fa-IR" sz="3000" dirty="0">
                <a:cs typeface="B Nazanin" panose="00000400000000000000" pitchFamily="2" charset="-78"/>
              </a:rPr>
              <a:t> و کبابی و یا کم سرخ با شعله کم تهیه شوند. مصرف روغن جامد و نیمه جامد احتمال ابتلا به بیماری های قلبی و عروقی را افزایش می دهد.</a:t>
            </a:r>
          </a:p>
          <a:p>
            <a:pPr algn="r" rtl="1"/>
            <a:r>
              <a:rPr lang="fa-IR" sz="3000" dirty="0">
                <a:cs typeface="B Nazanin" panose="00000400000000000000" pitchFamily="2" charset="-78"/>
              </a:rPr>
              <a:t> بیماران قلبی باید مصرف غذاهای شور مانند آجیل شور، انواع فرآورده های غلات حجیم شده مانند </a:t>
            </a:r>
            <a:r>
              <a:rPr lang="fa-IR" sz="3000" dirty="0" err="1">
                <a:cs typeface="B Nazanin" panose="00000400000000000000" pitchFamily="2" charset="-78"/>
              </a:rPr>
              <a:t>چیپس</a:t>
            </a:r>
            <a:r>
              <a:rPr lang="fa-IR" sz="3000" dirty="0">
                <a:cs typeface="B Nazanin" panose="00000400000000000000" pitchFamily="2" charset="-78"/>
              </a:rPr>
              <a:t> و ... را محدود کنند</a:t>
            </a:r>
            <a:r>
              <a:rPr lang="fa-IR" dirty="0">
                <a:cs typeface="B Nazanin" panose="00000400000000000000" pitchFamily="2" charset="-78"/>
              </a:rPr>
              <a:t>.</a:t>
            </a:r>
          </a:p>
          <a:p>
            <a:pPr marL="0" indent="0" algn="r" rtl="1">
              <a:buNone/>
            </a:pPr>
            <a:endParaRPr lang="en-US" dirty="0"/>
          </a:p>
        </p:txBody>
      </p:sp>
    </p:spTree>
    <p:extLst>
      <p:ext uri="{BB962C8B-B14F-4D97-AF65-F5344CB8AC3E}">
        <p14:creationId xmlns:p14="http://schemas.microsoft.com/office/powerpoint/2010/main" val="3316625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Titr" panose="00000700000000000000" pitchFamily="2" charset="-78"/>
              </a:rPr>
              <a:t>علائم:</a:t>
            </a:r>
            <a:endParaRPr lang="en-US" dirty="0">
              <a:cs typeface="B Titr" panose="00000700000000000000" pitchFamily="2" charset="-78"/>
            </a:endParaRPr>
          </a:p>
        </p:txBody>
      </p:sp>
      <p:sp>
        <p:nvSpPr>
          <p:cNvPr id="3" name="Content Placeholder 2"/>
          <p:cNvSpPr>
            <a:spLocks noGrp="1"/>
          </p:cNvSpPr>
          <p:nvPr>
            <p:ph idx="1"/>
          </p:nvPr>
        </p:nvSpPr>
        <p:spPr/>
        <p:txBody>
          <a:bodyPr>
            <a:normAutofit fontScale="25000" lnSpcReduction="20000"/>
          </a:bodyPr>
          <a:lstStyle/>
          <a:p>
            <a:pPr algn="just" rtl="1"/>
            <a:r>
              <a:rPr lang="fa-IR" sz="9600" dirty="0">
                <a:cs typeface="B Nazanin" panose="00000400000000000000" pitchFamily="2" charset="-78"/>
              </a:rPr>
              <a:t>مهمترین علامت بالينی در سکته قلبي احساس فشار آزار دهنده، سنگيني يا درد در وسط قفسه سينه بعد از فعالیت و یا  مصرف غذا، درد در قفسه سینه و سردل که به پشت یا کتف‌ها منتشر شود،  تعریق سرد و تهوع و در برخی از موارد هم تنگی نفس كه معمولا به طور ناگهاني شروع شود و بيش از چند دقيقه ادامه يابد، است. اگر </a:t>
            </a:r>
            <a:r>
              <a:rPr lang="fa-IR" sz="9600" dirty="0" err="1">
                <a:cs typeface="B Nazanin" panose="00000400000000000000" pitchFamily="2" charset="-78"/>
              </a:rPr>
              <a:t>اين</a:t>
            </a:r>
            <a:r>
              <a:rPr lang="fa-IR" sz="9600" dirty="0">
                <a:cs typeface="B Nazanin" panose="00000400000000000000" pitchFamily="2" charset="-78"/>
              </a:rPr>
              <a:t> درد به شانه ها، گردن، بازوها و </a:t>
            </a:r>
            <a:r>
              <a:rPr lang="fa-IR" sz="9600" dirty="0" err="1">
                <a:cs typeface="B Nazanin" panose="00000400000000000000" pitchFamily="2" charset="-78"/>
              </a:rPr>
              <a:t>فك</a:t>
            </a:r>
            <a:r>
              <a:rPr lang="fa-IR" sz="9600" dirty="0">
                <a:cs typeface="B Nazanin" panose="00000400000000000000" pitchFamily="2" charset="-78"/>
              </a:rPr>
              <a:t> </a:t>
            </a:r>
            <a:r>
              <a:rPr lang="fa-IR" sz="9600" dirty="0" err="1">
                <a:cs typeface="B Nazanin" panose="00000400000000000000" pitchFamily="2" charset="-78"/>
              </a:rPr>
              <a:t>پايين</a:t>
            </a:r>
            <a:r>
              <a:rPr lang="fa-IR" sz="9600" dirty="0">
                <a:cs typeface="B Nazanin" panose="00000400000000000000" pitchFamily="2" charset="-78"/>
              </a:rPr>
              <a:t> انتشار داشته باشد، جدی تر خواهد بود.</a:t>
            </a:r>
          </a:p>
          <a:p>
            <a:pPr algn="just" rtl="1"/>
            <a:r>
              <a:rPr lang="fa-IR" sz="9600" dirty="0">
                <a:cs typeface="B Nazanin" panose="00000400000000000000" pitchFamily="2" charset="-78"/>
              </a:rPr>
              <a:t> سایر علایم شامل تنگی نفس، گیجی، حالت تهوع و غش کردن، </a:t>
            </a:r>
            <a:r>
              <a:rPr lang="fa-IR" sz="9600" dirty="0" err="1">
                <a:cs typeface="B Nazanin" panose="00000400000000000000" pitchFamily="2" charset="-78"/>
              </a:rPr>
              <a:t>خستگی،بی</a:t>
            </a:r>
            <a:r>
              <a:rPr lang="fa-IR" sz="9600" dirty="0">
                <a:cs typeface="B Nazanin" panose="00000400000000000000" pitchFamily="2" charset="-78"/>
              </a:rPr>
              <a:t> حالی، تغییر خلق (به خصوص در سالمندان) می باشد. درد یک حمله قلبی شدید مانند یک مشتی است که به قفسه سینه فشار می آورد. در حملات خفیف علایم ممکن است با درد معده و سوزش </a:t>
            </a:r>
            <a:r>
              <a:rPr lang="fa-IR" sz="9600" dirty="0" err="1">
                <a:cs typeface="B Nazanin" panose="00000400000000000000" pitchFamily="2" charset="-78"/>
              </a:rPr>
              <a:t>سردل</a:t>
            </a:r>
            <a:r>
              <a:rPr lang="fa-IR" sz="9600" dirty="0">
                <a:cs typeface="B Nazanin" panose="00000400000000000000" pitchFamily="2" charset="-78"/>
              </a:rPr>
              <a:t> اشتباه شود.</a:t>
            </a:r>
          </a:p>
          <a:p>
            <a:pPr algn="just" rtl="1"/>
            <a:r>
              <a:rPr lang="fa-IR" sz="9600" dirty="0">
                <a:cs typeface="B Nazanin" panose="00000400000000000000" pitchFamily="2" charset="-78"/>
              </a:rPr>
              <a:t> بسیاری از </a:t>
            </a:r>
            <a:r>
              <a:rPr lang="fa-IR" sz="9600" dirty="0" err="1">
                <a:cs typeface="B Nazanin" panose="00000400000000000000" pitchFamily="2" charset="-78"/>
              </a:rPr>
              <a:t>نشانه‌های</a:t>
            </a:r>
            <a:r>
              <a:rPr lang="fa-IR" sz="9600" dirty="0">
                <a:cs typeface="B Nazanin" panose="00000400000000000000" pitchFamily="2" charset="-78"/>
              </a:rPr>
              <a:t> حمله قلبی به طور تدریجی،  بروز </a:t>
            </a:r>
            <a:r>
              <a:rPr lang="fa-IR" sz="9600" dirty="0" err="1">
                <a:cs typeface="B Nazanin" panose="00000400000000000000" pitchFamily="2" charset="-78"/>
              </a:rPr>
              <a:t>می‌کند</a:t>
            </a:r>
            <a:r>
              <a:rPr lang="fa-IR" sz="9600" dirty="0">
                <a:cs typeface="B Nazanin" panose="00000400000000000000" pitchFamily="2" charset="-78"/>
              </a:rPr>
              <a:t> اما  </a:t>
            </a:r>
            <a:r>
              <a:rPr lang="fa-IR" sz="9600" dirty="0" err="1">
                <a:cs typeface="B Nazanin" panose="00000400000000000000" pitchFamily="2" charset="-78"/>
              </a:rPr>
              <a:t>نشانه‌های</a:t>
            </a:r>
            <a:r>
              <a:rPr lang="fa-IR" sz="9600" dirty="0">
                <a:cs typeface="B Nazanin" panose="00000400000000000000" pitchFamily="2" charset="-78"/>
              </a:rPr>
              <a:t> </a:t>
            </a:r>
            <a:r>
              <a:rPr lang="fa-IR" sz="9600" dirty="0" err="1">
                <a:cs typeface="B Nazanin" panose="00000400000000000000" pitchFamily="2" charset="-78"/>
              </a:rPr>
              <a:t>حمله‌های</a:t>
            </a:r>
            <a:r>
              <a:rPr lang="fa-IR" sz="9600" dirty="0">
                <a:cs typeface="B Nazanin" panose="00000400000000000000" pitchFamily="2" charset="-78"/>
              </a:rPr>
              <a:t> قلبی گاهی هم ناگهانی و شدید است. </a:t>
            </a:r>
          </a:p>
        </p:txBody>
      </p:sp>
    </p:spTree>
    <p:extLst>
      <p:ext uri="{BB962C8B-B14F-4D97-AF65-F5344CB8AC3E}">
        <p14:creationId xmlns:p14="http://schemas.microsoft.com/office/powerpoint/2010/main" val="1273005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arbaeen-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4290"/>
            <a:ext cx="12192000" cy="6862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027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علائم:</a:t>
            </a:r>
            <a:endParaRPr lang="en-US" dirty="0"/>
          </a:p>
        </p:txBody>
      </p:sp>
      <p:sp>
        <p:nvSpPr>
          <p:cNvPr id="3" name="Content Placeholder 2"/>
          <p:cNvSpPr>
            <a:spLocks noGrp="1"/>
          </p:cNvSpPr>
          <p:nvPr>
            <p:ph idx="1"/>
          </p:nvPr>
        </p:nvSpPr>
        <p:spPr/>
        <p:txBody>
          <a:bodyPr>
            <a:normAutofit fontScale="92500" lnSpcReduction="20000"/>
          </a:bodyPr>
          <a:lstStyle/>
          <a:p>
            <a:pPr algn="just" rtl="1">
              <a:lnSpc>
                <a:spcPct val="100000"/>
              </a:lnSpc>
              <a:spcBef>
                <a:spcPts val="0"/>
              </a:spcBef>
            </a:pPr>
            <a:r>
              <a:rPr lang="fa-IR" sz="2400" dirty="0">
                <a:cs typeface="B Nazanin" panose="00000400000000000000" pitchFamily="2" charset="-78"/>
              </a:rPr>
              <a:t>گاهی اوقات بیماریهایی چون آنفلونزا و </a:t>
            </a:r>
            <a:r>
              <a:rPr lang="fa-IR" sz="2400" dirty="0" err="1">
                <a:cs typeface="B Nazanin" panose="00000400000000000000" pitchFamily="2" charset="-78"/>
              </a:rPr>
              <a:t>ریفلاکس</a:t>
            </a:r>
            <a:r>
              <a:rPr lang="fa-IR" sz="2400" dirty="0">
                <a:cs typeface="B Nazanin" panose="00000400000000000000" pitchFamily="2" charset="-78"/>
              </a:rPr>
              <a:t>، سوء هاضمه، </a:t>
            </a:r>
            <a:r>
              <a:rPr lang="fa-IR" sz="2400" dirty="0" err="1">
                <a:cs typeface="B Nazanin" panose="00000400000000000000" pitchFamily="2" charset="-78"/>
              </a:rPr>
              <a:t>تنگی‌نفس</a:t>
            </a:r>
            <a:r>
              <a:rPr lang="fa-IR" sz="2400" dirty="0">
                <a:cs typeface="B Nazanin" panose="00000400000000000000" pitchFamily="2" charset="-78"/>
              </a:rPr>
              <a:t> به ویژه همراه با عرق سرد می تواند با علایم حمله قلبی اشتباه شود.</a:t>
            </a:r>
          </a:p>
          <a:p>
            <a:pPr algn="just" rtl="1">
              <a:lnSpc>
                <a:spcPct val="100000"/>
              </a:lnSpc>
              <a:spcBef>
                <a:spcPts val="0"/>
              </a:spcBef>
            </a:pPr>
            <a:r>
              <a:rPr lang="fa-IR" sz="2400" dirty="0">
                <a:cs typeface="B Nazanin" panose="00000400000000000000" pitchFamily="2" charset="-78"/>
              </a:rPr>
              <a:t>اگر فردی به علت احساس سنگینی در قفسه سینه به پزشک مراجعه </a:t>
            </a:r>
            <a:r>
              <a:rPr lang="fa-IR" sz="2400" dirty="0" err="1">
                <a:cs typeface="B Nazanin" panose="00000400000000000000" pitchFamily="2" charset="-78"/>
              </a:rPr>
              <a:t>می‌کند</a:t>
            </a:r>
            <a:r>
              <a:rPr lang="fa-IR" sz="2400" dirty="0">
                <a:cs typeface="B Nazanin" panose="00000400000000000000" pitchFamily="2" charset="-78"/>
              </a:rPr>
              <a:t> باید حتما از او نوار قلب گرفته شود. </a:t>
            </a:r>
          </a:p>
          <a:p>
            <a:pPr algn="just" rtl="1">
              <a:lnSpc>
                <a:spcPct val="100000"/>
              </a:lnSpc>
              <a:spcBef>
                <a:spcPts val="0"/>
              </a:spcBef>
            </a:pPr>
            <a:r>
              <a:rPr lang="fa-IR" sz="2400" dirty="0">
                <a:cs typeface="B Nazanin" panose="00000400000000000000" pitchFamily="2" charset="-78"/>
              </a:rPr>
              <a:t>همچنین سوزش سر دل علتی است که ¼ بیماران با حمله قلبی زنگی خود را قبل از رسیدن به بیمارستان از دست می دهند.</a:t>
            </a:r>
          </a:p>
          <a:p>
            <a:pPr algn="just" rtl="1">
              <a:lnSpc>
                <a:spcPct val="100000"/>
              </a:lnSpc>
              <a:spcBef>
                <a:spcPts val="0"/>
              </a:spcBef>
            </a:pPr>
            <a:r>
              <a:rPr lang="fa-IR" sz="2400" dirty="0">
                <a:cs typeface="B Nazanin" panose="00000400000000000000" pitchFamily="2" charset="-78"/>
              </a:rPr>
              <a:t>برخی از افراد ممکن است با </a:t>
            </a:r>
            <a:r>
              <a:rPr lang="fa-IR" sz="2400" dirty="0" err="1">
                <a:cs typeface="B Nazanin" panose="00000400000000000000" pitchFamily="2" charset="-78"/>
              </a:rPr>
              <a:t>نشان‌های</a:t>
            </a:r>
            <a:r>
              <a:rPr lang="fa-IR" sz="2400" dirty="0">
                <a:cs typeface="B Nazanin" panose="00000400000000000000" pitchFamily="2" charset="-78"/>
              </a:rPr>
              <a:t> دیگری همچون ورم در ناحیه شکم و </a:t>
            </a:r>
            <a:r>
              <a:rPr lang="fa-IR" sz="2400" dirty="0" err="1">
                <a:cs typeface="B Nazanin" panose="00000400000000000000" pitchFamily="2" charset="-78"/>
              </a:rPr>
              <a:t>اندام‌ها</a:t>
            </a:r>
            <a:r>
              <a:rPr lang="fa-IR" sz="2400" dirty="0">
                <a:cs typeface="B Nazanin" panose="00000400000000000000" pitchFamily="2" charset="-78"/>
              </a:rPr>
              <a:t> به خصوص در پاها، نفخ مکرر شکم و درد در فک تحتانی حین راه رفتن مواجه شوند. ضرورت دارد این افراد تحت بررسی قرار بگیرند.</a:t>
            </a:r>
          </a:p>
          <a:p>
            <a:pPr algn="just" rtl="1">
              <a:lnSpc>
                <a:spcPct val="100000"/>
              </a:lnSpc>
              <a:spcBef>
                <a:spcPts val="0"/>
              </a:spcBef>
            </a:pPr>
            <a:r>
              <a:rPr lang="fa-IR" sz="2400" dirty="0"/>
              <a:t>عوارض جدی که ممکن است بعد از حمله قلبی رخ دهد عبارتند از سکته مغزی، آریتمی قلبی، ایجاد لخته در قلب و اندام تحتانی</a:t>
            </a:r>
            <a:endParaRPr lang="fa-IR" dirty="0">
              <a:cs typeface="B Nazanin" panose="00000400000000000000" pitchFamily="2" charset="-78"/>
            </a:endParaRPr>
          </a:p>
          <a:p>
            <a:pPr algn="r" rtl="1"/>
            <a:endParaRPr lang="en-US" dirty="0"/>
          </a:p>
          <a:p>
            <a:pPr algn="r" rtl="1"/>
            <a:endParaRPr lang="en-US" dirty="0"/>
          </a:p>
          <a:p>
            <a:pPr algn="r" rtl="1"/>
            <a:endParaRPr lang="en-US" dirty="0"/>
          </a:p>
        </p:txBody>
      </p:sp>
    </p:spTree>
    <p:extLst>
      <p:ext uri="{BB962C8B-B14F-4D97-AF65-F5344CB8AC3E}">
        <p14:creationId xmlns:p14="http://schemas.microsoft.com/office/powerpoint/2010/main" val="5403453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علائم:</a:t>
            </a:r>
            <a:endParaRPr lang="en-US" dirty="0"/>
          </a:p>
        </p:txBody>
      </p:sp>
      <p:sp>
        <p:nvSpPr>
          <p:cNvPr id="3" name="Content Placeholder 2"/>
          <p:cNvSpPr>
            <a:spLocks noGrp="1"/>
          </p:cNvSpPr>
          <p:nvPr>
            <p:ph idx="1"/>
          </p:nvPr>
        </p:nvSpPr>
        <p:spPr/>
        <p:txBody>
          <a:bodyPr>
            <a:normAutofit fontScale="92500" lnSpcReduction="10000"/>
          </a:bodyPr>
          <a:lstStyle/>
          <a:p>
            <a:pPr algn="just" rtl="1"/>
            <a:r>
              <a:rPr lang="fa-IR" sz="3100" dirty="0">
                <a:cs typeface="B Nazanin" panose="00000400000000000000" pitchFamily="2" charset="-78"/>
              </a:rPr>
              <a:t>جواب دادن  به مصرف </a:t>
            </a:r>
            <a:r>
              <a:rPr lang="fa-IR" sz="3100" dirty="0" err="1">
                <a:cs typeface="B Nazanin" panose="00000400000000000000" pitchFamily="2" charset="-78"/>
              </a:rPr>
              <a:t>قرص‌های</a:t>
            </a:r>
            <a:r>
              <a:rPr lang="fa-IR" sz="3100" dirty="0">
                <a:cs typeface="B Nazanin" panose="00000400000000000000" pitchFamily="2" charset="-78"/>
              </a:rPr>
              <a:t> </a:t>
            </a:r>
            <a:r>
              <a:rPr lang="fa-IR" sz="3100" dirty="0" err="1">
                <a:cs typeface="B Nazanin" panose="00000400000000000000" pitchFamily="2" charset="-78"/>
              </a:rPr>
              <a:t>زیرزبانی</a:t>
            </a:r>
            <a:r>
              <a:rPr lang="fa-IR" sz="3100" dirty="0">
                <a:cs typeface="B Nazanin" panose="00000400000000000000" pitchFamily="2" charset="-78"/>
              </a:rPr>
              <a:t> به تنهایی </a:t>
            </a:r>
            <a:r>
              <a:rPr lang="fa-IR" sz="3100" dirty="0" err="1">
                <a:cs typeface="B Nazanin" panose="00000400000000000000" pitchFamily="2" charset="-78"/>
              </a:rPr>
              <a:t>نمی</a:t>
            </a:r>
            <a:r>
              <a:rPr lang="fa-IR" sz="3100" dirty="0">
                <a:cs typeface="B Nazanin" panose="00000400000000000000" pitchFamily="2" charset="-78"/>
              </a:rPr>
              <a:t> تواند از </a:t>
            </a:r>
            <a:r>
              <a:rPr lang="fa-IR" sz="3100" dirty="0" err="1">
                <a:cs typeface="B Nazanin" panose="00000400000000000000" pitchFamily="2" charset="-78"/>
              </a:rPr>
              <a:t>نشانه‌های</a:t>
            </a:r>
            <a:r>
              <a:rPr lang="fa-IR" sz="3100" dirty="0">
                <a:cs typeface="B Nazanin" panose="00000400000000000000" pitchFamily="2" charset="-78"/>
              </a:rPr>
              <a:t> سکته قلبی به شمار ‌رود چرا که دردهای ناشی از اسپاسم مری را هم برطرف می کند.</a:t>
            </a:r>
          </a:p>
          <a:p>
            <a:pPr algn="just" rtl="1"/>
            <a:r>
              <a:rPr lang="fa-IR" sz="3100" dirty="0">
                <a:cs typeface="B Nazanin" panose="00000400000000000000" pitchFamily="2" charset="-78"/>
              </a:rPr>
              <a:t>اگر گذاشتن </a:t>
            </a:r>
            <a:r>
              <a:rPr lang="fa-IR" sz="3100" dirty="0" err="1">
                <a:cs typeface="B Nazanin" panose="00000400000000000000" pitchFamily="2" charset="-78"/>
              </a:rPr>
              <a:t>يک</a:t>
            </a:r>
            <a:r>
              <a:rPr lang="fa-IR" sz="3100" dirty="0">
                <a:cs typeface="B Nazanin" panose="00000400000000000000" pitchFamily="2" charset="-78"/>
              </a:rPr>
              <a:t> قرص ژله ای </a:t>
            </a:r>
            <a:r>
              <a:rPr lang="fa-IR" sz="3100" dirty="0" err="1">
                <a:cs typeface="B Nazanin" panose="00000400000000000000" pitchFamily="2" charset="-78"/>
              </a:rPr>
              <a:t>زير</a:t>
            </a:r>
            <a:r>
              <a:rPr lang="fa-IR" sz="3100" dirty="0">
                <a:cs typeface="B Nazanin" panose="00000400000000000000" pitchFamily="2" charset="-78"/>
              </a:rPr>
              <a:t> زبانی(</a:t>
            </a:r>
            <a:r>
              <a:rPr lang="en-US" sz="3100" dirty="0">
                <a:cs typeface="B Nazanin" panose="00000400000000000000" pitchFamily="2" charset="-78"/>
              </a:rPr>
              <a:t>TNG</a:t>
            </a:r>
            <a:r>
              <a:rPr lang="fa-IR" sz="3100" dirty="0">
                <a:cs typeface="B Nazanin" panose="00000400000000000000" pitchFamily="2" charset="-78"/>
              </a:rPr>
              <a:t>) و استراحت کردن، درد را کاهش نداد، حق </a:t>
            </a:r>
            <a:r>
              <a:rPr lang="fa-IR" sz="3100" dirty="0" err="1">
                <a:cs typeface="B Nazanin" panose="00000400000000000000" pitchFamily="2" charset="-78"/>
              </a:rPr>
              <a:t>داريم</a:t>
            </a:r>
            <a:r>
              <a:rPr lang="fa-IR" sz="3100" dirty="0">
                <a:cs typeface="B Nazanin" panose="00000400000000000000" pitchFamily="2" charset="-78"/>
              </a:rPr>
              <a:t> تا حداکثر سه قرص استفاده </a:t>
            </a:r>
            <a:r>
              <a:rPr lang="fa-IR" sz="3100" dirty="0" err="1">
                <a:cs typeface="B Nazanin" panose="00000400000000000000" pitchFamily="2" charset="-78"/>
              </a:rPr>
              <a:t>کنيم</a:t>
            </a:r>
            <a:r>
              <a:rPr lang="fa-IR" sz="3100" dirty="0">
                <a:cs typeface="B Nazanin" panose="00000400000000000000" pitchFamily="2" charset="-78"/>
              </a:rPr>
              <a:t> (فاصله زمانی برای مصرف هر قرص 5-10 دقیقه) </a:t>
            </a:r>
            <a:r>
              <a:rPr lang="fa-IR" sz="3100" dirty="0" err="1">
                <a:cs typeface="B Nazanin" panose="00000400000000000000" pitchFamily="2" charset="-78"/>
              </a:rPr>
              <a:t>براي</a:t>
            </a:r>
            <a:r>
              <a:rPr lang="fa-IR" sz="3100" dirty="0">
                <a:cs typeface="B Nazanin" panose="00000400000000000000" pitchFamily="2" charset="-78"/>
              </a:rPr>
              <a:t> </a:t>
            </a:r>
            <a:r>
              <a:rPr lang="fa-IR" sz="3100" dirty="0" err="1">
                <a:cs typeface="B Nazanin" panose="00000400000000000000" pitchFamily="2" charset="-78"/>
              </a:rPr>
              <a:t>تسكين</a:t>
            </a:r>
            <a:r>
              <a:rPr lang="fa-IR" sz="3100" dirty="0">
                <a:cs typeface="B Nazanin" panose="00000400000000000000" pitchFamily="2" charset="-78"/>
              </a:rPr>
              <a:t> درد </a:t>
            </a:r>
            <a:r>
              <a:rPr lang="fa-IR" sz="3100" dirty="0" err="1">
                <a:cs typeface="B Nazanin" panose="00000400000000000000" pitchFamily="2" charset="-78"/>
              </a:rPr>
              <a:t>نبايد</a:t>
            </a:r>
            <a:r>
              <a:rPr lang="fa-IR" sz="3100" dirty="0">
                <a:cs typeface="B Nazanin" panose="00000400000000000000" pitchFamily="2" charset="-78"/>
              </a:rPr>
              <a:t> از </a:t>
            </a:r>
            <a:r>
              <a:rPr lang="fa-IR" sz="3100" dirty="0" err="1">
                <a:cs typeface="B Nazanin" panose="00000400000000000000" pitchFamily="2" charset="-78"/>
              </a:rPr>
              <a:t>مقادير</a:t>
            </a:r>
            <a:r>
              <a:rPr lang="fa-IR" sz="3100" dirty="0">
                <a:cs typeface="B Nazanin" panose="00000400000000000000" pitchFamily="2" charset="-78"/>
              </a:rPr>
              <a:t> </a:t>
            </a:r>
            <a:r>
              <a:rPr lang="fa-IR" sz="3100" dirty="0" err="1">
                <a:cs typeface="B Nazanin" panose="00000400000000000000" pitchFamily="2" charset="-78"/>
              </a:rPr>
              <a:t>بيشتر</a:t>
            </a:r>
            <a:r>
              <a:rPr lang="fa-IR" sz="3100" dirty="0">
                <a:cs typeface="B Nazanin" panose="00000400000000000000" pitchFamily="2" charset="-78"/>
              </a:rPr>
              <a:t> </a:t>
            </a:r>
            <a:r>
              <a:rPr lang="fa-IR" sz="3100" dirty="0" err="1">
                <a:cs typeface="B Nazanin" panose="00000400000000000000" pitchFamily="2" charset="-78"/>
              </a:rPr>
              <a:t>داروهاي</a:t>
            </a:r>
            <a:r>
              <a:rPr lang="fa-IR" sz="3100" dirty="0">
                <a:cs typeface="B Nazanin" panose="00000400000000000000" pitchFamily="2" charset="-78"/>
              </a:rPr>
              <a:t> </a:t>
            </a:r>
            <a:r>
              <a:rPr lang="fa-IR" sz="3100" dirty="0" err="1">
                <a:cs typeface="B Nazanin" panose="00000400000000000000" pitchFamily="2" charset="-78"/>
              </a:rPr>
              <a:t>زير</a:t>
            </a:r>
            <a:r>
              <a:rPr lang="fa-IR" sz="3100" dirty="0">
                <a:cs typeface="B Nazanin" panose="00000400000000000000" pitchFamily="2" charset="-78"/>
              </a:rPr>
              <a:t> </a:t>
            </a:r>
            <a:r>
              <a:rPr lang="fa-IR" sz="3100" dirty="0" err="1">
                <a:cs typeface="B Nazanin" panose="00000400000000000000" pitchFamily="2" charset="-78"/>
              </a:rPr>
              <a:t>زباني</a:t>
            </a:r>
            <a:r>
              <a:rPr lang="fa-IR" sz="3100" dirty="0">
                <a:cs typeface="B Nazanin" panose="00000400000000000000" pitchFamily="2" charset="-78"/>
              </a:rPr>
              <a:t> استفاده </a:t>
            </a:r>
            <a:r>
              <a:rPr lang="fa-IR" sz="3100" dirty="0" err="1">
                <a:cs typeface="B Nazanin" panose="00000400000000000000" pitchFamily="2" charset="-78"/>
              </a:rPr>
              <a:t>كرد</a:t>
            </a:r>
            <a:r>
              <a:rPr lang="fa-IR" sz="3100" dirty="0">
                <a:cs typeface="B Nazanin" panose="00000400000000000000" pitchFamily="2" charset="-78"/>
              </a:rPr>
              <a:t>. در افراد با </a:t>
            </a:r>
            <a:r>
              <a:rPr lang="fa-IR" sz="3100" dirty="0" err="1">
                <a:cs typeface="B Nazanin" panose="00000400000000000000" pitchFamily="2" charset="-78"/>
              </a:rPr>
              <a:t>فشارخون</a:t>
            </a:r>
            <a:r>
              <a:rPr lang="fa-IR" sz="3100" dirty="0">
                <a:cs typeface="B Nazanin" panose="00000400000000000000" pitchFamily="2" charset="-78"/>
              </a:rPr>
              <a:t> </a:t>
            </a:r>
            <a:r>
              <a:rPr lang="fa-IR" sz="3100" dirty="0" err="1">
                <a:cs typeface="B Nazanin" panose="00000400000000000000" pitchFamily="2" charset="-78"/>
              </a:rPr>
              <a:t>پايين</a:t>
            </a:r>
            <a:r>
              <a:rPr lang="fa-IR" sz="3100" dirty="0">
                <a:cs typeface="B Nazanin" panose="00000400000000000000" pitchFamily="2" charset="-78"/>
              </a:rPr>
              <a:t> </a:t>
            </a:r>
            <a:r>
              <a:rPr lang="fa-IR" sz="3100" dirty="0" err="1">
                <a:cs typeface="B Nazanin" panose="00000400000000000000" pitchFamily="2" charset="-78"/>
              </a:rPr>
              <a:t>اين</a:t>
            </a:r>
            <a:r>
              <a:rPr lang="fa-IR" sz="3100" dirty="0">
                <a:cs typeface="B Nazanin" panose="00000400000000000000" pitchFamily="2" charset="-78"/>
              </a:rPr>
              <a:t> دارو </a:t>
            </a:r>
            <a:r>
              <a:rPr lang="fa-IR" sz="3100" dirty="0" err="1">
                <a:cs typeface="B Nazanin" panose="00000400000000000000" pitchFamily="2" charset="-78"/>
              </a:rPr>
              <a:t>بايد</a:t>
            </a:r>
            <a:r>
              <a:rPr lang="fa-IR" sz="3100" dirty="0">
                <a:cs typeface="B Nazanin" panose="00000400000000000000" pitchFamily="2" charset="-78"/>
              </a:rPr>
              <a:t> با </a:t>
            </a:r>
            <a:r>
              <a:rPr lang="fa-IR" sz="3100" dirty="0" err="1">
                <a:cs typeface="B Nazanin" panose="00000400000000000000" pitchFamily="2" charset="-78"/>
              </a:rPr>
              <a:t>احتياط</a:t>
            </a:r>
            <a:r>
              <a:rPr lang="fa-IR" sz="3100" dirty="0">
                <a:cs typeface="B Nazanin" panose="00000400000000000000" pitchFamily="2" charset="-78"/>
              </a:rPr>
              <a:t> مصرف شود </a:t>
            </a:r>
            <a:r>
              <a:rPr lang="fa-IR" sz="3100" dirty="0" err="1">
                <a:cs typeface="B Nazanin" panose="00000400000000000000" pitchFamily="2" charset="-78"/>
              </a:rPr>
              <a:t>زيرا</a:t>
            </a:r>
            <a:r>
              <a:rPr lang="fa-IR" sz="3100" dirty="0">
                <a:cs typeface="B Nazanin" panose="00000400000000000000" pitchFamily="2" charset="-78"/>
              </a:rPr>
              <a:t> </a:t>
            </a:r>
            <a:r>
              <a:rPr lang="fa-IR" sz="3100" dirty="0" err="1">
                <a:cs typeface="B Nazanin" panose="00000400000000000000" pitchFamily="2" charset="-78"/>
              </a:rPr>
              <a:t>مي</a:t>
            </a:r>
            <a:r>
              <a:rPr lang="fa-IR" sz="3100" dirty="0">
                <a:cs typeface="B Nazanin" panose="00000400000000000000" pitchFamily="2" charset="-78"/>
              </a:rPr>
              <a:t> تواند باعث افت </a:t>
            </a:r>
            <a:r>
              <a:rPr lang="fa-IR" sz="3100" dirty="0" err="1">
                <a:cs typeface="B Nazanin" panose="00000400000000000000" pitchFamily="2" charset="-78"/>
              </a:rPr>
              <a:t>بيشتر</a:t>
            </a:r>
            <a:r>
              <a:rPr lang="fa-IR" sz="3100" dirty="0">
                <a:cs typeface="B Nazanin" panose="00000400000000000000" pitchFamily="2" charset="-78"/>
              </a:rPr>
              <a:t> </a:t>
            </a:r>
            <a:r>
              <a:rPr lang="fa-IR" sz="3100" dirty="0" err="1">
                <a:cs typeface="B Nazanin" panose="00000400000000000000" pitchFamily="2" charset="-78"/>
              </a:rPr>
              <a:t>فشارخون</a:t>
            </a:r>
            <a:r>
              <a:rPr lang="fa-IR" sz="3100" dirty="0">
                <a:cs typeface="B Nazanin" panose="00000400000000000000" pitchFamily="2" charset="-78"/>
              </a:rPr>
              <a:t> شود.</a:t>
            </a:r>
            <a:endParaRPr lang="en-US" sz="31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1834644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Titr" panose="00000700000000000000" pitchFamily="2" charset="-78"/>
              </a:rPr>
              <a:t>موارد </a:t>
            </a:r>
            <a:r>
              <a:rPr lang="fa-IR" dirty="0" err="1">
                <a:cs typeface="B Titr" panose="00000700000000000000" pitchFamily="2" charset="-78"/>
              </a:rPr>
              <a:t>نيازمند</a:t>
            </a:r>
            <a:r>
              <a:rPr lang="fa-IR" dirty="0">
                <a:cs typeface="B Titr" panose="00000700000000000000" pitchFamily="2" charset="-78"/>
              </a:rPr>
              <a:t> مراجعه فوری به پزشک: </a:t>
            </a:r>
            <a:endParaRPr lang="en-US" dirty="0">
              <a:cs typeface="B Titr" panose="00000700000000000000" pitchFamily="2" charset="-78"/>
            </a:endParaRPr>
          </a:p>
        </p:txBody>
      </p:sp>
      <p:sp>
        <p:nvSpPr>
          <p:cNvPr id="3" name="Content Placeholder 2"/>
          <p:cNvSpPr>
            <a:spLocks noGrp="1"/>
          </p:cNvSpPr>
          <p:nvPr>
            <p:ph idx="1"/>
          </p:nvPr>
        </p:nvSpPr>
        <p:spPr>
          <a:xfrm>
            <a:off x="838200" y="2467295"/>
            <a:ext cx="10515600" cy="3761228"/>
          </a:xfrm>
        </p:spPr>
        <p:txBody>
          <a:bodyPr>
            <a:noAutofit/>
          </a:bodyPr>
          <a:lstStyle/>
          <a:p>
            <a:pPr marL="514350" indent="-514350" algn="r" rtl="1">
              <a:lnSpc>
                <a:spcPct val="100000"/>
              </a:lnSpc>
              <a:spcBef>
                <a:spcPts val="0"/>
              </a:spcBef>
              <a:buFont typeface="+mj-lt"/>
              <a:buAutoNum type="arabicPeriod"/>
            </a:pPr>
            <a:r>
              <a:rPr lang="fa-IR" dirty="0">
                <a:cs typeface="B Nazanin" panose="00000400000000000000" pitchFamily="2" charset="-78"/>
              </a:rPr>
              <a:t>درد قفسه سینه که </a:t>
            </a:r>
            <a:r>
              <a:rPr lang="fa-IR" dirty="0" err="1">
                <a:cs typeface="B Nazanin" panose="00000400000000000000" pitchFamily="2" charset="-78"/>
              </a:rPr>
              <a:t>بيش</a:t>
            </a:r>
            <a:r>
              <a:rPr lang="fa-IR" dirty="0">
                <a:cs typeface="B Nazanin" panose="00000400000000000000" pitchFamily="2" charset="-78"/>
              </a:rPr>
              <a:t> از 10 تا 15 </a:t>
            </a:r>
            <a:r>
              <a:rPr lang="fa-IR" dirty="0" err="1">
                <a:cs typeface="B Nazanin" panose="00000400000000000000" pitchFamily="2" charset="-78"/>
              </a:rPr>
              <a:t>دقيقه</a:t>
            </a:r>
            <a:r>
              <a:rPr lang="fa-IR" dirty="0">
                <a:cs typeface="B Nazanin" panose="00000400000000000000" pitchFamily="2" charset="-78"/>
              </a:rPr>
              <a:t> ادامه </a:t>
            </a:r>
            <a:r>
              <a:rPr lang="fa-IR" dirty="0" err="1">
                <a:cs typeface="B Nazanin" panose="00000400000000000000" pitchFamily="2" charset="-78"/>
              </a:rPr>
              <a:t>يابد</a:t>
            </a:r>
            <a:r>
              <a:rPr lang="fa-IR" dirty="0">
                <a:cs typeface="B Nazanin" panose="00000400000000000000" pitchFamily="2" charset="-78"/>
              </a:rPr>
              <a:t>.</a:t>
            </a:r>
          </a:p>
          <a:p>
            <a:pPr marL="514350" indent="-514350" algn="r" rtl="1">
              <a:lnSpc>
                <a:spcPct val="100000"/>
              </a:lnSpc>
              <a:spcBef>
                <a:spcPts val="0"/>
              </a:spcBef>
              <a:buFont typeface="+mj-lt"/>
              <a:buAutoNum type="arabicPeriod"/>
            </a:pPr>
            <a:r>
              <a:rPr lang="fa-IR" dirty="0">
                <a:cs typeface="B Nazanin" panose="00000400000000000000" pitchFamily="2" charset="-78"/>
              </a:rPr>
              <a:t>درد قفسه سینه که </a:t>
            </a:r>
            <a:r>
              <a:rPr lang="fa-IR" dirty="0" err="1">
                <a:cs typeface="B Nazanin" panose="00000400000000000000" pitchFamily="2" charset="-78"/>
              </a:rPr>
              <a:t>شديدتر</a:t>
            </a:r>
            <a:r>
              <a:rPr lang="fa-IR" dirty="0">
                <a:cs typeface="B Nazanin" panose="00000400000000000000" pitchFamily="2" charset="-78"/>
              </a:rPr>
              <a:t> از حالت معمول باشد. </a:t>
            </a:r>
          </a:p>
          <a:p>
            <a:pPr marL="514350" indent="-514350" algn="r" rtl="1">
              <a:lnSpc>
                <a:spcPct val="100000"/>
              </a:lnSpc>
              <a:spcBef>
                <a:spcPts val="0"/>
              </a:spcBef>
              <a:buFont typeface="+mj-lt"/>
              <a:buAutoNum type="arabicPeriod"/>
            </a:pPr>
            <a:r>
              <a:rPr lang="fa-IR" dirty="0">
                <a:cs typeface="B Nazanin" panose="00000400000000000000" pitchFamily="2" charset="-78"/>
              </a:rPr>
              <a:t>اگر بعد از استراحت و </a:t>
            </a:r>
            <a:r>
              <a:rPr lang="fa-IR" dirty="0" err="1">
                <a:cs typeface="B Nazanin" panose="00000400000000000000" pitchFamily="2" charset="-78"/>
              </a:rPr>
              <a:t>يا</a:t>
            </a:r>
            <a:r>
              <a:rPr lang="fa-IR" dirty="0">
                <a:cs typeface="B Nazanin" panose="00000400000000000000" pitchFamily="2" charset="-78"/>
              </a:rPr>
              <a:t> گذاشتن قرص </a:t>
            </a:r>
            <a:r>
              <a:rPr lang="fa-IR" dirty="0" err="1">
                <a:cs typeface="B Nazanin" panose="00000400000000000000" pitchFamily="2" charset="-78"/>
              </a:rPr>
              <a:t>زير</a:t>
            </a:r>
            <a:r>
              <a:rPr lang="fa-IR" dirty="0">
                <a:cs typeface="B Nazanin" panose="00000400000000000000" pitchFamily="2" charset="-78"/>
              </a:rPr>
              <a:t> </a:t>
            </a:r>
            <a:r>
              <a:rPr lang="fa-IR" dirty="0" err="1">
                <a:cs typeface="B Nazanin" panose="00000400000000000000" pitchFamily="2" charset="-78"/>
              </a:rPr>
              <a:t>زباني</a:t>
            </a:r>
            <a:r>
              <a:rPr lang="fa-IR" dirty="0">
                <a:cs typeface="B Nazanin" panose="00000400000000000000" pitchFamily="2" charset="-78"/>
              </a:rPr>
              <a:t> درد </a:t>
            </a:r>
            <a:r>
              <a:rPr lang="fa-IR" dirty="0" err="1">
                <a:cs typeface="B Nazanin" panose="00000400000000000000" pitchFamily="2" charset="-78"/>
              </a:rPr>
              <a:t>ساكت</a:t>
            </a:r>
            <a:r>
              <a:rPr lang="fa-IR" dirty="0">
                <a:cs typeface="B Nazanin" panose="00000400000000000000" pitchFamily="2" charset="-78"/>
              </a:rPr>
              <a:t> بشود. </a:t>
            </a:r>
          </a:p>
          <a:p>
            <a:pPr marL="514350" indent="-514350" algn="r" rtl="1">
              <a:lnSpc>
                <a:spcPct val="100000"/>
              </a:lnSpc>
              <a:spcBef>
                <a:spcPts val="0"/>
              </a:spcBef>
              <a:buFont typeface="+mj-lt"/>
              <a:buAutoNum type="arabicPeriod"/>
            </a:pPr>
            <a:r>
              <a:rPr lang="fa-IR" dirty="0">
                <a:cs typeface="B Nazanin" panose="00000400000000000000" pitchFamily="2" charset="-78"/>
              </a:rPr>
              <a:t>درد قفسه سینه بدون </a:t>
            </a:r>
            <a:r>
              <a:rPr lang="fa-IR" dirty="0" err="1">
                <a:cs typeface="B Nazanin" panose="00000400000000000000" pitchFamily="2" charset="-78"/>
              </a:rPr>
              <a:t>دليل</a:t>
            </a:r>
            <a:r>
              <a:rPr lang="fa-IR" dirty="0">
                <a:cs typeface="B Nazanin" panose="00000400000000000000" pitchFamily="2" charset="-78"/>
              </a:rPr>
              <a:t> واضح بطور </a:t>
            </a:r>
            <a:r>
              <a:rPr lang="fa-IR" dirty="0" err="1">
                <a:cs typeface="B Nazanin" panose="00000400000000000000" pitchFamily="2" charset="-78"/>
              </a:rPr>
              <a:t>مكرر</a:t>
            </a:r>
            <a:r>
              <a:rPr lang="fa-IR" dirty="0">
                <a:cs typeface="B Nazanin" panose="00000400000000000000" pitchFamily="2" charset="-78"/>
              </a:rPr>
              <a:t> رخ دهد.</a:t>
            </a:r>
          </a:p>
          <a:p>
            <a:pPr marL="514350" indent="-514350" algn="r" rtl="1">
              <a:lnSpc>
                <a:spcPct val="100000"/>
              </a:lnSpc>
              <a:spcBef>
                <a:spcPts val="0"/>
              </a:spcBef>
              <a:buFont typeface="+mj-lt"/>
              <a:buAutoNum type="arabicPeriod"/>
            </a:pPr>
            <a:r>
              <a:rPr lang="fa-IR" dirty="0">
                <a:cs typeface="B Nazanin" panose="00000400000000000000" pitchFamily="2" charset="-78"/>
              </a:rPr>
              <a:t>اگر </a:t>
            </a:r>
            <a:r>
              <a:rPr lang="fa-IR" dirty="0" err="1">
                <a:cs typeface="B Nazanin" panose="00000400000000000000" pitchFamily="2" charset="-78"/>
              </a:rPr>
              <a:t>براي</a:t>
            </a:r>
            <a:r>
              <a:rPr lang="fa-IR" dirty="0">
                <a:cs typeface="B Nazanin" panose="00000400000000000000" pitchFamily="2" charset="-78"/>
              </a:rPr>
              <a:t> </a:t>
            </a:r>
            <a:r>
              <a:rPr lang="fa-IR" dirty="0" err="1">
                <a:cs typeface="B Nazanin" panose="00000400000000000000" pitchFamily="2" charset="-78"/>
              </a:rPr>
              <a:t>اولين</a:t>
            </a:r>
            <a:r>
              <a:rPr lang="fa-IR" dirty="0">
                <a:cs typeface="B Nazanin" panose="00000400000000000000" pitchFamily="2" charset="-78"/>
              </a:rPr>
              <a:t> بار درد قفسه سینه در حالت استراحت رخ دهد.</a:t>
            </a:r>
          </a:p>
          <a:p>
            <a:pPr marL="514350" indent="-514350" algn="r" rtl="1">
              <a:lnSpc>
                <a:spcPct val="100000"/>
              </a:lnSpc>
              <a:spcBef>
                <a:spcPts val="0"/>
              </a:spcBef>
              <a:buFont typeface="+mj-lt"/>
              <a:buAutoNum type="arabicPeriod"/>
            </a:pPr>
            <a:r>
              <a:rPr lang="fa-IR" dirty="0">
                <a:cs typeface="B Nazanin" panose="00000400000000000000" pitchFamily="2" charset="-78"/>
              </a:rPr>
              <a:t>اگر نشانه </a:t>
            </a:r>
            <a:r>
              <a:rPr lang="fa-IR" dirty="0" err="1">
                <a:cs typeface="B Nazanin" panose="00000400000000000000" pitchFamily="2" charset="-78"/>
              </a:rPr>
              <a:t>هاي</a:t>
            </a:r>
            <a:r>
              <a:rPr lang="fa-IR" dirty="0">
                <a:cs typeface="B Nazanin" panose="00000400000000000000" pitchFamily="2" charset="-78"/>
              </a:rPr>
              <a:t> </a:t>
            </a:r>
            <a:r>
              <a:rPr lang="fa-IR" dirty="0" err="1">
                <a:cs typeface="B Nazanin" panose="00000400000000000000" pitchFamily="2" charset="-78"/>
              </a:rPr>
              <a:t>جديدي</a:t>
            </a:r>
            <a:r>
              <a:rPr lang="fa-IR" dirty="0">
                <a:cs typeface="B Nazanin" panose="00000400000000000000" pitchFamily="2" charset="-78"/>
              </a:rPr>
              <a:t> مثل </a:t>
            </a:r>
            <a:r>
              <a:rPr lang="fa-IR" dirty="0" err="1">
                <a:cs typeface="B Nazanin" panose="00000400000000000000" pitchFamily="2" charset="-78"/>
              </a:rPr>
              <a:t>تعريق</a:t>
            </a:r>
            <a:r>
              <a:rPr lang="fa-IR" dirty="0">
                <a:cs typeface="B Nazanin" panose="00000400000000000000" pitchFamily="2" charset="-78"/>
              </a:rPr>
              <a:t> و </a:t>
            </a:r>
            <a:r>
              <a:rPr lang="fa-IR" dirty="0" err="1">
                <a:cs typeface="B Nazanin" panose="00000400000000000000" pitchFamily="2" charset="-78"/>
              </a:rPr>
              <a:t>تنگي</a:t>
            </a:r>
            <a:r>
              <a:rPr lang="fa-IR" dirty="0">
                <a:cs typeface="B Nazanin" panose="00000400000000000000" pitchFamily="2" charset="-78"/>
              </a:rPr>
              <a:t> نفس </a:t>
            </a:r>
            <a:r>
              <a:rPr lang="fa-IR" dirty="0" err="1">
                <a:cs typeface="B Nazanin" panose="00000400000000000000" pitchFamily="2" charset="-78"/>
              </a:rPr>
              <a:t>ايجاد</a:t>
            </a:r>
            <a:r>
              <a:rPr lang="fa-IR" dirty="0">
                <a:cs typeface="B Nazanin" panose="00000400000000000000" pitchFamily="2" charset="-78"/>
              </a:rPr>
              <a:t> شود. </a:t>
            </a:r>
          </a:p>
          <a:p>
            <a:pPr marL="514350" indent="-514350" algn="r" rtl="1">
              <a:lnSpc>
                <a:spcPct val="100000"/>
              </a:lnSpc>
              <a:spcBef>
                <a:spcPts val="0"/>
              </a:spcBef>
              <a:buFont typeface="+mj-lt"/>
              <a:buAutoNum type="arabicPeriod"/>
            </a:pPr>
            <a:r>
              <a:rPr lang="fa-IR" dirty="0">
                <a:cs typeface="B Nazanin" panose="00000400000000000000" pitchFamily="2" charset="-78"/>
              </a:rPr>
              <a:t>اگر درد قفسه سینه با هر </a:t>
            </a:r>
            <a:r>
              <a:rPr lang="fa-IR" dirty="0" err="1">
                <a:cs typeface="B Nazanin" panose="00000400000000000000" pitchFamily="2" charset="-78"/>
              </a:rPr>
              <a:t>يك</a:t>
            </a:r>
            <a:r>
              <a:rPr lang="fa-IR" dirty="0">
                <a:cs typeface="B Nazanin" panose="00000400000000000000" pitchFamily="2" charset="-78"/>
              </a:rPr>
              <a:t> از نشانه </a:t>
            </a:r>
            <a:r>
              <a:rPr lang="fa-IR" dirty="0" err="1">
                <a:cs typeface="B Nazanin" panose="00000400000000000000" pitchFamily="2" charset="-78"/>
              </a:rPr>
              <a:t>هاي</a:t>
            </a:r>
            <a:r>
              <a:rPr lang="fa-IR" dirty="0">
                <a:cs typeface="B Nazanin" panose="00000400000000000000" pitchFamily="2" charset="-78"/>
              </a:rPr>
              <a:t> عرق سرد و رنگ </a:t>
            </a:r>
            <a:r>
              <a:rPr lang="fa-IR" dirty="0" err="1">
                <a:cs typeface="B Nazanin" panose="00000400000000000000" pitchFamily="2" charset="-78"/>
              </a:rPr>
              <a:t>پريدگي</a:t>
            </a:r>
            <a:r>
              <a:rPr lang="fa-IR" dirty="0">
                <a:cs typeface="B Nazanin" panose="00000400000000000000" pitchFamily="2" charset="-78"/>
              </a:rPr>
              <a:t> پوست، </a:t>
            </a:r>
            <a:r>
              <a:rPr lang="fa-IR" dirty="0" err="1">
                <a:cs typeface="B Nazanin" panose="00000400000000000000" pitchFamily="2" charset="-78"/>
              </a:rPr>
              <a:t>تنگي</a:t>
            </a:r>
            <a:r>
              <a:rPr lang="fa-IR" dirty="0">
                <a:cs typeface="B Nazanin" panose="00000400000000000000" pitchFamily="2" charset="-78"/>
              </a:rPr>
              <a:t> نفس، تهوع </a:t>
            </a:r>
            <a:r>
              <a:rPr lang="fa-IR" dirty="0" err="1">
                <a:cs typeface="B Nazanin" panose="00000400000000000000" pitchFamily="2" charset="-78"/>
              </a:rPr>
              <a:t>يا</a:t>
            </a:r>
            <a:r>
              <a:rPr lang="fa-IR" dirty="0">
                <a:cs typeface="B Nazanin" panose="00000400000000000000" pitchFamily="2" charset="-78"/>
              </a:rPr>
              <a:t> استفراغ، </a:t>
            </a:r>
            <a:r>
              <a:rPr lang="fa-IR" dirty="0" err="1">
                <a:cs typeface="B Nazanin" panose="00000400000000000000" pitchFamily="2" charset="-78"/>
              </a:rPr>
              <a:t>گيجي</a:t>
            </a:r>
            <a:r>
              <a:rPr lang="fa-IR" dirty="0">
                <a:cs typeface="B Nazanin" panose="00000400000000000000" pitchFamily="2" charset="-78"/>
              </a:rPr>
              <a:t> </a:t>
            </a:r>
            <a:r>
              <a:rPr lang="fa-IR" dirty="0" err="1">
                <a:cs typeface="B Nazanin" panose="00000400000000000000" pitchFamily="2" charset="-78"/>
              </a:rPr>
              <a:t>يا</a:t>
            </a:r>
            <a:r>
              <a:rPr lang="fa-IR" dirty="0">
                <a:cs typeface="B Nazanin" panose="00000400000000000000" pitchFamily="2" charset="-78"/>
              </a:rPr>
              <a:t> </a:t>
            </a:r>
            <a:r>
              <a:rPr lang="fa-IR" dirty="0" err="1">
                <a:cs typeface="B Nazanin" panose="00000400000000000000" pitchFamily="2" charset="-78"/>
              </a:rPr>
              <a:t>سنكوپ</a:t>
            </a:r>
            <a:r>
              <a:rPr lang="fa-IR" dirty="0">
                <a:cs typeface="B Nazanin" panose="00000400000000000000" pitchFamily="2" charset="-78"/>
              </a:rPr>
              <a:t>، ضعف </a:t>
            </a:r>
            <a:r>
              <a:rPr lang="fa-IR" dirty="0" err="1">
                <a:cs typeface="B Nazanin" panose="00000400000000000000" pitchFamily="2" charset="-78"/>
              </a:rPr>
              <a:t>يا</a:t>
            </a:r>
            <a:r>
              <a:rPr lang="fa-IR" dirty="0">
                <a:cs typeface="B Nazanin" panose="00000400000000000000" pitchFamily="2" charset="-78"/>
              </a:rPr>
              <a:t> </a:t>
            </a:r>
            <a:r>
              <a:rPr lang="fa-IR" dirty="0" err="1">
                <a:cs typeface="B Nazanin" panose="00000400000000000000" pitchFamily="2" charset="-78"/>
              </a:rPr>
              <a:t>خستگي</a:t>
            </a:r>
            <a:r>
              <a:rPr lang="fa-IR" dirty="0">
                <a:cs typeface="B Nazanin" panose="00000400000000000000" pitchFamily="2" charset="-78"/>
              </a:rPr>
              <a:t> بدون علت، نبض </a:t>
            </a:r>
            <a:r>
              <a:rPr lang="fa-IR" dirty="0" err="1">
                <a:cs typeface="B Nazanin" panose="00000400000000000000" pitchFamily="2" charset="-78"/>
              </a:rPr>
              <a:t>سريع</a:t>
            </a:r>
            <a:r>
              <a:rPr lang="fa-IR" dirty="0">
                <a:cs typeface="B Nazanin" panose="00000400000000000000" pitchFamily="2" charset="-78"/>
              </a:rPr>
              <a:t> </a:t>
            </a:r>
            <a:r>
              <a:rPr lang="fa-IR" dirty="0" err="1">
                <a:cs typeface="B Nazanin" panose="00000400000000000000" pitchFamily="2" charset="-78"/>
              </a:rPr>
              <a:t>يا</a:t>
            </a:r>
            <a:r>
              <a:rPr lang="fa-IR" dirty="0">
                <a:cs typeface="B Nazanin" panose="00000400000000000000" pitchFamily="2" charset="-78"/>
              </a:rPr>
              <a:t> نامنظم رخ دهد. </a:t>
            </a:r>
            <a:endParaRPr lang="en-US" dirty="0">
              <a:cs typeface="B Nazanin" panose="00000400000000000000" pitchFamily="2" charset="-78"/>
            </a:endParaRPr>
          </a:p>
        </p:txBody>
      </p:sp>
    </p:spTree>
    <p:extLst>
      <p:ext uri="{BB962C8B-B14F-4D97-AF65-F5344CB8AC3E}">
        <p14:creationId xmlns:p14="http://schemas.microsoft.com/office/powerpoint/2010/main" val="151681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89329"/>
            <a:ext cx="10515600" cy="849721"/>
          </a:xfrm>
        </p:spPr>
        <p:txBody>
          <a:bodyPr>
            <a:normAutofit/>
          </a:bodyPr>
          <a:lstStyle/>
          <a:p>
            <a:pPr algn="r" rtl="1"/>
            <a:r>
              <a:rPr lang="fa-IR" dirty="0">
                <a:cs typeface="B Titr" panose="00000700000000000000" pitchFamily="2" charset="-78"/>
              </a:rPr>
              <a:t>اگر به </a:t>
            </a:r>
            <a:r>
              <a:rPr lang="fa-IR" dirty="0" err="1">
                <a:cs typeface="B Titr" panose="00000700000000000000" pitchFamily="2" charset="-78"/>
              </a:rPr>
              <a:t>شخصي</a:t>
            </a:r>
            <a:r>
              <a:rPr lang="fa-IR" dirty="0">
                <a:cs typeface="B Titr" panose="00000700000000000000" pitchFamily="2" charset="-78"/>
              </a:rPr>
              <a:t> </a:t>
            </a:r>
            <a:r>
              <a:rPr lang="fa-IR" dirty="0" err="1">
                <a:cs typeface="B Titr" panose="00000700000000000000" pitchFamily="2" charset="-78"/>
              </a:rPr>
              <a:t>برخورديد</a:t>
            </a:r>
            <a:r>
              <a:rPr lang="fa-IR" dirty="0">
                <a:cs typeface="B Titr" panose="00000700000000000000" pitchFamily="2" charset="-78"/>
              </a:rPr>
              <a:t> </a:t>
            </a:r>
            <a:r>
              <a:rPr lang="fa-IR" dirty="0" err="1">
                <a:cs typeface="B Titr" panose="00000700000000000000" pitchFamily="2" charset="-78"/>
              </a:rPr>
              <a:t>كه</a:t>
            </a:r>
            <a:r>
              <a:rPr lang="fa-IR" dirty="0">
                <a:cs typeface="B Titr" panose="00000700000000000000" pitchFamily="2" charset="-78"/>
              </a:rPr>
              <a:t> </a:t>
            </a:r>
            <a:r>
              <a:rPr lang="fa-IR" dirty="0" err="1">
                <a:cs typeface="B Titr" panose="00000700000000000000" pitchFamily="2" charset="-78"/>
              </a:rPr>
              <a:t>علايم</a:t>
            </a:r>
            <a:r>
              <a:rPr lang="fa-IR" dirty="0">
                <a:cs typeface="B Titr" panose="00000700000000000000" pitchFamily="2" charset="-78"/>
              </a:rPr>
              <a:t> سکته </a:t>
            </a:r>
            <a:r>
              <a:rPr lang="fa-IR" dirty="0" err="1">
                <a:cs typeface="B Titr" panose="00000700000000000000" pitchFamily="2" charset="-78"/>
              </a:rPr>
              <a:t>قلبي</a:t>
            </a:r>
            <a:r>
              <a:rPr lang="fa-IR" dirty="0">
                <a:cs typeface="B Titr" panose="00000700000000000000" pitchFamily="2" charset="-78"/>
              </a:rPr>
              <a:t> دارد:</a:t>
            </a:r>
            <a:endParaRPr lang="en-US" dirty="0">
              <a:cs typeface="B Titr" panose="00000700000000000000" pitchFamily="2" charset="-78"/>
            </a:endParaRPr>
          </a:p>
        </p:txBody>
      </p:sp>
      <p:sp>
        <p:nvSpPr>
          <p:cNvPr id="3" name="Content Placeholder 2"/>
          <p:cNvSpPr>
            <a:spLocks noGrp="1"/>
          </p:cNvSpPr>
          <p:nvPr>
            <p:ph idx="1"/>
          </p:nvPr>
        </p:nvSpPr>
        <p:spPr>
          <a:xfrm>
            <a:off x="994714" y="2520134"/>
            <a:ext cx="10353762" cy="4030416"/>
          </a:xfrm>
        </p:spPr>
        <p:txBody>
          <a:bodyPr>
            <a:noAutofit/>
          </a:bodyPr>
          <a:lstStyle/>
          <a:p>
            <a:pPr marL="514350" indent="-514350" algn="just" rtl="1">
              <a:buFont typeface="+mj-lt"/>
              <a:buAutoNum type="arabicPeriod"/>
            </a:pPr>
            <a:r>
              <a:rPr lang="fa-IR" sz="2800" dirty="0">
                <a:cs typeface="B Nazanin" panose="00000400000000000000" pitchFamily="2" charset="-78"/>
              </a:rPr>
              <a:t>اگر نشانه </a:t>
            </a:r>
            <a:r>
              <a:rPr lang="fa-IR" sz="2800" dirty="0" err="1">
                <a:cs typeface="B Nazanin" panose="00000400000000000000" pitchFamily="2" charset="-78"/>
              </a:rPr>
              <a:t>هاي</a:t>
            </a:r>
            <a:r>
              <a:rPr lang="fa-IR" sz="2800" dirty="0">
                <a:cs typeface="B Nazanin" panose="00000400000000000000" pitchFamily="2" charset="-78"/>
              </a:rPr>
              <a:t> سکته </a:t>
            </a:r>
            <a:r>
              <a:rPr lang="fa-IR" sz="2800" dirty="0" err="1">
                <a:cs typeface="B Nazanin" panose="00000400000000000000" pitchFamily="2" charset="-78"/>
              </a:rPr>
              <a:t>قلبي</a:t>
            </a:r>
            <a:r>
              <a:rPr lang="fa-IR" sz="2800" dirty="0">
                <a:cs typeface="B Nazanin" panose="00000400000000000000" pitchFamily="2" charset="-78"/>
              </a:rPr>
              <a:t> در </a:t>
            </a:r>
            <a:r>
              <a:rPr lang="fa-IR" sz="2800" dirty="0" err="1">
                <a:cs typeface="B Nazanin" panose="00000400000000000000" pitchFamily="2" charset="-78"/>
              </a:rPr>
              <a:t>فردي</a:t>
            </a:r>
            <a:r>
              <a:rPr lang="fa-IR" sz="2800" dirty="0">
                <a:cs typeface="B Nazanin" panose="00000400000000000000" pitchFamily="2" charset="-78"/>
              </a:rPr>
              <a:t> رخ دهد و </a:t>
            </a:r>
            <a:r>
              <a:rPr lang="fa-IR" sz="2800" dirty="0" err="1">
                <a:cs typeface="B Nazanin" panose="00000400000000000000" pitchFamily="2" charset="-78"/>
              </a:rPr>
              <a:t>بيش</a:t>
            </a:r>
            <a:r>
              <a:rPr lang="fa-IR" sz="2800" dirty="0">
                <a:cs typeface="B Nazanin" panose="00000400000000000000" pitchFamily="2" charset="-78"/>
              </a:rPr>
              <a:t> از چند </a:t>
            </a:r>
            <a:r>
              <a:rPr lang="fa-IR" sz="2800" dirty="0" err="1">
                <a:cs typeface="B Nazanin" panose="00000400000000000000" pitchFamily="2" charset="-78"/>
              </a:rPr>
              <a:t>دقيقه</a:t>
            </a:r>
            <a:r>
              <a:rPr lang="fa-IR" sz="2800" dirty="0">
                <a:cs typeface="B Nazanin" panose="00000400000000000000" pitchFamily="2" charset="-78"/>
              </a:rPr>
              <a:t> </a:t>
            </a:r>
            <a:r>
              <a:rPr lang="fa-IR" sz="2800" dirty="0" err="1">
                <a:cs typeface="B Nazanin" panose="00000400000000000000" pitchFamily="2" charset="-78"/>
              </a:rPr>
              <a:t>ناراحتي</a:t>
            </a:r>
            <a:r>
              <a:rPr lang="fa-IR" sz="2800" dirty="0">
                <a:cs typeface="B Nazanin" panose="00000400000000000000" pitchFamily="2" charset="-78"/>
              </a:rPr>
              <a:t> او ادامه داشته باشد، </a:t>
            </a:r>
            <a:r>
              <a:rPr lang="fa-IR" sz="2800" dirty="0" err="1">
                <a:cs typeface="B Nazanin" panose="00000400000000000000" pitchFamily="2" charset="-78"/>
              </a:rPr>
              <a:t>بايد</a:t>
            </a:r>
            <a:r>
              <a:rPr lang="fa-IR" sz="2800" dirty="0">
                <a:cs typeface="B Nazanin" panose="00000400000000000000" pitchFamily="2" charset="-78"/>
              </a:rPr>
              <a:t> بلافاصله در ایران به </a:t>
            </a:r>
            <a:r>
              <a:rPr lang="fa-IR" sz="2800" dirty="0" err="1">
                <a:cs typeface="B Nazanin" panose="00000400000000000000" pitchFamily="2" charset="-78"/>
              </a:rPr>
              <a:t>بيمارستان</a:t>
            </a:r>
            <a:r>
              <a:rPr lang="fa-IR" sz="2800" dirty="0">
                <a:cs typeface="B Nazanin" panose="00000400000000000000" pitchFamily="2" charset="-78"/>
              </a:rPr>
              <a:t> و در کشور عراق به نزدیکترین درمانگاه هلال احمر جمهوری اسلامی ایران در شهرهای نجف، کربلا، </a:t>
            </a:r>
            <a:r>
              <a:rPr lang="fa-IR" sz="2800" dirty="0" err="1">
                <a:cs typeface="B Nazanin" panose="00000400000000000000" pitchFamily="2" charset="-78"/>
              </a:rPr>
              <a:t>کاظمین</a:t>
            </a:r>
            <a:r>
              <a:rPr lang="fa-IR" sz="2800" dirty="0">
                <a:cs typeface="B Nazanin" panose="00000400000000000000" pitchFamily="2" charset="-78"/>
              </a:rPr>
              <a:t> و بغداد اعزام شود. </a:t>
            </a:r>
            <a:r>
              <a:rPr lang="fa-IR" sz="2800" dirty="0" err="1">
                <a:cs typeface="B Nazanin" panose="00000400000000000000" pitchFamily="2" charset="-78"/>
              </a:rPr>
              <a:t>واكنش</a:t>
            </a:r>
            <a:r>
              <a:rPr lang="fa-IR" sz="2800" dirty="0">
                <a:cs typeface="B Nazanin" panose="00000400000000000000" pitchFamily="2" charset="-78"/>
              </a:rPr>
              <a:t> </a:t>
            </a:r>
            <a:r>
              <a:rPr lang="fa-IR" sz="2800" dirty="0" err="1">
                <a:cs typeface="B Nazanin" panose="00000400000000000000" pitchFamily="2" charset="-78"/>
              </a:rPr>
              <a:t>سريع</a:t>
            </a:r>
            <a:r>
              <a:rPr lang="fa-IR" sz="2800" dirty="0">
                <a:cs typeface="B Nazanin" panose="00000400000000000000" pitchFamily="2" charset="-78"/>
              </a:rPr>
              <a:t> </a:t>
            </a:r>
            <a:r>
              <a:rPr lang="fa-IR" sz="2800" dirty="0" err="1">
                <a:cs typeface="B Nazanin" panose="00000400000000000000" pitchFamily="2" charset="-78"/>
              </a:rPr>
              <a:t>براي</a:t>
            </a:r>
            <a:r>
              <a:rPr lang="fa-IR" sz="2800" dirty="0">
                <a:cs typeface="B Nazanin" panose="00000400000000000000" pitchFamily="2" charset="-78"/>
              </a:rPr>
              <a:t> درمان، </a:t>
            </a:r>
            <a:r>
              <a:rPr lang="fa-IR" sz="2800" dirty="0" err="1">
                <a:cs typeface="B Nazanin" panose="00000400000000000000" pitchFamily="2" charset="-78"/>
              </a:rPr>
              <a:t>مؤثرترين</a:t>
            </a:r>
            <a:r>
              <a:rPr lang="fa-IR" sz="2800" dirty="0">
                <a:cs typeface="B Nazanin" panose="00000400000000000000" pitchFamily="2" charset="-78"/>
              </a:rPr>
              <a:t> اقدام در سکته </a:t>
            </a:r>
            <a:r>
              <a:rPr lang="fa-IR" sz="2800" dirty="0" err="1">
                <a:cs typeface="B Nazanin" panose="00000400000000000000" pitchFamily="2" charset="-78"/>
              </a:rPr>
              <a:t>قلبي</a:t>
            </a:r>
            <a:r>
              <a:rPr lang="fa-IR" sz="2800" dirty="0">
                <a:cs typeface="B Nazanin" panose="00000400000000000000" pitchFamily="2" charset="-78"/>
              </a:rPr>
              <a:t> است.</a:t>
            </a:r>
          </a:p>
          <a:p>
            <a:pPr marL="514350" indent="-514350" algn="just" rtl="1">
              <a:buFont typeface="+mj-lt"/>
              <a:buAutoNum type="arabicPeriod"/>
            </a:pPr>
            <a:r>
              <a:rPr lang="fa-IR" sz="2800" dirty="0">
                <a:cs typeface="B Nazanin" panose="00000400000000000000" pitchFamily="2" charset="-78"/>
              </a:rPr>
              <a:t>یک عدد آسپیرین 325 </a:t>
            </a:r>
            <a:r>
              <a:rPr lang="fa-IR" sz="2800" dirty="0" err="1">
                <a:cs typeface="B Nazanin" panose="00000400000000000000" pitchFamily="2" charset="-78"/>
              </a:rPr>
              <a:t>ميلي</a:t>
            </a:r>
            <a:r>
              <a:rPr lang="fa-IR" sz="2800" dirty="0">
                <a:cs typeface="B Nazanin" panose="00000400000000000000" pitchFamily="2" charset="-78"/>
              </a:rPr>
              <a:t> گرم یا حداقل دو </a:t>
            </a:r>
            <a:r>
              <a:rPr lang="fa-IR" sz="2800" dirty="0" err="1">
                <a:cs typeface="B Nazanin" panose="00000400000000000000" pitchFamily="2" charset="-78"/>
              </a:rPr>
              <a:t>آسپيرين</a:t>
            </a:r>
            <a:r>
              <a:rPr lang="fa-IR" sz="2800" dirty="0">
                <a:cs typeface="B Nazanin" panose="00000400000000000000" pitchFamily="2" charset="-78"/>
              </a:rPr>
              <a:t> 80 </a:t>
            </a:r>
            <a:r>
              <a:rPr lang="fa-IR" sz="2800" dirty="0" err="1">
                <a:cs typeface="B Nazanin" panose="00000400000000000000" pitchFamily="2" charset="-78"/>
              </a:rPr>
              <a:t>ميلي</a:t>
            </a:r>
            <a:r>
              <a:rPr lang="fa-IR" sz="2800" dirty="0">
                <a:cs typeface="B Nazanin" panose="00000400000000000000" pitchFamily="2" charset="-78"/>
              </a:rPr>
              <a:t> گرم به فرد </a:t>
            </a:r>
            <a:r>
              <a:rPr lang="fa-IR" sz="2800" dirty="0" err="1">
                <a:cs typeface="B Nazanin" panose="00000400000000000000" pitchFamily="2" charset="-78"/>
              </a:rPr>
              <a:t>بدهيد</a:t>
            </a:r>
            <a:r>
              <a:rPr lang="fa-IR" sz="2800" dirty="0">
                <a:cs typeface="B Nazanin" panose="00000400000000000000" pitchFamily="2" charset="-78"/>
              </a:rPr>
              <a:t> .</a:t>
            </a:r>
          </a:p>
          <a:p>
            <a:pPr marL="514350" indent="-514350" algn="just" rtl="1">
              <a:buFont typeface="+mj-lt"/>
              <a:buAutoNum type="arabicPeriod"/>
            </a:pPr>
            <a:r>
              <a:rPr lang="fa-IR" sz="2800" dirty="0">
                <a:cs typeface="B Nazanin" panose="00000400000000000000" pitchFamily="2" charset="-78"/>
              </a:rPr>
              <a:t>بعد از </a:t>
            </a:r>
            <a:r>
              <a:rPr lang="fa-IR" sz="2800" dirty="0" err="1">
                <a:cs typeface="B Nazanin" panose="00000400000000000000" pitchFamily="2" charset="-78"/>
              </a:rPr>
              <a:t>اين</a:t>
            </a:r>
            <a:r>
              <a:rPr lang="fa-IR" sz="2800" dirty="0">
                <a:cs typeface="B Nazanin" panose="00000400000000000000" pitchFamily="2" charset="-78"/>
              </a:rPr>
              <a:t> </a:t>
            </a:r>
            <a:r>
              <a:rPr lang="fa-IR" sz="2800" dirty="0" err="1">
                <a:cs typeface="B Nazanin" panose="00000400000000000000" pitchFamily="2" charset="-78"/>
              </a:rPr>
              <a:t>كه</a:t>
            </a:r>
            <a:r>
              <a:rPr lang="fa-IR" sz="2800" dirty="0">
                <a:cs typeface="B Nazanin" panose="00000400000000000000" pitchFamily="2" charset="-78"/>
              </a:rPr>
              <a:t> </a:t>
            </a:r>
            <a:r>
              <a:rPr lang="fa-IR" sz="2800" dirty="0" err="1">
                <a:cs typeface="B Nazanin" panose="00000400000000000000" pitchFamily="2" charset="-78"/>
              </a:rPr>
              <a:t>اطمينان</a:t>
            </a:r>
            <a:r>
              <a:rPr lang="fa-IR" sz="2800" dirty="0">
                <a:cs typeface="B Nazanin" panose="00000400000000000000" pitchFamily="2" charset="-78"/>
              </a:rPr>
              <a:t> حاصل </a:t>
            </a:r>
            <a:r>
              <a:rPr lang="fa-IR" sz="2800" dirty="0" err="1">
                <a:cs typeface="B Nazanin" panose="00000400000000000000" pitchFamily="2" charset="-78"/>
              </a:rPr>
              <a:t>كرديد</a:t>
            </a:r>
            <a:r>
              <a:rPr lang="fa-IR" sz="2800" dirty="0">
                <a:cs typeface="B Nazanin" panose="00000400000000000000" pitchFamily="2" charset="-78"/>
              </a:rPr>
              <a:t> </a:t>
            </a:r>
            <a:r>
              <a:rPr lang="fa-IR" sz="2800" dirty="0" err="1">
                <a:cs typeface="B Nazanin" panose="00000400000000000000" pitchFamily="2" charset="-78"/>
              </a:rPr>
              <a:t>كه</a:t>
            </a:r>
            <a:r>
              <a:rPr lang="fa-IR" sz="2800" dirty="0">
                <a:cs typeface="B Nazanin" panose="00000400000000000000" pitchFamily="2" charset="-78"/>
              </a:rPr>
              <a:t> فشار خون فرد پایین نیست، از قرص ژله ای </a:t>
            </a:r>
            <a:r>
              <a:rPr lang="fa-IR" sz="2800" dirty="0" err="1">
                <a:cs typeface="B Nazanin" panose="00000400000000000000" pitchFamily="2" charset="-78"/>
              </a:rPr>
              <a:t>زير</a:t>
            </a:r>
            <a:r>
              <a:rPr lang="fa-IR" sz="2800" dirty="0">
                <a:cs typeface="B Nazanin" panose="00000400000000000000" pitchFamily="2" charset="-78"/>
              </a:rPr>
              <a:t> </a:t>
            </a:r>
            <a:r>
              <a:rPr lang="fa-IR" sz="2800" dirty="0" err="1">
                <a:cs typeface="B Nazanin" panose="00000400000000000000" pitchFamily="2" charset="-78"/>
              </a:rPr>
              <a:t>زباني</a:t>
            </a:r>
            <a:r>
              <a:rPr lang="fa-IR" sz="2800" dirty="0">
                <a:cs typeface="B Nazanin" panose="00000400000000000000" pitchFamily="2" charset="-78"/>
              </a:rPr>
              <a:t> استفاده </a:t>
            </a:r>
            <a:r>
              <a:rPr lang="fa-IR" sz="2800" dirty="0" err="1">
                <a:cs typeface="B Nazanin" panose="00000400000000000000" pitchFamily="2" charset="-78"/>
              </a:rPr>
              <a:t>كنيد</a:t>
            </a:r>
            <a:r>
              <a:rPr lang="fa-IR" sz="2800" dirty="0">
                <a:cs typeface="B Nazanin" panose="00000400000000000000" pitchFamily="2" charset="-78"/>
              </a:rPr>
              <a:t>. </a:t>
            </a:r>
          </a:p>
          <a:p>
            <a:pPr marL="0" indent="0" algn="just" rtl="1">
              <a:buNone/>
            </a:pPr>
            <a:endParaRPr lang="fa-IR" sz="2800" dirty="0">
              <a:cs typeface="B Nazanin" panose="00000400000000000000" pitchFamily="2" charset="-78"/>
            </a:endParaRPr>
          </a:p>
        </p:txBody>
      </p:sp>
    </p:spTree>
    <p:extLst>
      <p:ext uri="{BB962C8B-B14F-4D97-AF65-F5344CB8AC3E}">
        <p14:creationId xmlns:p14="http://schemas.microsoft.com/office/powerpoint/2010/main" val="2910347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cs typeface="B Titr" panose="00000700000000000000" pitchFamily="2" charset="-78"/>
              </a:rPr>
              <a:t>اگر به </a:t>
            </a:r>
            <a:r>
              <a:rPr lang="fa-IR" dirty="0" err="1">
                <a:cs typeface="B Titr" panose="00000700000000000000" pitchFamily="2" charset="-78"/>
              </a:rPr>
              <a:t>شخصي</a:t>
            </a:r>
            <a:r>
              <a:rPr lang="fa-IR" dirty="0">
                <a:cs typeface="B Titr" panose="00000700000000000000" pitchFamily="2" charset="-78"/>
              </a:rPr>
              <a:t> </a:t>
            </a:r>
            <a:r>
              <a:rPr lang="fa-IR" dirty="0" err="1">
                <a:cs typeface="B Titr" panose="00000700000000000000" pitchFamily="2" charset="-78"/>
              </a:rPr>
              <a:t>برخورديد</a:t>
            </a:r>
            <a:r>
              <a:rPr lang="fa-IR" dirty="0">
                <a:cs typeface="B Titr" panose="00000700000000000000" pitchFamily="2" charset="-78"/>
              </a:rPr>
              <a:t> </a:t>
            </a:r>
            <a:r>
              <a:rPr lang="fa-IR" dirty="0" err="1">
                <a:cs typeface="B Titr" panose="00000700000000000000" pitchFamily="2" charset="-78"/>
              </a:rPr>
              <a:t>كه</a:t>
            </a:r>
            <a:r>
              <a:rPr lang="fa-IR" dirty="0">
                <a:cs typeface="B Titr" panose="00000700000000000000" pitchFamily="2" charset="-78"/>
              </a:rPr>
              <a:t> </a:t>
            </a:r>
            <a:r>
              <a:rPr lang="fa-IR" dirty="0" err="1">
                <a:cs typeface="B Titr" panose="00000700000000000000" pitchFamily="2" charset="-78"/>
              </a:rPr>
              <a:t>علايم</a:t>
            </a:r>
            <a:r>
              <a:rPr lang="fa-IR" dirty="0">
                <a:cs typeface="B Titr" panose="00000700000000000000" pitchFamily="2" charset="-78"/>
              </a:rPr>
              <a:t> سکته </a:t>
            </a:r>
            <a:r>
              <a:rPr lang="fa-IR" dirty="0" err="1">
                <a:cs typeface="B Titr" panose="00000700000000000000" pitchFamily="2" charset="-78"/>
              </a:rPr>
              <a:t>قلبي</a:t>
            </a:r>
            <a:r>
              <a:rPr lang="fa-IR" dirty="0">
                <a:cs typeface="B Titr" panose="00000700000000000000" pitchFamily="2" charset="-78"/>
              </a:rPr>
              <a:t> دارد:</a:t>
            </a:r>
            <a:endParaRPr lang="en-US" dirty="0"/>
          </a:p>
        </p:txBody>
      </p:sp>
      <p:sp>
        <p:nvSpPr>
          <p:cNvPr id="3" name="Content Placeholder 2"/>
          <p:cNvSpPr>
            <a:spLocks noGrp="1"/>
          </p:cNvSpPr>
          <p:nvPr>
            <p:ph idx="1"/>
          </p:nvPr>
        </p:nvSpPr>
        <p:spPr/>
        <p:txBody>
          <a:bodyPr>
            <a:noAutofit/>
          </a:bodyPr>
          <a:lstStyle/>
          <a:p>
            <a:pPr marL="514350" indent="-514350" algn="just" rtl="1">
              <a:buFont typeface="+mj-lt"/>
              <a:buAutoNum type="arabicPeriod" startAt="4"/>
            </a:pPr>
            <a:r>
              <a:rPr lang="fa-IR" sz="2800" dirty="0">
                <a:cs typeface="B Nazanin" panose="00000400000000000000" pitchFamily="2" charset="-78"/>
              </a:rPr>
              <a:t>در </a:t>
            </a:r>
            <a:r>
              <a:rPr lang="fa-IR" sz="2800" dirty="0" err="1">
                <a:cs typeface="B Nazanin" panose="00000400000000000000" pitchFamily="2" charset="-78"/>
              </a:rPr>
              <a:t>اين</a:t>
            </a:r>
            <a:r>
              <a:rPr lang="fa-IR" sz="2800" dirty="0">
                <a:cs typeface="B Nazanin" panose="00000400000000000000" pitchFamily="2" charset="-78"/>
              </a:rPr>
              <a:t> </a:t>
            </a:r>
            <a:r>
              <a:rPr lang="fa-IR" sz="2800" dirty="0" err="1">
                <a:cs typeface="B Nazanin" panose="00000400000000000000" pitchFamily="2" charset="-78"/>
              </a:rPr>
              <a:t>شرايط</a:t>
            </a:r>
            <a:r>
              <a:rPr lang="fa-IR" sz="2800" dirty="0">
                <a:cs typeface="B Nazanin" panose="00000400000000000000" pitchFamily="2" charset="-78"/>
              </a:rPr>
              <a:t> </a:t>
            </a:r>
            <a:r>
              <a:rPr lang="fa-IR" sz="2800" dirty="0" err="1">
                <a:cs typeface="B Nazanin" panose="00000400000000000000" pitchFamily="2" charset="-78"/>
              </a:rPr>
              <a:t>بيمار</a:t>
            </a:r>
            <a:r>
              <a:rPr lang="fa-IR" sz="2800" dirty="0">
                <a:cs typeface="B Nazanin" panose="00000400000000000000" pitchFamily="2" charset="-78"/>
              </a:rPr>
              <a:t> </a:t>
            </a:r>
            <a:r>
              <a:rPr lang="fa-IR" sz="2800" dirty="0" err="1">
                <a:cs typeface="B Nazanin" panose="00000400000000000000" pitchFamily="2" charset="-78"/>
              </a:rPr>
              <a:t>نبايد</a:t>
            </a:r>
            <a:r>
              <a:rPr lang="fa-IR" sz="2800" dirty="0">
                <a:cs typeface="B Nazanin" panose="00000400000000000000" pitchFamily="2" charset="-78"/>
              </a:rPr>
              <a:t> </a:t>
            </a:r>
            <a:r>
              <a:rPr lang="fa-IR" sz="2800" dirty="0" err="1">
                <a:cs typeface="B Nazanin" panose="00000400000000000000" pitchFamily="2" charset="-78"/>
              </a:rPr>
              <a:t>هيچ</a:t>
            </a:r>
            <a:r>
              <a:rPr lang="fa-IR" sz="2800" dirty="0">
                <a:cs typeface="B Nazanin" panose="00000400000000000000" pitchFamily="2" charset="-78"/>
              </a:rPr>
              <a:t> حرکت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فعاليتي</a:t>
            </a:r>
            <a:r>
              <a:rPr lang="fa-IR" sz="2800" dirty="0">
                <a:cs typeface="B Nazanin" panose="00000400000000000000" pitchFamily="2" charset="-78"/>
              </a:rPr>
              <a:t> انجام دهد و باید با </a:t>
            </a:r>
            <a:r>
              <a:rPr lang="fa-IR" sz="2800" dirty="0" err="1">
                <a:cs typeface="B Nazanin" panose="00000400000000000000" pitchFamily="2" charset="-78"/>
              </a:rPr>
              <a:t>برانکارد</a:t>
            </a:r>
            <a:r>
              <a:rPr lang="fa-IR" sz="2800" dirty="0">
                <a:cs typeface="B Nazanin" panose="00000400000000000000" pitchFamily="2" charset="-78"/>
              </a:rPr>
              <a:t>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صندلي</a:t>
            </a:r>
            <a:r>
              <a:rPr lang="fa-IR" sz="2800" dirty="0">
                <a:cs typeface="B Nazanin" panose="00000400000000000000" pitchFamily="2" charset="-78"/>
              </a:rPr>
              <a:t> چرخدار به </a:t>
            </a:r>
            <a:r>
              <a:rPr lang="fa-IR" sz="2800" dirty="0" err="1">
                <a:cs typeface="B Nazanin" panose="00000400000000000000" pitchFamily="2" charset="-78"/>
              </a:rPr>
              <a:t>مركز</a:t>
            </a:r>
            <a:r>
              <a:rPr lang="fa-IR" sz="2800" dirty="0">
                <a:cs typeface="B Nazanin" panose="00000400000000000000" pitchFamily="2" charset="-78"/>
              </a:rPr>
              <a:t> </a:t>
            </a:r>
            <a:r>
              <a:rPr lang="fa-IR" sz="2800" dirty="0" err="1">
                <a:cs typeface="B Nazanin" panose="00000400000000000000" pitchFamily="2" charset="-78"/>
              </a:rPr>
              <a:t>درماني</a:t>
            </a:r>
            <a:r>
              <a:rPr lang="fa-IR" sz="2800" dirty="0">
                <a:cs typeface="B Nazanin" panose="00000400000000000000" pitchFamily="2" charset="-78"/>
              </a:rPr>
              <a:t> حمل شود. </a:t>
            </a:r>
            <a:r>
              <a:rPr lang="fa-IR" sz="2800" dirty="0" err="1">
                <a:cs typeface="B Nazanin" panose="00000400000000000000" pitchFamily="2" charset="-78"/>
              </a:rPr>
              <a:t>فعاليت</a:t>
            </a:r>
            <a:r>
              <a:rPr lang="fa-IR" sz="2800" dirty="0">
                <a:cs typeface="B Nazanin" panose="00000400000000000000" pitchFamily="2" charset="-78"/>
              </a:rPr>
              <a:t> </a:t>
            </a:r>
            <a:r>
              <a:rPr lang="fa-IR" sz="2800" dirty="0" err="1">
                <a:cs typeface="B Nazanin" panose="00000400000000000000" pitchFamily="2" charset="-78"/>
              </a:rPr>
              <a:t>بيمار</a:t>
            </a:r>
            <a:r>
              <a:rPr lang="fa-IR" sz="2800" dirty="0">
                <a:cs typeface="B Nazanin" panose="00000400000000000000" pitchFamily="2" charset="-78"/>
              </a:rPr>
              <a:t> </a:t>
            </a:r>
            <a:r>
              <a:rPr lang="fa-IR" sz="2800" dirty="0" err="1">
                <a:cs typeface="B Nazanin" panose="00000400000000000000" pitchFamily="2" charset="-78"/>
              </a:rPr>
              <a:t>نياز</a:t>
            </a:r>
            <a:r>
              <a:rPr lang="fa-IR" sz="2800" dirty="0">
                <a:cs typeface="B Nazanin" panose="00000400000000000000" pitchFamily="2" charset="-78"/>
              </a:rPr>
              <a:t> به خون و </a:t>
            </a:r>
            <a:r>
              <a:rPr lang="fa-IR" sz="2800" dirty="0" err="1">
                <a:cs typeface="B Nazanin" panose="00000400000000000000" pitchFamily="2" charset="-78"/>
              </a:rPr>
              <a:t>اكسيژن</a:t>
            </a:r>
            <a:r>
              <a:rPr lang="fa-IR" sz="2800" dirty="0">
                <a:cs typeface="B Nazanin" panose="00000400000000000000" pitchFamily="2" charset="-78"/>
              </a:rPr>
              <a:t> بافت </a:t>
            </a:r>
            <a:r>
              <a:rPr lang="fa-IR" sz="2800" dirty="0" err="1">
                <a:cs typeface="B Nazanin" panose="00000400000000000000" pitchFamily="2" charset="-78"/>
              </a:rPr>
              <a:t>هاي</a:t>
            </a:r>
            <a:r>
              <a:rPr lang="fa-IR" sz="2800" dirty="0">
                <a:cs typeface="B Nazanin" panose="00000400000000000000" pitchFamily="2" charset="-78"/>
              </a:rPr>
              <a:t> بدن و به خصوص عضله قلب را </a:t>
            </a:r>
            <a:r>
              <a:rPr lang="fa-IR" sz="2800" dirty="0" err="1">
                <a:cs typeface="B Nazanin" panose="00000400000000000000" pitchFamily="2" charset="-78"/>
              </a:rPr>
              <a:t>افزايش</a:t>
            </a:r>
            <a:r>
              <a:rPr lang="fa-IR" sz="2800" dirty="0">
                <a:cs typeface="B Nazanin" panose="00000400000000000000" pitchFamily="2" charset="-78"/>
              </a:rPr>
              <a:t> </a:t>
            </a:r>
            <a:r>
              <a:rPr lang="fa-IR" sz="2800" dirty="0" err="1">
                <a:cs typeface="B Nazanin" panose="00000400000000000000" pitchFamily="2" charset="-78"/>
              </a:rPr>
              <a:t>مي</a:t>
            </a:r>
            <a:r>
              <a:rPr lang="fa-IR" sz="2800" dirty="0">
                <a:cs typeface="B Nazanin" panose="00000400000000000000" pitchFamily="2" charset="-78"/>
              </a:rPr>
              <a:t> دهد و سبب </a:t>
            </a:r>
            <a:r>
              <a:rPr lang="fa-IR" sz="2800" dirty="0" err="1">
                <a:cs typeface="B Nazanin" panose="00000400000000000000" pitchFamily="2" charset="-78"/>
              </a:rPr>
              <a:t>مي</a:t>
            </a:r>
            <a:r>
              <a:rPr lang="fa-IR" sz="2800" dirty="0">
                <a:cs typeface="B Nazanin" panose="00000400000000000000" pitchFamily="2" charset="-78"/>
              </a:rPr>
              <a:t> شود بخش </a:t>
            </a:r>
            <a:r>
              <a:rPr lang="fa-IR" sz="2800" dirty="0" err="1">
                <a:cs typeface="B Nazanin" panose="00000400000000000000" pitchFamily="2" charset="-78"/>
              </a:rPr>
              <a:t>بيشتري</a:t>
            </a:r>
            <a:r>
              <a:rPr lang="fa-IR" sz="2800" dirty="0">
                <a:cs typeface="B Nazanin" panose="00000400000000000000" pitchFamily="2" charset="-78"/>
              </a:rPr>
              <a:t> از بافت قلب دچار </a:t>
            </a:r>
            <a:r>
              <a:rPr lang="fa-IR" sz="2800" dirty="0" err="1">
                <a:cs typeface="B Nazanin" panose="00000400000000000000" pitchFamily="2" charset="-78"/>
              </a:rPr>
              <a:t>كم</a:t>
            </a:r>
            <a:r>
              <a:rPr lang="fa-IR" sz="2800" dirty="0">
                <a:cs typeface="B Nazanin" panose="00000400000000000000" pitchFamily="2" charset="-78"/>
              </a:rPr>
              <a:t> </a:t>
            </a:r>
            <a:r>
              <a:rPr lang="fa-IR" sz="2800" dirty="0" err="1">
                <a:cs typeface="B Nazanin" panose="00000400000000000000" pitchFamily="2" charset="-78"/>
              </a:rPr>
              <a:t>خوني</a:t>
            </a:r>
            <a:r>
              <a:rPr lang="fa-IR" sz="2800" dirty="0">
                <a:cs typeface="B Nazanin" panose="00000400000000000000" pitchFamily="2" charset="-78"/>
              </a:rPr>
              <a:t> شود و </a:t>
            </a:r>
            <a:r>
              <a:rPr lang="fa-IR" sz="2800" dirty="0" err="1">
                <a:cs typeface="B Nazanin" panose="00000400000000000000" pitchFamily="2" charset="-78"/>
              </a:rPr>
              <a:t>آسيب</a:t>
            </a:r>
            <a:r>
              <a:rPr lang="fa-IR" sz="2800" dirty="0">
                <a:cs typeface="B Nazanin" panose="00000400000000000000" pitchFamily="2" charset="-78"/>
              </a:rPr>
              <a:t> </a:t>
            </a:r>
            <a:r>
              <a:rPr lang="fa-IR" sz="2800" dirty="0" err="1">
                <a:cs typeface="B Nazanin" panose="00000400000000000000" pitchFamily="2" charset="-78"/>
              </a:rPr>
              <a:t>ببيند</a:t>
            </a:r>
            <a:r>
              <a:rPr lang="fa-IR" sz="2800" dirty="0">
                <a:cs typeface="B Nazanin" panose="00000400000000000000" pitchFamily="2" charset="-78"/>
              </a:rPr>
              <a:t>. </a:t>
            </a:r>
          </a:p>
          <a:p>
            <a:pPr marL="514350" indent="-514350" algn="just" rtl="1">
              <a:buFont typeface="+mj-lt"/>
              <a:buAutoNum type="arabicPeriod" startAt="4"/>
            </a:pPr>
            <a:r>
              <a:rPr lang="fa-IR" sz="2800" dirty="0" err="1">
                <a:cs typeface="B Nazanin" panose="00000400000000000000" pitchFamily="2" charset="-78"/>
              </a:rPr>
              <a:t>بهترين</a:t>
            </a:r>
            <a:r>
              <a:rPr lang="fa-IR" sz="2800" dirty="0">
                <a:cs typeface="B Nazanin" panose="00000400000000000000" pitchFamily="2" charset="-78"/>
              </a:rPr>
              <a:t> زمان </a:t>
            </a:r>
            <a:r>
              <a:rPr lang="fa-IR" sz="2800" dirty="0" err="1">
                <a:cs typeface="B Nazanin" panose="00000400000000000000" pitchFamily="2" charset="-78"/>
              </a:rPr>
              <a:t>براي</a:t>
            </a:r>
            <a:r>
              <a:rPr lang="fa-IR" sz="2800" dirty="0">
                <a:cs typeface="B Nazanin" panose="00000400000000000000" pitchFamily="2" charset="-78"/>
              </a:rPr>
              <a:t> درمان سکته </a:t>
            </a:r>
            <a:r>
              <a:rPr lang="fa-IR" sz="2800" dirty="0" err="1">
                <a:cs typeface="B Nazanin" panose="00000400000000000000" pitchFamily="2" charset="-78"/>
              </a:rPr>
              <a:t>قلبي</a:t>
            </a:r>
            <a:r>
              <a:rPr lang="fa-IR" sz="2800" dirty="0">
                <a:cs typeface="B Nazanin" panose="00000400000000000000" pitchFamily="2" charset="-78"/>
              </a:rPr>
              <a:t> بلافاصله بعد از </a:t>
            </a:r>
            <a:r>
              <a:rPr lang="fa-IR" sz="2800" dirty="0" err="1">
                <a:cs typeface="B Nazanin" panose="00000400000000000000" pitchFamily="2" charset="-78"/>
              </a:rPr>
              <a:t>آگاهي</a:t>
            </a:r>
            <a:r>
              <a:rPr lang="fa-IR" sz="2800" dirty="0">
                <a:cs typeface="B Nazanin" panose="00000400000000000000" pitchFamily="2" charset="-78"/>
              </a:rPr>
              <a:t> از </a:t>
            </a:r>
            <a:r>
              <a:rPr lang="fa-IR" sz="2800" dirty="0" err="1">
                <a:cs typeface="B Nazanin" panose="00000400000000000000" pitchFamily="2" charset="-78"/>
              </a:rPr>
              <a:t>علايم</a:t>
            </a:r>
            <a:r>
              <a:rPr lang="fa-IR" sz="2800" dirty="0">
                <a:cs typeface="B Nazanin" panose="00000400000000000000" pitchFamily="2" charset="-78"/>
              </a:rPr>
              <a:t> آن است. منتظر شدن </a:t>
            </a:r>
            <a:r>
              <a:rPr lang="fa-IR" sz="2800" dirty="0" err="1">
                <a:cs typeface="B Nazanin" panose="00000400000000000000" pitchFamily="2" charset="-78"/>
              </a:rPr>
              <a:t>براي</a:t>
            </a:r>
            <a:r>
              <a:rPr lang="fa-IR" sz="2800" dirty="0">
                <a:cs typeface="B Nazanin" panose="00000400000000000000" pitchFamily="2" charset="-78"/>
              </a:rPr>
              <a:t> </a:t>
            </a:r>
            <a:r>
              <a:rPr lang="fa-IR" sz="2800" dirty="0" err="1">
                <a:cs typeface="B Nazanin" panose="00000400000000000000" pitchFamily="2" charset="-78"/>
              </a:rPr>
              <a:t>اطمينان</a:t>
            </a:r>
            <a:r>
              <a:rPr lang="fa-IR" sz="2800" dirty="0">
                <a:cs typeface="B Nazanin" panose="00000400000000000000" pitchFamily="2" charset="-78"/>
              </a:rPr>
              <a:t> از </a:t>
            </a:r>
            <a:r>
              <a:rPr lang="fa-IR" sz="2800" dirty="0" err="1">
                <a:cs typeface="B Nazanin" panose="00000400000000000000" pitchFamily="2" charset="-78"/>
              </a:rPr>
              <a:t>اين</a:t>
            </a:r>
            <a:r>
              <a:rPr lang="fa-IR" sz="2800" dirty="0">
                <a:cs typeface="B Nazanin" panose="00000400000000000000" pitchFamily="2" charset="-78"/>
              </a:rPr>
              <a:t> </a:t>
            </a:r>
            <a:r>
              <a:rPr lang="fa-IR" sz="2800" dirty="0" err="1">
                <a:cs typeface="B Nazanin" panose="00000400000000000000" pitchFamily="2" charset="-78"/>
              </a:rPr>
              <a:t>كه</a:t>
            </a:r>
            <a:r>
              <a:rPr lang="fa-IR" sz="2800" dirty="0">
                <a:cs typeface="B Nazanin" panose="00000400000000000000" pitchFamily="2" charset="-78"/>
              </a:rPr>
              <a:t> </a:t>
            </a:r>
            <a:r>
              <a:rPr lang="fa-IR" sz="2800" dirty="0" err="1">
                <a:cs typeface="B Nazanin" panose="00000400000000000000" pitchFamily="2" charset="-78"/>
              </a:rPr>
              <a:t>اين</a:t>
            </a:r>
            <a:r>
              <a:rPr lang="fa-IR" sz="2800" dirty="0">
                <a:cs typeface="B Nazanin" panose="00000400000000000000" pitchFamily="2" charset="-78"/>
              </a:rPr>
              <a:t> علائم مربوط به سکته </a:t>
            </a:r>
            <a:r>
              <a:rPr lang="fa-IR" sz="2800" dirty="0" err="1">
                <a:cs typeface="B Nazanin" panose="00000400000000000000" pitchFamily="2" charset="-78"/>
              </a:rPr>
              <a:t>قلبي</a:t>
            </a:r>
            <a:r>
              <a:rPr lang="fa-IR" sz="2800" dirty="0">
                <a:cs typeface="B Nazanin" panose="00000400000000000000" pitchFamily="2" charset="-78"/>
              </a:rPr>
              <a:t> است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خير</a:t>
            </a:r>
            <a:r>
              <a:rPr lang="fa-IR" sz="2800" dirty="0">
                <a:cs typeface="B Nazanin" panose="00000400000000000000" pitchFamily="2" charset="-78"/>
              </a:rPr>
              <a:t>، منجر به </a:t>
            </a:r>
            <a:r>
              <a:rPr lang="fa-IR" sz="2800" dirty="0" err="1">
                <a:cs typeface="B Nazanin" panose="00000400000000000000" pitchFamily="2" charset="-78"/>
              </a:rPr>
              <a:t>آسيب</a:t>
            </a:r>
            <a:r>
              <a:rPr lang="fa-IR" sz="2800" dirty="0">
                <a:cs typeface="B Nazanin" panose="00000400000000000000" pitchFamily="2" charset="-78"/>
              </a:rPr>
              <a:t> </a:t>
            </a:r>
            <a:r>
              <a:rPr lang="fa-IR" sz="2800" dirty="0" err="1">
                <a:cs typeface="B Nazanin" panose="00000400000000000000" pitchFamily="2" charset="-78"/>
              </a:rPr>
              <a:t>جدي</a:t>
            </a:r>
            <a:r>
              <a:rPr lang="fa-IR" sz="2800" dirty="0">
                <a:cs typeface="B Nazanin" panose="00000400000000000000" pitchFamily="2" charset="-78"/>
              </a:rPr>
              <a:t> به عضله قلب و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حتي</a:t>
            </a:r>
            <a:r>
              <a:rPr lang="fa-IR" sz="2800" dirty="0">
                <a:cs typeface="B Nazanin" panose="00000400000000000000" pitchFamily="2" charset="-78"/>
              </a:rPr>
              <a:t> مرگ </a:t>
            </a:r>
            <a:r>
              <a:rPr lang="fa-IR" sz="2800" dirty="0" err="1">
                <a:cs typeface="B Nazanin" panose="00000400000000000000" pitchFamily="2" charset="-78"/>
              </a:rPr>
              <a:t>مي</a:t>
            </a:r>
            <a:r>
              <a:rPr lang="fa-IR" sz="2800" dirty="0">
                <a:cs typeface="B Nazanin" panose="00000400000000000000" pitchFamily="2" charset="-78"/>
              </a:rPr>
              <a:t> شود. </a:t>
            </a:r>
            <a:endParaRPr lang="en-US" sz="2800" dirty="0">
              <a:cs typeface="B Nazanin" panose="00000400000000000000" pitchFamily="2" charset="-78"/>
            </a:endParaRPr>
          </a:p>
          <a:p>
            <a:pPr marL="0" indent="0" algn="r" rtl="1">
              <a:buNone/>
            </a:pPr>
            <a:endParaRPr lang="en-US" sz="2800" dirty="0"/>
          </a:p>
        </p:txBody>
      </p:sp>
    </p:spTree>
    <p:extLst>
      <p:ext uri="{BB962C8B-B14F-4D97-AF65-F5344CB8AC3E}">
        <p14:creationId xmlns:p14="http://schemas.microsoft.com/office/powerpoint/2010/main" val="4255248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Titr" panose="00000700000000000000" pitchFamily="2" charset="-78"/>
              </a:rPr>
              <a:t>پیشنهادات</a:t>
            </a:r>
            <a:endParaRPr lang="en-US" dirty="0">
              <a:cs typeface="B Titr" panose="00000700000000000000" pitchFamily="2" charset="-78"/>
            </a:endParaRPr>
          </a:p>
        </p:txBody>
      </p:sp>
      <p:sp>
        <p:nvSpPr>
          <p:cNvPr id="3" name="Content Placeholder 2"/>
          <p:cNvSpPr>
            <a:spLocks noGrp="1"/>
          </p:cNvSpPr>
          <p:nvPr>
            <p:ph idx="1"/>
          </p:nvPr>
        </p:nvSpPr>
        <p:spPr>
          <a:xfrm>
            <a:off x="919119" y="2440619"/>
            <a:ext cx="10353762" cy="3651594"/>
          </a:xfrm>
        </p:spPr>
        <p:txBody>
          <a:bodyPr>
            <a:noAutofit/>
          </a:bodyPr>
          <a:lstStyle/>
          <a:p>
            <a:pPr algn="r" rtl="1">
              <a:lnSpc>
                <a:spcPct val="100000"/>
              </a:lnSpc>
              <a:spcBef>
                <a:spcPts val="0"/>
              </a:spcBef>
            </a:pPr>
            <a:r>
              <a:rPr lang="fa-IR" sz="2400" dirty="0">
                <a:cs typeface="B Nazanin" panose="00000400000000000000" pitchFamily="2" charset="-78"/>
              </a:rPr>
              <a:t>ارتقای آگاهی </a:t>
            </a:r>
            <a:r>
              <a:rPr lang="fa-IR" sz="2400" dirty="0" err="1">
                <a:cs typeface="B Nazanin" panose="00000400000000000000" pitchFamily="2" charset="-78"/>
              </a:rPr>
              <a:t>زائرین</a:t>
            </a:r>
            <a:r>
              <a:rPr lang="fa-IR" sz="2400" dirty="0">
                <a:cs typeface="B Nazanin" panose="00000400000000000000" pitchFamily="2" charset="-78"/>
              </a:rPr>
              <a:t> در مقوله سلامت به خصوص عوامل خطر بیماریهای قلبی در گذرگاههای مختلف به روش های ممکن</a:t>
            </a:r>
          </a:p>
          <a:p>
            <a:pPr algn="r" rtl="1">
              <a:lnSpc>
                <a:spcPct val="100000"/>
              </a:lnSpc>
              <a:spcBef>
                <a:spcPts val="0"/>
              </a:spcBef>
            </a:pPr>
            <a:r>
              <a:rPr lang="fa-IR" sz="2400" dirty="0">
                <a:cs typeface="B Nazanin" panose="00000400000000000000" pitchFamily="2" charset="-78"/>
              </a:rPr>
              <a:t>بیماران دارای بیماریهای شناخته شده مزمن </a:t>
            </a:r>
            <a:r>
              <a:rPr lang="fa-IR" sz="2400" dirty="0" err="1">
                <a:cs typeface="B Nazanin" panose="00000400000000000000" pitchFamily="2" charset="-78"/>
              </a:rPr>
              <a:t>نشاندار</a:t>
            </a:r>
            <a:r>
              <a:rPr lang="fa-IR" sz="2400" dirty="0">
                <a:cs typeface="B Nazanin" panose="00000400000000000000" pitchFamily="2" charset="-78"/>
              </a:rPr>
              <a:t> شده و کارت شناسایی بیماری مربوطه را داشته باشند.</a:t>
            </a:r>
          </a:p>
          <a:p>
            <a:pPr algn="r" rtl="1">
              <a:lnSpc>
                <a:spcPct val="100000"/>
              </a:lnSpc>
              <a:spcBef>
                <a:spcPts val="0"/>
              </a:spcBef>
            </a:pPr>
            <a:r>
              <a:rPr lang="fa-IR" sz="2400" dirty="0">
                <a:cs typeface="B Nazanin" panose="00000400000000000000" pitchFamily="2" charset="-78"/>
              </a:rPr>
              <a:t>تعریف ناظران معین و آموزش دیده برای آموزش و نظارت بر موکب های زیر مجموعه</a:t>
            </a:r>
          </a:p>
          <a:p>
            <a:pPr algn="r" rtl="1">
              <a:lnSpc>
                <a:spcPct val="100000"/>
              </a:lnSpc>
              <a:spcBef>
                <a:spcPts val="0"/>
              </a:spcBef>
            </a:pPr>
            <a:r>
              <a:rPr lang="fa-IR" sz="2400" dirty="0">
                <a:cs typeface="B Nazanin" panose="00000400000000000000" pitchFamily="2" charset="-78"/>
              </a:rPr>
              <a:t>هماهنگی با موکب داران کشورهای درگیر در راستای سلامت غذا ی طبخ شده (میزان نمک و چربی و نوع روغن مصرفی و نحوه نگه داری)</a:t>
            </a:r>
          </a:p>
          <a:p>
            <a:pPr algn="r" rtl="1">
              <a:lnSpc>
                <a:spcPct val="100000"/>
              </a:lnSpc>
              <a:spcBef>
                <a:spcPts val="0"/>
              </a:spcBef>
            </a:pPr>
            <a:r>
              <a:rPr lang="fa-IR" sz="2400" dirty="0">
                <a:cs typeface="B Nazanin" panose="00000400000000000000" pitchFamily="2" charset="-78"/>
              </a:rPr>
              <a:t>تجهیز موکب ها با مسئولیت درمانی به دستگاههای اندازه گیری قند و </a:t>
            </a:r>
            <a:r>
              <a:rPr lang="fa-IR" sz="2400" dirty="0" err="1">
                <a:cs typeface="B Nazanin" panose="00000400000000000000" pitchFamily="2" charset="-78"/>
              </a:rPr>
              <a:t>فشارخون</a:t>
            </a:r>
            <a:r>
              <a:rPr lang="fa-IR" sz="2400" dirty="0">
                <a:cs typeface="B Nazanin" panose="00000400000000000000" pitchFamily="2" charset="-78"/>
              </a:rPr>
              <a:t> و داروهای ضروری</a:t>
            </a:r>
          </a:p>
          <a:p>
            <a:pPr algn="r" rtl="1">
              <a:lnSpc>
                <a:spcPct val="100000"/>
              </a:lnSpc>
              <a:spcBef>
                <a:spcPts val="0"/>
              </a:spcBef>
            </a:pPr>
            <a:r>
              <a:rPr lang="fa-IR" sz="2400" dirty="0">
                <a:cs typeface="B Nazanin" panose="00000400000000000000" pitchFamily="2" charset="-78"/>
              </a:rPr>
              <a:t>استاندارد سازی نحوه ارائه خدمات بهداشتی درمانی به </a:t>
            </a:r>
            <a:r>
              <a:rPr lang="fa-IR" sz="2400" dirty="0" err="1">
                <a:cs typeface="B Nazanin" panose="00000400000000000000" pitchFamily="2" charset="-78"/>
              </a:rPr>
              <a:t>زائرین</a:t>
            </a:r>
            <a:r>
              <a:rPr lang="fa-IR" sz="2400" dirty="0">
                <a:cs typeface="B Nazanin" panose="00000400000000000000" pitchFamily="2" charset="-78"/>
              </a:rPr>
              <a:t> توسط ارائه دهندگان خدمات مربوطه</a:t>
            </a:r>
          </a:p>
          <a:p>
            <a:pPr algn="r" rtl="1">
              <a:lnSpc>
                <a:spcPct val="100000"/>
              </a:lnSpc>
              <a:spcBef>
                <a:spcPts val="0"/>
              </a:spcBef>
            </a:pPr>
            <a:endParaRPr lang="fa-IR" sz="2400" dirty="0">
              <a:cs typeface="B Nazanin" panose="00000400000000000000" pitchFamily="2" charset="-78"/>
            </a:endParaRPr>
          </a:p>
          <a:p>
            <a:pPr marL="0" indent="0" algn="r" rtl="1">
              <a:lnSpc>
                <a:spcPct val="100000"/>
              </a:lnSpc>
              <a:spcBef>
                <a:spcPts val="0"/>
              </a:spcBef>
              <a:buNone/>
            </a:pPr>
            <a:endParaRPr lang="fa-IR"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1468089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43346"/>
            <a:ext cx="12070079" cy="6793248"/>
          </a:xfrm>
        </p:spPr>
      </p:pic>
    </p:spTree>
    <p:extLst>
      <p:ext uri="{BB962C8B-B14F-4D97-AF65-F5344CB8AC3E}">
        <p14:creationId xmlns:p14="http://schemas.microsoft.com/office/powerpoint/2010/main" val="2327103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24538" y="2160297"/>
            <a:ext cx="7142923" cy="2169850"/>
          </a:xfrm>
        </p:spPr>
        <p:txBody>
          <a:bodyPr/>
          <a:lstStyle/>
          <a:p>
            <a:r>
              <a:rPr lang="fa-IR" b="1" dirty="0">
                <a:cs typeface="B Nazanin" panose="00000400000000000000" pitchFamily="2" charset="-78"/>
              </a:rPr>
              <a:t>اربعین و مدیریت بیماری فشارخون بالا</a:t>
            </a:r>
            <a:endParaRPr lang="en-US" b="1" dirty="0">
              <a:cs typeface="B Nazanin" panose="00000400000000000000" pitchFamily="2" charset="-78"/>
            </a:endParaRPr>
          </a:p>
        </p:txBody>
      </p:sp>
    </p:spTree>
    <p:extLst>
      <p:ext uri="{BB962C8B-B14F-4D97-AF65-F5344CB8AC3E}">
        <p14:creationId xmlns:p14="http://schemas.microsoft.com/office/powerpoint/2010/main" val="2489123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90B4A-2236-4A45-0D3D-CDE50C93F6E4}"/>
              </a:ext>
            </a:extLst>
          </p:cNvPr>
          <p:cNvSpPr>
            <a:spLocks noGrp="1"/>
          </p:cNvSpPr>
          <p:nvPr>
            <p:ph type="title"/>
          </p:nvPr>
        </p:nvSpPr>
        <p:spPr>
          <a:xfrm>
            <a:off x="1295401" y="783350"/>
            <a:ext cx="9601196" cy="965938"/>
          </a:xfrm>
        </p:spPr>
        <p:txBody>
          <a:bodyPr/>
          <a:lstStyle/>
          <a:p>
            <a:r>
              <a:rPr lang="fa-IR" dirty="0">
                <a:cs typeface="B Titr" panose="00000700000000000000" pitchFamily="2" charset="-78"/>
              </a:rPr>
              <a:t>خودمراقبتی درپرفشاری خون:</a:t>
            </a:r>
          </a:p>
        </p:txBody>
      </p:sp>
      <p:sp>
        <p:nvSpPr>
          <p:cNvPr id="3" name="Content Placeholder 2">
            <a:extLst>
              <a:ext uri="{FF2B5EF4-FFF2-40B4-BE49-F238E27FC236}">
                <a16:creationId xmlns:a16="http://schemas.microsoft.com/office/drawing/2014/main" id="{24EC15CC-5485-8C02-6A88-077281BFFFD1}"/>
              </a:ext>
            </a:extLst>
          </p:cNvPr>
          <p:cNvSpPr>
            <a:spLocks noGrp="1"/>
          </p:cNvSpPr>
          <p:nvPr>
            <p:ph idx="1"/>
          </p:nvPr>
        </p:nvSpPr>
        <p:spPr>
          <a:xfrm>
            <a:off x="808383" y="2556932"/>
            <a:ext cx="10561982" cy="3517718"/>
          </a:xfrm>
        </p:spPr>
        <p:txBody>
          <a:bodyPr>
            <a:normAutofit fontScale="92500" lnSpcReduction="20000"/>
          </a:bodyPr>
          <a:lstStyle/>
          <a:p>
            <a:r>
              <a:rPr lang="fa-IR" sz="2800" dirty="0">
                <a:cs typeface="B Nazanin" panose="00000400000000000000" pitchFamily="2" charset="-78"/>
              </a:rPr>
              <a:t>داروهای فشارخون خود را به مقدار کافی و برای مدتی بیش از مدت سفربه همراه داشته باشید.</a:t>
            </a:r>
          </a:p>
          <a:p>
            <a:r>
              <a:rPr lang="fa-IR" sz="2800" dirty="0">
                <a:cs typeface="B Nazanin" panose="00000400000000000000" pitchFamily="2" charset="-78"/>
              </a:rPr>
              <a:t>دارو های مصرفی را در کیف دستی خود حمل کنید.</a:t>
            </a:r>
          </a:p>
          <a:p>
            <a:r>
              <a:rPr lang="fa-IR" sz="2800" dirty="0">
                <a:cs typeface="B Nazanin" panose="00000400000000000000" pitchFamily="2" charset="-78"/>
              </a:rPr>
              <a:t>از سبزی و میوه کاملا" شسته وضد عفونی شده بیشتر استفاده نمایید.</a:t>
            </a:r>
          </a:p>
          <a:p>
            <a:r>
              <a:rPr lang="fa-IR" sz="2800" dirty="0">
                <a:cs typeface="B Nazanin" panose="00000400000000000000" pitchFamily="2" charset="-78"/>
              </a:rPr>
              <a:t>مصرف نمک را کم کنید.</a:t>
            </a:r>
          </a:p>
          <a:p>
            <a:r>
              <a:rPr lang="fa-IR" sz="2800" dirty="0">
                <a:cs typeface="B Nazanin" panose="00000400000000000000" pitchFamily="2" charset="-78"/>
              </a:rPr>
              <a:t>در ایستگاه های درمانی راه اندازی شده در طول مسیر، فشارخون خود را اندازه گیری کنید.</a:t>
            </a:r>
          </a:p>
          <a:p>
            <a:r>
              <a:rPr lang="fa-IR" sz="2800" dirty="0">
                <a:cs typeface="B Nazanin" panose="00000400000000000000" pitchFamily="2" charset="-78"/>
              </a:rPr>
              <a:t>مراقب فشارخون خود باشید:فشارخون120بر روی80میلیمتر جیوه، طبیعی محسوب می شود.</a:t>
            </a:r>
          </a:p>
          <a:p>
            <a:r>
              <a:rPr lang="fa-IR" sz="2800" dirty="0">
                <a:cs typeface="B Nazanin" panose="00000400000000000000" pitchFamily="2" charset="-78"/>
              </a:rPr>
              <a:t>در بیماران دیابتی، فشارخون کمتر از140روی90 طبیعی است</a:t>
            </a:r>
          </a:p>
        </p:txBody>
      </p:sp>
    </p:spTree>
    <p:extLst>
      <p:ext uri="{BB962C8B-B14F-4D97-AF65-F5344CB8AC3E}">
        <p14:creationId xmlns:p14="http://schemas.microsoft.com/office/powerpoint/2010/main" val="1155542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4F7B8-FA9F-22A5-094B-B9E294140F09}"/>
              </a:ext>
            </a:extLst>
          </p:cNvPr>
          <p:cNvSpPr>
            <a:spLocks noGrp="1"/>
          </p:cNvSpPr>
          <p:nvPr>
            <p:ph type="title"/>
          </p:nvPr>
        </p:nvSpPr>
        <p:spPr>
          <a:xfrm>
            <a:off x="1295401" y="862862"/>
            <a:ext cx="9601196" cy="1303867"/>
          </a:xfrm>
        </p:spPr>
        <p:txBody>
          <a:bodyPr/>
          <a:lstStyle/>
          <a:p>
            <a:r>
              <a:rPr lang="fa-IR" dirty="0">
                <a:cs typeface="B Titr" panose="00000700000000000000" pitchFamily="2" charset="-78"/>
              </a:rPr>
              <a:t>خودمراقبتی در زمان بروز دردقلبی</a:t>
            </a:r>
          </a:p>
        </p:txBody>
      </p:sp>
      <p:sp>
        <p:nvSpPr>
          <p:cNvPr id="3" name="Content Placeholder 2">
            <a:extLst>
              <a:ext uri="{FF2B5EF4-FFF2-40B4-BE49-F238E27FC236}">
                <a16:creationId xmlns:a16="http://schemas.microsoft.com/office/drawing/2014/main" id="{25EFE4DF-4BEA-ACD0-71B8-5B069E08BCAD}"/>
              </a:ext>
            </a:extLst>
          </p:cNvPr>
          <p:cNvSpPr>
            <a:spLocks noGrp="1"/>
          </p:cNvSpPr>
          <p:nvPr>
            <p:ph idx="1"/>
          </p:nvPr>
        </p:nvSpPr>
        <p:spPr>
          <a:xfrm>
            <a:off x="808382" y="2556931"/>
            <a:ext cx="10588487" cy="3631833"/>
          </a:xfrm>
        </p:spPr>
        <p:txBody>
          <a:bodyPr>
            <a:normAutofit fontScale="92500" lnSpcReduction="20000"/>
          </a:bodyPr>
          <a:lstStyle/>
          <a:p>
            <a:pPr algn="just"/>
            <a:r>
              <a:rPr lang="fa-IR" dirty="0">
                <a:cs typeface="B Nazanin" panose="00000400000000000000" pitchFamily="2" charset="-78"/>
              </a:rPr>
              <a:t>اگر مشکل قلبی و فشارخون دارید و در حین راهپیمایی اربعین در ناحیه سینه و دستهای خود احساس درد داشتید، فورا بایستید و استراحت کنید.</a:t>
            </a:r>
          </a:p>
          <a:p>
            <a:pPr algn="just"/>
            <a:r>
              <a:rPr lang="fa-IR" dirty="0">
                <a:cs typeface="B Nazanin" panose="00000400000000000000" pitchFamily="2" charset="-78"/>
              </a:rPr>
              <a:t>همیشه داروهای سریع الاثر مانند نیتروگلیسرین(قرصهای زیر زبانی به شکل دانه های تسیبح)را همراه خودداشته باشید.</a:t>
            </a:r>
          </a:p>
          <a:p>
            <a:pPr algn="just"/>
            <a:r>
              <a:rPr lang="fa-IR" b="1" dirty="0">
                <a:solidFill>
                  <a:srgbClr val="FF0000"/>
                </a:solidFill>
                <a:cs typeface="B Nazanin" panose="00000400000000000000" pitchFamily="2" charset="-78"/>
              </a:rPr>
              <a:t>درد قلبی </a:t>
            </a:r>
            <a:r>
              <a:rPr lang="fa-IR" dirty="0">
                <a:cs typeface="B Nazanin" panose="00000400000000000000" pitchFamily="2" charset="-78"/>
              </a:rPr>
              <a:t>با نشانه های </a:t>
            </a:r>
            <a:r>
              <a:rPr lang="fa-IR" dirty="0">
                <a:solidFill>
                  <a:srgbClr val="FF0000"/>
                </a:solidFill>
                <a:cs typeface="B Nazanin" panose="00000400000000000000" pitchFamily="2" charset="-78"/>
              </a:rPr>
              <a:t>عرق سرد، رنگ پریدگی پوست، تنگی نفس، تهوع یا استفراغ، گیجی یا سنکوپ، ضعف یاخستگی بدون علت، نبض سریع یا نامنظم</a:t>
            </a:r>
            <a:r>
              <a:rPr lang="fa-IR" dirty="0">
                <a:cs typeface="B Nazanin" panose="00000400000000000000" pitchFamily="2" charset="-78"/>
              </a:rPr>
              <a:t> همراه است.مدت این درد طولانی وشدیدتر ازدردهای معمولی است.بامسکن آرام نمی شود و در طول استراحت نیز ادامه دارد.</a:t>
            </a:r>
          </a:p>
          <a:p>
            <a:pPr algn="just"/>
            <a:r>
              <a:rPr lang="fa-IR" dirty="0">
                <a:cs typeface="B Nazanin" panose="00000400000000000000" pitchFamily="2" charset="-78"/>
              </a:rPr>
              <a:t>در صورت بروز درد قلبی،استراحت کامل داشته باشید و از اطرافیان بخواهید با اورژانس تماس بگیرند و تا رسیدن تیم پزشکی هر5دقیقه یک قرص نیتروگلیسرین(تا حداکثر3قرص زیرزبانی)را مصرف کنید.</a:t>
            </a:r>
          </a:p>
          <a:p>
            <a:pPr algn="just"/>
            <a:r>
              <a:rPr lang="fa-IR" dirty="0">
                <a:cs typeface="B Nazanin" panose="00000400000000000000" pitchFamily="2" charset="-78"/>
              </a:rPr>
              <a:t>در زمان فشارخون پایین،داروهایی مانند نیتروگلیسرین باید با احتیاط مصرف شوند؛زیرا میتوانندفشارخون را پایین بیاورند.</a:t>
            </a:r>
          </a:p>
        </p:txBody>
      </p:sp>
    </p:spTree>
    <p:extLst>
      <p:ext uri="{BB962C8B-B14F-4D97-AF65-F5344CB8AC3E}">
        <p14:creationId xmlns:p14="http://schemas.microsoft.com/office/powerpoint/2010/main" val="1057447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691" y="500062"/>
            <a:ext cx="10515600" cy="1325563"/>
          </a:xfrm>
        </p:spPr>
        <p:txBody>
          <a:bodyPr>
            <a:normAutofit/>
          </a:bodyPr>
          <a:lstStyle/>
          <a:p>
            <a:pPr algn="r" rtl="1"/>
            <a:r>
              <a:rPr lang="fa-IR" dirty="0">
                <a:cs typeface="B Titr" panose="00000700000000000000" pitchFamily="2" charset="-78"/>
              </a:rPr>
              <a:t>اهمیت موضوع:</a:t>
            </a:r>
            <a:endParaRPr lang="en-US" dirty="0">
              <a:cs typeface="B Titr" panose="00000700000000000000" pitchFamily="2" charset="-78"/>
            </a:endParaRPr>
          </a:p>
        </p:txBody>
      </p:sp>
      <p:sp>
        <p:nvSpPr>
          <p:cNvPr id="3" name="Content Placeholder 2"/>
          <p:cNvSpPr>
            <a:spLocks noGrp="1"/>
          </p:cNvSpPr>
          <p:nvPr>
            <p:ph idx="1"/>
          </p:nvPr>
        </p:nvSpPr>
        <p:spPr/>
        <p:txBody>
          <a:bodyPr>
            <a:normAutofit fontScale="85000" lnSpcReduction="20000"/>
          </a:bodyPr>
          <a:lstStyle/>
          <a:p>
            <a:pPr algn="just" rtl="1"/>
            <a:r>
              <a:rPr lang="fa-IR" dirty="0"/>
              <a:t> </a:t>
            </a:r>
            <a:r>
              <a:rPr lang="fa-IR" sz="2800" dirty="0">
                <a:cs typeface="B Nazanin" panose="00000400000000000000" pitchFamily="2" charset="-78"/>
              </a:rPr>
              <a:t>دو مسئله مهم در </a:t>
            </a:r>
            <a:r>
              <a:rPr lang="fa-IR" sz="2800" dirty="0" err="1">
                <a:cs typeface="B Nazanin" panose="00000400000000000000" pitchFamily="2" charset="-78"/>
              </a:rPr>
              <a:t>پياده</a:t>
            </a:r>
            <a:r>
              <a:rPr lang="fa-IR" sz="2800" dirty="0">
                <a:cs typeface="B Nazanin" panose="00000400000000000000" pitchFamily="2" charset="-78"/>
              </a:rPr>
              <a:t>‌ </a:t>
            </a:r>
            <a:r>
              <a:rPr lang="fa-IR" sz="2800" dirty="0" err="1">
                <a:cs typeface="B Nazanin" panose="00000400000000000000" pitchFamily="2" charset="-78"/>
              </a:rPr>
              <a:t>روي</a:t>
            </a:r>
            <a:r>
              <a:rPr lang="fa-IR" sz="2800" dirty="0">
                <a:cs typeface="B Nazanin" panose="00000400000000000000" pitchFamily="2" charset="-78"/>
              </a:rPr>
              <a:t> </a:t>
            </a:r>
            <a:r>
              <a:rPr lang="fa-IR" sz="2800" dirty="0" err="1">
                <a:cs typeface="B Nazanin" panose="00000400000000000000" pitchFamily="2" charset="-78"/>
              </a:rPr>
              <a:t>اربعين</a:t>
            </a:r>
            <a:r>
              <a:rPr lang="fa-IR" sz="2800" dirty="0">
                <a:cs typeface="B Nazanin" panose="00000400000000000000" pitchFamily="2" charset="-78"/>
              </a:rPr>
              <a:t> </a:t>
            </a:r>
            <a:r>
              <a:rPr lang="fa-IR" sz="2800" dirty="0" err="1">
                <a:cs typeface="B Nazanin" panose="00000400000000000000" pitchFamily="2" charset="-78"/>
              </a:rPr>
              <a:t>براي</a:t>
            </a:r>
            <a:r>
              <a:rPr lang="fa-IR" sz="2800" dirty="0">
                <a:cs typeface="B Nazanin" panose="00000400000000000000" pitchFamily="2" charset="-78"/>
              </a:rPr>
              <a:t> زائران </a:t>
            </a:r>
            <a:r>
              <a:rPr lang="fa-IR" sz="2800" dirty="0" err="1">
                <a:cs typeface="B Nazanin" panose="00000400000000000000" pitchFamily="2" charset="-78"/>
              </a:rPr>
              <a:t>بيمار</a:t>
            </a:r>
            <a:r>
              <a:rPr lang="fa-IR" sz="2800" dirty="0">
                <a:cs typeface="B Nazanin" panose="00000400000000000000" pitchFamily="2" charset="-78"/>
              </a:rPr>
              <a:t> وجود دارد، </a:t>
            </a:r>
            <a:r>
              <a:rPr lang="fa-IR" sz="2800" b="1" dirty="0" err="1">
                <a:solidFill>
                  <a:srgbClr val="C00000"/>
                </a:solidFill>
                <a:cs typeface="B Nazanin" panose="00000400000000000000" pitchFamily="2" charset="-78"/>
              </a:rPr>
              <a:t>يكي</a:t>
            </a:r>
            <a:r>
              <a:rPr lang="fa-IR" sz="2800" b="1" dirty="0">
                <a:solidFill>
                  <a:srgbClr val="C00000"/>
                </a:solidFill>
                <a:cs typeface="B Nazanin" panose="00000400000000000000" pitchFamily="2" charset="-78"/>
              </a:rPr>
              <a:t> </a:t>
            </a:r>
            <a:r>
              <a:rPr lang="fa-IR" sz="2800" b="1" dirty="0" err="1">
                <a:solidFill>
                  <a:srgbClr val="C00000"/>
                </a:solidFill>
                <a:cs typeface="B Nazanin" panose="00000400000000000000" pitchFamily="2" charset="-78"/>
              </a:rPr>
              <a:t>پياده</a:t>
            </a:r>
            <a:r>
              <a:rPr lang="fa-IR" sz="2800" b="1" dirty="0">
                <a:solidFill>
                  <a:srgbClr val="C00000"/>
                </a:solidFill>
                <a:cs typeface="B Nazanin" panose="00000400000000000000" pitchFamily="2" charset="-78"/>
              </a:rPr>
              <a:t> </a:t>
            </a:r>
            <a:r>
              <a:rPr lang="fa-IR" sz="2800" b="1" dirty="0" err="1">
                <a:solidFill>
                  <a:srgbClr val="C00000"/>
                </a:solidFill>
                <a:cs typeface="B Nazanin" panose="00000400000000000000" pitchFamily="2" charset="-78"/>
              </a:rPr>
              <a:t>روي</a:t>
            </a:r>
            <a:r>
              <a:rPr lang="fa-IR" sz="2800" b="1" dirty="0">
                <a:solidFill>
                  <a:srgbClr val="C00000"/>
                </a:solidFill>
                <a:cs typeface="B Nazanin" panose="00000400000000000000" pitchFamily="2" charset="-78"/>
              </a:rPr>
              <a:t> </a:t>
            </a:r>
            <a:r>
              <a:rPr lang="fa-IR" sz="2800" b="1" dirty="0" err="1">
                <a:solidFill>
                  <a:srgbClr val="C00000"/>
                </a:solidFill>
                <a:cs typeface="B Nazanin" panose="00000400000000000000" pitchFamily="2" charset="-78"/>
              </a:rPr>
              <a:t>طولاني</a:t>
            </a:r>
            <a:r>
              <a:rPr lang="fa-IR" sz="2800" b="1" dirty="0">
                <a:solidFill>
                  <a:srgbClr val="C00000"/>
                </a:solidFill>
                <a:cs typeface="B Nazanin" panose="00000400000000000000" pitchFamily="2" charset="-78"/>
              </a:rPr>
              <a:t> و دوم ازدحام</a:t>
            </a:r>
            <a:endParaRPr lang="en-US" sz="2800" b="1" dirty="0">
              <a:solidFill>
                <a:srgbClr val="C00000"/>
              </a:solidFill>
              <a:cs typeface="B Nazanin" panose="00000400000000000000" pitchFamily="2" charset="-78"/>
            </a:endParaRPr>
          </a:p>
          <a:p>
            <a:pPr algn="just" rtl="1"/>
            <a:r>
              <a:rPr lang="fa-IR" sz="2800" b="1" dirty="0">
                <a:cs typeface="B Nazanin" panose="00000400000000000000" pitchFamily="2" charset="-78"/>
              </a:rPr>
              <a:t>سن بالا، فعالیت بدنی شدید، ضعف و خستگی </a:t>
            </a:r>
            <a:r>
              <a:rPr lang="fa-IR" sz="2800" dirty="0">
                <a:cs typeface="B Nazanin" panose="00000400000000000000" pitchFamily="2" charset="-78"/>
              </a:rPr>
              <a:t>می تواند باعث تشدید بیماریهای مزمن </a:t>
            </a:r>
            <a:r>
              <a:rPr lang="fa-IR" sz="2800" dirty="0" err="1">
                <a:cs typeface="B Nazanin" panose="00000400000000000000" pitchFamily="2" charset="-78"/>
              </a:rPr>
              <a:t>غیرواگیر</a:t>
            </a:r>
            <a:r>
              <a:rPr lang="fa-IR" sz="2800" dirty="0">
                <a:cs typeface="B Nazanin" panose="00000400000000000000" pitchFamily="2" charset="-78"/>
              </a:rPr>
              <a:t> شود.</a:t>
            </a:r>
          </a:p>
          <a:p>
            <a:pPr algn="just" rtl="1"/>
            <a:r>
              <a:rPr lang="fa-IR" sz="2800" b="1" dirty="0">
                <a:solidFill>
                  <a:srgbClr val="C00000"/>
                </a:solidFill>
                <a:cs typeface="B Nazanin" panose="00000400000000000000" pitchFamily="2" charset="-78"/>
              </a:rPr>
              <a:t>اشعه آفتاب، درجات بالای رطوبت و گرما و اختلافات فرهنگی عوامل استرس زای</a:t>
            </a:r>
            <a:r>
              <a:rPr lang="fa-IR" sz="2800" dirty="0">
                <a:cs typeface="B Nazanin" panose="00000400000000000000" pitchFamily="2" charset="-78"/>
              </a:rPr>
              <a:t> مهمی هستند که تاثیر منفی بر قلب و سیستم گردش خون داشته و باعث خطر بالاتری از حملات قلبی می شود.</a:t>
            </a:r>
          </a:p>
          <a:p>
            <a:pPr algn="just" rtl="1"/>
            <a:r>
              <a:rPr lang="fa-IR" sz="2800" dirty="0">
                <a:cs typeface="B Nazanin" panose="00000400000000000000" pitchFamily="2" charset="-78"/>
              </a:rPr>
              <a:t>علاوه بر </a:t>
            </a:r>
            <a:r>
              <a:rPr lang="fa-IR" sz="2800" b="1" dirty="0">
                <a:solidFill>
                  <a:srgbClr val="C00000"/>
                </a:solidFill>
                <a:cs typeface="B Nazanin" panose="00000400000000000000" pitchFamily="2" charset="-78"/>
              </a:rPr>
              <a:t>گرمازدگی، سیگار، آمبولی، استرس، مشکلات فشارخون و دیابت </a:t>
            </a:r>
            <a:r>
              <a:rPr lang="fa-IR" sz="2800" dirty="0">
                <a:cs typeface="B Nazanin" panose="00000400000000000000" pitchFamily="2" charset="-78"/>
              </a:rPr>
              <a:t>می تواند در میان علل حوادث قلبی مطرح گردد.</a:t>
            </a:r>
          </a:p>
          <a:p>
            <a:pPr marL="0" indent="0" algn="just">
              <a:buNone/>
            </a:pPr>
            <a:endParaRPr lang="fa-IR" dirty="0">
              <a:cs typeface="B Nazanin" panose="00000400000000000000" pitchFamily="2" charset="-78"/>
            </a:endParaRPr>
          </a:p>
          <a:p>
            <a:pPr marL="0" indent="0" algn="r" rtl="1">
              <a:buNone/>
            </a:pPr>
            <a:endParaRPr lang="fa-IR" dirty="0"/>
          </a:p>
          <a:p>
            <a:pPr algn="r" rtl="1"/>
            <a:endParaRPr lang="fa-IR" dirty="0"/>
          </a:p>
        </p:txBody>
      </p:sp>
    </p:spTree>
    <p:extLst>
      <p:ext uri="{BB962C8B-B14F-4D97-AF65-F5344CB8AC3E}">
        <p14:creationId xmlns:p14="http://schemas.microsoft.com/office/powerpoint/2010/main" val="42730001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806DC-01CF-710C-75AD-8188C3ABA065}"/>
              </a:ext>
            </a:extLst>
          </p:cNvPr>
          <p:cNvSpPr>
            <a:spLocks noGrp="1"/>
          </p:cNvSpPr>
          <p:nvPr>
            <p:ph type="title"/>
          </p:nvPr>
        </p:nvSpPr>
        <p:spPr>
          <a:xfrm>
            <a:off x="742122" y="756845"/>
            <a:ext cx="10787269" cy="1303867"/>
          </a:xfrm>
        </p:spPr>
        <p:txBody>
          <a:bodyPr>
            <a:noAutofit/>
          </a:bodyPr>
          <a:lstStyle/>
          <a:p>
            <a:r>
              <a:rPr lang="fa-IR" sz="3200" dirty="0">
                <a:cs typeface="B Titr" panose="00000700000000000000" pitchFamily="2" charset="-78"/>
              </a:rPr>
              <a:t>بایدها و نبایدهای قبل ازاندازه گیری فشارخون در مراکزدرمانی مستقر درمسیرپیاده روی</a:t>
            </a:r>
          </a:p>
        </p:txBody>
      </p:sp>
      <p:sp>
        <p:nvSpPr>
          <p:cNvPr id="3" name="Content Placeholder 2">
            <a:extLst>
              <a:ext uri="{FF2B5EF4-FFF2-40B4-BE49-F238E27FC236}">
                <a16:creationId xmlns:a16="http://schemas.microsoft.com/office/drawing/2014/main" id="{4E811E90-8129-A464-495D-B4C09F3C8EC3}"/>
              </a:ext>
            </a:extLst>
          </p:cNvPr>
          <p:cNvSpPr>
            <a:spLocks noGrp="1"/>
          </p:cNvSpPr>
          <p:nvPr>
            <p:ph idx="1"/>
          </p:nvPr>
        </p:nvSpPr>
        <p:spPr>
          <a:xfrm>
            <a:off x="834887" y="2556931"/>
            <a:ext cx="10535478" cy="3544223"/>
          </a:xfrm>
        </p:spPr>
        <p:txBody>
          <a:bodyPr>
            <a:normAutofit fontScale="92500"/>
          </a:bodyPr>
          <a:lstStyle/>
          <a:p>
            <a:pPr algn="just"/>
            <a:r>
              <a:rPr lang="fa-IR" dirty="0">
                <a:solidFill>
                  <a:schemeClr val="tx1"/>
                </a:solidFill>
                <a:cs typeface="B Nazanin" panose="00000400000000000000" pitchFamily="2" charset="-78"/>
              </a:rPr>
              <a:t>نیم ساعت قبل از اندازه گیری فشارخون، سیگار، چای و یا قهوه استفاده نکنید و فعالیت شدیدی انجام ندهید.</a:t>
            </a:r>
          </a:p>
          <a:p>
            <a:pPr algn="just"/>
            <a:r>
              <a:rPr lang="fa-IR" dirty="0">
                <a:solidFill>
                  <a:schemeClr val="tx1"/>
                </a:solidFill>
                <a:cs typeface="B Nazanin" panose="00000400000000000000" pitchFamily="2" charset="-78"/>
              </a:rPr>
              <a:t>قبل از اندازه گیری فشارخون، مثانه خالی باشد.</a:t>
            </a:r>
          </a:p>
          <a:p>
            <a:pPr algn="just"/>
            <a:r>
              <a:rPr lang="fa-IR" dirty="0">
                <a:solidFill>
                  <a:schemeClr val="tx1"/>
                </a:solidFill>
                <a:cs typeface="B Nazanin" panose="00000400000000000000" pitchFamily="2" charset="-78"/>
              </a:rPr>
              <a:t>قبل از اندازه گیری فشارخون،5دقیقه استراحت کنید.</a:t>
            </a:r>
          </a:p>
          <a:p>
            <a:pPr algn="just"/>
            <a:r>
              <a:rPr lang="fa-IR" dirty="0">
                <a:solidFill>
                  <a:schemeClr val="tx1"/>
                </a:solidFill>
                <a:cs typeface="B Nazanin" panose="00000400000000000000" pitchFamily="2" charset="-78"/>
              </a:rPr>
              <a:t>بهتر است اندازه گیری فشارخون از دست راست،در وضعیت نشسته روی صندلی و با تکیه گاه مناسب انجام شود.</a:t>
            </a:r>
          </a:p>
          <a:p>
            <a:pPr algn="just"/>
            <a:r>
              <a:rPr lang="fa-IR" dirty="0">
                <a:solidFill>
                  <a:schemeClr val="tx1"/>
                </a:solidFill>
                <a:cs typeface="B Nazanin" panose="00000400000000000000" pitchFamily="2" charset="-78"/>
              </a:rPr>
              <a:t>قبل از اندازه گیری فشارخون، دستی که قرار است کاف دستگاه فشارخون روی آن بسته شود را روی یک تکیه گاه</a:t>
            </a:r>
          </a:p>
          <a:p>
            <a:pPr marL="0" indent="0" algn="just">
              <a:buNone/>
            </a:pPr>
            <a:r>
              <a:rPr lang="fa-IR" dirty="0">
                <a:solidFill>
                  <a:schemeClr val="tx1"/>
                </a:solidFill>
                <a:cs typeface="B Nazanin" panose="00000400000000000000" pitchFamily="2" charset="-78"/>
              </a:rPr>
              <a:t>قرار دهید(روی میز)تا هم سطح با قلب باشد.</a:t>
            </a:r>
          </a:p>
          <a:p>
            <a:pPr algn="just"/>
            <a:r>
              <a:rPr lang="fa-IR" dirty="0">
                <a:solidFill>
                  <a:schemeClr val="tx1"/>
                </a:solidFill>
                <a:cs typeface="B Nazanin" panose="00000400000000000000" pitchFamily="2" charset="-78"/>
              </a:rPr>
              <a:t>درحین اندازه گیری فشارخون،دقت کنید زانوها آویزان نباشند وکف پاروی زمین قرارداشته باشد</a:t>
            </a:r>
            <a:r>
              <a:rPr lang="fa-IR" dirty="0">
                <a:solidFill>
                  <a:schemeClr val="tx1"/>
                </a:solidFill>
              </a:rPr>
              <a:t>.</a:t>
            </a:r>
          </a:p>
        </p:txBody>
      </p:sp>
    </p:spTree>
    <p:extLst>
      <p:ext uri="{BB962C8B-B14F-4D97-AF65-F5344CB8AC3E}">
        <p14:creationId xmlns:p14="http://schemas.microsoft.com/office/powerpoint/2010/main" val="1455239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1" y="3429000"/>
            <a:ext cx="7201768" cy="2415209"/>
          </a:xfrm>
        </p:spPr>
        <p:txBody>
          <a:bodyPr>
            <a:normAutofit/>
          </a:bodyPr>
          <a:lstStyle/>
          <a:p>
            <a:r>
              <a:rPr lang="fa-IR" sz="5333" dirty="0">
                <a:solidFill>
                  <a:schemeClr val="tx1"/>
                </a:solidFill>
                <a:cs typeface="B Titr" panose="00000700000000000000" pitchFamily="2" charset="-78"/>
              </a:rPr>
              <a:t>مدیریت دیابت در اربعین</a:t>
            </a:r>
            <a:endParaRPr lang="en-US" sz="5333" dirty="0">
              <a:solidFill>
                <a:schemeClr val="tx1"/>
              </a:solidFill>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3047" y="374901"/>
            <a:ext cx="7808731" cy="1018032"/>
          </a:xfrm>
        </p:spPr>
        <p:txBody>
          <a:bodyPr>
            <a:normAutofit/>
          </a:bodyPr>
          <a:lstStyle/>
          <a:p>
            <a:pPr algn="r"/>
            <a:r>
              <a:rPr lang="ar-SA" sz="4267" dirty="0">
                <a:solidFill>
                  <a:schemeClr val="bg1"/>
                </a:solidFill>
                <a:cs typeface="B Titr" panose="00000700000000000000" pitchFamily="2" charset="-78"/>
              </a:rPr>
              <a:t>برنامه‌ریزی و آمادگی قبل از سفر</a:t>
            </a:r>
            <a:endParaRPr lang="en-US" sz="4267" dirty="0">
              <a:solidFill>
                <a:schemeClr val="bg1"/>
              </a:solidFill>
            </a:endParaRPr>
          </a:p>
        </p:txBody>
      </p:sp>
      <p:sp>
        <p:nvSpPr>
          <p:cNvPr id="3" name="Content Placeholder 2"/>
          <p:cNvSpPr>
            <a:spLocks noGrp="1"/>
          </p:cNvSpPr>
          <p:nvPr>
            <p:ph idx="1"/>
          </p:nvPr>
        </p:nvSpPr>
        <p:spPr>
          <a:xfrm>
            <a:off x="602057" y="1392934"/>
            <a:ext cx="11063679" cy="5252847"/>
          </a:xfrm>
        </p:spPr>
        <p:txBody>
          <a:bodyPr>
            <a:normAutofit/>
          </a:bodyPr>
          <a:lstStyle/>
          <a:p>
            <a:pPr algn="just" rtl="1"/>
            <a:endParaRPr lang="en-US" sz="3200" b="1" dirty="0">
              <a:solidFill>
                <a:schemeClr val="bg1"/>
              </a:solidFill>
            </a:endParaRPr>
          </a:p>
          <a:p>
            <a:pPr marL="0" indent="0" algn="just" rtl="1">
              <a:buNone/>
            </a:pPr>
            <a:r>
              <a:rPr lang="ar-SA" sz="3200" b="1" dirty="0">
                <a:solidFill>
                  <a:schemeClr val="bg1"/>
                </a:solidFill>
                <a:cs typeface="B Nazanin" panose="00000400000000000000" pitchFamily="2" charset="-78"/>
              </a:rPr>
              <a:t>شروع یک سفر با دیابت، نیازمند یک برنامه ریزی دقیق و آمادگی کامل است. سفر برای افراد دیابتی فقط شامل رسیدن</a:t>
            </a:r>
            <a:r>
              <a:rPr lang="fa-IR" sz="3200" b="1" dirty="0">
                <a:solidFill>
                  <a:schemeClr val="bg1"/>
                </a:solidFill>
                <a:cs typeface="B Nazanin" panose="00000400000000000000" pitchFamily="2" charset="-78"/>
              </a:rPr>
              <a:t> به</a:t>
            </a:r>
            <a:r>
              <a:rPr lang="ar-SA" sz="3200" b="1" dirty="0">
                <a:solidFill>
                  <a:schemeClr val="bg1"/>
                </a:solidFill>
                <a:cs typeface="B Nazanin" panose="00000400000000000000" pitchFamily="2" charset="-78"/>
              </a:rPr>
              <a:t> مقصد نیست بلکه برنامه ریزی قبل از سفر، جمع آوری تجهیزات کنترل قند خون، برنامه ریزی و برآورد وضعیت قند خون در طی سفر را هم شامل می شود. بی توجهی یا سهل انگاری در کنترل قند خون در طی سفر می تواند تجربیات تلخی را با خود به همراه داشته باشد</a:t>
            </a:r>
            <a:r>
              <a:rPr lang="fa-IR" sz="3200" b="1" dirty="0">
                <a:solidFill>
                  <a:schemeClr val="bg1"/>
                </a:solidFill>
                <a:cs typeface="B Nazanin" panose="00000400000000000000" pitchFamily="2" charset="-78"/>
              </a:rPr>
              <a:t>.</a:t>
            </a:r>
            <a:r>
              <a:rPr lang="ar-SA" sz="3200" b="1" dirty="0">
                <a:solidFill>
                  <a:schemeClr val="bg1"/>
                </a:solidFill>
                <a:cs typeface="B Nazanin" panose="00000400000000000000" pitchFamily="2" charset="-78"/>
              </a:rPr>
              <a:t> بنابراین توجه به دیابت می تواند در کاهش مشکلات کمک کننده و موثر باشد. </a:t>
            </a:r>
            <a:endParaRPr lang="fa-IR" sz="3200" b="1" dirty="0">
              <a:solidFill>
                <a:schemeClr val="bg1"/>
              </a:solidFill>
              <a:cs typeface="B Nazanin" panose="00000400000000000000" pitchFamily="2" charset="-78"/>
            </a:endParaRPr>
          </a:p>
          <a:p>
            <a:pPr algn="just" rtl="1"/>
            <a:endParaRPr lang="en-US" sz="3200" b="1" dirty="0">
              <a:solidFill>
                <a:schemeClr val="bg1"/>
              </a:solidFill>
            </a:endParaRPr>
          </a:p>
        </p:txBody>
      </p:sp>
    </p:spTree>
    <p:extLst>
      <p:ext uri="{BB962C8B-B14F-4D97-AF65-F5344CB8AC3E}">
        <p14:creationId xmlns:p14="http://schemas.microsoft.com/office/powerpoint/2010/main" val="41033094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با پزشک خود مشورت کنید...</a:t>
            </a:r>
          </a:p>
        </p:txBody>
      </p:sp>
      <p:sp>
        <p:nvSpPr>
          <p:cNvPr id="5" name="Content Placeholder 4"/>
          <p:cNvSpPr>
            <a:spLocks noGrp="1"/>
          </p:cNvSpPr>
          <p:nvPr>
            <p:ph idx="1"/>
          </p:nvPr>
        </p:nvSpPr>
        <p:spPr>
          <a:xfrm>
            <a:off x="598619" y="1596540"/>
            <a:ext cx="11198367" cy="4682953"/>
          </a:xfrm>
        </p:spPr>
        <p:txBody>
          <a:bodyPr>
            <a:normAutofit/>
          </a:bodyPr>
          <a:lstStyle/>
          <a:p>
            <a:pPr algn="just" rtl="1"/>
            <a:r>
              <a:rPr lang="fa-IR" sz="2667" b="1" dirty="0">
                <a:solidFill>
                  <a:schemeClr val="tx1">
                    <a:lumMod val="85000"/>
                    <a:lumOff val="15000"/>
                  </a:schemeClr>
                </a:solidFill>
                <a:cs typeface="B Nazanin" panose="00000400000000000000" pitchFamily="2" charset="-78"/>
              </a:rPr>
              <a:t>اگر </a:t>
            </a:r>
            <a:r>
              <a:rPr lang="fa-IR" sz="2667" b="1" dirty="0" err="1">
                <a:solidFill>
                  <a:schemeClr val="tx1">
                    <a:lumMod val="85000"/>
                    <a:lumOff val="15000"/>
                  </a:schemeClr>
                </a:solidFill>
                <a:cs typeface="B Nazanin" panose="00000400000000000000" pitchFamily="2" charset="-78"/>
              </a:rPr>
              <a:t>می‌خواهید</a:t>
            </a:r>
            <a:r>
              <a:rPr lang="fa-IR" sz="2667" b="1" dirty="0">
                <a:solidFill>
                  <a:schemeClr val="tx1">
                    <a:lumMod val="85000"/>
                    <a:lumOff val="15000"/>
                  </a:schemeClr>
                </a:solidFill>
                <a:cs typeface="B Nazanin" panose="00000400000000000000" pitchFamily="2" charset="-78"/>
              </a:rPr>
              <a:t> برای مدت طولانی به مسافرت بروید، بهتر است 6 هفته قبل از مسافرت به پزشک خود مراجعه کنید تا قبل از سفر</a:t>
            </a:r>
            <a:r>
              <a:rPr lang="en-US" sz="2667" b="1" dirty="0">
                <a:solidFill>
                  <a:schemeClr val="tx1">
                    <a:lumMod val="85000"/>
                    <a:lumOff val="15000"/>
                  </a:schemeClr>
                </a:solidFill>
                <a:cs typeface="B Nazanin" panose="00000400000000000000" pitchFamily="2" charset="-78"/>
              </a:rPr>
              <a:t> </a:t>
            </a:r>
            <a:r>
              <a:rPr lang="fa-IR" sz="2667" b="1" dirty="0">
                <a:solidFill>
                  <a:schemeClr val="tx1">
                    <a:lumMod val="85000"/>
                    <a:lumOff val="15000"/>
                  </a:schemeClr>
                </a:solidFill>
                <a:cs typeface="B Nazanin" panose="00000400000000000000" pitchFamily="2" charset="-78"/>
              </a:rPr>
              <a:t>معاینات و آزمایشات لازم را برای شما انجام دهد. </a:t>
            </a:r>
            <a:r>
              <a:rPr lang="fa-IR" sz="2667" b="1" dirty="0" err="1">
                <a:solidFill>
                  <a:schemeClr val="tx1">
                    <a:lumMod val="85000"/>
                    <a:lumOff val="15000"/>
                  </a:schemeClr>
                </a:solidFill>
                <a:cs typeface="B Nazanin" panose="00000400000000000000" pitchFamily="2" charset="-78"/>
              </a:rPr>
              <a:t>همین‌طور</a:t>
            </a:r>
            <a:r>
              <a:rPr lang="fa-IR" sz="2667" b="1" dirty="0">
                <a:solidFill>
                  <a:schemeClr val="tx1">
                    <a:lumMod val="85000"/>
                    <a:lumOff val="15000"/>
                  </a:schemeClr>
                </a:solidFill>
                <a:cs typeface="B Nazanin" panose="00000400000000000000" pitchFamily="2" charset="-78"/>
              </a:rPr>
              <a:t> از پزشک خود بخواهید که </a:t>
            </a:r>
            <a:r>
              <a:rPr lang="fa-IR" sz="2667" b="1" dirty="0" err="1">
                <a:solidFill>
                  <a:schemeClr val="tx1">
                    <a:lumMod val="85000"/>
                    <a:lumOff val="15000"/>
                  </a:schemeClr>
                </a:solidFill>
                <a:cs typeface="B Nazanin" panose="00000400000000000000" pitchFamily="2" charset="-78"/>
              </a:rPr>
              <a:t>نامه‌ای</a:t>
            </a:r>
            <a:r>
              <a:rPr lang="fa-IR" sz="2667" b="1" dirty="0">
                <a:solidFill>
                  <a:schemeClr val="tx1">
                    <a:lumMod val="85000"/>
                    <a:lumOff val="15000"/>
                  </a:schemeClr>
                </a:solidFill>
                <a:cs typeface="B Nazanin" panose="00000400000000000000" pitchFamily="2" charset="-78"/>
              </a:rPr>
              <a:t> بنویسد که در آن شرحی از بیماری، نوع درمان، نام دارو، </a:t>
            </a:r>
            <a:r>
              <a:rPr lang="fa-IR" sz="2667" b="1" dirty="0" err="1">
                <a:solidFill>
                  <a:schemeClr val="tx1">
                    <a:lumMod val="85000"/>
                    <a:lumOff val="15000"/>
                  </a:schemeClr>
                </a:solidFill>
                <a:cs typeface="B Nazanin" panose="00000400000000000000" pitchFamily="2" charset="-78"/>
              </a:rPr>
              <a:t>مکمل‌های</a:t>
            </a:r>
            <a:r>
              <a:rPr lang="fa-IR" sz="2667" b="1" dirty="0">
                <a:solidFill>
                  <a:schemeClr val="tx1">
                    <a:lumMod val="85000"/>
                    <a:lumOff val="15000"/>
                  </a:schemeClr>
                </a:solidFill>
                <a:cs typeface="B Nazanin" panose="00000400000000000000" pitchFamily="2" charset="-78"/>
              </a:rPr>
              <a:t> مصرفی، داروها یا غذاهای که به </a:t>
            </a:r>
            <a:r>
              <a:rPr lang="fa-IR" sz="2667" b="1" dirty="0" err="1">
                <a:solidFill>
                  <a:schemeClr val="tx1">
                    <a:lumMod val="85000"/>
                    <a:lumOff val="15000"/>
                  </a:schemeClr>
                </a:solidFill>
                <a:cs typeface="B Nazanin" panose="00000400000000000000" pitchFamily="2" charset="-78"/>
              </a:rPr>
              <a:t>آن‌ها</a:t>
            </a:r>
            <a:r>
              <a:rPr lang="fa-IR" sz="2667" b="1" dirty="0">
                <a:solidFill>
                  <a:schemeClr val="tx1">
                    <a:lumMod val="85000"/>
                    <a:lumOff val="15000"/>
                  </a:schemeClr>
                </a:solidFill>
                <a:cs typeface="B Nazanin" panose="00000400000000000000" pitchFamily="2" charset="-78"/>
              </a:rPr>
              <a:t> آلرژی دارید را ثبت کند تا چنانچه مشکلی در سفر پیش آمد بتواند به شما و کادر درمان کمک کند.</a:t>
            </a:r>
          </a:p>
          <a:p>
            <a:pPr algn="just" rtl="1"/>
            <a:endParaRPr lang="fa-IR" sz="2667" b="1" dirty="0">
              <a:solidFill>
                <a:schemeClr val="tx1">
                  <a:lumMod val="85000"/>
                  <a:lumOff val="15000"/>
                </a:schemeClr>
              </a:solidFill>
              <a:cs typeface="B Nazanin" panose="00000400000000000000" pitchFamily="2" charset="-78"/>
            </a:endParaRPr>
          </a:p>
          <a:p>
            <a:pPr algn="just" rtl="1"/>
            <a:r>
              <a:rPr lang="fa-IR" sz="2667" b="1" dirty="0">
                <a:solidFill>
                  <a:schemeClr val="tx1">
                    <a:lumMod val="85000"/>
                    <a:lumOff val="15000"/>
                  </a:schemeClr>
                </a:solidFill>
                <a:cs typeface="B Nazanin" panose="00000400000000000000" pitchFamily="2" charset="-78"/>
              </a:rPr>
              <a:t>از</a:t>
            </a:r>
            <a:r>
              <a:rPr lang="en-US" sz="2667" b="1" dirty="0">
                <a:solidFill>
                  <a:schemeClr val="tx1">
                    <a:lumMod val="85000"/>
                    <a:lumOff val="15000"/>
                  </a:schemeClr>
                </a:solidFill>
                <a:cs typeface="B Nazanin" panose="00000400000000000000" pitchFamily="2" charset="-78"/>
              </a:rPr>
              <a:t> </a:t>
            </a:r>
            <a:r>
              <a:rPr lang="fa-IR" sz="2667" b="1" dirty="0">
                <a:solidFill>
                  <a:schemeClr val="tx1">
                    <a:lumMod val="85000"/>
                    <a:lumOff val="15000"/>
                  </a:schemeClr>
                </a:solidFill>
                <a:cs typeface="B Nazanin" panose="00000400000000000000" pitchFamily="2" charset="-78"/>
              </a:rPr>
              <a:t>آنجا</a:t>
            </a:r>
            <a:r>
              <a:rPr lang="en-US" sz="2667" b="1" dirty="0">
                <a:solidFill>
                  <a:schemeClr val="tx1">
                    <a:lumMod val="85000"/>
                    <a:lumOff val="15000"/>
                  </a:schemeClr>
                </a:solidFill>
                <a:cs typeface="B Nazanin" panose="00000400000000000000" pitchFamily="2" charset="-78"/>
              </a:rPr>
              <a:t> </a:t>
            </a:r>
            <a:r>
              <a:rPr lang="fa-IR" sz="2667" b="1" dirty="0">
                <a:solidFill>
                  <a:schemeClr val="tx1">
                    <a:lumMod val="85000"/>
                    <a:lumOff val="15000"/>
                  </a:schemeClr>
                </a:solidFill>
                <a:cs typeface="B Nazanin" panose="00000400000000000000" pitchFamily="2" charset="-78"/>
              </a:rPr>
              <a:t>که به دلایل مختلف مثل گم</a:t>
            </a:r>
            <a:r>
              <a:rPr lang="en-US" sz="2667" b="1" dirty="0">
                <a:solidFill>
                  <a:schemeClr val="tx1">
                    <a:lumMod val="85000"/>
                    <a:lumOff val="15000"/>
                  </a:schemeClr>
                </a:solidFill>
                <a:cs typeface="B Nazanin" panose="00000400000000000000" pitchFamily="2" charset="-78"/>
              </a:rPr>
              <a:t> </a:t>
            </a:r>
            <a:r>
              <a:rPr lang="fa-IR" sz="2667" b="1" dirty="0">
                <a:solidFill>
                  <a:schemeClr val="tx1">
                    <a:lumMod val="85000"/>
                    <a:lumOff val="15000"/>
                  </a:schemeClr>
                </a:solidFill>
                <a:cs typeface="B Nazanin" panose="00000400000000000000" pitchFamily="2" charset="-78"/>
              </a:rPr>
              <a:t>‌شدن، آسیب دیدن و... ممکن است به تهیه انسولین و یا دارو در سفر نیاز داشته باشید، از پزشک معالج بخواهید تا یک نسخه اضافی </a:t>
            </a:r>
            <a:r>
              <a:rPr lang="fa-IR" sz="2667" b="1" dirty="0" err="1">
                <a:solidFill>
                  <a:schemeClr val="tx1">
                    <a:lumMod val="85000"/>
                    <a:lumOff val="15000"/>
                  </a:schemeClr>
                </a:solidFill>
                <a:cs typeface="B Nazanin" panose="00000400000000000000" pitchFamily="2" charset="-78"/>
              </a:rPr>
              <a:t>برایتان</a:t>
            </a:r>
            <a:r>
              <a:rPr lang="fa-IR" sz="2667" b="1" dirty="0">
                <a:solidFill>
                  <a:schemeClr val="tx1">
                    <a:lumMod val="85000"/>
                    <a:lumOff val="15000"/>
                  </a:schemeClr>
                </a:solidFill>
                <a:cs typeface="B Nazanin" panose="00000400000000000000" pitchFamily="2" charset="-78"/>
              </a:rPr>
              <a:t> بنویسد تا در صورت وقوع شرایط اضطراری در طول سفر با همراه داشتن آن، بتوانید از داروخانه انسولین و یا دارو تهیه کنید.</a:t>
            </a:r>
          </a:p>
        </p:txBody>
      </p:sp>
    </p:spTree>
    <p:extLst>
      <p:ext uri="{BB962C8B-B14F-4D97-AF65-F5344CB8AC3E}">
        <p14:creationId xmlns:p14="http://schemas.microsoft.com/office/powerpoint/2010/main" val="1101633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با پزشک خود مشورت کنید...</a:t>
            </a:r>
          </a:p>
        </p:txBody>
      </p:sp>
      <p:sp>
        <p:nvSpPr>
          <p:cNvPr id="5" name="Content Placeholder 4"/>
          <p:cNvSpPr>
            <a:spLocks noGrp="1"/>
          </p:cNvSpPr>
          <p:nvPr>
            <p:ph idx="1"/>
          </p:nvPr>
        </p:nvSpPr>
        <p:spPr>
          <a:xfrm>
            <a:off x="1209440" y="1596540"/>
            <a:ext cx="10587547" cy="4479347"/>
          </a:xfrm>
        </p:spPr>
        <p:txBody>
          <a:bodyPr>
            <a:normAutofit/>
          </a:bodyPr>
          <a:lstStyle/>
          <a:p>
            <a:pPr algn="just" rtl="1"/>
            <a:r>
              <a:rPr lang="fa-IR" sz="3200" b="1" dirty="0">
                <a:solidFill>
                  <a:schemeClr val="tx1">
                    <a:lumMod val="85000"/>
                    <a:lumOff val="15000"/>
                  </a:schemeClr>
                </a:solidFill>
                <a:cs typeface="B Nazanin" panose="00000400000000000000" pitchFamily="2" charset="-78"/>
              </a:rPr>
              <a:t>اگر به کشوری سفر </a:t>
            </a:r>
            <a:r>
              <a:rPr lang="fa-IR" sz="3200" b="1" dirty="0" err="1">
                <a:solidFill>
                  <a:schemeClr val="tx1">
                    <a:lumMod val="85000"/>
                    <a:lumOff val="15000"/>
                  </a:schemeClr>
                </a:solidFill>
                <a:cs typeface="B Nazanin" panose="00000400000000000000" pitchFamily="2" charset="-78"/>
              </a:rPr>
              <a:t>می‌کنید</a:t>
            </a:r>
            <a:r>
              <a:rPr lang="fa-IR" sz="3200" b="1" dirty="0">
                <a:solidFill>
                  <a:schemeClr val="tx1">
                    <a:lumMod val="85000"/>
                    <a:lumOff val="15000"/>
                  </a:schemeClr>
                </a:solidFill>
                <a:cs typeface="B Nazanin" panose="00000400000000000000" pitchFamily="2" charset="-78"/>
              </a:rPr>
              <a:t> که حمل دارو به آن غیرقانونی است باید پیش از سفر از پزشک درخواست کنید که برای حمل دارو، </a:t>
            </a:r>
            <a:r>
              <a:rPr lang="fa-IR" sz="3200" b="1" dirty="0" err="1">
                <a:solidFill>
                  <a:schemeClr val="tx1">
                    <a:lumMod val="85000"/>
                    <a:lumOff val="15000"/>
                  </a:schemeClr>
                </a:solidFill>
                <a:cs typeface="B Nazanin" panose="00000400000000000000" pitchFamily="2" charset="-78"/>
              </a:rPr>
              <a:t>نامه‌ای</a:t>
            </a:r>
            <a:r>
              <a:rPr lang="fa-IR" sz="3200" b="1" dirty="0">
                <a:solidFill>
                  <a:schemeClr val="tx1">
                    <a:lumMod val="85000"/>
                    <a:lumOff val="15000"/>
                  </a:schemeClr>
                </a:solidFill>
                <a:cs typeface="B Nazanin" panose="00000400000000000000" pitchFamily="2" charset="-78"/>
              </a:rPr>
              <a:t> بنویسد که در آن اسم دارو، علت مصرف و نحوه مصرف آن ذکر شود.</a:t>
            </a:r>
          </a:p>
          <a:p>
            <a:pPr algn="just" rtl="1"/>
            <a:endParaRPr lang="fa-IR" sz="3200" b="1" dirty="0">
              <a:solidFill>
                <a:schemeClr val="tx1">
                  <a:lumMod val="85000"/>
                  <a:lumOff val="15000"/>
                </a:schemeClr>
              </a:solidFill>
              <a:cs typeface="B Nazanin" panose="00000400000000000000" pitchFamily="2" charset="-78"/>
            </a:endParaRPr>
          </a:p>
          <a:p>
            <a:pPr algn="just" rtl="1"/>
            <a:r>
              <a:rPr lang="fa-IR" sz="3200" b="1" dirty="0">
                <a:solidFill>
                  <a:schemeClr val="tx1">
                    <a:lumMod val="85000"/>
                    <a:lumOff val="15000"/>
                  </a:schemeClr>
                </a:solidFill>
                <a:cs typeface="B Nazanin" panose="00000400000000000000" pitchFamily="2" charset="-78"/>
              </a:rPr>
              <a:t>در صورت لزوم واکسینه شوید: لازمه سفر به بعضی از کشورها، انجام واکسیناسیون در برابر بعضی از </a:t>
            </a:r>
            <a:r>
              <a:rPr lang="fa-IR" sz="3200" b="1" dirty="0" err="1">
                <a:solidFill>
                  <a:schemeClr val="tx1">
                    <a:lumMod val="85000"/>
                    <a:lumOff val="15000"/>
                  </a:schemeClr>
                </a:solidFill>
                <a:cs typeface="B Nazanin" panose="00000400000000000000" pitchFamily="2" charset="-78"/>
              </a:rPr>
              <a:t>بیماری‌ها</a:t>
            </a:r>
            <a:r>
              <a:rPr lang="fa-IR" sz="3200" b="1" dirty="0">
                <a:solidFill>
                  <a:schemeClr val="tx1">
                    <a:lumMod val="85000"/>
                    <a:lumOff val="15000"/>
                  </a:schemeClr>
                </a:solidFill>
                <a:cs typeface="B Nazanin" panose="00000400000000000000" pitchFamily="2" charset="-78"/>
              </a:rPr>
              <a:t> است، حتماً به این مورد</a:t>
            </a:r>
            <a:r>
              <a:rPr lang="en-US" sz="3200" b="1" dirty="0">
                <a:solidFill>
                  <a:schemeClr val="tx1">
                    <a:lumMod val="85000"/>
                    <a:lumOff val="15000"/>
                  </a:schemeClr>
                </a:solidFill>
                <a:cs typeface="B Nazanin" panose="00000400000000000000" pitchFamily="2" charset="-78"/>
              </a:rPr>
              <a:t> </a:t>
            </a:r>
            <a:r>
              <a:rPr lang="fa-IR" sz="3200" b="1" dirty="0">
                <a:solidFill>
                  <a:schemeClr val="tx1">
                    <a:lumMod val="85000"/>
                    <a:lumOff val="15000"/>
                  </a:schemeClr>
                </a:solidFill>
                <a:cs typeface="B Nazanin" panose="00000400000000000000" pitchFamily="2" charset="-78"/>
              </a:rPr>
              <a:t>توجه کنید.</a:t>
            </a:r>
          </a:p>
        </p:txBody>
      </p:sp>
    </p:spTree>
    <p:extLst>
      <p:ext uri="{BB962C8B-B14F-4D97-AF65-F5344CB8AC3E}">
        <p14:creationId xmlns:p14="http://schemas.microsoft.com/office/powerpoint/2010/main" val="3330106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تجهیزات کنترل قند خون </a:t>
            </a:r>
          </a:p>
        </p:txBody>
      </p:sp>
      <p:sp>
        <p:nvSpPr>
          <p:cNvPr id="5" name="Content Placeholder 4"/>
          <p:cNvSpPr>
            <a:spLocks noGrp="1"/>
          </p:cNvSpPr>
          <p:nvPr>
            <p:ph idx="1"/>
          </p:nvPr>
        </p:nvSpPr>
        <p:spPr>
          <a:xfrm>
            <a:off x="1005833" y="1596540"/>
            <a:ext cx="10791152" cy="4479347"/>
          </a:xfrm>
        </p:spPr>
        <p:txBody>
          <a:bodyPr>
            <a:normAutofit fontScale="92500" lnSpcReduction="20000"/>
          </a:bodyPr>
          <a:lstStyle/>
          <a:p>
            <a:pPr algn="just" rtl="1"/>
            <a:r>
              <a:rPr lang="fa-IR" b="1" dirty="0">
                <a:solidFill>
                  <a:schemeClr val="tx1">
                    <a:lumMod val="85000"/>
                    <a:lumOff val="15000"/>
                  </a:schemeClr>
                </a:solidFill>
                <a:cs typeface="B Nazanin" panose="00000400000000000000" pitchFamily="2" charset="-78"/>
              </a:rPr>
              <a:t>تجهیزات کنترل قند مانند نوار تست قند و </a:t>
            </a:r>
            <a:r>
              <a:rPr lang="fa-IR" b="1" dirty="0" err="1">
                <a:solidFill>
                  <a:schemeClr val="tx1">
                    <a:lumMod val="85000"/>
                    <a:lumOff val="15000"/>
                  </a:schemeClr>
                </a:solidFill>
                <a:cs typeface="B Nazanin" panose="00000400000000000000" pitchFamily="2" charset="-78"/>
              </a:rPr>
              <a:t>سوزن‌های</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لنست</a:t>
            </a:r>
            <a:r>
              <a:rPr lang="fa-IR" b="1" dirty="0">
                <a:solidFill>
                  <a:schemeClr val="tx1">
                    <a:lumMod val="85000"/>
                    <a:lumOff val="15000"/>
                  </a:schemeClr>
                </a:solidFill>
                <a:cs typeface="B Nazanin" panose="00000400000000000000" pitchFamily="2" charset="-78"/>
              </a:rPr>
              <a:t>، سرنگ یا </a:t>
            </a:r>
            <a:r>
              <a:rPr lang="fa-IR" b="1" dirty="0" err="1">
                <a:solidFill>
                  <a:schemeClr val="tx1">
                    <a:lumMod val="85000"/>
                    <a:lumOff val="15000"/>
                  </a:schemeClr>
                </a:solidFill>
                <a:cs typeface="B Nazanin" panose="00000400000000000000" pitchFamily="2" charset="-78"/>
              </a:rPr>
              <a:t>سرسوزن‌های</a:t>
            </a:r>
            <a:r>
              <a:rPr lang="fa-IR" b="1" dirty="0">
                <a:solidFill>
                  <a:schemeClr val="tx1">
                    <a:lumMod val="85000"/>
                    <a:lumOff val="15000"/>
                  </a:schemeClr>
                </a:solidFill>
                <a:cs typeface="B Nazanin" panose="00000400000000000000" pitchFamily="2" charset="-78"/>
              </a:rPr>
              <a:t> انسولین را دو برابر میزان موردنیاز در طول سفر همراه خود داشته باشید و در </a:t>
            </a:r>
            <a:r>
              <a:rPr lang="fa-IR" b="1" dirty="0" err="1">
                <a:solidFill>
                  <a:schemeClr val="tx1">
                    <a:lumMod val="85000"/>
                    <a:lumOff val="15000"/>
                  </a:schemeClr>
                </a:solidFill>
                <a:cs typeface="B Nazanin" panose="00000400000000000000" pitchFamily="2" charset="-78"/>
              </a:rPr>
              <a:t>کیف‌های</a:t>
            </a:r>
            <a:r>
              <a:rPr lang="fa-IR" b="1" dirty="0">
                <a:solidFill>
                  <a:schemeClr val="tx1">
                    <a:lumMod val="85000"/>
                    <a:lumOff val="15000"/>
                  </a:schemeClr>
                </a:solidFill>
                <a:cs typeface="B Nazanin" panose="00000400000000000000" pitchFamily="2" charset="-78"/>
              </a:rPr>
              <a:t> مختلف </a:t>
            </a:r>
            <a:r>
              <a:rPr lang="fa-IR" b="1" dirty="0" err="1">
                <a:solidFill>
                  <a:schemeClr val="tx1">
                    <a:lumMod val="85000"/>
                    <a:lumOff val="15000"/>
                  </a:schemeClr>
                </a:solidFill>
                <a:cs typeface="B Nazanin" panose="00000400000000000000" pitchFamily="2" charset="-78"/>
              </a:rPr>
              <a:t>آن‌ها</a:t>
            </a:r>
            <a:r>
              <a:rPr lang="fa-IR" b="1" dirty="0">
                <a:solidFill>
                  <a:schemeClr val="tx1">
                    <a:lumMod val="85000"/>
                    <a:lumOff val="15000"/>
                  </a:schemeClr>
                </a:solidFill>
                <a:cs typeface="B Nazanin" panose="00000400000000000000" pitchFamily="2" charset="-78"/>
              </a:rPr>
              <a:t> را نگهداری کنید.</a:t>
            </a:r>
          </a:p>
          <a:p>
            <a:pPr algn="just" rtl="1"/>
            <a:r>
              <a:rPr lang="fa-IR" b="1" dirty="0">
                <a:solidFill>
                  <a:schemeClr val="tx1">
                    <a:lumMod val="85000"/>
                    <a:lumOff val="15000"/>
                  </a:schemeClr>
                </a:solidFill>
                <a:cs typeface="B Nazanin" panose="00000400000000000000" pitchFamily="2" charset="-78"/>
              </a:rPr>
              <a:t>مقدار انسولینی که همراه خود </a:t>
            </a:r>
            <a:r>
              <a:rPr lang="fa-IR" b="1" dirty="0" err="1">
                <a:solidFill>
                  <a:schemeClr val="tx1">
                    <a:lumMod val="85000"/>
                    <a:lumOff val="15000"/>
                  </a:schemeClr>
                </a:solidFill>
                <a:cs typeface="B Nazanin" panose="00000400000000000000" pitchFamily="2" charset="-78"/>
              </a:rPr>
              <a:t>می‌برید</a:t>
            </a:r>
            <a:r>
              <a:rPr lang="fa-IR" b="1" dirty="0">
                <a:solidFill>
                  <a:schemeClr val="tx1">
                    <a:lumMod val="85000"/>
                    <a:lumOff val="15000"/>
                  </a:schemeClr>
                </a:solidFill>
                <a:cs typeface="B Nazanin" panose="00000400000000000000" pitchFamily="2" charset="-78"/>
              </a:rPr>
              <a:t> حدود یک هفته بیشتر از میزان مورد نیازتان در طول مسافرت باشد تا در صورت </a:t>
            </a:r>
            <a:r>
              <a:rPr lang="fa-IR" b="1" dirty="0" err="1">
                <a:solidFill>
                  <a:schemeClr val="tx1">
                    <a:lumMod val="85000"/>
                    <a:lumOff val="15000"/>
                  </a:schemeClr>
                </a:solidFill>
                <a:cs typeface="B Nazanin" panose="00000400000000000000" pitchFamily="2" charset="-78"/>
              </a:rPr>
              <a:t>طولانی‌تر</a:t>
            </a:r>
            <a:r>
              <a:rPr lang="fa-IR" b="1" dirty="0">
                <a:solidFill>
                  <a:schemeClr val="tx1">
                    <a:lumMod val="85000"/>
                    <a:lumOff val="15000"/>
                  </a:schemeClr>
                </a:solidFill>
                <a:cs typeface="B Nazanin" panose="00000400000000000000" pitchFamily="2" charset="-78"/>
              </a:rPr>
              <a:t> شدن مدت سفر با کمبود انسولین مواجه نشوید.</a:t>
            </a:r>
          </a:p>
          <a:p>
            <a:pPr algn="just" rtl="1"/>
            <a:r>
              <a:rPr lang="fa-IR" b="1" dirty="0">
                <a:solidFill>
                  <a:schemeClr val="tx1">
                    <a:lumMod val="85000"/>
                    <a:lumOff val="15000"/>
                  </a:schemeClr>
                </a:solidFill>
                <a:cs typeface="B Nazanin" panose="00000400000000000000" pitchFamily="2" charset="-78"/>
              </a:rPr>
              <a:t>انسولین را داخل </a:t>
            </a:r>
            <a:r>
              <a:rPr lang="fa-IR" b="1" dirty="0" err="1">
                <a:solidFill>
                  <a:schemeClr val="tx1">
                    <a:lumMod val="85000"/>
                    <a:lumOff val="15000"/>
                  </a:schemeClr>
                </a:solidFill>
                <a:cs typeface="B Nazanin" panose="00000400000000000000" pitchFamily="2" charset="-78"/>
              </a:rPr>
              <a:t>کیف‌های</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خنک‌کننده</a:t>
            </a:r>
            <a:r>
              <a:rPr lang="fa-IR" b="1" dirty="0">
                <a:solidFill>
                  <a:schemeClr val="tx1">
                    <a:lumMod val="85000"/>
                    <a:lumOff val="15000"/>
                  </a:schemeClr>
                </a:solidFill>
                <a:cs typeface="B Nazanin" panose="00000400000000000000" pitchFamily="2" charset="-78"/>
              </a:rPr>
              <a:t> حمل کنید تا در اثر تغییرات دمای هوا دچار آسیب نشود.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237678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تجهیزات کنترل قند خون </a:t>
            </a:r>
          </a:p>
        </p:txBody>
      </p:sp>
      <p:sp>
        <p:nvSpPr>
          <p:cNvPr id="5" name="Content Placeholder 4"/>
          <p:cNvSpPr>
            <a:spLocks noGrp="1"/>
          </p:cNvSpPr>
          <p:nvPr>
            <p:ph idx="1"/>
          </p:nvPr>
        </p:nvSpPr>
        <p:spPr>
          <a:xfrm>
            <a:off x="1005833" y="1596540"/>
            <a:ext cx="10791152" cy="4479347"/>
          </a:xfrm>
        </p:spPr>
        <p:txBody>
          <a:bodyPr>
            <a:normAutofit/>
          </a:bodyPr>
          <a:lstStyle/>
          <a:p>
            <a:pPr algn="just" rtl="1"/>
            <a:r>
              <a:rPr lang="ar-SA" sz="3200" b="1" dirty="0">
                <a:solidFill>
                  <a:schemeClr val="tx1">
                    <a:lumMod val="85000"/>
                    <a:lumOff val="15000"/>
                  </a:schemeClr>
                </a:solidFill>
                <a:cs typeface="B Nazanin" panose="00000400000000000000" pitchFamily="2" charset="-78"/>
              </a:rPr>
              <a:t>همه انسولین و تجهیزات کنترل قند خون خود را در یک </a:t>
            </a:r>
            <a:r>
              <a:rPr lang="fa-IR" sz="3200" b="1" dirty="0">
                <a:solidFill>
                  <a:schemeClr val="tx1">
                    <a:lumMod val="85000"/>
                    <a:lumOff val="15000"/>
                  </a:schemeClr>
                </a:solidFill>
                <a:cs typeface="B Nazanin" panose="00000400000000000000" pitchFamily="2" charset="-78"/>
              </a:rPr>
              <a:t>چمدان</a:t>
            </a:r>
            <a:r>
              <a:rPr lang="ar-SA" sz="3200" b="1" dirty="0">
                <a:solidFill>
                  <a:schemeClr val="tx1">
                    <a:lumMod val="85000"/>
                    <a:lumOff val="15000"/>
                  </a:schemeClr>
                </a:solidFill>
                <a:cs typeface="B Nazanin" panose="00000400000000000000" pitchFamily="2" charset="-78"/>
              </a:rPr>
              <a:t> یا کیف‌دستی قرار ندهید، بلکه قسمتی از آن را در یک کیف‌دستی و مابقی را در کیف دیگری قرار دهید تا درصورت گم‌شدن یا آسیب دیدن یکی از این کیف‌ها، با کمبود انسولین یا تجهیزات کنترل قند خون مواجه نشوید</a:t>
            </a:r>
            <a:r>
              <a:rPr lang="en-US" sz="3200" b="1" dirty="0">
                <a:solidFill>
                  <a:schemeClr val="tx1">
                    <a:lumMod val="85000"/>
                    <a:lumOff val="15000"/>
                  </a:schemeClr>
                </a:solidFill>
                <a:cs typeface="B Nazanin" panose="00000400000000000000" pitchFamily="2" charset="-78"/>
              </a:rPr>
              <a:t>.</a:t>
            </a:r>
          </a:p>
          <a:p>
            <a:pPr algn="just" rtl="1"/>
            <a:r>
              <a:rPr lang="ar-SA" sz="3200" b="1" dirty="0">
                <a:solidFill>
                  <a:schemeClr val="tx1">
                    <a:lumMod val="85000"/>
                    <a:lumOff val="15000"/>
                  </a:schemeClr>
                </a:solidFill>
                <a:cs typeface="B Nazanin" panose="00000400000000000000" pitchFamily="2" charset="-78"/>
              </a:rPr>
              <a:t>در طی سفر انسولین، داروها و دستگاه تست قند خون خود را در دسترس و نزدیک خود قرار بدهید تا برای استفاده از آن‌ها دچار مشکل نشوید</a:t>
            </a:r>
            <a:r>
              <a:rPr lang="en-US" sz="3200" b="1" dirty="0">
                <a:solidFill>
                  <a:schemeClr val="tx1">
                    <a:lumMod val="85000"/>
                    <a:lumOff val="15000"/>
                  </a:schemeClr>
                </a:solidFill>
                <a:cs typeface="B Nazanin" panose="00000400000000000000" pitchFamily="2" charset="-78"/>
              </a:rPr>
              <a:t>.</a:t>
            </a:r>
          </a:p>
          <a:p>
            <a:pPr algn="just" rtl="1"/>
            <a:endParaRPr lang="fa-IR" sz="32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40581086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خصوص افت قند خون </a:t>
            </a:r>
          </a:p>
        </p:txBody>
      </p:sp>
      <p:sp>
        <p:nvSpPr>
          <p:cNvPr id="5" name="Content Placeholder 4"/>
          <p:cNvSpPr>
            <a:spLocks noGrp="1"/>
          </p:cNvSpPr>
          <p:nvPr>
            <p:ph idx="1"/>
          </p:nvPr>
        </p:nvSpPr>
        <p:spPr>
          <a:xfrm>
            <a:off x="1005833" y="1596540"/>
            <a:ext cx="10791152" cy="4479347"/>
          </a:xfrm>
        </p:spPr>
        <p:txBody>
          <a:bodyPr>
            <a:normAutofit fontScale="85000" lnSpcReduction="20000"/>
          </a:bodyPr>
          <a:lstStyle/>
          <a:p>
            <a:pPr algn="just" rtl="1"/>
            <a:r>
              <a:rPr lang="ar-SA" b="1" dirty="0">
                <a:solidFill>
                  <a:schemeClr val="tx1">
                    <a:lumMod val="85000"/>
                    <a:lumOff val="15000"/>
                  </a:schemeClr>
                </a:solidFill>
                <a:cs typeface="B Nazanin" panose="00000400000000000000" pitchFamily="2" charset="-78"/>
              </a:rPr>
              <a:t>چنانچه داروهای خوراکی دیابت و یا انسولین مصرف می کنید، همیشه برای مواقع ضروری مواد قندی جهت درمان افت قند خون به همراه داشته باشید.</a:t>
            </a:r>
          </a:p>
          <a:p>
            <a:pPr algn="just" rtl="1"/>
            <a:r>
              <a:rPr lang="ar-SA" b="1" dirty="0">
                <a:solidFill>
                  <a:schemeClr val="tx1">
                    <a:lumMod val="85000"/>
                    <a:lumOff val="15000"/>
                  </a:schemeClr>
                </a:solidFill>
                <a:cs typeface="B Nazanin" panose="00000400000000000000" pitchFamily="2" charset="-78"/>
              </a:rPr>
              <a:t>چنانچه از انسولین استفاده می کنید، همواره یک کیت تزریق گلوکاگون</a:t>
            </a:r>
            <a:r>
              <a:rPr lang="fa-IR" b="1" dirty="0">
                <a:solidFill>
                  <a:schemeClr val="tx1">
                    <a:lumMod val="85000"/>
                    <a:lumOff val="15000"/>
                  </a:schemeClr>
                </a:solidFill>
                <a:cs typeface="B Nazanin" panose="00000400000000000000" pitchFamily="2" charset="-78"/>
              </a:rPr>
              <a:t> با خود به همراه</a:t>
            </a:r>
            <a:r>
              <a:rPr lang="ar-SA" b="1" dirty="0">
                <a:solidFill>
                  <a:schemeClr val="tx1">
                    <a:lumMod val="85000"/>
                    <a:lumOff val="15000"/>
                  </a:schemeClr>
                </a:solidFill>
                <a:cs typeface="B Nazanin" panose="00000400000000000000" pitchFamily="2" charset="-78"/>
              </a:rPr>
              <a:t> داشته باشید. کیت گلوکاگون یک بسته حاوی یک ویال گلوکاگون و یک سرنگ و سر سوزن است.</a:t>
            </a:r>
          </a:p>
          <a:p>
            <a:pPr algn="just" rtl="1"/>
            <a:r>
              <a:rPr lang="ar-SA" b="1" dirty="0">
                <a:solidFill>
                  <a:schemeClr val="tx1">
                    <a:lumMod val="85000"/>
                    <a:lumOff val="15000"/>
                  </a:schemeClr>
                </a:solidFill>
                <a:cs typeface="B Nazanin" panose="00000400000000000000" pitchFamily="2" charset="-78"/>
              </a:rPr>
              <a:t>تزریق گلوکاگون باعث افزایش سریع قند خون می شود. چنانچه شما دچار هیپوگلیسمی شدید شوید، برای درمان خود نیاز به کمک خواهید داشت.</a:t>
            </a:r>
          </a:p>
          <a:p>
            <a:pPr algn="just" rtl="1"/>
            <a:r>
              <a:rPr lang="ar-SA" b="1" dirty="0">
                <a:solidFill>
                  <a:schemeClr val="tx1">
                    <a:lumMod val="85000"/>
                    <a:lumOff val="15000"/>
                  </a:schemeClr>
                </a:solidFill>
                <a:cs typeface="B Nazanin" panose="00000400000000000000" pitchFamily="2" charset="-78"/>
              </a:rPr>
              <a:t>تزریق گلوکاگون را به اعضای خانواده، دوستان و همکاران خود آموزش دهید تا در موقع لزوم بتوانند به شما کمک کنند.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417057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45507" y="75533"/>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خصوص قند خون بالا</a:t>
            </a:r>
          </a:p>
        </p:txBody>
      </p:sp>
      <p:sp>
        <p:nvSpPr>
          <p:cNvPr id="5" name="Content Placeholder 4"/>
          <p:cNvSpPr>
            <a:spLocks noGrp="1"/>
          </p:cNvSpPr>
          <p:nvPr>
            <p:ph idx="1"/>
          </p:nvPr>
        </p:nvSpPr>
        <p:spPr>
          <a:xfrm>
            <a:off x="395014" y="1392934"/>
            <a:ext cx="11401972" cy="5090167"/>
          </a:xfrm>
        </p:spPr>
        <p:txBody>
          <a:bodyPr>
            <a:noAutofit/>
          </a:bodyPr>
          <a:lstStyle/>
          <a:p>
            <a:pPr marL="0" indent="0" algn="just" rtl="1">
              <a:buNone/>
            </a:pPr>
            <a:r>
              <a:rPr lang="ar-SA" sz="2667" b="1" dirty="0">
                <a:solidFill>
                  <a:schemeClr val="tx1">
                    <a:lumMod val="85000"/>
                    <a:lumOff val="15000"/>
                  </a:schemeClr>
                </a:solidFill>
                <a:cs typeface="B Nazanin" panose="00000400000000000000" pitchFamily="2" charset="-78"/>
              </a:rPr>
              <a:t>زمانی که قند خون غیرناشتا بالاتر از محدوده توصیه شده باشد(مخصوصاً بالاتر از 250)، لازم است مراحل زیر را دنبال کنی</a:t>
            </a:r>
            <a:r>
              <a:rPr lang="fa-IR" sz="2667" b="1" dirty="0">
                <a:solidFill>
                  <a:schemeClr val="tx1">
                    <a:lumMod val="85000"/>
                    <a:lumOff val="15000"/>
                  </a:schemeClr>
                </a:solidFill>
                <a:cs typeface="B Nazanin" panose="00000400000000000000" pitchFamily="2" charset="-78"/>
              </a:rPr>
              <a:t>د</a:t>
            </a:r>
            <a:r>
              <a:rPr lang="ar-SA" sz="2667" b="1" dirty="0">
                <a:solidFill>
                  <a:schemeClr val="tx1">
                    <a:lumMod val="85000"/>
                    <a:lumOff val="15000"/>
                  </a:schemeClr>
                </a:solidFill>
                <a:cs typeface="B Nazanin" panose="00000400000000000000" pitchFamily="2" charset="-78"/>
              </a:rPr>
              <a:t>:</a:t>
            </a:r>
          </a:p>
          <a:p>
            <a:pPr algn="just" rtl="1"/>
            <a:r>
              <a:rPr lang="ar-SA" sz="2667" b="1" dirty="0">
                <a:solidFill>
                  <a:schemeClr val="tx1">
                    <a:lumMod val="85000"/>
                    <a:lumOff val="15000"/>
                  </a:schemeClr>
                </a:solidFill>
                <a:cs typeface="B Nazanin" panose="00000400000000000000" pitchFamily="2" charset="-78"/>
              </a:rPr>
              <a:t>مایعات بدون قند بنوشید. (یک لیتر در یک ساعت به معنای هر یک ربع یک لیوان)</a:t>
            </a:r>
          </a:p>
          <a:p>
            <a:pPr algn="just" rtl="1"/>
            <a:r>
              <a:rPr lang="ar-SA" sz="2667" b="1" dirty="0">
                <a:solidFill>
                  <a:schemeClr val="tx1">
                    <a:lumMod val="85000"/>
                    <a:lumOff val="15000"/>
                  </a:schemeClr>
                </a:solidFill>
                <a:cs typeface="B Nazanin" panose="00000400000000000000" pitchFamily="2" charset="-78"/>
              </a:rPr>
              <a:t>از غذاهای حاوی مواد قندی و نشاسته ای استفاده نکنید.</a:t>
            </a:r>
          </a:p>
          <a:p>
            <a:pPr algn="just" rtl="1"/>
            <a:r>
              <a:rPr lang="ar-SA" sz="2667" b="1" dirty="0">
                <a:solidFill>
                  <a:schemeClr val="tx1">
                    <a:lumMod val="85000"/>
                    <a:lumOff val="15000"/>
                  </a:schemeClr>
                </a:solidFill>
                <a:cs typeface="B Nazanin" panose="00000400000000000000" pitchFamily="2" charset="-78"/>
              </a:rPr>
              <a:t>مطمئن شوید که قرص یا انسولین خود را مصرف کرده اید. اگرآن را فراموش کرده اید با پزشک خود تماس بگیرید تا شما را درمصرف دارو راهنمایی کند.</a:t>
            </a:r>
          </a:p>
          <a:p>
            <a:pPr algn="just" rtl="1"/>
            <a:r>
              <a:rPr lang="ar-SA" sz="2667" b="1" dirty="0">
                <a:solidFill>
                  <a:schemeClr val="tx1">
                    <a:lumMod val="85000"/>
                    <a:lumOff val="15000"/>
                  </a:schemeClr>
                </a:solidFill>
                <a:cs typeface="B Nazanin" panose="00000400000000000000" pitchFamily="2" charset="-78"/>
              </a:rPr>
              <a:t>اگردیابتی نوع یک هستید، زمانی که قندخون بالاتر از 250 </a:t>
            </a:r>
            <a:r>
              <a:rPr lang="fa-IR" sz="2667" b="1" dirty="0">
                <a:solidFill>
                  <a:schemeClr val="tx1">
                    <a:lumMod val="85000"/>
                    <a:lumOff val="15000"/>
                  </a:schemeClr>
                </a:solidFill>
                <a:cs typeface="B Nazanin" panose="00000400000000000000" pitchFamily="2" charset="-78"/>
              </a:rPr>
              <a:t>است،</a:t>
            </a:r>
            <a:r>
              <a:rPr lang="ar-SA" sz="2667" b="1" dirty="0">
                <a:solidFill>
                  <a:schemeClr val="tx1">
                    <a:lumMod val="85000"/>
                    <a:lumOff val="15000"/>
                  </a:schemeClr>
                </a:solidFill>
                <a:cs typeface="B Nazanin" panose="00000400000000000000" pitchFamily="2" charset="-78"/>
              </a:rPr>
              <a:t> ادرار خود را از نظر وجود کتون بررسی کنید.</a:t>
            </a:r>
            <a:r>
              <a:rPr lang="fa-IR" sz="2667" b="1" dirty="0">
                <a:solidFill>
                  <a:schemeClr val="tx1">
                    <a:lumMod val="85000"/>
                    <a:lumOff val="15000"/>
                  </a:schemeClr>
                </a:solidFill>
                <a:cs typeface="B Nazanin" panose="00000400000000000000" pitchFamily="2" charset="-78"/>
              </a:rPr>
              <a:t> </a:t>
            </a:r>
            <a:r>
              <a:rPr lang="ar-SA" sz="2667" b="1" dirty="0">
                <a:solidFill>
                  <a:schemeClr val="tx1">
                    <a:lumMod val="85000"/>
                    <a:lumOff val="15000"/>
                  </a:schemeClr>
                </a:solidFill>
                <a:cs typeface="B Nazanin" panose="00000400000000000000" pitchFamily="2" charset="-78"/>
              </a:rPr>
              <a:t>در روزهای </a:t>
            </a:r>
            <a:r>
              <a:rPr lang="fa-IR" sz="2667" b="1" dirty="0">
                <a:solidFill>
                  <a:schemeClr val="tx1">
                    <a:lumMod val="85000"/>
                    <a:lumOff val="15000"/>
                  </a:schemeClr>
                </a:solidFill>
                <a:cs typeface="B Nazanin" panose="00000400000000000000" pitchFamily="2" charset="-78"/>
              </a:rPr>
              <a:t>بعدی</a:t>
            </a:r>
            <a:r>
              <a:rPr lang="ar-SA" sz="2667" b="1" dirty="0">
                <a:solidFill>
                  <a:schemeClr val="tx1">
                    <a:lumMod val="85000"/>
                    <a:lumOff val="15000"/>
                  </a:schemeClr>
                </a:solidFill>
                <a:cs typeface="B Nazanin" panose="00000400000000000000" pitchFamily="2" charset="-78"/>
              </a:rPr>
              <a:t> به دفعات بیشتری قندخون خود را اندازه بگیرید تا ببینید آیا هنوز بالاست؟</a:t>
            </a:r>
          </a:p>
          <a:p>
            <a:pPr marL="0" indent="0" algn="just" rtl="1">
              <a:buNone/>
            </a:pPr>
            <a:r>
              <a:rPr lang="ar-SA" sz="2667" b="1" dirty="0">
                <a:solidFill>
                  <a:srgbClr val="FF0000"/>
                </a:solidFill>
                <a:cs typeface="B Nazanin" panose="00000400000000000000" pitchFamily="2" charset="-78"/>
              </a:rPr>
              <a:t>هشدار: </a:t>
            </a:r>
            <a:r>
              <a:rPr lang="ar-SA" sz="2667" b="1" dirty="0">
                <a:solidFill>
                  <a:schemeClr val="tx1">
                    <a:lumMod val="85000"/>
                    <a:lumOff val="15000"/>
                  </a:schemeClr>
                </a:solidFill>
                <a:cs typeface="B Nazanin" panose="00000400000000000000" pitchFamily="2" charset="-78"/>
              </a:rPr>
              <a:t>با قند بالای 250 مجاز به انجام </a:t>
            </a:r>
            <a:r>
              <a:rPr lang="fa-IR" sz="2667" b="1" dirty="0">
                <a:solidFill>
                  <a:schemeClr val="tx1">
                    <a:lumMod val="85000"/>
                    <a:lumOff val="15000"/>
                  </a:schemeClr>
                </a:solidFill>
                <a:cs typeface="B Nazanin" panose="00000400000000000000" pitchFamily="2" charset="-78"/>
              </a:rPr>
              <a:t>پیاده روی یا </a:t>
            </a:r>
            <a:r>
              <a:rPr lang="ar-SA" sz="2667" b="1" dirty="0">
                <a:solidFill>
                  <a:schemeClr val="tx1">
                    <a:lumMod val="85000"/>
                    <a:lumOff val="15000"/>
                  </a:schemeClr>
                </a:solidFill>
                <a:cs typeface="B Nazanin" panose="00000400000000000000" pitchFamily="2" charset="-78"/>
              </a:rPr>
              <a:t>ورزش نیستی</a:t>
            </a:r>
            <a:r>
              <a:rPr lang="fa-IR" sz="2667" b="1" dirty="0">
                <a:solidFill>
                  <a:schemeClr val="tx1">
                    <a:lumMod val="85000"/>
                    <a:lumOff val="15000"/>
                  </a:schemeClr>
                </a:solidFill>
                <a:cs typeface="B Nazanin" panose="00000400000000000000" pitchFamily="2" charset="-78"/>
              </a:rPr>
              <a:t>د</a:t>
            </a:r>
            <a:r>
              <a:rPr lang="ar-SA" sz="2667" b="1" dirty="0">
                <a:solidFill>
                  <a:schemeClr val="tx1">
                    <a:lumMod val="85000"/>
                    <a:lumOff val="15000"/>
                  </a:schemeClr>
                </a:solidFill>
                <a:cs typeface="B Nazanin" panose="00000400000000000000" pitchFamily="2" charset="-78"/>
              </a:rPr>
              <a:t>.</a:t>
            </a:r>
          </a:p>
        </p:txBody>
      </p:sp>
    </p:spTree>
    <p:extLst>
      <p:ext uri="{BB962C8B-B14F-4D97-AF65-F5344CB8AC3E}">
        <p14:creationId xmlns:p14="http://schemas.microsoft.com/office/powerpoint/2010/main" val="3198681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171294"/>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و نقل </a:t>
            </a:r>
          </a:p>
        </p:txBody>
      </p:sp>
      <p:sp>
        <p:nvSpPr>
          <p:cNvPr id="5" name="Content Placeholder 4"/>
          <p:cNvSpPr>
            <a:spLocks noGrp="1"/>
          </p:cNvSpPr>
          <p:nvPr>
            <p:ph idx="1"/>
          </p:nvPr>
        </p:nvSpPr>
        <p:spPr>
          <a:xfrm>
            <a:off x="598621" y="1189327"/>
            <a:ext cx="10994759" cy="5293775"/>
          </a:xfrm>
        </p:spPr>
        <p:txBody>
          <a:bodyPr>
            <a:noAutofit/>
          </a:bodyPr>
          <a:lstStyle/>
          <a:p>
            <a:pPr algn="just" rtl="1"/>
            <a:r>
              <a:rPr lang="fa-IR" sz="2400" b="1" dirty="0">
                <a:solidFill>
                  <a:schemeClr val="tx1">
                    <a:lumMod val="85000"/>
                    <a:lumOff val="15000"/>
                  </a:schemeClr>
                </a:solidFill>
                <a:cs typeface="B Nazanin" panose="00000400000000000000" pitchFamily="2" charset="-78"/>
              </a:rPr>
              <a:t>کارت شناسایی دیابت را همراه خود داشته باشید.</a:t>
            </a:r>
          </a:p>
          <a:p>
            <a:pPr algn="just" rtl="1"/>
            <a:r>
              <a:rPr lang="ar-SA" sz="2400" b="1" dirty="0">
                <a:solidFill>
                  <a:schemeClr val="tx1">
                    <a:lumMod val="85000"/>
                    <a:lumOff val="15000"/>
                  </a:schemeClr>
                </a:solidFill>
                <a:cs typeface="B Nazanin" panose="00000400000000000000" pitchFamily="2" charset="-78"/>
              </a:rPr>
              <a:t>استفاده از نشانه های معرفی دیابت مثل دستبند یا گردنبند می تواند برای مواقع اورژانس بسیار سودمند باشد.</a:t>
            </a:r>
            <a:endParaRPr lang="fa-IR" sz="2400" b="1" dirty="0">
              <a:solidFill>
                <a:schemeClr val="tx1">
                  <a:lumMod val="85000"/>
                  <a:lumOff val="15000"/>
                </a:schemeClr>
              </a:solidFill>
              <a:cs typeface="B Nazanin" panose="00000400000000000000" pitchFamily="2" charset="-78"/>
            </a:endParaRPr>
          </a:p>
          <a:p>
            <a:pPr algn="just" rtl="1"/>
            <a:r>
              <a:rPr lang="fa-IR" sz="2400" b="1" dirty="0">
                <a:solidFill>
                  <a:schemeClr val="tx1">
                    <a:lumMod val="85000"/>
                    <a:lumOff val="15000"/>
                  </a:schemeClr>
                </a:solidFill>
                <a:cs typeface="B Nazanin" panose="00000400000000000000" pitchFamily="2" charset="-78"/>
              </a:rPr>
              <a:t>در سیستم نقلیه سفر، </a:t>
            </a:r>
            <a:r>
              <a:rPr lang="fa-IR" sz="2400" b="1" dirty="0" err="1">
                <a:solidFill>
                  <a:schemeClr val="tx1">
                    <a:lumMod val="85000"/>
                    <a:lumOff val="15000"/>
                  </a:schemeClr>
                </a:solidFill>
                <a:cs typeface="B Nazanin" panose="00000400000000000000" pitchFamily="2" charset="-78"/>
              </a:rPr>
              <a:t>خوراکی‌های</a:t>
            </a:r>
            <a:r>
              <a:rPr lang="fa-IR" sz="2400" b="1" dirty="0">
                <a:solidFill>
                  <a:schemeClr val="tx1">
                    <a:lumMod val="85000"/>
                    <a:lumOff val="15000"/>
                  </a:schemeClr>
                </a:solidFill>
                <a:cs typeface="B Nazanin" panose="00000400000000000000" pitchFamily="2" charset="-78"/>
              </a:rPr>
              <a:t> مناسب همراه خود داشته باشید. این </a:t>
            </a:r>
            <a:r>
              <a:rPr lang="fa-IR" sz="2400" b="1" dirty="0" err="1">
                <a:solidFill>
                  <a:schemeClr val="tx1">
                    <a:lumMod val="85000"/>
                    <a:lumOff val="15000"/>
                  </a:schemeClr>
                </a:solidFill>
                <a:cs typeface="B Nazanin" panose="00000400000000000000" pitchFamily="2" charset="-78"/>
              </a:rPr>
              <a:t>خوراکی‌ها</a:t>
            </a:r>
            <a:r>
              <a:rPr lang="fa-IR" sz="2400" b="1" dirty="0">
                <a:solidFill>
                  <a:schemeClr val="tx1">
                    <a:lumMod val="85000"/>
                    <a:lumOff val="15000"/>
                  </a:schemeClr>
                </a:solidFill>
                <a:cs typeface="B Nazanin" panose="00000400000000000000" pitchFamily="2" charset="-78"/>
              </a:rPr>
              <a:t> به سه دسته تقسیم </a:t>
            </a:r>
            <a:r>
              <a:rPr lang="fa-IR" sz="2400" b="1" dirty="0" err="1">
                <a:solidFill>
                  <a:schemeClr val="tx1">
                    <a:lumMod val="85000"/>
                    <a:lumOff val="15000"/>
                  </a:schemeClr>
                </a:solidFill>
                <a:cs typeface="B Nazanin" panose="00000400000000000000" pitchFamily="2" charset="-78"/>
              </a:rPr>
              <a:t>می‌شوند</a:t>
            </a:r>
            <a:r>
              <a:rPr lang="en-US" sz="2400" b="1" dirty="0">
                <a:solidFill>
                  <a:schemeClr val="tx1">
                    <a:lumMod val="85000"/>
                    <a:lumOff val="15000"/>
                  </a:schemeClr>
                </a:solidFill>
                <a:cs typeface="B Nazanin" panose="00000400000000000000" pitchFamily="2" charset="-78"/>
              </a:rPr>
              <a:t>:</a:t>
            </a:r>
          </a:p>
          <a:p>
            <a:pPr algn="just" rtl="1">
              <a:buFont typeface="Wingdings" panose="05000000000000000000" pitchFamily="2" charset="2"/>
              <a:buChar char="v"/>
            </a:pPr>
            <a:r>
              <a:rPr lang="fa-IR" sz="2400" b="1" dirty="0">
                <a:solidFill>
                  <a:schemeClr val="tx1">
                    <a:lumMod val="85000"/>
                    <a:lumOff val="15000"/>
                  </a:schemeClr>
                </a:solidFill>
                <a:cs typeface="B Nazanin" panose="00000400000000000000" pitchFamily="2" charset="-78"/>
              </a:rPr>
              <a:t> </a:t>
            </a:r>
            <a:r>
              <a:rPr lang="en-US" sz="2400" b="1" dirty="0">
                <a:solidFill>
                  <a:schemeClr val="tx1">
                    <a:lumMod val="85000"/>
                    <a:lumOff val="15000"/>
                  </a:schemeClr>
                </a:solidFill>
                <a:cs typeface="B Nazanin" panose="00000400000000000000" pitchFamily="2" charset="-78"/>
              </a:rPr>
              <a:t>    </a:t>
            </a:r>
            <a:r>
              <a:rPr lang="fa-IR" sz="2400" b="1" dirty="0" err="1">
                <a:solidFill>
                  <a:schemeClr val="tx1">
                    <a:lumMod val="85000"/>
                    <a:lumOff val="15000"/>
                  </a:schemeClr>
                </a:solidFill>
                <a:cs typeface="B Nazanin" panose="00000400000000000000" pitchFamily="2" charset="-78"/>
              </a:rPr>
              <a:t>خوراکی‌های</a:t>
            </a:r>
            <a:r>
              <a:rPr lang="fa-IR" sz="2400" b="1" dirty="0">
                <a:solidFill>
                  <a:schemeClr val="tx1">
                    <a:lumMod val="85000"/>
                    <a:lumOff val="15000"/>
                  </a:schemeClr>
                </a:solidFill>
                <a:cs typeface="B Nazanin" panose="00000400000000000000" pitchFamily="2" charset="-78"/>
              </a:rPr>
              <a:t> که برای درمان افت قند هستند (مثل </a:t>
            </a:r>
            <a:r>
              <a:rPr lang="fa-IR" sz="2400" b="1" dirty="0" err="1">
                <a:solidFill>
                  <a:schemeClr val="tx1">
                    <a:lumMod val="85000"/>
                    <a:lumOff val="15000"/>
                  </a:schemeClr>
                </a:solidFill>
                <a:cs typeface="B Nazanin" panose="00000400000000000000" pitchFamily="2" charset="-78"/>
              </a:rPr>
              <a:t>آب‌میوه</a:t>
            </a:r>
            <a:r>
              <a:rPr lang="fa-IR" sz="2400" b="1" dirty="0">
                <a:solidFill>
                  <a:schemeClr val="tx1">
                    <a:lumMod val="85000"/>
                    <a:lumOff val="15000"/>
                  </a:schemeClr>
                </a:solidFill>
                <a:cs typeface="B Nazanin" panose="00000400000000000000" pitchFamily="2" charset="-78"/>
              </a:rPr>
              <a:t>، قند، شکر، عسل و یا قرص گلوکز)</a:t>
            </a:r>
            <a:endParaRPr lang="en-US" sz="2400" b="1" dirty="0">
              <a:solidFill>
                <a:schemeClr val="tx1">
                  <a:lumMod val="85000"/>
                  <a:lumOff val="15000"/>
                </a:schemeClr>
              </a:solidFill>
              <a:cs typeface="B Nazanin" panose="00000400000000000000" pitchFamily="2" charset="-78"/>
            </a:endParaRPr>
          </a:p>
          <a:p>
            <a:pPr algn="just" rtl="1">
              <a:buFont typeface="Wingdings" panose="05000000000000000000" pitchFamily="2" charset="2"/>
              <a:buChar char="v"/>
            </a:pPr>
            <a:r>
              <a:rPr lang="en-US" sz="2400" b="1" dirty="0">
                <a:solidFill>
                  <a:schemeClr val="tx1">
                    <a:lumMod val="85000"/>
                    <a:lumOff val="15000"/>
                  </a:schemeClr>
                </a:solidFill>
                <a:cs typeface="B Nazanin" panose="00000400000000000000" pitchFamily="2" charset="-78"/>
              </a:rPr>
              <a:t>    </a:t>
            </a:r>
            <a:r>
              <a:rPr lang="fa-IR" sz="2400" b="1" dirty="0">
                <a:solidFill>
                  <a:schemeClr val="tx1">
                    <a:lumMod val="85000"/>
                    <a:lumOff val="15000"/>
                  </a:schemeClr>
                </a:solidFill>
                <a:cs typeface="B Nazanin" panose="00000400000000000000" pitchFamily="2" charset="-78"/>
              </a:rPr>
              <a:t> </a:t>
            </a:r>
            <a:r>
              <a:rPr lang="fa-IR" sz="2400" b="1" dirty="0" err="1">
                <a:solidFill>
                  <a:schemeClr val="tx1">
                    <a:lumMod val="85000"/>
                    <a:lumOff val="15000"/>
                  </a:schemeClr>
                </a:solidFill>
                <a:cs typeface="B Nazanin" panose="00000400000000000000" pitchFamily="2" charset="-78"/>
              </a:rPr>
              <a:t>خوراکی‌های</a:t>
            </a:r>
            <a:r>
              <a:rPr lang="fa-IR" sz="2400" b="1" dirty="0">
                <a:solidFill>
                  <a:schemeClr val="tx1">
                    <a:lumMod val="85000"/>
                    <a:lumOff val="15000"/>
                  </a:schemeClr>
                </a:solidFill>
                <a:cs typeface="B Nazanin" panose="00000400000000000000" pitchFamily="2" charset="-78"/>
              </a:rPr>
              <a:t> برای پیشگیری از افت قند (مثل بیسکوییت)</a:t>
            </a:r>
            <a:endParaRPr lang="en-US" sz="2400" b="1" dirty="0">
              <a:solidFill>
                <a:schemeClr val="tx1">
                  <a:lumMod val="85000"/>
                  <a:lumOff val="15000"/>
                </a:schemeClr>
              </a:solidFill>
              <a:cs typeface="B Nazanin" panose="00000400000000000000" pitchFamily="2" charset="-78"/>
            </a:endParaRPr>
          </a:p>
          <a:p>
            <a:pPr algn="just" rtl="1">
              <a:buFont typeface="Wingdings" panose="05000000000000000000" pitchFamily="2" charset="2"/>
              <a:buChar char="v"/>
            </a:pPr>
            <a:r>
              <a:rPr lang="fa-IR" sz="2400" b="1" dirty="0">
                <a:solidFill>
                  <a:schemeClr val="tx1">
                    <a:lumMod val="85000"/>
                    <a:lumOff val="15000"/>
                  </a:schemeClr>
                </a:solidFill>
                <a:cs typeface="B Nazanin" panose="00000400000000000000" pitchFamily="2" charset="-78"/>
              </a:rPr>
              <a:t> </a:t>
            </a:r>
            <a:r>
              <a:rPr lang="en-US" sz="2400" b="1" dirty="0">
                <a:solidFill>
                  <a:schemeClr val="tx1">
                    <a:lumMod val="85000"/>
                    <a:lumOff val="15000"/>
                  </a:schemeClr>
                </a:solidFill>
                <a:cs typeface="B Nazanin" panose="00000400000000000000" pitchFamily="2" charset="-78"/>
              </a:rPr>
              <a:t>    </a:t>
            </a:r>
            <a:r>
              <a:rPr lang="fa-IR" sz="2400" b="1" dirty="0" err="1">
                <a:solidFill>
                  <a:schemeClr val="tx1">
                    <a:lumMod val="85000"/>
                    <a:lumOff val="15000"/>
                  </a:schemeClr>
                </a:solidFill>
                <a:cs typeface="B Nazanin" panose="00000400000000000000" pitchFamily="2" charset="-78"/>
              </a:rPr>
              <a:t>خوراکی‌های</a:t>
            </a:r>
            <a:r>
              <a:rPr lang="fa-IR" sz="2400" b="1" dirty="0">
                <a:solidFill>
                  <a:schemeClr val="tx1">
                    <a:lumMod val="85000"/>
                    <a:lumOff val="15000"/>
                  </a:schemeClr>
                </a:solidFill>
                <a:cs typeface="B Nazanin" panose="00000400000000000000" pitchFamily="2" charset="-78"/>
              </a:rPr>
              <a:t> مناسب برای زمان قند بالا (مثل آجیل یا </a:t>
            </a:r>
            <a:r>
              <a:rPr lang="fa-IR" sz="2400" b="1" dirty="0" err="1">
                <a:solidFill>
                  <a:schemeClr val="tx1">
                    <a:lumMod val="85000"/>
                    <a:lumOff val="15000"/>
                  </a:schemeClr>
                </a:solidFill>
                <a:cs typeface="B Nazanin" panose="00000400000000000000" pitchFamily="2" charset="-78"/>
              </a:rPr>
              <a:t>سبزی‌ها</a:t>
            </a:r>
            <a:r>
              <a:rPr lang="fa-IR" sz="2400" b="1" dirty="0">
                <a:solidFill>
                  <a:schemeClr val="tx1">
                    <a:lumMod val="85000"/>
                    <a:lumOff val="15000"/>
                  </a:schemeClr>
                </a:solidFill>
                <a:cs typeface="B Nazanin" panose="00000400000000000000" pitchFamily="2" charset="-78"/>
              </a:rPr>
              <a:t>)</a:t>
            </a:r>
          </a:p>
          <a:p>
            <a:pPr algn="just" rtl="1"/>
            <a:r>
              <a:rPr lang="ar-SA" sz="2400" b="1" dirty="0">
                <a:solidFill>
                  <a:schemeClr val="tx1">
                    <a:lumMod val="85000"/>
                    <a:lumOff val="15000"/>
                  </a:schemeClr>
                </a:solidFill>
                <a:cs typeface="B Nazanin" panose="00000400000000000000" pitchFamily="2" charset="-78"/>
              </a:rPr>
              <a:t>در تهیه بلیط وسایل حمل و نقل بهتر است بلیتی را تهیه کنید که گزینه سرو غذا داشته باشد</a:t>
            </a:r>
            <a:r>
              <a:rPr lang="en-US" sz="2400" b="1" dirty="0">
                <a:solidFill>
                  <a:schemeClr val="tx1">
                    <a:lumMod val="85000"/>
                    <a:lumOff val="15000"/>
                  </a:schemeClr>
                </a:solidFill>
                <a:cs typeface="B Nazanin" panose="00000400000000000000" pitchFamily="2" charset="-78"/>
              </a:rPr>
              <a:t>.</a:t>
            </a:r>
          </a:p>
          <a:p>
            <a:pPr algn="just" rtl="1"/>
            <a:r>
              <a:rPr lang="ar-SA" sz="2400" b="1" dirty="0">
                <a:solidFill>
                  <a:schemeClr val="tx1">
                    <a:lumMod val="85000"/>
                    <a:lumOff val="15000"/>
                  </a:schemeClr>
                </a:solidFill>
                <a:cs typeface="B Nazanin" panose="00000400000000000000" pitchFamily="2" charset="-78"/>
              </a:rPr>
              <a:t>از ساعات سرو غذا در هواپیما یا قطار آگاه شوید تا بتوانید زمان‌بندی مناسب را برای مصرف وعده‌ها و میان وعده‌های غذایی خود داشته باشید</a:t>
            </a:r>
            <a:r>
              <a:rPr lang="en-US" sz="2400" b="1" dirty="0">
                <a:solidFill>
                  <a:schemeClr val="tx1">
                    <a:lumMod val="85000"/>
                    <a:lumOff val="15000"/>
                  </a:schemeClr>
                </a:solidFill>
                <a:cs typeface="B Nazanin" panose="00000400000000000000" pitchFamily="2" charset="-78"/>
              </a:rPr>
              <a:t>.</a:t>
            </a:r>
          </a:p>
          <a:p>
            <a:pPr algn="just" rtl="1"/>
            <a:r>
              <a:rPr lang="ar-SA" sz="2400" b="1" dirty="0">
                <a:solidFill>
                  <a:schemeClr val="tx1">
                    <a:lumMod val="85000"/>
                    <a:lumOff val="15000"/>
                  </a:schemeClr>
                </a:solidFill>
                <a:cs typeface="B Nazanin" panose="00000400000000000000" pitchFamily="2" charset="-78"/>
              </a:rPr>
              <a:t>صندلی کنار راهرو را انتخاب کنید تا راحت‌تر بتوانید برای تزریق انسولین جابجا شوید و یا از دستشویی استفاده کنید</a:t>
            </a:r>
            <a:r>
              <a:rPr lang="en-US" sz="2400" b="1" dirty="0">
                <a:solidFill>
                  <a:schemeClr val="tx1">
                    <a:lumMod val="85000"/>
                    <a:lumOff val="15000"/>
                  </a:schemeClr>
                </a:solidFill>
                <a:cs typeface="B Nazanin" panose="00000400000000000000" pitchFamily="2" charset="-78"/>
              </a:rPr>
              <a:t>.</a:t>
            </a:r>
          </a:p>
        </p:txBody>
      </p:sp>
    </p:spTree>
    <p:extLst>
      <p:ext uri="{BB962C8B-B14F-4D97-AF65-F5344CB8AC3E}">
        <p14:creationId xmlns:p14="http://schemas.microsoft.com/office/powerpoint/2010/main" val="4201429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اهمیت موضوع:</a:t>
            </a:r>
            <a:endParaRPr lang="en-US" dirty="0"/>
          </a:p>
        </p:txBody>
      </p:sp>
      <p:sp>
        <p:nvSpPr>
          <p:cNvPr id="3" name="Content Placeholder 2"/>
          <p:cNvSpPr>
            <a:spLocks noGrp="1"/>
          </p:cNvSpPr>
          <p:nvPr>
            <p:ph idx="1"/>
          </p:nvPr>
        </p:nvSpPr>
        <p:spPr/>
        <p:txBody>
          <a:bodyPr>
            <a:normAutofit/>
          </a:bodyPr>
          <a:lstStyle/>
          <a:p>
            <a:pPr algn="just" rtl="1"/>
            <a:r>
              <a:rPr lang="fa-IR" sz="2800" dirty="0" err="1">
                <a:cs typeface="B Nazanin" panose="00000400000000000000" pitchFamily="2" charset="-78"/>
              </a:rPr>
              <a:t>وقتي</a:t>
            </a:r>
            <a:r>
              <a:rPr lang="fa-IR" sz="2800" dirty="0">
                <a:cs typeface="B Nazanin" panose="00000400000000000000" pitchFamily="2" charset="-78"/>
              </a:rPr>
              <a:t> نشانه </a:t>
            </a:r>
            <a:r>
              <a:rPr lang="fa-IR" sz="2800" dirty="0" err="1">
                <a:cs typeface="B Nazanin" panose="00000400000000000000" pitchFamily="2" charset="-78"/>
              </a:rPr>
              <a:t>هاي</a:t>
            </a:r>
            <a:r>
              <a:rPr lang="fa-IR" sz="2800" dirty="0">
                <a:cs typeface="B Nazanin" panose="00000400000000000000" pitchFamily="2" charset="-78"/>
              </a:rPr>
              <a:t> سکته </a:t>
            </a:r>
            <a:r>
              <a:rPr lang="fa-IR" sz="2800" dirty="0" err="1">
                <a:cs typeface="B Nazanin" panose="00000400000000000000" pitchFamily="2" charset="-78"/>
              </a:rPr>
              <a:t>قلبي</a:t>
            </a:r>
            <a:r>
              <a:rPr lang="fa-IR" sz="2800" dirty="0">
                <a:cs typeface="B Nazanin" panose="00000400000000000000" pitchFamily="2" charset="-78"/>
              </a:rPr>
              <a:t> در فردی رخ می دهد، در اغلب اوقات او </a:t>
            </a:r>
            <a:r>
              <a:rPr lang="fa-IR" sz="2800" dirty="0" err="1">
                <a:cs typeface="B Nazanin" panose="00000400000000000000" pitchFamily="2" charset="-78"/>
              </a:rPr>
              <a:t>اميدوار</a:t>
            </a:r>
            <a:r>
              <a:rPr lang="fa-IR" sz="2800" dirty="0">
                <a:cs typeface="B Nazanin" panose="00000400000000000000" pitchFamily="2" charset="-78"/>
              </a:rPr>
              <a:t> است </a:t>
            </a:r>
            <a:r>
              <a:rPr lang="fa-IR" sz="2800" dirty="0" err="1">
                <a:cs typeface="B Nazanin" panose="00000400000000000000" pitchFamily="2" charset="-78"/>
              </a:rPr>
              <a:t>كه</a:t>
            </a:r>
            <a:r>
              <a:rPr lang="fa-IR" sz="2800" dirty="0">
                <a:cs typeface="B Nazanin" panose="00000400000000000000" pitchFamily="2" charset="-78"/>
              </a:rPr>
              <a:t> </a:t>
            </a:r>
            <a:r>
              <a:rPr lang="fa-IR" sz="2800" dirty="0" err="1">
                <a:cs typeface="B Nazanin" panose="00000400000000000000" pitchFamily="2" charset="-78"/>
              </a:rPr>
              <a:t>اين</a:t>
            </a:r>
            <a:r>
              <a:rPr lang="fa-IR" sz="2800" dirty="0">
                <a:cs typeface="B Nazanin" panose="00000400000000000000" pitchFamily="2" charset="-78"/>
              </a:rPr>
              <a:t> </a:t>
            </a:r>
            <a:r>
              <a:rPr lang="fa-IR" sz="2800" dirty="0" err="1">
                <a:cs typeface="B Nazanin" panose="00000400000000000000" pitchFamily="2" charset="-78"/>
              </a:rPr>
              <a:t>وضعيت</a:t>
            </a:r>
            <a:r>
              <a:rPr lang="fa-IR" sz="2800" dirty="0">
                <a:cs typeface="B Nazanin" panose="00000400000000000000" pitchFamily="2" charset="-78"/>
              </a:rPr>
              <a:t> مربوط به </a:t>
            </a:r>
            <a:r>
              <a:rPr lang="fa-IR" sz="2800" dirty="0" err="1">
                <a:cs typeface="B Nazanin" panose="00000400000000000000" pitchFamily="2" charset="-78"/>
              </a:rPr>
              <a:t>شرايط</a:t>
            </a:r>
            <a:r>
              <a:rPr lang="fa-IR" sz="2800" dirty="0">
                <a:cs typeface="B Nazanin" panose="00000400000000000000" pitchFamily="2" charset="-78"/>
              </a:rPr>
              <a:t> </a:t>
            </a:r>
            <a:r>
              <a:rPr lang="fa-IR" sz="2800" dirty="0" err="1">
                <a:cs typeface="B Nazanin" panose="00000400000000000000" pitchFamily="2" charset="-78"/>
              </a:rPr>
              <a:t>ديگري</a:t>
            </a:r>
            <a:r>
              <a:rPr lang="fa-IR" sz="2800" dirty="0">
                <a:cs typeface="B Nazanin" panose="00000400000000000000" pitchFamily="2" charset="-78"/>
              </a:rPr>
              <a:t> مانند سوء هاضمه </a:t>
            </a:r>
            <a:r>
              <a:rPr lang="fa-IR" sz="2800" dirty="0" err="1">
                <a:cs typeface="B Nazanin" panose="00000400000000000000" pitchFamily="2" charset="-78"/>
              </a:rPr>
              <a:t>يا</a:t>
            </a:r>
            <a:r>
              <a:rPr lang="fa-IR" sz="2800" dirty="0">
                <a:cs typeface="B Nazanin" panose="00000400000000000000" pitchFamily="2" charset="-78"/>
              </a:rPr>
              <a:t> </a:t>
            </a:r>
            <a:r>
              <a:rPr lang="fa-IR" sz="2800" dirty="0" err="1">
                <a:cs typeface="B Nazanin" panose="00000400000000000000" pitchFamily="2" charset="-78"/>
              </a:rPr>
              <a:t>كشيدگي</a:t>
            </a:r>
            <a:r>
              <a:rPr lang="fa-IR" sz="2800" dirty="0">
                <a:cs typeface="B Nazanin" panose="00000400000000000000" pitchFamily="2" charset="-78"/>
              </a:rPr>
              <a:t> عضلات </a:t>
            </a:r>
            <a:r>
              <a:rPr lang="fa-IR" sz="2800" dirty="0" err="1">
                <a:cs typeface="B Nazanin" panose="00000400000000000000" pitchFamily="2" charset="-78"/>
              </a:rPr>
              <a:t>جدار</a:t>
            </a:r>
            <a:r>
              <a:rPr lang="fa-IR" sz="2800" dirty="0">
                <a:cs typeface="B Nazanin" panose="00000400000000000000" pitchFamily="2" charset="-78"/>
              </a:rPr>
              <a:t> قفسه </a:t>
            </a:r>
            <a:r>
              <a:rPr lang="fa-IR" sz="2800" dirty="0" err="1">
                <a:cs typeface="B Nazanin" panose="00000400000000000000" pitchFamily="2" charset="-78"/>
              </a:rPr>
              <a:t>سينه</a:t>
            </a:r>
            <a:r>
              <a:rPr lang="fa-IR" sz="2800" dirty="0">
                <a:cs typeface="B Nazanin" panose="00000400000000000000" pitchFamily="2" charset="-78"/>
              </a:rPr>
              <a:t> باشد به </a:t>
            </a:r>
            <a:r>
              <a:rPr lang="fa-IR" sz="2800" dirty="0" err="1">
                <a:cs typeface="B Nazanin" panose="00000400000000000000" pitchFamily="2" charset="-78"/>
              </a:rPr>
              <a:t>همين</a:t>
            </a:r>
            <a:r>
              <a:rPr lang="fa-IR" sz="2800" dirty="0">
                <a:cs typeface="B Nazanin" panose="00000400000000000000" pitchFamily="2" charset="-78"/>
              </a:rPr>
              <a:t> </a:t>
            </a:r>
            <a:r>
              <a:rPr lang="fa-IR" sz="2800" dirty="0" err="1">
                <a:cs typeface="B Nazanin" panose="00000400000000000000" pitchFamily="2" charset="-78"/>
              </a:rPr>
              <a:t>دليل</a:t>
            </a:r>
            <a:r>
              <a:rPr lang="fa-IR" sz="2800" dirty="0">
                <a:cs typeface="B Nazanin" panose="00000400000000000000" pitchFamily="2" charset="-78"/>
              </a:rPr>
              <a:t> در مراجعه به </a:t>
            </a:r>
            <a:r>
              <a:rPr lang="fa-IR" sz="2800" dirty="0" err="1">
                <a:cs typeface="B Nazanin" panose="00000400000000000000" pitchFamily="2" charset="-78"/>
              </a:rPr>
              <a:t>مراكز</a:t>
            </a:r>
            <a:r>
              <a:rPr lang="fa-IR" sz="2800" dirty="0">
                <a:cs typeface="B Nazanin" panose="00000400000000000000" pitchFamily="2" charset="-78"/>
              </a:rPr>
              <a:t> </a:t>
            </a:r>
            <a:r>
              <a:rPr lang="fa-IR" sz="2800" dirty="0" err="1">
                <a:cs typeface="B Nazanin" panose="00000400000000000000" pitchFamily="2" charset="-78"/>
              </a:rPr>
              <a:t>درماني</a:t>
            </a:r>
            <a:r>
              <a:rPr lang="fa-IR" sz="2800" dirty="0">
                <a:cs typeface="B Nazanin" panose="00000400000000000000" pitchFamily="2" charset="-78"/>
              </a:rPr>
              <a:t> کوتاهی می کند. </a:t>
            </a:r>
            <a:r>
              <a:rPr lang="fa-IR" sz="2800" dirty="0" err="1">
                <a:cs typeface="B Nazanin" panose="00000400000000000000" pitchFamily="2" charset="-78"/>
              </a:rPr>
              <a:t>اين</a:t>
            </a:r>
            <a:r>
              <a:rPr lang="fa-IR" sz="2800" dirty="0">
                <a:cs typeface="B Nazanin" panose="00000400000000000000" pitchFamily="2" charset="-78"/>
              </a:rPr>
              <a:t> </a:t>
            </a:r>
            <a:r>
              <a:rPr lang="fa-IR" sz="2800" dirty="0" err="1">
                <a:cs typeface="B Nazanin" panose="00000400000000000000" pitchFamily="2" charset="-78"/>
              </a:rPr>
              <a:t>تاخير</a:t>
            </a:r>
            <a:r>
              <a:rPr lang="fa-IR" sz="2800" dirty="0">
                <a:cs typeface="B Nazanin" panose="00000400000000000000" pitchFamily="2" charset="-78"/>
              </a:rPr>
              <a:t> </a:t>
            </a:r>
            <a:r>
              <a:rPr lang="fa-IR" sz="2800" dirty="0" err="1">
                <a:cs typeface="B Nazanin" panose="00000400000000000000" pitchFamily="2" charset="-78"/>
              </a:rPr>
              <a:t>ميتواند</a:t>
            </a:r>
            <a:r>
              <a:rPr lang="fa-IR" sz="2800" dirty="0">
                <a:cs typeface="B Nazanin" panose="00000400000000000000" pitchFamily="2" charset="-78"/>
              </a:rPr>
              <a:t> مرگ آور باشد. زمان در اين واقعه بسيار حياتي است و هر دقيقه براي رسيدن به بيمارستان يا براى دريافت كمك پزشكي ارزش حياتی دارد.</a:t>
            </a:r>
          </a:p>
          <a:p>
            <a:pPr algn="just" rtl="1"/>
            <a:r>
              <a:rPr lang="fa-IR" sz="2800" dirty="0">
                <a:cs typeface="B Nazanin" panose="00000400000000000000" pitchFamily="2" charset="-78"/>
              </a:rPr>
              <a:t> يك ساعت اول بعد از شروع سکته قلبي، مهمترين زمان است. هر چه درمان زودتر اقدام شود، </a:t>
            </a:r>
            <a:r>
              <a:rPr lang="fa-IR" sz="2800" dirty="0" err="1">
                <a:cs typeface="B Nazanin" panose="00000400000000000000" pitchFamily="2" charset="-78"/>
              </a:rPr>
              <a:t>آسيب</a:t>
            </a:r>
            <a:r>
              <a:rPr lang="fa-IR" sz="2800" dirty="0">
                <a:cs typeface="B Nazanin" panose="00000400000000000000" pitchFamily="2" charset="-78"/>
              </a:rPr>
              <a:t> عضله قلب کمتر و احتمال زنده ماندن </a:t>
            </a:r>
            <a:r>
              <a:rPr lang="fa-IR" sz="2800" dirty="0" err="1">
                <a:cs typeface="B Nazanin" panose="00000400000000000000" pitchFamily="2" charset="-78"/>
              </a:rPr>
              <a:t>بيشتر</a:t>
            </a:r>
            <a:r>
              <a:rPr lang="fa-IR" sz="2800" dirty="0">
                <a:cs typeface="B Nazanin" panose="00000400000000000000" pitchFamily="2" charset="-78"/>
              </a:rPr>
              <a:t> می شود. </a:t>
            </a:r>
          </a:p>
          <a:p>
            <a:pPr marL="0" indent="0" algn="r" rtl="1">
              <a:buNone/>
            </a:pPr>
            <a:endParaRPr lang="en-US" dirty="0"/>
          </a:p>
        </p:txBody>
      </p:sp>
    </p:spTree>
    <p:extLst>
      <p:ext uri="{BB962C8B-B14F-4D97-AF65-F5344CB8AC3E}">
        <p14:creationId xmlns:p14="http://schemas.microsoft.com/office/powerpoint/2010/main" val="9136010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و نقل </a:t>
            </a:r>
          </a:p>
        </p:txBody>
      </p:sp>
      <p:sp>
        <p:nvSpPr>
          <p:cNvPr id="5" name="Content Placeholder 4"/>
          <p:cNvSpPr>
            <a:spLocks noGrp="1"/>
          </p:cNvSpPr>
          <p:nvPr>
            <p:ph idx="1"/>
          </p:nvPr>
        </p:nvSpPr>
        <p:spPr>
          <a:xfrm>
            <a:off x="802227" y="1392935"/>
            <a:ext cx="10994759" cy="4682952"/>
          </a:xfrm>
        </p:spPr>
        <p:txBody>
          <a:bodyPr>
            <a:normAutofit fontScale="70000" lnSpcReduction="20000"/>
          </a:bodyPr>
          <a:lstStyle/>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در هنگام سفر با هواپیما، انسولین و دستگاه تست قند را به قسمت بار تحویل ندهید علاوه بر اینکه </a:t>
            </a:r>
            <a:r>
              <a:rPr lang="fa-IR" b="1" dirty="0" err="1">
                <a:solidFill>
                  <a:schemeClr val="tx1">
                    <a:lumMod val="85000"/>
                    <a:lumOff val="15000"/>
                  </a:schemeClr>
                </a:solidFill>
                <a:cs typeface="B Nazanin" panose="00000400000000000000" pitchFamily="2" charset="-78"/>
              </a:rPr>
              <a:t>آن‌ها</a:t>
            </a:r>
            <a:r>
              <a:rPr lang="fa-IR" b="1" dirty="0">
                <a:solidFill>
                  <a:schemeClr val="tx1">
                    <a:lumMod val="85000"/>
                    <a:lumOff val="15000"/>
                  </a:schemeClr>
                </a:solidFill>
                <a:cs typeface="B Nazanin" panose="00000400000000000000" pitchFamily="2" charset="-78"/>
              </a:rPr>
              <a:t> در دسترس شما نیستند، امکان دارد به دلیل تغییرات دما در قسمت بار مثل سرمای شدید انسولین و دستگاه تست قند شما آسیب ببینند. از </a:t>
            </a:r>
            <a:r>
              <a:rPr lang="fa-IR" sz="4533" b="1" dirty="0">
                <a:solidFill>
                  <a:srgbClr val="C00000"/>
                </a:solidFill>
                <a:cs typeface="B Nazanin" panose="00000400000000000000" pitchFamily="2" charset="-78"/>
              </a:rPr>
              <a:t>کیف </a:t>
            </a:r>
            <a:r>
              <a:rPr lang="fa-IR" sz="4533" b="1" dirty="0" err="1">
                <a:solidFill>
                  <a:srgbClr val="C00000"/>
                </a:solidFill>
                <a:cs typeface="B Nazanin" panose="00000400000000000000" pitchFamily="2" charset="-78"/>
              </a:rPr>
              <a:t>خنک‌کننده</a:t>
            </a:r>
            <a:r>
              <a:rPr lang="fa-IR" sz="4533" b="1" dirty="0">
                <a:solidFill>
                  <a:srgbClr val="C00000"/>
                </a:solidFill>
                <a:cs typeface="B Nazanin" panose="00000400000000000000" pitchFamily="2" charset="-78"/>
              </a:rPr>
              <a:t> </a:t>
            </a:r>
            <a:r>
              <a:rPr lang="fa-IR" b="1" dirty="0">
                <a:solidFill>
                  <a:schemeClr val="tx1">
                    <a:lumMod val="85000"/>
                    <a:lumOff val="15000"/>
                  </a:schemeClr>
                </a:solidFill>
                <a:cs typeface="B Nazanin" panose="00000400000000000000" pitchFamily="2" charset="-78"/>
              </a:rPr>
              <a:t>برای حمل انسولین مصرفی خود استفاده کنید.</a:t>
            </a:r>
            <a:endParaRPr lang="en-US" b="1" dirty="0">
              <a:solidFill>
                <a:schemeClr val="tx1">
                  <a:lumMod val="85000"/>
                  <a:lumOff val="15000"/>
                </a:schemeClr>
              </a:solidFill>
              <a:cs typeface="B Nazanin" panose="00000400000000000000" pitchFamily="2" charset="-78"/>
            </a:endParaRPr>
          </a:p>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صندوق‌ عقب و یا </a:t>
            </a:r>
            <a:r>
              <a:rPr lang="fa-IR" b="1" dirty="0" err="1">
                <a:solidFill>
                  <a:schemeClr val="tx1">
                    <a:lumMod val="85000"/>
                    <a:lumOff val="15000"/>
                  </a:schemeClr>
                </a:solidFill>
                <a:cs typeface="B Nazanin" panose="00000400000000000000" pitchFamily="2" charset="-78"/>
              </a:rPr>
              <a:t>داشبورد</a:t>
            </a:r>
            <a:r>
              <a:rPr lang="fa-IR" b="1" dirty="0">
                <a:solidFill>
                  <a:schemeClr val="tx1">
                    <a:lumMod val="85000"/>
                    <a:lumOff val="15000"/>
                  </a:schemeClr>
                </a:solidFill>
                <a:cs typeface="B Nazanin" panose="00000400000000000000" pitchFamily="2" charset="-78"/>
              </a:rPr>
              <a:t> ماشین محل مناسبی برای نگهداری انسولین در سفر نیست چراکه حرارت و نور </a:t>
            </a:r>
            <a:r>
              <a:rPr lang="fa-IR" b="1" dirty="0" err="1">
                <a:solidFill>
                  <a:schemeClr val="tx1">
                    <a:lumMod val="85000"/>
                    <a:lumOff val="15000"/>
                  </a:schemeClr>
                </a:solidFill>
                <a:cs typeface="B Nazanin" panose="00000400000000000000" pitchFamily="2" charset="-78"/>
              </a:rPr>
              <a:t>می‌تواند</a:t>
            </a:r>
            <a:r>
              <a:rPr lang="fa-IR" b="1" dirty="0">
                <a:solidFill>
                  <a:schemeClr val="tx1">
                    <a:lumMod val="85000"/>
                    <a:lumOff val="15000"/>
                  </a:schemeClr>
                </a:solidFill>
                <a:cs typeface="B Nazanin" panose="00000400000000000000" pitchFamily="2" charset="-78"/>
              </a:rPr>
              <a:t> سبب کاهش اثربخشی انسولین شده و کنترل قند خون را با مشکل مواجه کند.</a:t>
            </a:r>
            <a:endParaRPr lang="en-US" b="1" dirty="0">
              <a:solidFill>
                <a:schemeClr val="tx1">
                  <a:lumMod val="85000"/>
                  <a:lumOff val="15000"/>
                </a:schemeClr>
              </a:solidFill>
              <a:cs typeface="B Nazanin" panose="00000400000000000000" pitchFamily="2" charset="-78"/>
            </a:endParaRPr>
          </a:p>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در قطار یا هواپیما اگر نیاز به‌ جای خنک برای نگهداری داروها یا وسایل خود دارید حتماً به مهماندار هواپیما یا قطار بگویید.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5954872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51FBD-5F00-BEC2-C733-80ECF4BAA93B}"/>
              </a:ext>
            </a:extLst>
          </p:cNvPr>
          <p:cNvSpPr>
            <a:spLocks noGrp="1"/>
          </p:cNvSpPr>
          <p:nvPr>
            <p:ph type="title"/>
          </p:nvPr>
        </p:nvSpPr>
        <p:spPr>
          <a:xfrm>
            <a:off x="609600" y="171295"/>
            <a:ext cx="11187387" cy="1221640"/>
          </a:xfrm>
        </p:spPr>
        <p:txBody>
          <a:bodyPr>
            <a:normAutofit/>
          </a:bodyPr>
          <a:lstStyle/>
          <a:p>
            <a:pPr algn="r" rtl="1"/>
            <a:r>
              <a:rPr lang="fa-IR" b="1" i="0" dirty="0">
                <a:solidFill>
                  <a:schemeClr val="tx1"/>
                </a:solidFill>
                <a:effectLst/>
                <a:latin typeface="IRAN Sans"/>
                <a:cs typeface="B Titr" panose="00000700000000000000" pitchFamily="2" charset="-78"/>
              </a:rPr>
              <a:t>نحوه عملکرد کیف خنک نگهدارنده انسولین فریو</a:t>
            </a:r>
            <a:endParaRPr lang="fa-IR" dirty="0">
              <a:solidFill>
                <a:schemeClr val="tx1"/>
              </a:solidFill>
              <a:cs typeface="B Titr" panose="00000700000000000000" pitchFamily="2" charset="-78"/>
            </a:endParaRPr>
          </a:p>
        </p:txBody>
      </p:sp>
      <p:sp>
        <p:nvSpPr>
          <p:cNvPr id="3" name="Content Placeholder 2">
            <a:extLst>
              <a:ext uri="{FF2B5EF4-FFF2-40B4-BE49-F238E27FC236}">
                <a16:creationId xmlns:a16="http://schemas.microsoft.com/office/drawing/2014/main" id="{73C4B8FE-B9D7-3752-E88D-81C5A5F32DBA}"/>
              </a:ext>
            </a:extLst>
          </p:cNvPr>
          <p:cNvSpPr>
            <a:spLocks noGrp="1"/>
          </p:cNvSpPr>
          <p:nvPr>
            <p:ph idx="1"/>
          </p:nvPr>
        </p:nvSpPr>
        <p:spPr>
          <a:xfrm>
            <a:off x="4263539" y="1649499"/>
            <a:ext cx="7533447" cy="4222783"/>
          </a:xfrm>
        </p:spPr>
        <p:txBody>
          <a:bodyPr>
            <a:normAutofit fontScale="77500" lnSpcReduction="20000"/>
          </a:bodyPr>
          <a:lstStyle/>
          <a:p>
            <a:pPr algn="just" rtl="1" fontAlgn="base"/>
            <a:r>
              <a:rPr lang="fa-IR" b="0" i="0" dirty="0">
                <a:solidFill>
                  <a:schemeClr val="tx1"/>
                </a:solidFill>
                <a:effectLst/>
                <a:latin typeface="IRAN Sans"/>
                <a:cs typeface="B Nazanin" panose="00000400000000000000" pitchFamily="2" charset="-78"/>
              </a:rPr>
              <a:t>در جداره کیف خنک نگهدارنده انسولین فریو</a:t>
            </a:r>
            <a:r>
              <a:rPr lang="fa-IR" b="1" i="0" dirty="0">
                <a:solidFill>
                  <a:srgbClr val="C00000"/>
                </a:solidFill>
                <a:effectLst/>
                <a:latin typeface="IRAN Sans"/>
                <a:cs typeface="B Nazanin" panose="00000400000000000000" pitchFamily="2" charset="-78"/>
              </a:rPr>
              <a:t>، کریستال خاصی </a:t>
            </a:r>
            <a:r>
              <a:rPr lang="fa-IR" b="0" i="0" dirty="0">
                <a:solidFill>
                  <a:schemeClr val="tx1"/>
                </a:solidFill>
                <a:effectLst/>
                <a:latin typeface="IRAN Sans"/>
                <a:cs typeface="B Nazanin" panose="00000400000000000000" pitchFamily="2" charset="-78"/>
              </a:rPr>
              <a:t>با فرمول منحصر به فرد وجود دارد. با </a:t>
            </a:r>
            <a:r>
              <a:rPr lang="fa-IR" b="0" i="0" dirty="0">
                <a:solidFill>
                  <a:srgbClr val="C00000"/>
                </a:solidFill>
                <a:effectLst/>
                <a:latin typeface="IRAN Sans"/>
                <a:cs typeface="B Nazanin" panose="00000400000000000000" pitchFamily="2" charset="-78"/>
              </a:rPr>
              <a:t>قرار دادن کیسه در آب</a:t>
            </a:r>
            <a:r>
              <a:rPr lang="fa-IR" b="0" i="0" dirty="0">
                <a:solidFill>
                  <a:schemeClr val="tx1"/>
                </a:solidFill>
                <a:effectLst/>
                <a:latin typeface="IRAN Sans"/>
                <a:cs typeface="B Nazanin" panose="00000400000000000000" pitchFamily="2" charset="-78"/>
              </a:rPr>
              <a:t>، بعد از </a:t>
            </a:r>
            <a:r>
              <a:rPr lang="fa-IR" i="0" dirty="0">
                <a:solidFill>
                  <a:schemeClr val="tx1"/>
                </a:solidFill>
                <a:effectLst/>
                <a:latin typeface="IRAN Sans"/>
                <a:cs typeface="B Nazanin" panose="00000400000000000000" pitchFamily="2" charset="-78"/>
              </a:rPr>
              <a:t>چند دقیقه این کریستال آب را جذب کرده، تبدیل به ژل شده و اصطلاحا شارژ می گردد</a:t>
            </a:r>
            <a:r>
              <a:rPr lang="fa-IR" b="0" i="0" dirty="0">
                <a:solidFill>
                  <a:schemeClr val="tx1"/>
                </a:solidFill>
                <a:effectLst/>
                <a:latin typeface="IRAN Sans"/>
                <a:cs typeface="B Nazanin" panose="00000400000000000000" pitchFamily="2" charset="-78"/>
              </a:rPr>
              <a:t>. با فرآیند تبخیر سطحی، آب جذب شده رفته رفته تبخیر شده و از این طریق انسولین درون کیسه خنک می گردد. </a:t>
            </a:r>
          </a:p>
          <a:p>
            <a:pPr algn="just" rtl="1" fontAlgn="base"/>
            <a:r>
              <a:rPr lang="fa-IR" b="0" i="0" dirty="0">
                <a:solidFill>
                  <a:schemeClr val="tx1"/>
                </a:solidFill>
                <a:effectLst/>
                <a:latin typeface="IRAN Sans"/>
                <a:cs typeface="B Nazanin" panose="00000400000000000000" pitchFamily="2" charset="-78"/>
              </a:rPr>
              <a:t>با هر بار شارژ شدن، (قرار دادن در آب) این کیف می تواند برای حدود </a:t>
            </a:r>
            <a:r>
              <a:rPr lang="fa-IR" b="1" i="0" dirty="0">
                <a:solidFill>
                  <a:srgbClr val="C00000"/>
                </a:solidFill>
                <a:effectLst/>
                <a:latin typeface="IRAN Sans"/>
                <a:cs typeface="B Nazanin" panose="00000400000000000000" pitchFamily="2" charset="-78"/>
              </a:rPr>
              <a:t>۲ شبانه روز انسولین را خنک نگه دارد</a:t>
            </a:r>
            <a:r>
              <a:rPr lang="fa-IR" b="0" i="0" dirty="0">
                <a:solidFill>
                  <a:schemeClr val="tx1"/>
                </a:solidFill>
                <a:effectLst/>
                <a:latin typeface="IRAN Sans"/>
                <a:cs typeface="B Nazanin" panose="00000400000000000000" pitchFamily="2" charset="-78"/>
              </a:rPr>
              <a:t>. اگر چه این کیف توسط آب شارژ می شود، ولی پس از خارج شدن از آب و قرار دادن در جلد خارجی، سطح آن خشک شده و به راحتی می توان آن را همه جا قرار داد</a:t>
            </a:r>
            <a:r>
              <a:rPr lang="fa-IR" b="0" i="0" dirty="0">
                <a:solidFill>
                  <a:srgbClr val="777777"/>
                </a:solidFill>
                <a:effectLst/>
                <a:latin typeface="IRAN Sans"/>
                <a:cs typeface="B Nazanin" panose="00000400000000000000" pitchFamily="2" charset="-78"/>
              </a:rPr>
              <a:t>.</a:t>
            </a:r>
          </a:p>
          <a:p>
            <a:pPr algn="r" rtl="1"/>
            <a:endParaRPr lang="fa-IR" dirty="0"/>
          </a:p>
        </p:txBody>
      </p:sp>
      <p:pic>
        <p:nvPicPr>
          <p:cNvPr id="4" name="Picture 3">
            <a:extLst>
              <a:ext uri="{FF2B5EF4-FFF2-40B4-BE49-F238E27FC236}">
                <a16:creationId xmlns:a16="http://schemas.microsoft.com/office/drawing/2014/main" id="{6E5D2870-2CDF-9A41-9654-255CD896174E}"/>
              </a:ext>
            </a:extLst>
          </p:cNvPr>
          <p:cNvPicPr>
            <a:picLocks noChangeAspect="1"/>
          </p:cNvPicPr>
          <p:nvPr/>
        </p:nvPicPr>
        <p:blipFill>
          <a:blip r:embed="rId2"/>
          <a:stretch>
            <a:fillRect/>
          </a:stretch>
        </p:blipFill>
        <p:spPr>
          <a:xfrm>
            <a:off x="0" y="1392935"/>
            <a:ext cx="4263539" cy="4479347"/>
          </a:xfrm>
          <a:prstGeom prst="rect">
            <a:avLst/>
          </a:prstGeom>
        </p:spPr>
      </p:pic>
    </p:spTree>
    <p:extLst>
      <p:ext uri="{BB962C8B-B14F-4D97-AF65-F5344CB8AC3E}">
        <p14:creationId xmlns:p14="http://schemas.microsoft.com/office/powerpoint/2010/main" val="18824065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و نقل </a:t>
            </a:r>
          </a:p>
        </p:txBody>
      </p:sp>
      <p:sp>
        <p:nvSpPr>
          <p:cNvPr id="5" name="Content Placeholder 4"/>
          <p:cNvSpPr>
            <a:spLocks noGrp="1"/>
          </p:cNvSpPr>
          <p:nvPr>
            <p:ph idx="1"/>
          </p:nvPr>
        </p:nvSpPr>
        <p:spPr>
          <a:xfrm>
            <a:off x="1005833" y="1189327"/>
            <a:ext cx="10994760" cy="4886560"/>
          </a:xfrm>
        </p:spPr>
        <p:txBody>
          <a:bodyPr>
            <a:normAutofit fontScale="85000" lnSpcReduction="20000"/>
          </a:bodyPr>
          <a:lstStyle/>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اگر با هواپیما مسافرت </a:t>
            </a:r>
            <a:r>
              <a:rPr lang="fa-IR" b="1" dirty="0" err="1">
                <a:solidFill>
                  <a:schemeClr val="tx1">
                    <a:lumMod val="85000"/>
                    <a:lumOff val="15000"/>
                  </a:schemeClr>
                </a:solidFill>
                <a:cs typeface="B Nazanin" panose="00000400000000000000" pitchFamily="2" charset="-78"/>
              </a:rPr>
              <a:t>می‌کنید</a:t>
            </a:r>
            <a:r>
              <a:rPr lang="fa-IR" b="1" dirty="0">
                <a:solidFill>
                  <a:schemeClr val="tx1">
                    <a:lumMod val="85000"/>
                    <a:lumOff val="15000"/>
                  </a:schemeClr>
                </a:solidFill>
                <a:cs typeface="B Nazanin" panose="00000400000000000000" pitchFamily="2" charset="-78"/>
              </a:rPr>
              <a:t> به بازرس بگویید که سرنگ و </a:t>
            </a:r>
            <a:r>
              <a:rPr lang="fa-IR" b="1" dirty="0" err="1">
                <a:solidFill>
                  <a:schemeClr val="tx1">
                    <a:lumMod val="85000"/>
                    <a:lumOff val="15000"/>
                  </a:schemeClr>
                </a:solidFill>
                <a:cs typeface="B Nazanin" panose="00000400000000000000" pitchFamily="2" charset="-78"/>
              </a:rPr>
              <a:t>لنست</a:t>
            </a:r>
            <a:r>
              <a:rPr lang="fa-IR" b="1" dirty="0">
                <a:solidFill>
                  <a:schemeClr val="tx1">
                    <a:lumMod val="85000"/>
                    <a:lumOff val="15000"/>
                  </a:schemeClr>
                </a:solidFill>
                <a:cs typeface="B Nazanin" panose="00000400000000000000" pitchFamily="2" charset="-78"/>
              </a:rPr>
              <a:t> در کیف‌ دستی خود دارید.</a:t>
            </a:r>
          </a:p>
          <a:p>
            <a:pPr algn="just" rtl="1"/>
            <a:r>
              <a:rPr lang="fa-IR" b="1" dirty="0">
                <a:solidFill>
                  <a:schemeClr val="tx1">
                    <a:lumMod val="85000"/>
                    <a:lumOff val="15000"/>
                  </a:schemeClr>
                </a:solidFill>
                <a:cs typeface="B Nazanin" panose="00000400000000000000" pitchFamily="2" charset="-78"/>
              </a:rPr>
              <a:t>اگر با هواپیما سفر </a:t>
            </a:r>
            <a:r>
              <a:rPr lang="fa-IR" b="1" dirty="0" err="1">
                <a:solidFill>
                  <a:schemeClr val="tx1">
                    <a:lumMod val="85000"/>
                    <a:lumOff val="15000"/>
                  </a:schemeClr>
                </a:solidFill>
                <a:cs typeface="B Nazanin" panose="00000400000000000000" pitchFamily="2" charset="-78"/>
              </a:rPr>
              <a:t>می‌کنید</a:t>
            </a:r>
            <a:r>
              <a:rPr lang="fa-IR" b="1" dirty="0">
                <a:solidFill>
                  <a:schemeClr val="tx1">
                    <a:lumMod val="85000"/>
                    <a:lumOff val="15000"/>
                  </a:schemeClr>
                </a:solidFill>
                <a:cs typeface="B Nazanin" panose="00000400000000000000" pitchFamily="2" charset="-78"/>
              </a:rPr>
              <a:t> و پمپ انسولین یا </a:t>
            </a:r>
            <a:r>
              <a:rPr lang="fa-IR" b="1" dirty="0" err="1">
                <a:solidFill>
                  <a:schemeClr val="tx1">
                    <a:lumMod val="85000"/>
                    <a:lumOff val="15000"/>
                  </a:schemeClr>
                </a:solidFill>
                <a:cs typeface="B Nazanin" panose="00000400000000000000" pitchFamily="2" charset="-78"/>
              </a:rPr>
              <a:t>دستگاه‌های</a:t>
            </a:r>
            <a:r>
              <a:rPr lang="fa-IR" b="1" dirty="0">
                <a:solidFill>
                  <a:schemeClr val="tx1">
                    <a:lumMod val="85000"/>
                    <a:lumOff val="15000"/>
                  </a:schemeClr>
                </a:solidFill>
                <a:cs typeface="B Nazanin" panose="00000400000000000000" pitchFamily="2" charset="-78"/>
              </a:rPr>
              <a:t> پایش مداوم قند خون(</a:t>
            </a:r>
            <a:r>
              <a:rPr lang="en-US" b="1" dirty="0">
                <a:solidFill>
                  <a:schemeClr val="tx1">
                    <a:lumMod val="85000"/>
                    <a:lumOff val="15000"/>
                  </a:schemeClr>
                </a:solidFill>
                <a:cs typeface="B Nazanin" panose="00000400000000000000" pitchFamily="2" charset="-78"/>
              </a:rPr>
              <a:t>CGM</a:t>
            </a:r>
            <a:r>
              <a:rPr lang="fa-IR" b="1" dirty="0">
                <a:solidFill>
                  <a:schemeClr val="tx1">
                    <a:lumMod val="85000"/>
                    <a:lumOff val="15000"/>
                  </a:schemeClr>
                </a:solidFill>
                <a:cs typeface="B Nazanin" panose="00000400000000000000" pitchFamily="2" charset="-78"/>
              </a:rPr>
              <a:t>) دارید باید خدمه پرواز را مطلع کنید برای اینکه این </a:t>
            </a:r>
            <a:r>
              <a:rPr lang="fa-IR" b="1" dirty="0" err="1">
                <a:solidFill>
                  <a:schemeClr val="tx1">
                    <a:lumMod val="85000"/>
                    <a:lumOff val="15000"/>
                  </a:schemeClr>
                </a:solidFill>
                <a:cs typeface="B Nazanin" panose="00000400000000000000" pitchFamily="2" charset="-78"/>
              </a:rPr>
              <a:t>دستگاه‌ها</a:t>
            </a:r>
            <a:r>
              <a:rPr lang="fa-IR" b="1" dirty="0">
                <a:solidFill>
                  <a:schemeClr val="tx1">
                    <a:lumMod val="85000"/>
                    <a:lumOff val="15000"/>
                  </a:schemeClr>
                </a:solidFill>
                <a:cs typeface="B Nazanin" panose="00000400000000000000" pitchFamily="2" charset="-78"/>
              </a:rPr>
              <a:t> ممکن است سبب اختلال در عملکرد برخی از هواپیماها شوند.</a:t>
            </a:r>
          </a:p>
          <a:p>
            <a:pPr algn="just" rtl="1"/>
            <a:r>
              <a:rPr lang="fa-IR" b="1" dirty="0">
                <a:solidFill>
                  <a:schemeClr val="tx1">
                    <a:lumMod val="85000"/>
                    <a:lumOff val="15000"/>
                  </a:schemeClr>
                </a:solidFill>
                <a:cs typeface="B Nazanin" panose="00000400000000000000" pitchFamily="2" charset="-78"/>
              </a:rPr>
              <a:t>اگر تنها سفر </a:t>
            </a:r>
            <a:r>
              <a:rPr lang="fa-IR" b="1" dirty="0" err="1">
                <a:solidFill>
                  <a:schemeClr val="tx1">
                    <a:lumMod val="85000"/>
                    <a:lumOff val="15000"/>
                  </a:schemeClr>
                </a:solidFill>
                <a:cs typeface="B Nazanin" panose="00000400000000000000" pitchFamily="2" charset="-78"/>
              </a:rPr>
              <a:t>می‌کنید</a:t>
            </a:r>
            <a:r>
              <a:rPr lang="fa-IR" b="1" dirty="0">
                <a:solidFill>
                  <a:schemeClr val="tx1">
                    <a:lumMod val="85000"/>
                    <a:lumOff val="15000"/>
                  </a:schemeClr>
                </a:solidFill>
                <a:cs typeface="B Nazanin" panose="00000400000000000000" pitchFamily="2" charset="-78"/>
              </a:rPr>
              <a:t> حداقل به یک نفر از </a:t>
            </a:r>
            <a:r>
              <a:rPr lang="fa-IR" b="1" dirty="0" err="1">
                <a:solidFill>
                  <a:schemeClr val="tx1">
                    <a:lumMod val="85000"/>
                    <a:lumOff val="15000"/>
                  </a:schemeClr>
                </a:solidFill>
                <a:cs typeface="B Nazanin" panose="00000400000000000000" pitchFamily="2" charset="-78"/>
              </a:rPr>
              <a:t>هم‌گروهی‌های</a:t>
            </a:r>
            <a:r>
              <a:rPr lang="fa-IR" b="1" dirty="0">
                <a:solidFill>
                  <a:schemeClr val="tx1">
                    <a:lumMod val="85000"/>
                    <a:lumOff val="15000"/>
                  </a:schemeClr>
                </a:solidFill>
                <a:cs typeface="B Nazanin" panose="00000400000000000000" pitchFamily="2" charset="-78"/>
              </a:rPr>
              <a:t> خود و یا مهماندار هواپیما و یا قطار بگویید که دیابتی هستید.</a:t>
            </a:r>
          </a:p>
          <a:p>
            <a:pPr algn="just" rtl="1"/>
            <a:r>
              <a:rPr lang="fa-IR" b="1" dirty="0">
                <a:solidFill>
                  <a:schemeClr val="tx1">
                    <a:lumMod val="85000"/>
                    <a:lumOff val="15000"/>
                  </a:schemeClr>
                </a:solidFill>
                <a:cs typeface="B Nazanin" panose="00000400000000000000" pitchFamily="2" charset="-78"/>
              </a:rPr>
              <a:t>مسافرت نباید سبب غفلت در کنترل دیابت شود، به همین منظور از یک وسیله یادآوری مثل هشدار موبایل برای به یاد</a:t>
            </a:r>
            <a:r>
              <a:rPr lang="en-US" b="1" dirty="0">
                <a:solidFill>
                  <a:schemeClr val="tx1">
                    <a:lumMod val="85000"/>
                    <a:lumOff val="15000"/>
                  </a:schemeClr>
                </a:solidFill>
                <a:cs typeface="B Nazanin" panose="00000400000000000000" pitchFamily="2" charset="-78"/>
              </a:rPr>
              <a:t> </a:t>
            </a:r>
            <a:r>
              <a:rPr lang="fa-IR" b="1" dirty="0">
                <a:solidFill>
                  <a:schemeClr val="tx1">
                    <a:lumMod val="85000"/>
                    <a:lumOff val="15000"/>
                  </a:schemeClr>
                </a:solidFill>
                <a:cs typeface="B Nazanin" panose="00000400000000000000" pitchFamily="2" charset="-78"/>
              </a:rPr>
              <a:t>آوردن زمان مصرف داروها (قرص یا انسولین) استفاده کنید.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886002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نکات مهم در حمل و نقل </a:t>
            </a:r>
          </a:p>
        </p:txBody>
      </p:sp>
      <p:sp>
        <p:nvSpPr>
          <p:cNvPr id="5" name="Content Placeholder 4"/>
          <p:cNvSpPr>
            <a:spLocks noGrp="1"/>
          </p:cNvSpPr>
          <p:nvPr>
            <p:ph idx="1"/>
          </p:nvPr>
        </p:nvSpPr>
        <p:spPr>
          <a:xfrm>
            <a:off x="802227" y="1189327"/>
            <a:ext cx="11198368" cy="4886560"/>
          </a:xfrm>
        </p:spPr>
        <p:txBody>
          <a:bodyPr>
            <a:normAutofit fontScale="85000" lnSpcReduction="20000"/>
          </a:bodyPr>
          <a:lstStyle/>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هنگام عبور از </a:t>
            </a:r>
            <a:r>
              <a:rPr lang="fa-IR" b="1" dirty="0" err="1">
                <a:solidFill>
                  <a:schemeClr val="tx1">
                    <a:lumMod val="85000"/>
                    <a:lumOff val="15000"/>
                  </a:schemeClr>
                </a:solidFill>
                <a:cs typeface="B Nazanin" panose="00000400000000000000" pitchFamily="2" charset="-78"/>
              </a:rPr>
              <a:t>گیت</a:t>
            </a:r>
            <a:r>
              <a:rPr lang="fa-IR" b="1" dirty="0">
                <a:solidFill>
                  <a:schemeClr val="tx1">
                    <a:lumMod val="85000"/>
                    <a:lumOff val="15000"/>
                  </a:schemeClr>
                </a:solidFill>
                <a:cs typeface="B Nazanin" panose="00000400000000000000" pitchFamily="2" charset="-78"/>
              </a:rPr>
              <a:t> از نوع آن مطلع شوید. عبور از </a:t>
            </a:r>
            <a:r>
              <a:rPr lang="fa-IR" b="1" dirty="0" err="1">
                <a:solidFill>
                  <a:schemeClr val="tx1">
                    <a:lumMod val="85000"/>
                    <a:lumOff val="15000"/>
                  </a:schemeClr>
                </a:solidFill>
                <a:cs typeface="B Nazanin" panose="00000400000000000000" pitchFamily="2" charset="-78"/>
              </a:rPr>
              <a:t>گیت</a:t>
            </a:r>
            <a:r>
              <a:rPr lang="fa-IR" b="1" dirty="0">
                <a:solidFill>
                  <a:schemeClr val="tx1">
                    <a:lumMod val="85000"/>
                    <a:lumOff val="15000"/>
                  </a:schemeClr>
                </a:solidFill>
                <a:cs typeface="B Nazanin" panose="00000400000000000000" pitchFamily="2" charset="-78"/>
              </a:rPr>
              <a:t> های </a:t>
            </a:r>
            <a:r>
              <a:rPr lang="fa-IR" b="1" dirty="0" err="1">
                <a:solidFill>
                  <a:schemeClr val="tx1">
                    <a:lumMod val="85000"/>
                    <a:lumOff val="15000"/>
                  </a:schemeClr>
                </a:solidFill>
                <a:cs typeface="B Nazanin" panose="00000400000000000000" pitchFamily="2" charset="-78"/>
              </a:rPr>
              <a:t>فلزیاب</a:t>
            </a:r>
            <a:r>
              <a:rPr lang="fa-IR" b="1" dirty="0">
                <a:solidFill>
                  <a:schemeClr val="tx1">
                    <a:lumMod val="85000"/>
                    <a:lumOff val="15000"/>
                  </a:schemeClr>
                </a:solidFill>
                <a:cs typeface="B Nazanin" panose="00000400000000000000" pitchFamily="2" charset="-78"/>
              </a:rPr>
              <a:t> بر روی عملکرد پمپ انسولین و </a:t>
            </a:r>
            <a:r>
              <a:rPr lang="fa-IR" b="1" dirty="0" err="1">
                <a:solidFill>
                  <a:schemeClr val="tx1">
                    <a:lumMod val="85000"/>
                    <a:lumOff val="15000"/>
                  </a:schemeClr>
                </a:solidFill>
                <a:cs typeface="B Nazanin" panose="00000400000000000000" pitchFamily="2" charset="-78"/>
              </a:rPr>
              <a:t>دستگاه‌های</a:t>
            </a:r>
            <a:r>
              <a:rPr lang="fa-IR" b="1" dirty="0">
                <a:solidFill>
                  <a:schemeClr val="tx1">
                    <a:lumMod val="85000"/>
                    <a:lumOff val="15000"/>
                  </a:schemeClr>
                </a:solidFill>
                <a:cs typeface="B Nazanin" panose="00000400000000000000" pitchFamily="2" charset="-78"/>
              </a:rPr>
              <a:t> پایش مداوم قند خون (</a:t>
            </a:r>
            <a:r>
              <a:rPr lang="en-US" b="1" dirty="0">
                <a:solidFill>
                  <a:schemeClr val="tx1">
                    <a:lumMod val="85000"/>
                    <a:lumOff val="15000"/>
                  </a:schemeClr>
                </a:solidFill>
                <a:cs typeface="B Nazanin" panose="00000400000000000000" pitchFamily="2" charset="-78"/>
              </a:rPr>
              <a:t>CGM</a:t>
            </a:r>
            <a:r>
              <a:rPr lang="fa-IR" b="1" dirty="0">
                <a:solidFill>
                  <a:schemeClr val="tx1">
                    <a:lumMod val="85000"/>
                    <a:lumOff val="15000"/>
                  </a:schemeClr>
                </a:solidFill>
                <a:cs typeface="B Nazanin" panose="00000400000000000000" pitchFamily="2" charset="-78"/>
              </a:rPr>
              <a:t>) تاثیر ندارد اما عبور از </a:t>
            </a:r>
            <a:r>
              <a:rPr lang="fa-IR" b="1" dirty="0" err="1">
                <a:solidFill>
                  <a:schemeClr val="tx1">
                    <a:lumMod val="85000"/>
                    <a:lumOff val="15000"/>
                  </a:schemeClr>
                </a:solidFill>
                <a:cs typeface="B Nazanin" panose="00000400000000000000" pitchFamily="2" charset="-78"/>
              </a:rPr>
              <a:t>گیت</a:t>
            </a:r>
            <a:r>
              <a:rPr lang="en-US" b="1" dirty="0">
                <a:solidFill>
                  <a:schemeClr val="tx1">
                    <a:lumMod val="85000"/>
                    <a:lumOff val="15000"/>
                  </a:schemeClr>
                </a:solidFill>
                <a:cs typeface="B Nazanin" panose="00000400000000000000" pitchFamily="2" charset="-78"/>
              </a:rPr>
              <a:t>X-ray </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می‌تواند</a:t>
            </a:r>
            <a:r>
              <a:rPr lang="fa-IR" b="1" dirty="0">
                <a:solidFill>
                  <a:schemeClr val="tx1">
                    <a:lumMod val="85000"/>
                    <a:lumOff val="15000"/>
                  </a:schemeClr>
                </a:solidFill>
                <a:cs typeface="B Nazanin" panose="00000400000000000000" pitchFamily="2" charset="-78"/>
              </a:rPr>
              <a:t> سبب اختلال در عملکرد </a:t>
            </a:r>
            <a:r>
              <a:rPr lang="fa-IR" b="1" dirty="0" err="1">
                <a:solidFill>
                  <a:schemeClr val="tx1">
                    <a:lumMod val="85000"/>
                    <a:lumOff val="15000"/>
                  </a:schemeClr>
                </a:solidFill>
                <a:cs typeface="B Nazanin" panose="00000400000000000000" pitchFamily="2" charset="-78"/>
              </a:rPr>
              <a:t>پمپ‌های</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مدترونیک</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تاندم</a:t>
            </a:r>
            <a:r>
              <a:rPr lang="fa-IR" b="1" dirty="0">
                <a:solidFill>
                  <a:schemeClr val="tx1">
                    <a:lumMod val="85000"/>
                    <a:lumOff val="15000"/>
                  </a:schemeClr>
                </a:solidFill>
                <a:cs typeface="B Nazanin" panose="00000400000000000000" pitchFamily="2" charset="-78"/>
              </a:rPr>
              <a:t> و </a:t>
            </a:r>
            <a:r>
              <a:rPr lang="fa-IR" b="1" dirty="0" err="1">
                <a:solidFill>
                  <a:schemeClr val="tx1">
                    <a:lumMod val="85000"/>
                    <a:lumOff val="15000"/>
                  </a:schemeClr>
                </a:solidFill>
                <a:cs typeface="B Nazanin" panose="00000400000000000000" pitchFamily="2" charset="-78"/>
              </a:rPr>
              <a:t>دستگاه‌های</a:t>
            </a:r>
            <a:r>
              <a:rPr lang="fa-IR" b="1" dirty="0">
                <a:solidFill>
                  <a:schemeClr val="tx1">
                    <a:lumMod val="85000"/>
                    <a:lumOff val="15000"/>
                  </a:schemeClr>
                </a:solidFill>
                <a:cs typeface="B Nazanin" panose="00000400000000000000" pitchFamily="2" charset="-78"/>
              </a:rPr>
              <a:t> پایش مداوم قند خون مثل </a:t>
            </a:r>
            <a:r>
              <a:rPr lang="fa-IR" b="1" dirty="0" err="1">
                <a:solidFill>
                  <a:schemeClr val="tx1">
                    <a:lumMod val="85000"/>
                    <a:lumOff val="15000"/>
                  </a:schemeClr>
                </a:solidFill>
                <a:cs typeface="B Nazanin" panose="00000400000000000000" pitchFamily="2" charset="-78"/>
              </a:rPr>
              <a:t>دکسکام</a:t>
            </a:r>
            <a:r>
              <a:rPr lang="fa-IR" b="1" dirty="0">
                <a:solidFill>
                  <a:schemeClr val="tx1">
                    <a:lumMod val="85000"/>
                    <a:lumOff val="15000"/>
                  </a:schemeClr>
                </a:solidFill>
                <a:cs typeface="B Nazanin" panose="00000400000000000000" pitchFamily="2" charset="-78"/>
              </a:rPr>
              <a:t> و </a:t>
            </a:r>
            <a:r>
              <a:rPr lang="fa-IR" b="1" dirty="0" err="1">
                <a:solidFill>
                  <a:schemeClr val="tx1">
                    <a:lumMod val="85000"/>
                    <a:lumOff val="15000"/>
                  </a:schemeClr>
                </a:solidFill>
                <a:cs typeface="B Nazanin" panose="00000400000000000000" pitchFamily="2" charset="-78"/>
              </a:rPr>
              <a:t>مدترونیک</a:t>
            </a:r>
            <a:r>
              <a:rPr lang="fa-IR" b="1" dirty="0">
                <a:solidFill>
                  <a:schemeClr val="tx1">
                    <a:lumMod val="85000"/>
                    <a:lumOff val="15000"/>
                  </a:schemeClr>
                </a:solidFill>
                <a:cs typeface="B Nazanin" panose="00000400000000000000" pitchFamily="2" charset="-78"/>
              </a:rPr>
              <a:t> شود. بهتر است قبل از پرواز با سازنده فناوری خود در این مورد مشورت کنید.</a:t>
            </a:r>
          </a:p>
          <a:p>
            <a:pPr algn="just" rtl="1"/>
            <a:r>
              <a:rPr lang="fa-IR" b="1" dirty="0">
                <a:solidFill>
                  <a:schemeClr val="tx1">
                    <a:lumMod val="85000"/>
                    <a:lumOff val="15000"/>
                  </a:schemeClr>
                </a:solidFill>
                <a:cs typeface="B Nazanin" panose="00000400000000000000" pitchFamily="2" charset="-78"/>
              </a:rPr>
              <a:t>در زمان عبور از </a:t>
            </a:r>
            <a:r>
              <a:rPr lang="fa-IR" b="1" dirty="0" err="1">
                <a:solidFill>
                  <a:schemeClr val="tx1">
                    <a:lumMod val="85000"/>
                    <a:lumOff val="15000"/>
                  </a:schemeClr>
                </a:solidFill>
                <a:cs typeface="B Nazanin" panose="00000400000000000000" pitchFamily="2" charset="-78"/>
              </a:rPr>
              <a:t>گیت</a:t>
            </a:r>
            <a:r>
              <a:rPr lang="fa-IR" b="1" dirty="0">
                <a:solidFill>
                  <a:schemeClr val="tx1">
                    <a:lumMod val="85000"/>
                    <a:lumOff val="15000"/>
                  </a:schemeClr>
                </a:solidFill>
                <a:cs typeface="B Nazanin" panose="00000400000000000000" pitchFamily="2" charset="-78"/>
              </a:rPr>
              <a:t> این موضوع را به مسئول </a:t>
            </a:r>
            <a:r>
              <a:rPr lang="fa-IR" b="1" dirty="0" err="1">
                <a:solidFill>
                  <a:schemeClr val="tx1">
                    <a:lumMod val="85000"/>
                    <a:lumOff val="15000"/>
                  </a:schemeClr>
                </a:solidFill>
                <a:cs typeface="B Nazanin" panose="00000400000000000000" pitchFamily="2" charset="-78"/>
              </a:rPr>
              <a:t>گیت</a:t>
            </a:r>
            <a:r>
              <a:rPr lang="fa-IR" b="1" dirty="0">
                <a:solidFill>
                  <a:schemeClr val="tx1">
                    <a:lumMod val="85000"/>
                    <a:lumOff val="15000"/>
                  </a:schemeClr>
                </a:solidFill>
                <a:cs typeface="B Nazanin" panose="00000400000000000000" pitchFamily="2" charset="-78"/>
              </a:rPr>
              <a:t> اطلاع دهید و بگویید که قادر به جدا</a:t>
            </a:r>
            <a:r>
              <a:rPr lang="en-US" b="1" dirty="0">
                <a:solidFill>
                  <a:schemeClr val="tx1">
                    <a:lumMod val="85000"/>
                    <a:lumOff val="15000"/>
                  </a:schemeClr>
                </a:solidFill>
                <a:cs typeface="B Nazanin" panose="00000400000000000000" pitchFamily="2" charset="-78"/>
              </a:rPr>
              <a:t> </a:t>
            </a:r>
            <a:r>
              <a:rPr lang="fa-IR" b="1" dirty="0">
                <a:solidFill>
                  <a:schemeClr val="tx1">
                    <a:lumMod val="85000"/>
                    <a:lumOff val="15000"/>
                  </a:schemeClr>
                </a:solidFill>
                <a:cs typeface="B Nazanin" panose="00000400000000000000" pitchFamily="2" charset="-78"/>
              </a:rPr>
              <a:t>کردن این وسایل از خود نیستید. تجهیزات پمپ و یا </a:t>
            </a:r>
            <a:r>
              <a:rPr lang="fa-IR" b="1" dirty="0" err="1">
                <a:solidFill>
                  <a:schemeClr val="tx1">
                    <a:lumMod val="85000"/>
                    <a:lumOff val="15000"/>
                  </a:schemeClr>
                </a:solidFill>
                <a:cs typeface="B Nazanin" panose="00000400000000000000" pitchFamily="2" charset="-78"/>
              </a:rPr>
              <a:t>سنسور</a:t>
            </a:r>
            <a:r>
              <a:rPr lang="fa-IR" b="1" dirty="0">
                <a:solidFill>
                  <a:schemeClr val="tx1">
                    <a:lumMod val="85000"/>
                    <a:lumOff val="15000"/>
                  </a:schemeClr>
                </a:solidFill>
                <a:cs typeface="B Nazanin" panose="00000400000000000000" pitchFamily="2" charset="-78"/>
              </a:rPr>
              <a:t> اضافی خود را در کیف دستی قرار دهید و از مسئول </a:t>
            </a:r>
            <a:r>
              <a:rPr lang="fa-IR" b="1" dirty="0" err="1">
                <a:solidFill>
                  <a:schemeClr val="tx1">
                    <a:lumMod val="85000"/>
                    <a:lumOff val="15000"/>
                  </a:schemeClr>
                </a:solidFill>
                <a:cs typeface="B Nazanin" panose="00000400000000000000" pitchFamily="2" charset="-78"/>
              </a:rPr>
              <a:t>گیت</a:t>
            </a:r>
            <a:r>
              <a:rPr lang="fa-IR" b="1" dirty="0">
                <a:solidFill>
                  <a:schemeClr val="tx1">
                    <a:lumMod val="85000"/>
                    <a:lumOff val="15000"/>
                  </a:schemeClr>
                </a:solidFill>
                <a:cs typeface="B Nazanin" panose="00000400000000000000" pitchFamily="2" charset="-78"/>
              </a:rPr>
              <a:t> بخواهید که بدون رد کرد آنها از اشعه ایکس و با چک کردن دستی اجازه عبور دهد.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9074660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وعده ها و میان وعده ها</a:t>
            </a:r>
          </a:p>
        </p:txBody>
      </p:sp>
      <p:sp>
        <p:nvSpPr>
          <p:cNvPr id="5" name="Content Placeholder 4"/>
          <p:cNvSpPr>
            <a:spLocks noGrp="1"/>
          </p:cNvSpPr>
          <p:nvPr>
            <p:ph idx="1"/>
          </p:nvPr>
        </p:nvSpPr>
        <p:spPr>
          <a:xfrm>
            <a:off x="802227" y="1596540"/>
            <a:ext cx="11198368" cy="4886560"/>
          </a:xfrm>
        </p:spPr>
        <p:txBody>
          <a:bodyPr>
            <a:normAutofit/>
          </a:bodyPr>
          <a:lstStyle/>
          <a:p>
            <a:pPr algn="just" rtl="1"/>
            <a:r>
              <a:rPr lang="fa-IR" sz="3200" b="1" dirty="0">
                <a:solidFill>
                  <a:schemeClr val="tx1">
                    <a:lumMod val="85000"/>
                    <a:lumOff val="15000"/>
                  </a:schemeClr>
                </a:solidFill>
                <a:cs typeface="B Nazanin" panose="00000400000000000000" pitchFamily="2" charset="-78"/>
              </a:rPr>
              <a:t>از مصرف </a:t>
            </a:r>
            <a:r>
              <a:rPr lang="fa-IR" sz="3200" b="1" dirty="0" err="1">
                <a:solidFill>
                  <a:schemeClr val="tx1">
                    <a:lumMod val="85000"/>
                    <a:lumOff val="15000"/>
                  </a:schemeClr>
                </a:solidFill>
                <a:cs typeface="B Nazanin" panose="00000400000000000000" pitchFamily="2" charset="-78"/>
              </a:rPr>
              <a:t>وعده‌های</a:t>
            </a:r>
            <a:r>
              <a:rPr lang="fa-IR" sz="3200" b="1" dirty="0">
                <a:solidFill>
                  <a:schemeClr val="tx1">
                    <a:lumMod val="85000"/>
                    <a:lumOff val="15000"/>
                  </a:schemeClr>
                </a:solidFill>
                <a:cs typeface="B Nazanin" panose="00000400000000000000" pitchFamily="2" charset="-78"/>
              </a:rPr>
              <a:t> غذایی و میان وعده در سفر غافل نشوید.</a:t>
            </a:r>
          </a:p>
          <a:p>
            <a:pPr algn="just" rtl="1"/>
            <a:r>
              <a:rPr lang="fa-IR" sz="3200" b="1" dirty="0">
                <a:solidFill>
                  <a:schemeClr val="tx1">
                    <a:lumMod val="85000"/>
                    <a:lumOff val="15000"/>
                  </a:schemeClr>
                </a:solidFill>
                <a:cs typeface="B Nazanin" panose="00000400000000000000" pitchFamily="2" charset="-78"/>
              </a:rPr>
              <a:t>در همه </a:t>
            </a:r>
            <a:r>
              <a:rPr lang="fa-IR" sz="3200" b="1" dirty="0" err="1">
                <a:solidFill>
                  <a:schemeClr val="tx1">
                    <a:lumMod val="85000"/>
                    <a:lumOff val="15000"/>
                  </a:schemeClr>
                </a:solidFill>
                <a:cs typeface="B Nazanin" panose="00000400000000000000" pitchFamily="2" charset="-78"/>
              </a:rPr>
              <a:t>مسافرت‌ها</a:t>
            </a:r>
            <a:r>
              <a:rPr lang="fa-IR" sz="3200" b="1" dirty="0">
                <a:solidFill>
                  <a:schemeClr val="tx1">
                    <a:lumMod val="85000"/>
                    <a:lumOff val="15000"/>
                  </a:schemeClr>
                </a:solidFill>
                <a:cs typeface="B Nazanin" panose="00000400000000000000" pitchFamily="2" charset="-78"/>
              </a:rPr>
              <a:t> (هواپیما، قطار و ماشین) مقداری میان وعده و یا غذا به همراه داشته باشید که اگر دسترسی به غذا یا رستوران نداشتید یا اینکه غذا دیرتر آماده شد شما دچار مشکل نشوید. میان </a:t>
            </a:r>
            <a:r>
              <a:rPr lang="fa-IR" sz="3200" b="1" dirty="0" err="1">
                <a:solidFill>
                  <a:schemeClr val="tx1">
                    <a:lumMod val="85000"/>
                    <a:lumOff val="15000"/>
                  </a:schemeClr>
                </a:solidFill>
                <a:cs typeface="B Nazanin" panose="00000400000000000000" pitchFamily="2" charset="-78"/>
              </a:rPr>
              <a:t>وعده‌های</a:t>
            </a:r>
            <a:r>
              <a:rPr lang="fa-IR" sz="3200" b="1" dirty="0">
                <a:solidFill>
                  <a:schemeClr val="tx1">
                    <a:lumMod val="85000"/>
                    <a:lumOff val="15000"/>
                  </a:schemeClr>
                </a:solidFill>
                <a:cs typeface="B Nazanin" panose="00000400000000000000" pitchFamily="2" charset="-78"/>
              </a:rPr>
              <a:t> انتخاب کنید که نیاز به نگهداری در یخچال نداشته باشند مثل میوه، پاپ کورن، آجیل یا یک ‌لقمه ‌نان و پنیر. همچنین </a:t>
            </a:r>
            <a:r>
              <a:rPr lang="fa-IR" sz="3200" b="1" dirty="0" err="1">
                <a:solidFill>
                  <a:schemeClr val="tx1">
                    <a:lumMod val="85000"/>
                    <a:lumOff val="15000"/>
                  </a:schemeClr>
                </a:solidFill>
                <a:cs typeface="B Nazanin" panose="00000400000000000000" pitchFamily="2" charset="-78"/>
              </a:rPr>
              <a:t>خوراکی‌های</a:t>
            </a:r>
            <a:r>
              <a:rPr lang="fa-IR" sz="3200" b="1" dirty="0">
                <a:solidFill>
                  <a:schemeClr val="tx1">
                    <a:lumMod val="85000"/>
                    <a:lumOff val="15000"/>
                  </a:schemeClr>
                </a:solidFill>
                <a:cs typeface="B Nazanin" panose="00000400000000000000" pitchFamily="2" charset="-78"/>
              </a:rPr>
              <a:t> لازم برای درمان افت قند را همیشه همراه خود داشته باشید.</a:t>
            </a:r>
          </a:p>
          <a:p>
            <a:pPr algn="just" rtl="1"/>
            <a:r>
              <a:rPr lang="fa-IR" sz="3200" b="1" dirty="0">
                <a:solidFill>
                  <a:schemeClr val="tx1">
                    <a:lumMod val="85000"/>
                    <a:lumOff val="15000"/>
                  </a:schemeClr>
                </a:solidFill>
                <a:cs typeface="B Nazanin" panose="00000400000000000000" pitchFamily="2" charset="-78"/>
              </a:rPr>
              <a:t>در سفر برای مسواک زدن بجای آب ‌</a:t>
            </a:r>
            <a:r>
              <a:rPr lang="fa-IR" sz="3200" b="1" dirty="0" err="1">
                <a:solidFill>
                  <a:schemeClr val="tx1">
                    <a:lumMod val="85000"/>
                    <a:lumOff val="15000"/>
                  </a:schemeClr>
                </a:solidFill>
                <a:cs typeface="B Nazanin" panose="00000400000000000000" pitchFamily="2" charset="-78"/>
              </a:rPr>
              <a:t>لوله‌کشی</a:t>
            </a:r>
            <a:r>
              <a:rPr lang="fa-IR" sz="3200" b="1" dirty="0">
                <a:solidFill>
                  <a:schemeClr val="tx1">
                    <a:lumMod val="85000"/>
                    <a:lumOff val="15000"/>
                  </a:schemeClr>
                </a:solidFill>
                <a:cs typeface="B Nazanin" panose="00000400000000000000" pitchFamily="2" charset="-78"/>
              </a:rPr>
              <a:t> حتماً از </a:t>
            </a:r>
            <a:r>
              <a:rPr lang="fa-IR" sz="3200" b="1" dirty="0" err="1">
                <a:solidFill>
                  <a:schemeClr val="tx1">
                    <a:lumMod val="85000"/>
                    <a:lumOff val="15000"/>
                  </a:schemeClr>
                </a:solidFill>
                <a:cs typeface="B Nazanin" panose="00000400000000000000" pitchFamily="2" charset="-78"/>
              </a:rPr>
              <a:t>بطری‌های</a:t>
            </a:r>
            <a:r>
              <a:rPr lang="fa-IR" sz="3200" b="1" dirty="0">
                <a:solidFill>
                  <a:schemeClr val="tx1">
                    <a:lumMod val="85000"/>
                    <a:lumOff val="15000"/>
                  </a:schemeClr>
                </a:solidFill>
                <a:cs typeface="B Nazanin" panose="00000400000000000000" pitchFamily="2" charset="-78"/>
              </a:rPr>
              <a:t> آب آشامیدنی استفاده کنید.</a:t>
            </a:r>
          </a:p>
          <a:p>
            <a:pPr algn="just" rtl="1"/>
            <a:endParaRPr lang="fa-IR" sz="3200" b="1" dirty="0">
              <a:solidFill>
                <a:schemeClr val="tx1">
                  <a:lumMod val="85000"/>
                  <a:lumOff val="15000"/>
                </a:schemeClr>
              </a:solidFill>
              <a:cs typeface="B Nazanin" panose="00000400000000000000" pitchFamily="2" charset="-78"/>
            </a:endParaRPr>
          </a:p>
          <a:p>
            <a:pPr algn="just" rtl="1"/>
            <a:endParaRPr lang="fa-IR" sz="32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676551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وعده ها و میان وعده ها</a:t>
            </a:r>
          </a:p>
        </p:txBody>
      </p:sp>
      <p:sp>
        <p:nvSpPr>
          <p:cNvPr id="5" name="Content Placeholder 4"/>
          <p:cNvSpPr>
            <a:spLocks noGrp="1"/>
          </p:cNvSpPr>
          <p:nvPr>
            <p:ph idx="1"/>
          </p:nvPr>
        </p:nvSpPr>
        <p:spPr>
          <a:xfrm>
            <a:off x="802227" y="1596540"/>
            <a:ext cx="11198368" cy="4886560"/>
          </a:xfrm>
        </p:spPr>
        <p:txBody>
          <a:bodyPr>
            <a:normAutofit fontScale="92500" lnSpcReduction="10000"/>
          </a:bodyPr>
          <a:lstStyle/>
          <a:p>
            <a:pPr algn="just" rtl="1"/>
            <a:r>
              <a:rPr lang="fa-IR" b="1" dirty="0">
                <a:solidFill>
                  <a:schemeClr val="tx1">
                    <a:lumMod val="85000"/>
                    <a:lumOff val="15000"/>
                  </a:schemeClr>
                </a:solidFill>
                <a:cs typeface="B Nazanin" panose="00000400000000000000" pitchFamily="2" charset="-78"/>
              </a:rPr>
              <a:t>ابتلا به دیابت به این معنا نیست که شما </a:t>
            </a:r>
            <a:r>
              <a:rPr lang="fa-IR" b="1" dirty="0" err="1">
                <a:solidFill>
                  <a:schemeClr val="tx1">
                    <a:lumMod val="85000"/>
                    <a:lumOff val="15000"/>
                  </a:schemeClr>
                </a:solidFill>
                <a:cs typeface="B Nazanin" panose="00000400000000000000" pitchFamily="2" charset="-78"/>
              </a:rPr>
              <a:t>نمی‌توانید</a:t>
            </a:r>
            <a:r>
              <a:rPr lang="fa-IR" b="1" dirty="0">
                <a:solidFill>
                  <a:schemeClr val="tx1">
                    <a:lumMod val="85000"/>
                    <a:lumOff val="15000"/>
                  </a:schemeClr>
                </a:solidFill>
                <a:cs typeface="B Nazanin" panose="00000400000000000000" pitchFamily="2" charset="-78"/>
              </a:rPr>
              <a:t> غذاهای مورد علاقه‌ خود را بخورید یا </a:t>
            </a:r>
            <a:r>
              <a:rPr lang="fa-IR" b="1" dirty="0" err="1">
                <a:solidFill>
                  <a:schemeClr val="tx1">
                    <a:lumMod val="85000"/>
                    <a:lumOff val="15000"/>
                  </a:schemeClr>
                </a:solidFill>
                <a:cs typeface="B Nazanin" panose="00000400000000000000" pitchFamily="2" charset="-78"/>
              </a:rPr>
              <a:t>نمی‌توانید</a:t>
            </a:r>
            <a:r>
              <a:rPr lang="fa-IR" b="1" dirty="0">
                <a:solidFill>
                  <a:schemeClr val="tx1">
                    <a:lumMod val="85000"/>
                    <a:lumOff val="15000"/>
                  </a:schemeClr>
                </a:solidFill>
                <a:cs typeface="B Nazanin" panose="00000400000000000000" pitchFamily="2" charset="-78"/>
              </a:rPr>
              <a:t> غذای جدیدی را امتحان کنید، بلکه باید در انتخاب اندازه و نوع غذاها بیشتر دقت کنید. از خرید غذاهای خیابانی پرهیز کنید و بهتر است از سبزیجات </a:t>
            </a:r>
            <a:r>
              <a:rPr lang="fa-IR" b="1" dirty="0" err="1">
                <a:solidFill>
                  <a:schemeClr val="tx1">
                    <a:lumMod val="85000"/>
                    <a:lumOff val="15000"/>
                  </a:schemeClr>
                </a:solidFill>
                <a:cs typeface="B Nazanin" panose="00000400000000000000" pitchFamily="2" charset="-78"/>
              </a:rPr>
              <a:t>پخته‌شده</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میوه‌های</a:t>
            </a:r>
            <a:r>
              <a:rPr lang="fa-IR" b="1" dirty="0">
                <a:solidFill>
                  <a:schemeClr val="tx1">
                    <a:lumMod val="85000"/>
                    <a:lumOff val="15000"/>
                  </a:schemeClr>
                </a:solidFill>
                <a:cs typeface="B Nazanin" panose="00000400000000000000" pitchFamily="2" charset="-78"/>
              </a:rPr>
              <a:t> که قابل </a:t>
            </a:r>
            <a:r>
              <a:rPr lang="fa-IR" b="1" dirty="0" err="1">
                <a:solidFill>
                  <a:schemeClr val="tx1">
                    <a:lumMod val="85000"/>
                    <a:lumOff val="15000"/>
                  </a:schemeClr>
                </a:solidFill>
                <a:cs typeface="B Nazanin" panose="00000400000000000000" pitchFamily="2" charset="-78"/>
              </a:rPr>
              <a:t>پوست‌گیری</a:t>
            </a:r>
            <a:r>
              <a:rPr lang="fa-IR" b="1" dirty="0">
                <a:solidFill>
                  <a:schemeClr val="tx1">
                    <a:lumMod val="85000"/>
                    <a:lumOff val="15000"/>
                  </a:schemeClr>
                </a:solidFill>
                <a:cs typeface="B Nazanin" panose="00000400000000000000" pitchFamily="2" charset="-78"/>
              </a:rPr>
              <a:t> هستند، لبنیات پاستوریزه شده، غذاهای سالم که از </a:t>
            </a:r>
            <a:r>
              <a:rPr lang="fa-IR" b="1" dirty="0" err="1">
                <a:solidFill>
                  <a:schemeClr val="tx1">
                    <a:lumMod val="85000"/>
                    <a:lumOff val="15000"/>
                  </a:schemeClr>
                </a:solidFill>
                <a:cs typeface="B Nazanin" panose="00000400000000000000" pitchFamily="2" charset="-78"/>
              </a:rPr>
              <a:t>رستوران‌های</a:t>
            </a:r>
            <a:r>
              <a:rPr lang="fa-IR" b="1" dirty="0">
                <a:solidFill>
                  <a:schemeClr val="tx1">
                    <a:lumMod val="85000"/>
                    <a:lumOff val="15000"/>
                  </a:schemeClr>
                </a:solidFill>
                <a:cs typeface="B Nazanin" panose="00000400000000000000" pitchFamily="2" charset="-78"/>
              </a:rPr>
              <a:t> تمیز و بهداشتی تهیه‌ شده است، استفاده کنید.</a:t>
            </a:r>
          </a:p>
          <a:p>
            <a:pPr algn="just" rtl="1"/>
            <a:r>
              <a:rPr lang="fa-IR" b="1" dirty="0">
                <a:solidFill>
                  <a:schemeClr val="tx1">
                    <a:lumMod val="85000"/>
                    <a:lumOff val="15000"/>
                  </a:schemeClr>
                </a:solidFill>
                <a:cs typeface="B Nazanin" panose="00000400000000000000" pitchFamily="2" charset="-78"/>
              </a:rPr>
              <a:t>سفر در هواپیما یا مناطق گرمسیر احتمال </a:t>
            </a:r>
            <a:r>
              <a:rPr lang="fa-IR" b="1" dirty="0" err="1">
                <a:solidFill>
                  <a:schemeClr val="tx1">
                    <a:lumMod val="85000"/>
                    <a:lumOff val="15000"/>
                  </a:schemeClr>
                </a:solidFill>
                <a:cs typeface="B Nazanin" panose="00000400000000000000" pitchFamily="2" charset="-78"/>
              </a:rPr>
              <a:t>کم‌آبی</a:t>
            </a:r>
            <a:r>
              <a:rPr lang="fa-IR" b="1" dirty="0">
                <a:solidFill>
                  <a:schemeClr val="tx1">
                    <a:lumMod val="85000"/>
                    <a:lumOff val="15000"/>
                  </a:schemeClr>
                </a:solidFill>
                <a:cs typeface="B Nazanin" panose="00000400000000000000" pitchFamily="2" charset="-78"/>
              </a:rPr>
              <a:t> را </a:t>
            </a:r>
            <a:r>
              <a:rPr lang="fa-IR" b="1" dirty="0" err="1">
                <a:solidFill>
                  <a:schemeClr val="tx1">
                    <a:lumMod val="85000"/>
                    <a:lumOff val="15000"/>
                  </a:schemeClr>
                </a:solidFill>
                <a:cs typeface="B Nazanin" panose="00000400000000000000" pitchFamily="2" charset="-78"/>
              </a:rPr>
              <a:t>می‌تواند</a:t>
            </a:r>
            <a:r>
              <a:rPr lang="fa-IR" b="1" dirty="0">
                <a:solidFill>
                  <a:schemeClr val="tx1">
                    <a:lumMod val="85000"/>
                    <a:lumOff val="15000"/>
                  </a:schemeClr>
                </a:solidFill>
                <a:cs typeface="B Nazanin" panose="00000400000000000000" pitchFamily="2" charset="-78"/>
              </a:rPr>
              <a:t> افزایش دهد. بنابراین به مصرف آب توجه کنید و حتماً از آب نوشیدنی سالم و بهداشتی استفاده کنید.</a:t>
            </a:r>
          </a:p>
          <a:p>
            <a:pPr algn="just" rtl="1"/>
            <a:endParaRPr lang="fa-IR" b="1" dirty="0">
              <a:solidFill>
                <a:schemeClr val="tx1">
                  <a:lumMod val="85000"/>
                  <a:lumOff val="15000"/>
                </a:schemeClr>
              </a:solidFill>
              <a:cs typeface="B Nazanin" panose="00000400000000000000" pitchFamily="2" charset="-78"/>
            </a:endParaRP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900432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مراقبت از پاها</a:t>
            </a:r>
          </a:p>
        </p:txBody>
      </p:sp>
      <p:sp>
        <p:nvSpPr>
          <p:cNvPr id="5" name="Content Placeholder 4"/>
          <p:cNvSpPr>
            <a:spLocks noGrp="1"/>
          </p:cNvSpPr>
          <p:nvPr>
            <p:ph idx="1"/>
          </p:nvPr>
        </p:nvSpPr>
        <p:spPr>
          <a:xfrm>
            <a:off x="802228" y="1189327"/>
            <a:ext cx="10791153" cy="5293773"/>
          </a:xfrm>
        </p:spPr>
        <p:txBody>
          <a:bodyPr>
            <a:normAutofit fontScale="85000" lnSpcReduction="20000"/>
          </a:bodyPr>
          <a:lstStyle/>
          <a:p>
            <a:pPr algn="just" rtl="1"/>
            <a:endParaRPr lang="fa-IR" b="1" dirty="0">
              <a:solidFill>
                <a:schemeClr val="tx1">
                  <a:lumMod val="85000"/>
                  <a:lumOff val="15000"/>
                </a:schemeClr>
              </a:solidFill>
              <a:cs typeface="B Nazanin" panose="00000400000000000000" pitchFamily="2" charset="-78"/>
            </a:endParaRPr>
          </a:p>
          <a:p>
            <a:pPr algn="just" rtl="1"/>
            <a:r>
              <a:rPr lang="fa-IR" b="1" dirty="0">
                <a:solidFill>
                  <a:schemeClr val="tx1">
                    <a:lumMod val="85000"/>
                    <a:lumOff val="15000"/>
                  </a:schemeClr>
                </a:solidFill>
                <a:cs typeface="B Nazanin" panose="00000400000000000000" pitchFamily="2" charset="-78"/>
              </a:rPr>
              <a:t>در مسافرت بیشتر مراقب پاهای خود باشید به همین منظور </a:t>
            </a:r>
            <a:r>
              <a:rPr lang="fa-IR" b="1" dirty="0" err="1">
                <a:solidFill>
                  <a:schemeClr val="tx1">
                    <a:lumMod val="85000"/>
                    <a:lumOff val="15000"/>
                  </a:schemeClr>
                </a:solidFill>
                <a:cs typeface="B Nazanin" panose="00000400000000000000" pitchFamily="2" charset="-78"/>
              </a:rPr>
              <a:t>کفش‌های</a:t>
            </a:r>
            <a:r>
              <a:rPr lang="fa-IR" b="1" dirty="0">
                <a:solidFill>
                  <a:schemeClr val="tx1">
                    <a:lumMod val="85000"/>
                    <a:lumOff val="15000"/>
                  </a:schemeClr>
                </a:solidFill>
                <a:cs typeface="B Nazanin" panose="00000400000000000000" pitchFamily="2" charset="-78"/>
              </a:rPr>
              <a:t> راحتی همراه خود داشته باشید و هرگز بدون کفش یا دمپایی راه نروید.</a:t>
            </a:r>
          </a:p>
          <a:p>
            <a:pPr algn="just" rtl="1"/>
            <a:r>
              <a:rPr lang="fa-IR" b="1" dirty="0">
                <a:solidFill>
                  <a:schemeClr val="tx1">
                    <a:lumMod val="85000"/>
                    <a:lumOff val="15000"/>
                  </a:schemeClr>
                </a:solidFill>
                <a:cs typeface="B Nazanin" panose="00000400000000000000" pitchFamily="2" charset="-78"/>
              </a:rPr>
              <a:t> هر</a:t>
            </a:r>
            <a:r>
              <a:rPr lang="en-US" b="1" dirty="0">
                <a:solidFill>
                  <a:schemeClr val="tx1">
                    <a:lumMod val="85000"/>
                    <a:lumOff val="15000"/>
                  </a:schemeClr>
                </a:solidFill>
                <a:cs typeface="B Nazanin" panose="00000400000000000000" pitchFamily="2" charset="-78"/>
              </a:rPr>
              <a:t> </a:t>
            </a:r>
            <a:r>
              <a:rPr lang="fa-IR" b="1" dirty="0">
                <a:solidFill>
                  <a:schemeClr val="tx1">
                    <a:lumMod val="85000"/>
                    <a:lumOff val="15000"/>
                  </a:schemeClr>
                </a:solidFill>
                <a:cs typeface="B Nazanin" panose="00000400000000000000" pitchFamily="2" charset="-78"/>
              </a:rPr>
              <a:t>روز پاهای خود را از نظر وجود </a:t>
            </a:r>
            <a:r>
              <a:rPr lang="fa-IR" b="1" dirty="0" err="1">
                <a:solidFill>
                  <a:schemeClr val="tx1">
                    <a:lumMod val="85000"/>
                    <a:lumOff val="15000"/>
                  </a:schemeClr>
                </a:solidFill>
                <a:cs typeface="B Nazanin" panose="00000400000000000000" pitchFamily="2" charset="-78"/>
              </a:rPr>
              <a:t>قرمزي</a:t>
            </a:r>
            <a:r>
              <a:rPr lang="fa-IR" b="1" dirty="0">
                <a:solidFill>
                  <a:schemeClr val="tx1">
                    <a:lumMod val="85000"/>
                    <a:lumOff val="15000"/>
                  </a:schemeClr>
                </a:solidFill>
                <a:cs typeface="B Nazanin" panose="00000400000000000000" pitchFamily="2" charset="-78"/>
              </a:rPr>
              <a:t>، تورم، تغییر رنگ، زخم، </a:t>
            </a:r>
            <a:r>
              <a:rPr lang="fa-IR" b="1" dirty="0" err="1">
                <a:solidFill>
                  <a:schemeClr val="tx1">
                    <a:lumMod val="85000"/>
                    <a:lumOff val="15000"/>
                  </a:schemeClr>
                </a:solidFill>
                <a:cs typeface="B Nazanin" panose="00000400000000000000" pitchFamily="2" charset="-78"/>
              </a:rPr>
              <a:t>ترك</a:t>
            </a:r>
            <a:r>
              <a:rPr lang="fa-IR" b="1" dirty="0">
                <a:solidFill>
                  <a:schemeClr val="tx1">
                    <a:lumMod val="85000"/>
                    <a:lumOff val="15000"/>
                  </a:schemeClr>
                </a:solidFill>
                <a:cs typeface="B Nazanin" panose="00000400000000000000" pitchFamily="2" charset="-78"/>
              </a:rPr>
              <a:t> خوردگی و ترشح اطراف ناخن معاینه کنید و بهداشت آن را رعایت کنید.</a:t>
            </a:r>
          </a:p>
          <a:p>
            <a:pPr algn="just" rtl="1"/>
            <a:r>
              <a:rPr lang="fa-IR" b="1" dirty="0">
                <a:solidFill>
                  <a:schemeClr val="tx1">
                    <a:lumMod val="85000"/>
                    <a:lumOff val="15000"/>
                  </a:schemeClr>
                </a:solidFill>
                <a:cs typeface="B Nazanin" panose="00000400000000000000" pitchFamily="2" charset="-78"/>
              </a:rPr>
              <a:t>حتی </a:t>
            </a:r>
            <a:r>
              <a:rPr lang="fa-IR" b="1" dirty="0" err="1">
                <a:solidFill>
                  <a:schemeClr val="tx1">
                    <a:lumMod val="85000"/>
                    <a:lumOff val="15000"/>
                  </a:schemeClr>
                </a:solidFill>
                <a:cs typeface="B Nazanin" panose="00000400000000000000" pitchFamily="2" charset="-78"/>
              </a:rPr>
              <a:t>الامکان</a:t>
            </a:r>
            <a:r>
              <a:rPr lang="fa-IR" b="1" dirty="0">
                <a:solidFill>
                  <a:schemeClr val="tx1">
                    <a:lumMod val="85000"/>
                    <a:lumOff val="15000"/>
                  </a:schemeClr>
                </a:solidFill>
                <a:cs typeface="B Nazanin" panose="00000400000000000000" pitchFamily="2" charset="-78"/>
              </a:rPr>
              <a:t> هر روز </a:t>
            </a:r>
            <a:r>
              <a:rPr lang="fa-IR" b="1" dirty="0" err="1">
                <a:solidFill>
                  <a:schemeClr val="tx1">
                    <a:lumMod val="85000"/>
                    <a:lumOff val="15000"/>
                  </a:schemeClr>
                </a:solidFill>
                <a:cs typeface="B Nazanin" panose="00000400000000000000" pitchFamily="2" charset="-78"/>
              </a:rPr>
              <a:t>پاهاي</a:t>
            </a:r>
            <a:r>
              <a:rPr lang="fa-IR" b="1" dirty="0">
                <a:solidFill>
                  <a:schemeClr val="tx1">
                    <a:lumMod val="85000"/>
                    <a:lumOff val="15000"/>
                  </a:schemeClr>
                </a:solidFill>
                <a:cs typeface="B Nazanin" panose="00000400000000000000" pitchFamily="2" charset="-78"/>
              </a:rPr>
              <a:t> خود را با آب ولرم و صابون بشویید و بین انگشتان خود را با حوله نرم خشک کنند. </a:t>
            </a:r>
          </a:p>
          <a:p>
            <a:pPr algn="just" rtl="1"/>
            <a:r>
              <a:rPr lang="fa-IR" b="1" dirty="0">
                <a:solidFill>
                  <a:schemeClr val="tx1">
                    <a:lumMod val="85000"/>
                    <a:lumOff val="15000"/>
                  </a:schemeClr>
                </a:solidFill>
                <a:cs typeface="B Nazanin" panose="00000400000000000000" pitchFamily="2" charset="-78"/>
              </a:rPr>
              <a:t>ناخن </a:t>
            </a:r>
            <a:r>
              <a:rPr lang="fa-IR" b="1" dirty="0" err="1">
                <a:solidFill>
                  <a:schemeClr val="tx1">
                    <a:lumMod val="85000"/>
                    <a:lumOff val="15000"/>
                  </a:schemeClr>
                </a:solidFill>
                <a:cs typeface="B Nazanin" panose="00000400000000000000" pitchFamily="2" charset="-78"/>
              </a:rPr>
              <a:t>هاي</a:t>
            </a:r>
            <a:r>
              <a:rPr lang="fa-IR" b="1" dirty="0">
                <a:solidFill>
                  <a:schemeClr val="tx1">
                    <a:lumMod val="85000"/>
                    <a:lumOff val="15000"/>
                  </a:schemeClr>
                </a:solidFill>
                <a:cs typeface="B Nazanin" panose="00000400000000000000" pitchFamily="2" charset="-78"/>
              </a:rPr>
              <a:t> پا را کوتاه نگهدارید. ناخن را مستقیم گرفته و گوشه </a:t>
            </a:r>
            <a:r>
              <a:rPr lang="fa-IR" b="1" dirty="0" err="1">
                <a:solidFill>
                  <a:schemeClr val="tx1">
                    <a:lumMod val="85000"/>
                    <a:lumOff val="15000"/>
                  </a:schemeClr>
                </a:solidFill>
                <a:cs typeface="B Nazanin" panose="00000400000000000000" pitchFamily="2" charset="-78"/>
              </a:rPr>
              <a:t>هاي</a:t>
            </a:r>
            <a:r>
              <a:rPr lang="fa-IR" b="1" dirty="0">
                <a:solidFill>
                  <a:schemeClr val="tx1">
                    <a:lumMod val="85000"/>
                    <a:lumOff val="15000"/>
                  </a:schemeClr>
                </a:solidFill>
                <a:cs typeface="B Nazanin" panose="00000400000000000000" pitchFamily="2" charset="-78"/>
              </a:rPr>
              <a:t> آن را نگیرید و در ضمن ناخن نباید از ته گرفته شود. </a:t>
            </a:r>
          </a:p>
          <a:p>
            <a:pPr algn="just" rtl="1"/>
            <a:r>
              <a:rPr lang="fa-IR" b="1" dirty="0">
                <a:solidFill>
                  <a:schemeClr val="tx1">
                    <a:lumMod val="85000"/>
                    <a:lumOff val="15000"/>
                  </a:schemeClr>
                </a:solidFill>
                <a:cs typeface="B Nazanin" panose="00000400000000000000" pitchFamily="2" charset="-78"/>
              </a:rPr>
              <a:t>جوراب خود را روزانه عوض کرده و از جوراب نخی و ضخیم استفاده کنید.</a:t>
            </a:r>
          </a:p>
          <a:p>
            <a:pPr algn="just" rtl="1"/>
            <a:r>
              <a:rPr lang="fa-IR" b="1" dirty="0">
                <a:solidFill>
                  <a:schemeClr val="tx1">
                    <a:lumMod val="85000"/>
                    <a:lumOff val="15000"/>
                  </a:schemeClr>
                </a:solidFill>
                <a:cs typeface="B Nazanin" panose="00000400000000000000" pitchFamily="2" charset="-78"/>
              </a:rPr>
              <a:t> از کفش راحت، پاشنه کوتاه و پنجه پهن استفاده کنید.</a:t>
            </a:r>
          </a:p>
        </p:txBody>
      </p:sp>
    </p:spTree>
    <p:extLst>
      <p:ext uri="{BB962C8B-B14F-4D97-AF65-F5344CB8AC3E}">
        <p14:creationId xmlns:p14="http://schemas.microsoft.com/office/powerpoint/2010/main" val="10404111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1900" y="374901"/>
            <a:ext cx="8336893" cy="1018033"/>
          </a:xfrm>
          <a:noFill/>
          <a:effectLst>
            <a:outerShdw blurRad="50800" dist="38100" dir="2700000" algn="tl" rotWithShape="0">
              <a:prstClr val="black">
                <a:alpha val="40000"/>
              </a:prstClr>
            </a:outerShdw>
          </a:effectLst>
        </p:spPr>
        <p:txBody>
          <a:bodyPr vert="horz" lIns="121920" tIns="60960" rIns="121920" bIns="60960" rtlCol="0" anchor="ctr">
            <a:normAutofit/>
          </a:bodyPr>
          <a:lstStyle/>
          <a:p>
            <a:pPr algn="r" rtl="1"/>
            <a:r>
              <a:rPr lang="fa-IR" sz="3733" b="1" dirty="0">
                <a:solidFill>
                  <a:schemeClr val="tx1">
                    <a:lumMod val="85000"/>
                    <a:lumOff val="15000"/>
                  </a:schemeClr>
                </a:solidFill>
                <a:cs typeface="B Titr" panose="00000700000000000000" pitchFamily="2" charset="-78"/>
              </a:rPr>
              <a:t>توجه به میزان فعالیت بدنی</a:t>
            </a:r>
          </a:p>
        </p:txBody>
      </p:sp>
      <p:sp>
        <p:nvSpPr>
          <p:cNvPr id="5" name="Content Placeholder 4"/>
          <p:cNvSpPr>
            <a:spLocks noGrp="1"/>
          </p:cNvSpPr>
          <p:nvPr>
            <p:ph idx="1"/>
          </p:nvPr>
        </p:nvSpPr>
        <p:spPr>
          <a:xfrm>
            <a:off x="1005833" y="1189327"/>
            <a:ext cx="10587548" cy="4886560"/>
          </a:xfrm>
        </p:spPr>
        <p:txBody>
          <a:bodyPr>
            <a:normAutofit fontScale="85000" lnSpcReduction="20000"/>
          </a:bodyPr>
          <a:lstStyle/>
          <a:p>
            <a:pPr algn="just" rtl="1"/>
            <a:endParaRPr lang="fa-IR" b="1" dirty="0">
              <a:solidFill>
                <a:schemeClr val="tx1">
                  <a:lumMod val="85000"/>
                  <a:lumOff val="15000"/>
                </a:schemeClr>
              </a:solidFill>
              <a:cs typeface="B Nazanin" panose="00000400000000000000" pitchFamily="2" charset="-78"/>
            </a:endParaRPr>
          </a:p>
          <a:p>
            <a:pPr marL="0" indent="0" algn="just" rtl="1">
              <a:buNone/>
            </a:pPr>
            <a:r>
              <a:rPr lang="fa-IR" b="1" dirty="0">
                <a:solidFill>
                  <a:schemeClr val="tx1">
                    <a:lumMod val="85000"/>
                    <a:lumOff val="15000"/>
                  </a:schemeClr>
                </a:solidFill>
                <a:cs typeface="B Nazanin" panose="00000400000000000000" pitchFamily="2" charset="-78"/>
              </a:rPr>
              <a:t>به میزان فعالیت بدنی خود در طی سفر و اثر آن بر روی قند خون توجه کنید. تغییر میزان فعالیت بدنی در زمان سفر، </a:t>
            </a:r>
            <a:r>
              <a:rPr lang="fa-IR" b="1" dirty="0" err="1">
                <a:solidFill>
                  <a:schemeClr val="tx1">
                    <a:lumMod val="85000"/>
                    <a:lumOff val="15000"/>
                  </a:schemeClr>
                </a:solidFill>
                <a:cs typeface="B Nazanin" panose="00000400000000000000" pitchFamily="2" charset="-78"/>
              </a:rPr>
              <a:t>می‌تواند</a:t>
            </a:r>
            <a:r>
              <a:rPr lang="fa-IR" b="1" dirty="0">
                <a:solidFill>
                  <a:schemeClr val="tx1">
                    <a:lumMod val="85000"/>
                    <a:lumOff val="15000"/>
                  </a:schemeClr>
                </a:solidFill>
                <a:cs typeface="B Nazanin" panose="00000400000000000000" pitchFamily="2" charset="-78"/>
              </a:rPr>
              <a:t> باعث نوسانات قند خون شود. </a:t>
            </a:r>
          </a:p>
          <a:p>
            <a:pPr marL="0" indent="0" algn="just" rtl="1">
              <a:buNone/>
            </a:pPr>
            <a:r>
              <a:rPr lang="fa-IR" b="1" dirty="0">
                <a:solidFill>
                  <a:schemeClr val="tx1">
                    <a:lumMod val="85000"/>
                    <a:lumOff val="15000"/>
                  </a:schemeClr>
                </a:solidFill>
                <a:cs typeface="B Nazanin" panose="00000400000000000000" pitchFamily="2" charset="-78"/>
              </a:rPr>
              <a:t>مثلاً زمانی که مسیر طولانی را در ماشین یا هواپیما به حالت نشسته هستید میزان فعالیت شما کم است و این </a:t>
            </a:r>
            <a:r>
              <a:rPr lang="fa-IR" b="1" dirty="0" err="1">
                <a:solidFill>
                  <a:schemeClr val="tx1">
                    <a:lumMod val="85000"/>
                    <a:lumOff val="15000"/>
                  </a:schemeClr>
                </a:solidFill>
                <a:cs typeface="B Nazanin" panose="00000400000000000000" pitchFamily="2" charset="-78"/>
              </a:rPr>
              <a:t>کم‌تحرکی</a:t>
            </a:r>
            <a:r>
              <a:rPr lang="fa-IR" b="1" dirty="0">
                <a:solidFill>
                  <a:schemeClr val="tx1">
                    <a:lumMod val="85000"/>
                    <a:lumOff val="15000"/>
                  </a:schemeClr>
                </a:solidFill>
                <a:cs typeface="B Nazanin" panose="00000400000000000000" pitchFamily="2" charset="-78"/>
              </a:rPr>
              <a:t> </a:t>
            </a:r>
            <a:r>
              <a:rPr lang="fa-IR" b="1" dirty="0" err="1">
                <a:solidFill>
                  <a:schemeClr val="tx1">
                    <a:lumMod val="85000"/>
                    <a:lumOff val="15000"/>
                  </a:schemeClr>
                </a:solidFill>
                <a:cs typeface="B Nazanin" panose="00000400000000000000" pitchFamily="2" charset="-78"/>
              </a:rPr>
              <a:t>می‌تواند</a:t>
            </a:r>
            <a:r>
              <a:rPr lang="fa-IR" b="1" dirty="0">
                <a:solidFill>
                  <a:schemeClr val="tx1">
                    <a:lumMod val="85000"/>
                    <a:lumOff val="15000"/>
                  </a:schemeClr>
                </a:solidFill>
                <a:cs typeface="B Nazanin" panose="00000400000000000000" pitchFamily="2" charset="-78"/>
              </a:rPr>
              <a:t> سبب افزایش قند خون شود. درحالی‌</a:t>
            </a:r>
            <a:r>
              <a:rPr lang="en-US" b="1" dirty="0">
                <a:solidFill>
                  <a:schemeClr val="tx1">
                    <a:lumMod val="85000"/>
                    <a:lumOff val="15000"/>
                  </a:schemeClr>
                </a:solidFill>
                <a:cs typeface="B Nazanin" panose="00000400000000000000" pitchFamily="2" charset="-78"/>
              </a:rPr>
              <a:t> </a:t>
            </a:r>
            <a:r>
              <a:rPr lang="fa-IR" b="1" dirty="0">
                <a:solidFill>
                  <a:schemeClr val="tx1">
                    <a:lumMod val="85000"/>
                    <a:lumOff val="15000"/>
                  </a:schemeClr>
                </a:solidFill>
                <a:cs typeface="B Nazanin" panose="00000400000000000000" pitchFamily="2" charset="-78"/>
              </a:rPr>
              <a:t>که وقتی در حال پیاده روی یا راهپیمایی هستید میزان فعالیت شما زیاد شده است و احتمال افت قند وجود دارد. پس لازم است در سفر قندهای خود را قبل از هر وعده‌ غذا و 2 ساعت بعد از آن و در صورت لزوم به ‌دفعات بیشتر چک کنید تا بهتر بتوانید قند خود را به بهترین حالت کنترل کنید.</a:t>
            </a:r>
          </a:p>
          <a:p>
            <a:pPr algn="just" rtl="1"/>
            <a:endParaRPr lang="fa-IR"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49413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3"/>
          </p:nvPr>
        </p:nvSpPr>
        <p:spPr>
          <a:xfrm>
            <a:off x="1820262" y="374900"/>
            <a:ext cx="7221493" cy="639763"/>
          </a:xfrm>
          <a:noFill/>
          <a:effectLst>
            <a:outerShdw blurRad="50800" dist="38100" dir="2700000" algn="tl" rotWithShape="0">
              <a:prstClr val="black">
                <a:alpha val="40000"/>
              </a:prstClr>
            </a:outerShdw>
          </a:effectLst>
        </p:spPr>
        <p:txBody>
          <a:bodyPr vert="horz" lIns="121920" tIns="60960" rIns="121920" bIns="60960" rtlCol="0" anchor="ctr">
            <a:noAutofit/>
          </a:bodyPr>
          <a:lstStyle/>
          <a:p>
            <a:pPr algn="r" rtl="1">
              <a:spcBef>
                <a:spcPct val="0"/>
              </a:spcBef>
            </a:pPr>
            <a:r>
              <a:rPr lang="fa-IR" dirty="0">
                <a:solidFill>
                  <a:schemeClr val="bg1"/>
                </a:solidFill>
                <a:effectLst>
                  <a:outerShdw blurRad="50800" dist="38100" dir="2700000" algn="tl" rotWithShape="0">
                    <a:prstClr val="black">
                      <a:alpha val="40000"/>
                    </a:prstClr>
                  </a:outerShdw>
                </a:effectLst>
                <a:latin typeface="+mj-lt"/>
                <a:ea typeface="+mj-ea"/>
                <a:cs typeface="B Titr" panose="00000700000000000000" pitchFamily="2" charset="-78"/>
              </a:rPr>
              <a:t>هر روز برنامه مربوط به آن روز را مرور کنید...</a:t>
            </a:r>
            <a:endParaRPr lang="en-US" dirty="0">
              <a:solidFill>
                <a:schemeClr val="bg1"/>
              </a:solidFill>
              <a:effectLst>
                <a:outerShdw blurRad="50800" dist="38100" dir="2700000" algn="tl" rotWithShape="0">
                  <a:prstClr val="black">
                    <a:alpha val="40000"/>
                  </a:prstClr>
                </a:outerShdw>
              </a:effectLst>
              <a:latin typeface="+mj-lt"/>
              <a:ea typeface="+mj-ea"/>
              <a:cs typeface="B Titr" panose="00000700000000000000" pitchFamily="2" charset="-78"/>
            </a:endParaRPr>
          </a:p>
        </p:txBody>
      </p:sp>
      <p:sp>
        <p:nvSpPr>
          <p:cNvPr id="8" name="Content Placeholder 7"/>
          <p:cNvSpPr>
            <a:spLocks noGrp="1"/>
          </p:cNvSpPr>
          <p:nvPr>
            <p:ph sz="quarter" idx="4"/>
          </p:nvPr>
        </p:nvSpPr>
        <p:spPr>
          <a:xfrm>
            <a:off x="802228" y="2003753"/>
            <a:ext cx="10635177" cy="3035059"/>
          </a:xfrm>
        </p:spPr>
        <p:txBody>
          <a:bodyPr vert="horz" lIns="121920" tIns="60960" rIns="121920" bIns="60960" rtlCol="0">
            <a:normAutofit fontScale="77500" lnSpcReduction="20000"/>
          </a:bodyPr>
          <a:lstStyle/>
          <a:p>
            <a:pPr algn="just" rtl="1"/>
            <a:r>
              <a:rPr lang="fa-IR" sz="3733" b="1" dirty="0">
                <a:solidFill>
                  <a:schemeClr val="bg1"/>
                </a:solidFill>
                <a:cs typeface="B Nazanin" panose="00000400000000000000" pitchFamily="2" charset="-78"/>
              </a:rPr>
              <a:t>میزان فعالیت بدنی و یا </a:t>
            </a:r>
            <a:r>
              <a:rPr lang="fa-IR" sz="3733" b="1" dirty="0" err="1">
                <a:solidFill>
                  <a:schemeClr val="bg1"/>
                </a:solidFill>
                <a:cs typeface="B Nazanin" panose="00000400000000000000" pitchFamily="2" charset="-78"/>
              </a:rPr>
              <a:t>پیاده‌روی</a:t>
            </a:r>
            <a:r>
              <a:rPr lang="fa-IR" sz="3733" b="1" dirty="0">
                <a:solidFill>
                  <a:schemeClr val="bg1"/>
                </a:solidFill>
                <a:cs typeface="B Nazanin" panose="00000400000000000000" pitchFamily="2" charset="-78"/>
              </a:rPr>
              <a:t> من امروز چند ساعت است؟</a:t>
            </a:r>
          </a:p>
          <a:p>
            <a:pPr algn="just" rtl="1"/>
            <a:r>
              <a:rPr lang="fa-IR" sz="3733" b="1" dirty="0">
                <a:solidFill>
                  <a:schemeClr val="bg1"/>
                </a:solidFill>
                <a:cs typeface="B Nazanin" panose="00000400000000000000" pitchFamily="2" charset="-78"/>
              </a:rPr>
              <a:t>آیا در طی روز </a:t>
            </a:r>
            <a:r>
              <a:rPr lang="fa-IR" sz="3733" b="1" dirty="0" err="1">
                <a:solidFill>
                  <a:schemeClr val="bg1"/>
                </a:solidFill>
                <a:cs typeface="B Nazanin" panose="00000400000000000000" pitchFamily="2" charset="-78"/>
              </a:rPr>
              <a:t>می‌توانم</a:t>
            </a:r>
            <a:r>
              <a:rPr lang="fa-IR" sz="3733" b="1" dirty="0">
                <a:solidFill>
                  <a:schemeClr val="bg1"/>
                </a:solidFill>
                <a:cs typeface="B Nazanin" panose="00000400000000000000" pitchFamily="2" charset="-78"/>
              </a:rPr>
              <a:t> سریعاً به مایعات، غذا و میان وعده دسترسی داشته باشم؟</a:t>
            </a:r>
          </a:p>
          <a:p>
            <a:pPr algn="just" rtl="1"/>
            <a:r>
              <a:rPr lang="fa-IR" sz="3733" b="1" dirty="0">
                <a:solidFill>
                  <a:schemeClr val="bg1"/>
                </a:solidFill>
                <a:cs typeface="B Nazanin" panose="00000400000000000000" pitchFamily="2" charset="-78"/>
              </a:rPr>
              <a:t>چه نوع غذاهای را </a:t>
            </a:r>
            <a:r>
              <a:rPr lang="fa-IR" sz="3733" b="1" dirty="0" err="1">
                <a:solidFill>
                  <a:schemeClr val="bg1"/>
                </a:solidFill>
                <a:cs typeface="B Nazanin" panose="00000400000000000000" pitchFamily="2" charset="-78"/>
              </a:rPr>
              <a:t>می‌توانم</a:t>
            </a:r>
            <a:r>
              <a:rPr lang="fa-IR" sz="3733" b="1" dirty="0">
                <a:solidFill>
                  <a:schemeClr val="bg1"/>
                </a:solidFill>
                <a:cs typeface="B Nazanin" panose="00000400000000000000" pitchFamily="2" charset="-78"/>
              </a:rPr>
              <a:t> تهیه کنم؟</a:t>
            </a:r>
          </a:p>
          <a:p>
            <a:pPr algn="just" rtl="1"/>
            <a:r>
              <a:rPr lang="fa-IR" sz="3733" b="1" dirty="0">
                <a:solidFill>
                  <a:schemeClr val="bg1"/>
                </a:solidFill>
                <a:cs typeface="B Nazanin" panose="00000400000000000000" pitchFamily="2" charset="-78"/>
              </a:rPr>
              <a:t>ساعات خواب یا </a:t>
            </a:r>
            <a:r>
              <a:rPr lang="fa-IR" sz="3733" b="1" dirty="0" err="1">
                <a:solidFill>
                  <a:schemeClr val="bg1"/>
                </a:solidFill>
                <a:cs typeface="B Nazanin" panose="00000400000000000000" pitchFamily="2" charset="-78"/>
              </a:rPr>
              <a:t>استراحتم</a:t>
            </a:r>
            <a:r>
              <a:rPr lang="fa-IR" sz="3733" b="1" dirty="0">
                <a:solidFill>
                  <a:schemeClr val="bg1"/>
                </a:solidFill>
                <a:cs typeface="B Nazanin" panose="00000400000000000000" pitchFamily="2" charset="-78"/>
              </a:rPr>
              <a:t> به چه میزان خواهد بود؟</a:t>
            </a:r>
          </a:p>
          <a:p>
            <a:pPr algn="just" rtl="1"/>
            <a:r>
              <a:rPr lang="fa-IR" sz="3733" b="1" dirty="0">
                <a:solidFill>
                  <a:schemeClr val="bg1"/>
                </a:solidFill>
                <a:cs typeface="B Nazanin" panose="00000400000000000000" pitchFamily="2" charset="-78"/>
              </a:rPr>
              <a:t>سهمیه مصرف داروی روزانه و زمان مصرف دارو چه مقدار و چه زمان است؟</a:t>
            </a:r>
          </a:p>
          <a:p>
            <a:pPr algn="just" rtl="1"/>
            <a:endParaRPr lang="fa-IR" sz="3733"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1707837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3E16CFC-8062-5335-214A-C5C8A5C0357D}"/>
              </a:ext>
            </a:extLst>
          </p:cNvPr>
          <p:cNvSpPr>
            <a:spLocks noGrp="1"/>
          </p:cNvSpPr>
          <p:nvPr>
            <p:ph type="title"/>
          </p:nvPr>
        </p:nvSpPr>
        <p:spPr>
          <a:xfrm>
            <a:off x="1922304" y="1447806"/>
            <a:ext cx="8158688" cy="1822514"/>
          </a:xfrm>
        </p:spPr>
        <p:txBody>
          <a:bodyPr>
            <a:normAutofit fontScale="90000"/>
          </a:bodyPr>
          <a:lstStyle/>
          <a:p>
            <a:r>
              <a:rPr lang="fa-IR" sz="6000" dirty="0">
                <a:cs typeface="B Titr" panose="00000700000000000000" pitchFamily="2" charset="-78"/>
              </a:rPr>
              <a:t>تنگی نفس ومدیریت بیماری آسم </a:t>
            </a:r>
          </a:p>
        </p:txBody>
      </p:sp>
    </p:spTree>
    <p:extLst>
      <p:ext uri="{BB962C8B-B14F-4D97-AF65-F5344CB8AC3E}">
        <p14:creationId xmlns:p14="http://schemas.microsoft.com/office/powerpoint/2010/main" val="2613373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طبقه بندی </a:t>
            </a:r>
            <a:r>
              <a:rPr lang="fa-IR" dirty="0" err="1">
                <a:cs typeface="B Titr" panose="00000700000000000000" pitchFamily="2" charset="-78"/>
              </a:rPr>
              <a:t>زائرین</a:t>
            </a:r>
            <a:r>
              <a:rPr lang="fa-IR" dirty="0">
                <a:cs typeface="B Titr" panose="00000700000000000000" pitchFamily="2" charset="-78"/>
              </a:rPr>
              <a:t>:</a:t>
            </a:r>
            <a:endParaRPr lang="en-US" dirty="0"/>
          </a:p>
        </p:txBody>
      </p:sp>
      <p:sp>
        <p:nvSpPr>
          <p:cNvPr id="3" name="Content Placeholder 2"/>
          <p:cNvSpPr>
            <a:spLocks noGrp="1"/>
          </p:cNvSpPr>
          <p:nvPr>
            <p:ph idx="1"/>
          </p:nvPr>
        </p:nvSpPr>
        <p:spPr/>
        <p:txBody>
          <a:bodyPr/>
          <a:lstStyle/>
          <a:p>
            <a:pPr algn="r" rtl="1"/>
            <a:r>
              <a:rPr lang="fa-IR" sz="3600" dirty="0">
                <a:cs typeface="B Nazanin" panose="00000400000000000000" pitchFamily="2" charset="-78"/>
              </a:rPr>
              <a:t>افرادی که بهتر است از این سفر زیارتی اجتناب کنند.</a:t>
            </a:r>
          </a:p>
          <a:p>
            <a:pPr algn="r" rtl="1"/>
            <a:r>
              <a:rPr lang="fa-IR" sz="3600" dirty="0">
                <a:cs typeface="B Nazanin" panose="00000400000000000000" pitchFamily="2" charset="-78"/>
              </a:rPr>
              <a:t>افرادی که بهتر است با مراجعه به پزشک، از سلامت قلب خود اطمینان حاصل کنند.</a:t>
            </a:r>
          </a:p>
          <a:p>
            <a:pPr algn="r" rtl="1"/>
            <a:r>
              <a:rPr lang="fa-IR" sz="3600" dirty="0">
                <a:cs typeface="B Nazanin" panose="00000400000000000000" pitchFamily="2" charset="-78"/>
              </a:rPr>
              <a:t>افراد بدون سابقه بیماری</a:t>
            </a:r>
          </a:p>
          <a:p>
            <a:pPr algn="r" rtl="1"/>
            <a:endParaRPr lang="fa-IR" dirty="0">
              <a:cs typeface="B Titr" panose="00000700000000000000" pitchFamily="2" charset="-78"/>
            </a:endParaRPr>
          </a:p>
          <a:p>
            <a:pPr algn="r" rtl="1"/>
            <a:endParaRPr lang="en-US" dirty="0"/>
          </a:p>
        </p:txBody>
      </p:sp>
    </p:spTree>
    <p:extLst>
      <p:ext uri="{BB962C8B-B14F-4D97-AF65-F5344CB8AC3E}">
        <p14:creationId xmlns:p14="http://schemas.microsoft.com/office/powerpoint/2010/main" val="7002116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D53F5E-E8F6-566F-FA7F-AAA0A655E0F0}"/>
              </a:ext>
            </a:extLst>
          </p:cNvPr>
          <p:cNvSpPr>
            <a:spLocks noGrp="1"/>
          </p:cNvSpPr>
          <p:nvPr>
            <p:ph type="title"/>
          </p:nvPr>
        </p:nvSpPr>
        <p:spPr>
          <a:xfrm>
            <a:off x="1295402" y="982132"/>
            <a:ext cx="9601196" cy="1045451"/>
          </a:xfrm>
        </p:spPr>
        <p:txBody>
          <a:bodyPr/>
          <a:lstStyle/>
          <a:p>
            <a:r>
              <a:rPr lang="fa-IR" dirty="0">
                <a:cs typeface="B Titr" panose="00000700000000000000" pitchFamily="2" charset="-78"/>
              </a:rPr>
              <a:t>تنگی نفس</a:t>
            </a:r>
          </a:p>
        </p:txBody>
      </p:sp>
      <p:sp>
        <p:nvSpPr>
          <p:cNvPr id="5" name="Content Placeholder 4">
            <a:extLst>
              <a:ext uri="{FF2B5EF4-FFF2-40B4-BE49-F238E27FC236}">
                <a16:creationId xmlns:a16="http://schemas.microsoft.com/office/drawing/2014/main" id="{16087763-F589-E2D9-526F-CBF936D81B67}"/>
              </a:ext>
            </a:extLst>
          </p:cNvPr>
          <p:cNvSpPr>
            <a:spLocks noGrp="1"/>
          </p:cNvSpPr>
          <p:nvPr>
            <p:ph idx="1"/>
          </p:nvPr>
        </p:nvSpPr>
        <p:spPr>
          <a:xfrm>
            <a:off x="795130" y="2556931"/>
            <a:ext cx="10668000" cy="3618581"/>
          </a:xfrm>
        </p:spPr>
        <p:txBody>
          <a:bodyPr>
            <a:noAutofit/>
          </a:bodyPr>
          <a:lstStyle/>
          <a:p>
            <a:pPr algn="just"/>
            <a:r>
              <a:rPr lang="fa-IR" sz="2800" dirty="0">
                <a:solidFill>
                  <a:srgbClr val="0D0D0D"/>
                </a:solidFill>
                <a:effectLst/>
                <a:latin typeface="Calibri" panose="020F0502020204030204" pitchFamily="34" charset="0"/>
                <a:ea typeface="Times New Roman" panose="02020603050405020304" pitchFamily="18" charset="0"/>
                <a:cs typeface="B Nazanin" panose="00000400000000000000" pitchFamily="2" charset="-78"/>
              </a:rPr>
              <a:t>با هر تنفس، شما  اکسیژن را وارد و دی اکسید کربن را خارج می کنید. اکسیژن برای تولید انرژی در سلول های بدن لازم است و دی اکسید کربن پسماند این فرآیند  است.</a:t>
            </a:r>
          </a:p>
          <a:p>
            <a:pPr algn="just"/>
            <a:r>
              <a:rPr lang="fa-IR" sz="2800" dirty="0">
                <a:solidFill>
                  <a:srgbClr val="0D0D0D"/>
                </a:solidFill>
                <a:effectLst/>
                <a:latin typeface="Calibri" panose="020F0502020204030204" pitchFamily="34" charset="0"/>
                <a:ea typeface="Times New Roman" panose="02020603050405020304" pitchFamily="18" charset="0"/>
                <a:cs typeface="B Nazanin" panose="00000400000000000000" pitchFamily="2" charset="-78"/>
              </a:rPr>
              <a:t> تنگی نفس یا به علت کاهش اکسیژن در بدن شما یا به دلیل افزایش سطح دی اکسیدکربن که به طور طبیعی مسئول میل به تنفس است، ایجاد می شود. </a:t>
            </a:r>
          </a:p>
          <a:p>
            <a:pPr algn="just"/>
            <a:r>
              <a:rPr lang="fa-IR" sz="2800" dirty="0">
                <a:solidFill>
                  <a:srgbClr val="0D0D0D"/>
                </a:solidFill>
                <a:effectLst/>
                <a:latin typeface="Calibri" panose="020F0502020204030204" pitchFamily="34" charset="0"/>
                <a:ea typeface="Times New Roman" panose="02020603050405020304" pitchFamily="18" charset="0"/>
                <a:cs typeface="B Nazanin" panose="00000400000000000000" pitchFamily="2" charset="-78"/>
              </a:rPr>
              <a:t>هر عاملی که با ورود و خروج هوا در ریه تداخل کند توانایی ریه برای جذب اکسیژن و خروج دی اکسیدکربن را کاهش می دهد و شما احساس تنگی نفس می کنید</a:t>
            </a:r>
            <a:endParaRPr lang="fa-IR" sz="2800" dirty="0"/>
          </a:p>
        </p:txBody>
      </p:sp>
    </p:spTree>
    <p:extLst>
      <p:ext uri="{BB962C8B-B14F-4D97-AF65-F5344CB8AC3E}">
        <p14:creationId xmlns:p14="http://schemas.microsoft.com/office/powerpoint/2010/main" val="882077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81EB01-1AD9-93A2-F3BA-DF2BFEF77F6A}"/>
              </a:ext>
            </a:extLst>
          </p:cNvPr>
          <p:cNvSpPr>
            <a:spLocks noGrp="1"/>
          </p:cNvSpPr>
          <p:nvPr>
            <p:ph idx="1"/>
          </p:nvPr>
        </p:nvSpPr>
        <p:spPr>
          <a:xfrm>
            <a:off x="755374" y="2556932"/>
            <a:ext cx="10588487" cy="3318936"/>
          </a:xfrm>
        </p:spPr>
        <p:txBody>
          <a:bodyPr>
            <a:normAutofit lnSpcReduction="10000"/>
          </a:bodyPr>
          <a:lstStyle/>
          <a:p>
            <a:pPr algn="just" rtl="1">
              <a:lnSpc>
                <a:spcPct val="110000"/>
              </a:lnSpc>
              <a:spcAft>
                <a:spcPts val="600"/>
              </a:spcAft>
            </a:pP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تنگی نفس از نشانه‌های دوگانه‌ای است که می‌تواند </a:t>
            </a:r>
            <a:r>
              <a:rPr lang="fa-IR" sz="2800" dirty="0">
                <a:solidFill>
                  <a:srgbClr val="C00000"/>
                </a:solidFill>
                <a:effectLst/>
                <a:latin typeface="Calibri" panose="020F0502020204030204" pitchFamily="34" charset="0"/>
                <a:ea typeface="Times New Roman" panose="02020603050405020304" pitchFamily="18" charset="0"/>
                <a:cs typeface="B Nazanin" panose="00000400000000000000" pitchFamily="2" charset="-78"/>
              </a:rPr>
              <a:t>منشا قلبی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داشته باشد یا نداشته باشد. در بیشتر موارد تنگی نفس افراد به دلیل </a:t>
            </a:r>
            <a:r>
              <a:rPr lang="fa-IR" sz="2800" dirty="0">
                <a:solidFill>
                  <a:srgbClr val="C00000"/>
                </a:solidFill>
                <a:effectLst/>
                <a:latin typeface="Calibri" panose="020F0502020204030204" pitchFamily="34" charset="0"/>
                <a:ea typeface="Times New Roman" panose="02020603050405020304" pitchFamily="18" charset="0"/>
                <a:cs typeface="B Nazanin" panose="00000400000000000000" pitchFamily="2" charset="-78"/>
              </a:rPr>
              <a:t>مشکلات ریوی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بروز پیدا می‌کند اما در درصدی از موارد </a:t>
            </a:r>
            <a:r>
              <a:rPr lang="fa-IR" sz="2800" dirty="0">
                <a:solidFill>
                  <a:srgbClr val="C00000"/>
                </a:solidFill>
                <a:effectLst/>
                <a:latin typeface="Calibri" panose="020F0502020204030204" pitchFamily="34" charset="0"/>
                <a:ea typeface="Times New Roman" panose="02020603050405020304" pitchFamily="18" charset="0"/>
                <a:cs typeface="B Nazanin" panose="00000400000000000000" pitchFamily="2" charset="-78"/>
              </a:rPr>
              <a:t>بیماری قلبی زمینه ساز تنگی تنفس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می‌شود</a:t>
            </a:r>
            <a:r>
              <a:rPr lang="ar-SA"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en-US"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endParaRPr lang="en-US" sz="28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p>
            <a:pPr algn="just" rtl="1">
              <a:lnSpc>
                <a:spcPct val="110000"/>
              </a:lnSpc>
              <a:spcAft>
                <a:spcPts val="600"/>
              </a:spcAft>
            </a:pP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تنگی نفس ممکن است ناشی از بیماری های ریوی یا قفسه سینه از جمله</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u="sng"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hlinkClick r:id="rId2" tooltip="آسم">
                  <a:extLst>
                    <a:ext uri="{A12FA001-AC4F-418D-AE19-62706E023703}">
                      <ahyp:hlinkClr xmlns:ahyp="http://schemas.microsoft.com/office/drawing/2018/hyperlinkcolor" val="tx"/>
                    </a:ext>
                  </a:extLst>
                </a:hlinkClick>
              </a:rPr>
              <a:t>آسم</a:t>
            </a:r>
            <a:r>
              <a:rPr lang="en-US"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u="sng"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hlinkClick r:id="rId3" tooltip="برونشیت مزمن">
                  <a:extLst>
                    <a:ext uri="{A12FA001-AC4F-418D-AE19-62706E023703}">
                      <ahyp:hlinkClr xmlns:ahyp="http://schemas.microsoft.com/office/drawing/2018/hyperlinkcolor" val="tx"/>
                    </a:ext>
                  </a:extLst>
                </a:hlinkClick>
              </a:rPr>
              <a:t>برونشیت</a:t>
            </a:r>
            <a:r>
              <a:rPr lang="ar-SA"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u="sng"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hlinkClick r:id="rId4" tooltip="سل">
                  <a:extLst>
                    <a:ext uri="{A12FA001-AC4F-418D-AE19-62706E023703}">
                      <ahyp:hlinkClr xmlns:ahyp="http://schemas.microsoft.com/office/drawing/2018/hyperlinkcolor" val="tx"/>
                    </a:ext>
                  </a:extLst>
                </a:hlinkClick>
              </a:rPr>
              <a:t>سل</a:t>
            </a:r>
            <a:r>
              <a:rPr lang="en-US"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و</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عفونت ریه</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ar-SA"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پنومونی)</a:t>
            </a:r>
            <a:r>
              <a:rPr lang="ar-SA"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بیماری های قلبی</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از جمله حمله حاد قلبی، اختلال دریچه‌های آئورت و میترال و</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نارسایی قلبی،</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کم‌خونی، عفونت شدید بدن،</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u="sng"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hlinkClick r:id="rId5" tooltip="چاقی">
                  <a:extLst>
                    <a:ext uri="{A12FA001-AC4F-418D-AE19-62706E023703}">
                      <ahyp:hlinkClr xmlns:ahyp="http://schemas.microsoft.com/office/drawing/2018/hyperlinkcolor" val="tx"/>
                    </a:ext>
                  </a:extLst>
                </a:hlinkClick>
              </a:rPr>
              <a:t>چاقی</a:t>
            </a:r>
            <a:r>
              <a:rPr lang="en-US"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و</a:t>
            </a:r>
            <a:r>
              <a:rPr lang="fa-IR" sz="2800" dirty="0">
                <a:solidFill>
                  <a:schemeClr val="tx1"/>
                </a:solidFill>
                <a:effectLst/>
                <a:latin typeface="Calibri" panose="020F0502020204030204" pitchFamily="34" charset="0"/>
                <a:ea typeface="Times New Roman" panose="02020603050405020304" pitchFamily="18" charset="0"/>
                <a:cs typeface="Cambria" panose="02040503050406030204" pitchFamily="18" charset="0"/>
              </a:rPr>
              <a:t> </a:t>
            </a:r>
            <a:r>
              <a:rPr lang="fa-IR" sz="2800" u="sng"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hlinkClick r:id="rId6" tooltip="اضطراب">
                  <a:extLst>
                    <a:ext uri="{A12FA001-AC4F-418D-AE19-62706E023703}">
                      <ahyp:hlinkClr xmlns:ahyp="http://schemas.microsoft.com/office/drawing/2018/hyperlinkcolor" val="tx"/>
                    </a:ext>
                  </a:extLst>
                </a:hlinkClick>
              </a:rPr>
              <a:t>اختلالات اضطرابی</a:t>
            </a:r>
            <a:r>
              <a:rPr lang="en-US"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 </a:t>
            </a:r>
            <a:r>
              <a:rPr lang="fa-IR" sz="2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rPr>
              <a:t>باشد. </a:t>
            </a:r>
            <a:endParaRPr lang="en-US" sz="2800" dirty="0">
              <a:solidFill>
                <a:schemeClr val="tx1"/>
              </a:solidFill>
              <a:effectLst/>
              <a:latin typeface="Calibri" panose="020F0502020204030204" pitchFamily="34" charset="0"/>
              <a:ea typeface="Times New Roman" panose="02020603050405020304" pitchFamily="18" charset="0"/>
              <a:cs typeface="Arial" panose="020B0604020202020204" pitchFamily="34" charset="0"/>
            </a:endParaRPr>
          </a:p>
          <a:p>
            <a:endParaRPr lang="fa-IR" dirty="0"/>
          </a:p>
        </p:txBody>
      </p:sp>
    </p:spTree>
    <p:extLst>
      <p:ext uri="{BB962C8B-B14F-4D97-AF65-F5344CB8AC3E}">
        <p14:creationId xmlns:p14="http://schemas.microsoft.com/office/powerpoint/2010/main" val="40429979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CBAB8C-C1CB-5724-ADFD-4453F5906B17}"/>
              </a:ext>
            </a:extLst>
          </p:cNvPr>
          <p:cNvSpPr>
            <a:spLocks noGrp="1"/>
          </p:cNvSpPr>
          <p:nvPr>
            <p:ph type="title"/>
          </p:nvPr>
        </p:nvSpPr>
        <p:spPr/>
        <p:txBody>
          <a:bodyPr/>
          <a:lstStyle/>
          <a:p>
            <a:r>
              <a:rPr lang="fa-IR" dirty="0">
                <a:cs typeface="B Titr" panose="00000700000000000000" pitchFamily="2" charset="-78"/>
              </a:rPr>
              <a:t>بیماری آسم</a:t>
            </a:r>
          </a:p>
        </p:txBody>
      </p:sp>
      <p:sp>
        <p:nvSpPr>
          <p:cNvPr id="5" name="Content Placeholder 4">
            <a:extLst>
              <a:ext uri="{FF2B5EF4-FFF2-40B4-BE49-F238E27FC236}">
                <a16:creationId xmlns:a16="http://schemas.microsoft.com/office/drawing/2014/main" id="{68C45D56-F385-4102-B050-6D2F34CCB04A}"/>
              </a:ext>
            </a:extLst>
          </p:cNvPr>
          <p:cNvSpPr>
            <a:spLocks noGrp="1"/>
          </p:cNvSpPr>
          <p:nvPr>
            <p:ph idx="1"/>
          </p:nvPr>
        </p:nvSpPr>
        <p:spPr/>
        <p:txBody>
          <a:bodyPr/>
          <a:lstStyle/>
          <a:p>
            <a:r>
              <a:rPr lang="fa-IR" sz="3600" dirty="0">
                <a:solidFill>
                  <a:srgbClr val="0D0D0D"/>
                </a:solidFill>
                <a:effectLst/>
                <a:latin typeface="Calibri" panose="020F0502020204030204" pitchFamily="34" charset="0"/>
                <a:ea typeface="Times New Roman" panose="02020603050405020304" pitchFamily="18" charset="0"/>
                <a:cs typeface="B Nazanin" panose="00000400000000000000" pitchFamily="2" charset="-78"/>
              </a:rPr>
              <a:t>آسم یک بیماری تنفسی است که به دلیل التهاب، راه های هوایی تنگ شده و تنفس دشوار می شود.</a:t>
            </a:r>
          </a:p>
          <a:p>
            <a:r>
              <a:rPr lang="fa-IR" sz="3600" dirty="0">
                <a:solidFill>
                  <a:srgbClr val="0D0D0D"/>
                </a:solidFill>
                <a:effectLst/>
                <a:latin typeface="Calibri" panose="020F0502020204030204" pitchFamily="34" charset="0"/>
                <a:ea typeface="Times New Roman" panose="02020603050405020304" pitchFamily="18" charset="0"/>
                <a:cs typeface="B Nazanin" panose="00000400000000000000" pitchFamily="2" charset="-78"/>
              </a:rPr>
              <a:t> عوامل مختلفی می تواند باعث شروع حمله آسم گردد مانند محصولات حیوانی، گرد و غبار، گرده گیاهی یا فعالیت ورزشی </a:t>
            </a:r>
            <a:endParaRPr lang="en-US" sz="3600" dirty="0">
              <a:effectLst/>
              <a:latin typeface="Calibri" panose="020F0502020204030204" pitchFamily="34" charset="0"/>
              <a:ea typeface="Times New Roman" panose="02020603050405020304" pitchFamily="18" charset="0"/>
              <a:cs typeface="Arial" panose="020B0604020202020204" pitchFamily="34" charset="0"/>
            </a:endParaRPr>
          </a:p>
          <a:p>
            <a:endParaRPr lang="fa-IR" dirty="0"/>
          </a:p>
        </p:txBody>
      </p:sp>
    </p:spTree>
    <p:extLst>
      <p:ext uri="{BB962C8B-B14F-4D97-AF65-F5344CB8AC3E}">
        <p14:creationId xmlns:p14="http://schemas.microsoft.com/office/powerpoint/2010/main" val="34324774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465B9-23CB-58BC-6142-BFB718340159}"/>
              </a:ext>
            </a:extLst>
          </p:cNvPr>
          <p:cNvSpPr>
            <a:spLocks noGrp="1"/>
          </p:cNvSpPr>
          <p:nvPr>
            <p:ph type="title"/>
          </p:nvPr>
        </p:nvSpPr>
        <p:spPr>
          <a:xfrm>
            <a:off x="1295402" y="982133"/>
            <a:ext cx="9601196" cy="1005694"/>
          </a:xfrm>
        </p:spPr>
        <p:txBody>
          <a:bodyPr>
            <a:normAutofit/>
          </a:bodyPr>
          <a:lstStyle/>
          <a:p>
            <a:r>
              <a:rPr lang="fa-IR" sz="4800" b="1" dirty="0">
                <a:solidFill>
                  <a:srgbClr val="0D0D0D"/>
                </a:solidFill>
                <a:effectLst/>
                <a:latin typeface="Calibri" panose="020F0502020204030204" pitchFamily="34" charset="0"/>
                <a:ea typeface="Times New Roman" panose="02020603050405020304" pitchFamily="18" charset="0"/>
                <a:cs typeface="B Titr" panose="00000700000000000000" pitchFamily="2" charset="-78"/>
              </a:rPr>
              <a:t>علائم  بیماری</a:t>
            </a:r>
            <a:r>
              <a:rPr lang="en-US" sz="4800" b="1" dirty="0">
                <a:solidFill>
                  <a:srgbClr val="0D0D0D"/>
                </a:solidFill>
                <a:effectLst/>
                <a:latin typeface="Calibri" panose="020F0502020204030204" pitchFamily="34" charset="0"/>
                <a:ea typeface="Times New Roman" panose="02020603050405020304" pitchFamily="18" charset="0"/>
                <a:cs typeface="B Titr" panose="00000700000000000000" pitchFamily="2" charset="-78"/>
              </a:rPr>
              <a:t> </a:t>
            </a:r>
            <a:r>
              <a:rPr lang="fa-IR" sz="4800" b="1" dirty="0">
                <a:solidFill>
                  <a:srgbClr val="0D0D0D"/>
                </a:solidFill>
                <a:effectLst/>
                <a:latin typeface="Calibri" panose="020F0502020204030204" pitchFamily="34" charset="0"/>
                <a:ea typeface="Times New Roman" panose="02020603050405020304" pitchFamily="18" charset="0"/>
                <a:cs typeface="B Titr" panose="00000700000000000000" pitchFamily="2" charset="-78"/>
              </a:rPr>
              <a:t>آسم</a:t>
            </a:r>
            <a:endParaRPr lang="fa-IR" sz="8000" dirty="0">
              <a:cs typeface="B Titr" panose="00000700000000000000" pitchFamily="2" charset="-78"/>
            </a:endParaRPr>
          </a:p>
        </p:txBody>
      </p:sp>
      <p:sp>
        <p:nvSpPr>
          <p:cNvPr id="3" name="Content Placeholder 2">
            <a:extLst>
              <a:ext uri="{FF2B5EF4-FFF2-40B4-BE49-F238E27FC236}">
                <a16:creationId xmlns:a16="http://schemas.microsoft.com/office/drawing/2014/main" id="{D74A97C4-A896-8994-96C2-43484555E4AA}"/>
              </a:ext>
            </a:extLst>
          </p:cNvPr>
          <p:cNvSpPr>
            <a:spLocks noGrp="1"/>
          </p:cNvSpPr>
          <p:nvPr>
            <p:ph idx="1"/>
          </p:nvPr>
        </p:nvSpPr>
        <p:spPr/>
        <p:txBody>
          <a:bodyPr>
            <a:normAutofit lnSpcReduction="10000"/>
          </a:bodyPr>
          <a:lstStyle/>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تنگی نفس شدید و اشکال در صحبت کردن به دلیل تنگی نفس</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سرفه مداوم و صدا دار</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کبودی لب ها و نوک انگشتان</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تلاش تنفسی زیاد(کشیده شدن فضای بین دنده ای و بالای ترقوه به داخل حین دم)</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افزایش ضربان قلب</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بی قراری و اضطراب</a:t>
            </a:r>
            <a:endParaRPr lang="en-US"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endParaRPr lang="fa-IR" dirty="0"/>
          </a:p>
        </p:txBody>
      </p:sp>
    </p:spTree>
    <p:extLst>
      <p:ext uri="{BB962C8B-B14F-4D97-AF65-F5344CB8AC3E}">
        <p14:creationId xmlns:p14="http://schemas.microsoft.com/office/powerpoint/2010/main" val="37509140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CBF999-D58F-433C-0827-73BE3DE23541}"/>
              </a:ext>
            </a:extLst>
          </p:cNvPr>
          <p:cNvSpPr>
            <a:spLocks noGrp="1"/>
          </p:cNvSpPr>
          <p:nvPr>
            <p:ph type="title"/>
          </p:nvPr>
        </p:nvSpPr>
        <p:spPr>
          <a:xfrm>
            <a:off x="702366" y="756845"/>
            <a:ext cx="10614991" cy="1303867"/>
          </a:xfrm>
        </p:spPr>
        <p:txBody>
          <a:bodyPr>
            <a:normAutofit fontScale="90000"/>
          </a:bodyPr>
          <a:lstStyle/>
          <a:p>
            <a:r>
              <a:rPr lang="fa-IR" dirty="0">
                <a:cs typeface="B Titr" panose="00000700000000000000" pitchFamily="2" charset="-78"/>
              </a:rPr>
              <a:t>خودمراقبتی دربیماران مبتلا به آسم درراه پیمایی اربعین</a:t>
            </a:r>
          </a:p>
        </p:txBody>
      </p:sp>
      <p:sp>
        <p:nvSpPr>
          <p:cNvPr id="5" name="Content Placeholder 4">
            <a:extLst>
              <a:ext uri="{FF2B5EF4-FFF2-40B4-BE49-F238E27FC236}">
                <a16:creationId xmlns:a16="http://schemas.microsoft.com/office/drawing/2014/main" id="{95E57F4F-64F9-D864-B6A3-01309E102409}"/>
              </a:ext>
            </a:extLst>
          </p:cNvPr>
          <p:cNvSpPr>
            <a:spLocks noGrp="1"/>
          </p:cNvSpPr>
          <p:nvPr>
            <p:ph idx="1"/>
          </p:nvPr>
        </p:nvSpPr>
        <p:spPr>
          <a:xfrm>
            <a:off x="808382" y="2556931"/>
            <a:ext cx="10614991" cy="3544223"/>
          </a:xfrm>
        </p:spPr>
        <p:txBody>
          <a:bodyPr>
            <a:normAutofit fontScale="92500"/>
          </a:bodyPr>
          <a:lstStyle/>
          <a:p>
            <a:pPr algn="just"/>
            <a:r>
              <a:rPr lang="fa-IR" sz="2800" dirty="0">
                <a:solidFill>
                  <a:schemeClr val="tx1"/>
                </a:solidFill>
                <a:cs typeface="B Nazanin" panose="00000400000000000000" pitchFamily="2" charset="-78"/>
              </a:rPr>
              <a:t>اگر مبتلا به آسم هستید،از سیگار کشیدن و تماس با هر گونه دود سیگار و سایر مواد دخانی نظیر قلیان وپیپ خودداری کنید.</a:t>
            </a:r>
          </a:p>
          <a:p>
            <a:pPr algn="just"/>
            <a:r>
              <a:rPr lang="fa-IR" sz="2800" dirty="0">
                <a:solidFill>
                  <a:schemeClr val="tx1"/>
                </a:solidFill>
                <a:cs typeface="B Nazanin" panose="00000400000000000000" pitchFamily="2" charset="-78"/>
              </a:rPr>
              <a:t>اگر مبتلا به آسم هستید، از مصرف داروهایی مانند آسپرین،بروفن،مفنامیک اسید و پروپرانولول خودداری کنید.</a:t>
            </a:r>
          </a:p>
          <a:p>
            <a:pPr algn="just"/>
            <a:r>
              <a:rPr lang="fa-IR" sz="2800" dirty="0">
                <a:solidFill>
                  <a:schemeClr val="tx1"/>
                </a:solidFill>
                <a:cs typeface="B Nazanin" panose="00000400000000000000" pitchFamily="2" charset="-78"/>
              </a:rPr>
              <a:t>قبل از سفر نسبت به درمان بیماریهایی مانند آلرژی بینی، سینوزیت ریفلاکس معده برای پیشگیری و کنترل بهترآسم اقدام ودارو های مصرفی و اسپری های تنفسی را در کیف دستی خود حمل کنید.</a:t>
            </a:r>
          </a:p>
          <a:p>
            <a:pPr algn="just"/>
            <a:r>
              <a:rPr lang="fa-IR" sz="2800" dirty="0">
                <a:solidFill>
                  <a:schemeClr val="tx1"/>
                </a:solidFill>
                <a:cs typeface="B Nazanin" panose="00000400000000000000" pitchFamily="2" charset="-78"/>
              </a:rPr>
              <a:t>اسپری ها به وسیله آسم یار(دمیار)استفاده بشود</a:t>
            </a:r>
          </a:p>
        </p:txBody>
      </p:sp>
    </p:spTree>
    <p:extLst>
      <p:ext uri="{BB962C8B-B14F-4D97-AF65-F5344CB8AC3E}">
        <p14:creationId xmlns:p14="http://schemas.microsoft.com/office/powerpoint/2010/main" val="26081902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8325DC-CF4D-38B6-7CA6-C574E7D522EB}"/>
              </a:ext>
            </a:extLst>
          </p:cNvPr>
          <p:cNvSpPr>
            <a:spLocks noGrp="1"/>
          </p:cNvSpPr>
          <p:nvPr>
            <p:ph idx="1"/>
          </p:nvPr>
        </p:nvSpPr>
        <p:spPr/>
        <p:txBody>
          <a:bodyPr>
            <a:normAutofit fontScale="92500" lnSpcReduction="10000"/>
          </a:bodyPr>
          <a:lstStyle/>
          <a:p>
            <a:pPr marL="342900" lvl="0" indent="-342900" algn="just" rtl="1">
              <a:lnSpc>
                <a:spcPct val="107000"/>
              </a:lnSpc>
              <a:spcAft>
                <a:spcPts val="800"/>
              </a:spcAft>
              <a:buFont typeface="Symbol" panose="05050102010706020507" pitchFamily="18" charset="2"/>
              <a:buChar char=""/>
            </a:pPr>
            <a:r>
              <a:rPr lang="fa-IR"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خود یا اعضای خانواده را از معرض عامل تحریک کننده (مثل گرده گل، حیوانات خانگی، مایت موجود در گرد و خاک خانه و یا دود، هوای آلوده، مواد شیمایی و ضدعفونی کننده، عطر، آسپرین و ... )دور کنید.</a:t>
            </a:r>
            <a:endPar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در صورت وجود گرد و غبار در مسیر پیاده روی، از ماسک های فیلتر کننده ذرات ریز مانند </a:t>
            </a:r>
            <a:r>
              <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N95</a:t>
            </a:r>
            <a:r>
              <a:rPr lang="fa-IR"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 </a:t>
            </a:r>
            <a:r>
              <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FFP2</a:t>
            </a:r>
            <a:r>
              <a:rPr lang="fa-IR"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 و ... استفاده کنید.</a:t>
            </a:r>
            <a:endPar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342900" lvl="0" indent="-342900" algn="just" rtl="1">
              <a:lnSpc>
                <a:spcPct val="107000"/>
              </a:lnSpc>
              <a:spcAft>
                <a:spcPts val="800"/>
              </a:spcAft>
              <a:buFont typeface="Symbol" panose="05050102010706020507" pitchFamily="18" charset="2"/>
              <a:buChar char=""/>
            </a:pPr>
            <a:r>
              <a:rPr lang="fa-IR"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دارو ها و به ویژه افشانه های تنفسی که قبلا برایتان تجویز شده است طبق دستور پزشک مصرف کنید.</a:t>
            </a:r>
            <a:endParaRPr lang="en-US" sz="2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endParaRPr lang="fa-IR" dirty="0"/>
          </a:p>
        </p:txBody>
      </p:sp>
    </p:spTree>
    <p:extLst>
      <p:ext uri="{BB962C8B-B14F-4D97-AF65-F5344CB8AC3E}">
        <p14:creationId xmlns:p14="http://schemas.microsoft.com/office/powerpoint/2010/main" val="165549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cs typeface="B Titr" panose="00000700000000000000" pitchFamily="2" charset="-78"/>
              </a:rPr>
              <a:t>افرادی که بهتر است از این سفر زیارتی اجتناب کنند:</a:t>
            </a:r>
          </a:p>
        </p:txBody>
      </p:sp>
      <p:sp>
        <p:nvSpPr>
          <p:cNvPr id="3" name="Content Placeholder 2"/>
          <p:cNvSpPr>
            <a:spLocks noGrp="1"/>
          </p:cNvSpPr>
          <p:nvPr>
            <p:ph idx="1"/>
          </p:nvPr>
        </p:nvSpPr>
        <p:spPr/>
        <p:txBody>
          <a:bodyPr>
            <a:normAutofit fontScale="92500" lnSpcReduction="10000"/>
          </a:bodyPr>
          <a:lstStyle/>
          <a:p>
            <a:pPr algn="just" rtl="1"/>
            <a:r>
              <a:rPr lang="fa-IR" sz="2800" dirty="0">
                <a:cs typeface="B Nazanin" panose="00000400000000000000" pitchFamily="2" charset="-78"/>
              </a:rPr>
              <a:t>بیمارانی که در فعالیت بدنی، </a:t>
            </a:r>
            <a:r>
              <a:rPr lang="fa-IR" sz="2800" b="1" dirty="0">
                <a:solidFill>
                  <a:srgbClr val="C00000"/>
                </a:solidFill>
                <a:cs typeface="B Nazanin" panose="00000400000000000000" pitchFamily="2" charset="-78"/>
              </a:rPr>
              <a:t>درد سینه یا تنگی نفس </a:t>
            </a:r>
            <a:r>
              <a:rPr lang="fa-IR" sz="2800" dirty="0">
                <a:cs typeface="B Nazanin" panose="00000400000000000000" pitchFamily="2" charset="-78"/>
              </a:rPr>
              <a:t>دارند.</a:t>
            </a:r>
          </a:p>
          <a:p>
            <a:pPr algn="just" rtl="1"/>
            <a:r>
              <a:rPr lang="fa-IR" sz="2800" dirty="0">
                <a:cs typeface="B Nazanin" panose="00000400000000000000" pitchFamily="2" charset="-78"/>
              </a:rPr>
              <a:t>افرادی که بیماری </a:t>
            </a:r>
            <a:r>
              <a:rPr lang="fa-IR" sz="2800" b="1" dirty="0">
                <a:solidFill>
                  <a:srgbClr val="C00000"/>
                </a:solidFill>
                <a:cs typeface="B Nazanin" panose="00000400000000000000" pitchFamily="2" charset="-78"/>
              </a:rPr>
              <a:t>پیشرفته قلبی، نارسایی قلب </a:t>
            </a:r>
            <a:r>
              <a:rPr lang="fa-IR" sz="2800" dirty="0">
                <a:cs typeface="B Nazanin" panose="00000400000000000000" pitchFamily="2" charset="-78"/>
              </a:rPr>
              <a:t>دارند، </a:t>
            </a:r>
            <a:r>
              <a:rPr lang="fa-IR" sz="2800" dirty="0" err="1">
                <a:cs typeface="B Nazanin" panose="00000400000000000000" pitchFamily="2" charset="-78"/>
              </a:rPr>
              <a:t>باطری</a:t>
            </a:r>
            <a:r>
              <a:rPr lang="fa-IR" sz="2800" dirty="0">
                <a:cs typeface="B Nazanin" panose="00000400000000000000" pitchFamily="2" charset="-78"/>
              </a:rPr>
              <a:t> سه حفره ای یا تعداد زیادی دارو مصرف می کنند</a:t>
            </a:r>
            <a:r>
              <a:rPr lang="en-US" sz="2800" dirty="0">
                <a:cs typeface="B Nazanin" panose="00000400000000000000" pitchFamily="2" charset="-78"/>
              </a:rPr>
              <a:t>.</a:t>
            </a:r>
            <a:r>
              <a:rPr lang="fa-IR" sz="2800" dirty="0">
                <a:cs typeface="B Nazanin" panose="00000400000000000000" pitchFamily="2" charset="-78"/>
              </a:rPr>
              <a:t> </a:t>
            </a:r>
            <a:endParaRPr lang="en-US" sz="2800" dirty="0">
              <a:cs typeface="B Nazanin" panose="00000400000000000000" pitchFamily="2" charset="-78"/>
            </a:endParaRPr>
          </a:p>
          <a:p>
            <a:pPr algn="just" rtl="1"/>
            <a:r>
              <a:rPr lang="fa-IR" sz="2800" dirty="0">
                <a:cs typeface="B Nazanin" panose="00000400000000000000" pitchFamily="2" charset="-78"/>
              </a:rPr>
              <a:t>بیماران با </a:t>
            </a:r>
            <a:r>
              <a:rPr lang="fa-IR" sz="2800" b="1" dirty="0">
                <a:solidFill>
                  <a:srgbClr val="C00000"/>
                </a:solidFill>
                <a:cs typeface="B Nazanin" panose="00000400000000000000" pitchFamily="2" charset="-78"/>
              </a:rPr>
              <a:t>فشار خون یا دیابت کنترل نشده </a:t>
            </a:r>
            <a:endParaRPr lang="en-US" sz="2800" b="1" dirty="0">
              <a:solidFill>
                <a:srgbClr val="C00000"/>
              </a:solidFill>
              <a:cs typeface="B Nazanin" panose="00000400000000000000" pitchFamily="2" charset="-78"/>
            </a:endParaRPr>
          </a:p>
          <a:p>
            <a:pPr algn="just" rtl="1"/>
            <a:r>
              <a:rPr lang="fa-IR" sz="2800" dirty="0">
                <a:cs typeface="B Nazanin" panose="00000400000000000000" pitchFamily="2" charset="-78"/>
              </a:rPr>
              <a:t>بیماران با </a:t>
            </a:r>
            <a:r>
              <a:rPr lang="fa-IR" sz="2800" b="1" dirty="0">
                <a:solidFill>
                  <a:srgbClr val="C00000"/>
                </a:solidFill>
                <a:cs typeface="B Nazanin" panose="00000400000000000000" pitchFamily="2" charset="-78"/>
              </a:rPr>
              <a:t>دریچه قلبی مصنوعی </a:t>
            </a:r>
            <a:endParaRPr lang="en-US" sz="2800" b="1" dirty="0">
              <a:solidFill>
                <a:srgbClr val="C00000"/>
              </a:solidFill>
              <a:cs typeface="B Nazanin" panose="00000400000000000000" pitchFamily="2" charset="-78"/>
            </a:endParaRPr>
          </a:p>
          <a:p>
            <a:pPr algn="just" rtl="1"/>
            <a:r>
              <a:rPr lang="fa-IR" sz="2800" dirty="0">
                <a:cs typeface="B Nazanin" panose="00000400000000000000" pitchFamily="2" charset="-78"/>
              </a:rPr>
              <a:t>بیمارانی که در شش ماه اخیر به دلیل </a:t>
            </a:r>
            <a:r>
              <a:rPr lang="fa-IR" sz="2800" b="1" dirty="0">
                <a:solidFill>
                  <a:srgbClr val="C00000"/>
                </a:solidFill>
                <a:cs typeface="B Nazanin" panose="00000400000000000000" pitchFamily="2" charset="-78"/>
              </a:rPr>
              <a:t>حمله قلبی بستری </a:t>
            </a:r>
            <a:r>
              <a:rPr lang="fa-IR" sz="2800" dirty="0">
                <a:cs typeface="B Nazanin" panose="00000400000000000000" pitchFamily="2" charset="-78"/>
              </a:rPr>
              <a:t>شده </a:t>
            </a:r>
            <a:r>
              <a:rPr lang="fa-IR" sz="2800" dirty="0" err="1">
                <a:cs typeface="B Nazanin" panose="00000400000000000000" pitchFamily="2" charset="-78"/>
              </a:rPr>
              <a:t>اند</a:t>
            </a:r>
            <a:r>
              <a:rPr lang="fa-IR" sz="2800" dirty="0">
                <a:cs typeface="B Nazanin" panose="00000400000000000000" pitchFamily="2" charset="-78"/>
              </a:rPr>
              <a:t> یا جراحی قلبی شده یا </a:t>
            </a:r>
            <a:r>
              <a:rPr lang="fa-IR" sz="2800" b="1" dirty="0">
                <a:solidFill>
                  <a:srgbClr val="C00000"/>
                </a:solidFill>
                <a:cs typeface="B Nazanin" panose="00000400000000000000" pitchFamily="2" charset="-78"/>
              </a:rPr>
              <a:t>آنژیوپلاستی </a:t>
            </a:r>
            <a:r>
              <a:rPr lang="fa-IR" sz="2800" dirty="0">
                <a:cs typeface="B Nazanin" panose="00000400000000000000" pitchFamily="2" charset="-78"/>
              </a:rPr>
              <a:t>شده </a:t>
            </a:r>
            <a:r>
              <a:rPr lang="fa-IR" sz="2800" dirty="0" err="1">
                <a:cs typeface="B Nazanin" panose="00000400000000000000" pitchFamily="2" charset="-78"/>
              </a:rPr>
              <a:t>اند</a:t>
            </a:r>
            <a:r>
              <a:rPr lang="fa-IR" sz="2800" dirty="0">
                <a:cs typeface="B Nazanin" panose="00000400000000000000" pitchFamily="2" charset="-78"/>
              </a:rPr>
              <a:t>.</a:t>
            </a:r>
            <a:endParaRPr lang="en-US" sz="2800" dirty="0">
              <a:cs typeface="B Nazanin" panose="00000400000000000000" pitchFamily="2" charset="-78"/>
            </a:endParaRPr>
          </a:p>
          <a:p>
            <a:pPr algn="r" rtl="1"/>
            <a:endParaRPr lang="fa-IR"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194142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a:cs typeface="B Titr" panose="00000700000000000000" pitchFamily="2" charset="-78"/>
              </a:rPr>
              <a:t>افرادی که بهتر است با مراجعه به پزشک، از سلامت قلب خود اطمینان حاصل کنند</a:t>
            </a:r>
            <a:r>
              <a:rPr lang="en-US" dirty="0">
                <a:cs typeface="B Titr" panose="00000700000000000000" pitchFamily="2" charset="-78"/>
              </a:rPr>
              <a:t>:</a:t>
            </a:r>
            <a:endParaRPr lang="fa-IR" dirty="0">
              <a:cs typeface="B Titr" panose="00000700000000000000" pitchFamily="2" charset="-78"/>
            </a:endParaRPr>
          </a:p>
        </p:txBody>
      </p:sp>
      <p:sp>
        <p:nvSpPr>
          <p:cNvPr id="3" name="Content Placeholder 2"/>
          <p:cNvSpPr>
            <a:spLocks noGrp="1"/>
          </p:cNvSpPr>
          <p:nvPr>
            <p:ph idx="1"/>
          </p:nvPr>
        </p:nvSpPr>
        <p:spPr>
          <a:xfrm>
            <a:off x="1019812" y="2576389"/>
            <a:ext cx="10353762" cy="3519612"/>
          </a:xfrm>
        </p:spPr>
        <p:txBody>
          <a:bodyPr>
            <a:normAutofit/>
          </a:bodyPr>
          <a:lstStyle/>
          <a:p>
            <a:pPr algn="just" rtl="1"/>
            <a:r>
              <a:rPr lang="fa-IR" sz="2600" dirty="0">
                <a:cs typeface="B Nazanin" panose="00000400000000000000" pitchFamily="2" charset="-78"/>
              </a:rPr>
              <a:t>افرادی که دچار </a:t>
            </a:r>
            <a:r>
              <a:rPr lang="fa-IR" sz="2600" dirty="0" err="1">
                <a:cs typeface="B Nazanin" panose="00000400000000000000" pitchFamily="2" charset="-78"/>
              </a:rPr>
              <a:t>بیماری‌های</a:t>
            </a:r>
            <a:r>
              <a:rPr lang="fa-IR" sz="2600" dirty="0">
                <a:cs typeface="B Nazanin" panose="00000400000000000000" pitchFamily="2" charset="-78"/>
              </a:rPr>
              <a:t> زمینه ای (</a:t>
            </a:r>
            <a:r>
              <a:rPr lang="fa-IR" sz="2600" b="1" dirty="0">
                <a:solidFill>
                  <a:srgbClr val="C00000"/>
                </a:solidFill>
                <a:cs typeface="B Nazanin" panose="00000400000000000000" pitchFamily="2" charset="-78"/>
              </a:rPr>
              <a:t>سابقه بیماری قلبی، </a:t>
            </a:r>
            <a:r>
              <a:rPr lang="fa-IR" sz="2600" b="1" dirty="0" err="1">
                <a:solidFill>
                  <a:srgbClr val="C00000"/>
                </a:solidFill>
                <a:cs typeface="B Nazanin" panose="00000400000000000000" pitchFamily="2" charset="-78"/>
              </a:rPr>
              <a:t>فشارخون</a:t>
            </a:r>
            <a:r>
              <a:rPr lang="fa-IR" sz="2600" b="1" dirty="0">
                <a:solidFill>
                  <a:srgbClr val="C00000"/>
                </a:solidFill>
                <a:cs typeface="B Nazanin" panose="00000400000000000000" pitchFamily="2" charset="-78"/>
              </a:rPr>
              <a:t> بالا، دیابت، چربی خون، سرطان، </a:t>
            </a:r>
            <a:r>
              <a:rPr lang="fa-IR" sz="2600" b="1" dirty="0" err="1">
                <a:solidFill>
                  <a:srgbClr val="C00000"/>
                </a:solidFill>
                <a:cs typeface="B Nazanin" panose="00000400000000000000" pitchFamily="2" charset="-78"/>
              </a:rPr>
              <a:t>بیماری‌های</a:t>
            </a:r>
            <a:r>
              <a:rPr lang="fa-IR" sz="2600" b="1" dirty="0">
                <a:solidFill>
                  <a:srgbClr val="C00000"/>
                </a:solidFill>
                <a:cs typeface="B Nazanin" panose="00000400000000000000" pitchFamily="2" charset="-78"/>
              </a:rPr>
              <a:t> کلیوی</a:t>
            </a:r>
            <a:r>
              <a:rPr lang="fa-IR" sz="2600" dirty="0">
                <a:cs typeface="B Nazanin" panose="00000400000000000000" pitchFamily="2" charset="-78"/>
              </a:rPr>
              <a:t>) هستند.</a:t>
            </a:r>
          </a:p>
          <a:p>
            <a:pPr algn="just" rtl="1"/>
            <a:r>
              <a:rPr lang="fa-IR" sz="2600" dirty="0">
                <a:cs typeface="B Nazanin" panose="00000400000000000000" pitchFamily="2" charset="-78"/>
              </a:rPr>
              <a:t>افرادی که </a:t>
            </a:r>
            <a:r>
              <a:rPr lang="fa-IR" sz="2600" dirty="0">
                <a:solidFill>
                  <a:srgbClr val="C00000"/>
                </a:solidFill>
                <a:cs typeface="B Nazanin" panose="00000400000000000000" pitchFamily="2" charset="-78"/>
              </a:rPr>
              <a:t>چاق</a:t>
            </a:r>
            <a:r>
              <a:rPr lang="fa-IR" sz="2600" dirty="0">
                <a:cs typeface="B Nazanin" panose="00000400000000000000" pitchFamily="2" charset="-78"/>
              </a:rPr>
              <a:t> هستند.</a:t>
            </a:r>
          </a:p>
          <a:p>
            <a:pPr algn="just" rtl="1"/>
            <a:r>
              <a:rPr lang="fa-IR" sz="2600" dirty="0">
                <a:cs typeface="B Nazanin" panose="00000400000000000000" pitchFamily="2" charset="-78"/>
              </a:rPr>
              <a:t>افراد </a:t>
            </a:r>
            <a:r>
              <a:rPr lang="fa-IR" sz="2600" b="1" dirty="0">
                <a:solidFill>
                  <a:srgbClr val="C00000"/>
                </a:solidFill>
                <a:cs typeface="B Nazanin" panose="00000400000000000000" pitchFamily="2" charset="-78"/>
              </a:rPr>
              <a:t>سیگاری </a:t>
            </a:r>
          </a:p>
          <a:p>
            <a:pPr algn="just" rtl="1"/>
            <a:r>
              <a:rPr lang="fa-IR" sz="2600" dirty="0">
                <a:cs typeface="B Nazanin" panose="00000400000000000000" pitchFamily="2" charset="-78"/>
              </a:rPr>
              <a:t>بیمارانی که قبلا </a:t>
            </a:r>
            <a:r>
              <a:rPr lang="fa-IR" sz="2600" b="1" dirty="0">
                <a:solidFill>
                  <a:srgbClr val="C00000"/>
                </a:solidFill>
                <a:cs typeface="B Nazanin" panose="00000400000000000000" pitchFamily="2" charset="-78"/>
              </a:rPr>
              <a:t>دچار سکته قلبی </a:t>
            </a:r>
            <a:r>
              <a:rPr lang="fa-IR" sz="2600" dirty="0">
                <a:cs typeface="B Nazanin" panose="00000400000000000000" pitchFamily="2" charset="-78"/>
              </a:rPr>
              <a:t>شده </a:t>
            </a:r>
            <a:r>
              <a:rPr lang="fa-IR" sz="2600" dirty="0" err="1">
                <a:cs typeface="B Nazanin" panose="00000400000000000000" pitchFamily="2" charset="-78"/>
              </a:rPr>
              <a:t>اند</a:t>
            </a:r>
            <a:endParaRPr lang="fa-IR" sz="2600" dirty="0">
              <a:cs typeface="B Nazanin" panose="00000400000000000000" pitchFamily="2" charset="-78"/>
            </a:endParaRPr>
          </a:p>
          <a:p>
            <a:pPr algn="just" rtl="1"/>
            <a:r>
              <a:rPr lang="fa-IR" sz="2600" dirty="0">
                <a:cs typeface="B Nazanin" panose="00000400000000000000" pitchFamily="2" charset="-78"/>
              </a:rPr>
              <a:t>افرادی که در راه رفتن سریع و فعالیت، </a:t>
            </a:r>
            <a:r>
              <a:rPr lang="fa-IR" sz="2600" b="1" dirty="0">
                <a:solidFill>
                  <a:srgbClr val="C00000"/>
                </a:solidFill>
                <a:cs typeface="B Nazanin" panose="00000400000000000000" pitchFamily="2" charset="-78"/>
              </a:rPr>
              <a:t> دچار تنگی نفس یا درد سینه </a:t>
            </a:r>
            <a:r>
              <a:rPr lang="fa-IR" sz="2600" dirty="0" err="1">
                <a:cs typeface="B Nazanin" panose="00000400000000000000" pitchFamily="2" charset="-78"/>
              </a:rPr>
              <a:t>می‌شوند</a:t>
            </a:r>
            <a:r>
              <a:rPr lang="fa-IR" sz="2600" dirty="0">
                <a:cs typeface="B Nazanin" panose="00000400000000000000" pitchFamily="2" charset="-78"/>
              </a:rPr>
              <a:t> </a:t>
            </a:r>
          </a:p>
          <a:p>
            <a:pPr marL="0" indent="0" algn="r" rtl="1">
              <a:buNone/>
            </a:pPr>
            <a:endParaRPr lang="en-US" dirty="0"/>
          </a:p>
        </p:txBody>
      </p:sp>
    </p:spTree>
    <p:extLst>
      <p:ext uri="{BB962C8B-B14F-4D97-AF65-F5344CB8AC3E}">
        <p14:creationId xmlns:p14="http://schemas.microsoft.com/office/powerpoint/2010/main" val="900641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600" dirty="0">
                <a:cs typeface="B Titr" panose="00000700000000000000" pitchFamily="2" charset="-78"/>
              </a:rPr>
              <a:t>افراد بدون سابقه بیماری</a:t>
            </a:r>
            <a:r>
              <a:rPr lang="fa-IR" dirty="0">
                <a:cs typeface="B Nazanin" panose="00000400000000000000" pitchFamily="2" charset="-78"/>
              </a:rPr>
              <a:t>:</a:t>
            </a:r>
          </a:p>
        </p:txBody>
      </p:sp>
      <p:sp>
        <p:nvSpPr>
          <p:cNvPr id="3" name="Content Placeholder 2"/>
          <p:cNvSpPr>
            <a:spLocks noGrp="1"/>
          </p:cNvSpPr>
          <p:nvPr>
            <p:ph idx="1"/>
          </p:nvPr>
        </p:nvSpPr>
        <p:spPr>
          <a:xfrm>
            <a:off x="919119" y="2593383"/>
            <a:ext cx="10353762" cy="3602372"/>
          </a:xfrm>
        </p:spPr>
        <p:txBody>
          <a:bodyPr>
            <a:normAutofit fontScale="92500"/>
          </a:bodyPr>
          <a:lstStyle/>
          <a:p>
            <a:pPr algn="r" rtl="1"/>
            <a:r>
              <a:rPr lang="fa-IR" sz="2400" dirty="0">
                <a:cs typeface="B Nazanin" panose="00000400000000000000" pitchFamily="2" charset="-78"/>
              </a:rPr>
              <a:t>اکثر این زائران کسانی هستند که قبلا </a:t>
            </a:r>
            <a:r>
              <a:rPr lang="fa-IR" sz="2400" dirty="0" err="1">
                <a:cs typeface="B Nazanin" panose="00000400000000000000" pitchFamily="2" charset="-78"/>
              </a:rPr>
              <a:t>هیچ‌گونه</a:t>
            </a:r>
            <a:r>
              <a:rPr lang="fa-IR" sz="2400" dirty="0">
                <a:cs typeface="B Nazanin" panose="00000400000000000000" pitchFamily="2" charset="-78"/>
              </a:rPr>
              <a:t> سابقه قلبی نداشته </a:t>
            </a:r>
            <a:r>
              <a:rPr lang="fa-IR" sz="2400" dirty="0" err="1">
                <a:cs typeface="B Nazanin" panose="00000400000000000000" pitchFamily="2" charset="-78"/>
              </a:rPr>
              <a:t>اند</a:t>
            </a:r>
            <a:r>
              <a:rPr lang="fa-IR" sz="2400" dirty="0">
                <a:cs typeface="B Nazanin" panose="00000400000000000000" pitchFamily="2" charset="-78"/>
              </a:rPr>
              <a:t> اما احتمال اینکه بعد از یک </a:t>
            </a:r>
            <a:r>
              <a:rPr lang="fa-IR" sz="2400" dirty="0" err="1">
                <a:cs typeface="B Nazanin" panose="00000400000000000000" pitchFamily="2" charset="-78"/>
              </a:rPr>
              <a:t>پیاده‌روی</a:t>
            </a:r>
            <a:r>
              <a:rPr lang="fa-IR" sz="2400" dirty="0">
                <a:cs typeface="B Nazanin" panose="00000400000000000000" pitchFamily="2" charset="-78"/>
              </a:rPr>
              <a:t> سنگین،  دچار سکته قلبی شوند، وجود دارد. </a:t>
            </a:r>
          </a:p>
          <a:p>
            <a:pPr algn="r" rtl="1"/>
            <a:r>
              <a:rPr lang="fa-IR" sz="2400" dirty="0">
                <a:cs typeface="B Nazanin" panose="00000400000000000000" pitchFamily="2" charset="-78"/>
              </a:rPr>
              <a:t>توصیه:</a:t>
            </a:r>
          </a:p>
          <a:p>
            <a:pPr lvl="1" algn="r" rtl="1"/>
            <a:r>
              <a:rPr lang="fa-IR" sz="2400" b="1" dirty="0">
                <a:solidFill>
                  <a:srgbClr val="C00000"/>
                </a:solidFill>
                <a:cs typeface="B Nazanin" panose="00000400000000000000" pitchFamily="2" charset="-78"/>
              </a:rPr>
              <a:t>سالمندان با توجه به </a:t>
            </a:r>
            <a:r>
              <a:rPr lang="fa-IR" sz="2400" b="1" dirty="0" err="1">
                <a:solidFill>
                  <a:srgbClr val="C00000"/>
                </a:solidFill>
                <a:cs typeface="B Nazanin" panose="00000400000000000000" pitchFamily="2" charset="-78"/>
              </a:rPr>
              <a:t>پیاده‌روی</a:t>
            </a:r>
            <a:r>
              <a:rPr lang="fa-IR" sz="2400" b="1" dirty="0">
                <a:solidFill>
                  <a:srgbClr val="C00000"/>
                </a:solidFill>
                <a:cs typeface="B Nazanin" panose="00000400000000000000" pitchFamily="2" charset="-78"/>
              </a:rPr>
              <a:t> سنگین</a:t>
            </a:r>
            <a:r>
              <a:rPr lang="fa-IR" sz="2400" dirty="0">
                <a:cs typeface="B Nazanin" panose="00000400000000000000" pitchFamily="2" charset="-78"/>
              </a:rPr>
              <a:t>،  قبل از سفر </a:t>
            </a:r>
            <a:r>
              <a:rPr lang="fa-IR" sz="2400" b="1" dirty="0">
                <a:solidFill>
                  <a:srgbClr val="C00000"/>
                </a:solidFill>
                <a:cs typeface="B Nazanin" panose="00000400000000000000" pitchFamily="2" charset="-78"/>
              </a:rPr>
              <a:t>یک نوار قلب </a:t>
            </a:r>
            <a:r>
              <a:rPr lang="fa-IR" sz="2400" dirty="0">
                <a:cs typeface="B Nazanin" panose="00000400000000000000" pitchFamily="2" charset="-78"/>
              </a:rPr>
              <a:t>بگیرید و از سلامت و توانایی قلب خود مطمئن شوند.</a:t>
            </a:r>
          </a:p>
          <a:p>
            <a:pPr lvl="1" algn="r" rtl="1"/>
            <a:r>
              <a:rPr lang="fa-IR" sz="2400" dirty="0">
                <a:cs typeface="B Nazanin" panose="00000400000000000000" pitchFamily="2" charset="-78"/>
              </a:rPr>
              <a:t>چند روز قبل از شروع سفر،  </a:t>
            </a:r>
            <a:r>
              <a:rPr lang="fa-IR" sz="2400" dirty="0" err="1">
                <a:cs typeface="B Nazanin" panose="00000400000000000000" pitchFamily="2" charset="-78"/>
              </a:rPr>
              <a:t>مسافتی</a:t>
            </a:r>
            <a:r>
              <a:rPr lang="fa-IR" sz="2400" dirty="0">
                <a:cs typeface="B Nazanin" panose="00000400000000000000" pitchFamily="2" charset="-78"/>
              </a:rPr>
              <a:t> </a:t>
            </a:r>
            <a:r>
              <a:rPr lang="fa-IR" sz="2400" b="1" dirty="0">
                <a:solidFill>
                  <a:schemeClr val="accent1">
                    <a:lumMod val="50000"/>
                  </a:schemeClr>
                </a:solidFill>
                <a:cs typeface="B Nazanin" panose="00000400000000000000" pitchFamily="2" charset="-78"/>
              </a:rPr>
              <a:t>را </a:t>
            </a:r>
            <a:r>
              <a:rPr lang="fa-IR" sz="2600" b="1" dirty="0">
                <a:solidFill>
                  <a:schemeClr val="accent1">
                    <a:lumMod val="50000"/>
                  </a:schemeClr>
                </a:solidFill>
                <a:cs typeface="B Nazanin" panose="00000400000000000000" pitchFamily="2" charset="-78"/>
              </a:rPr>
              <a:t>همه روزه </a:t>
            </a:r>
            <a:r>
              <a:rPr lang="fa-IR" sz="2600" b="1" dirty="0" err="1">
                <a:solidFill>
                  <a:schemeClr val="accent1">
                    <a:lumMod val="50000"/>
                  </a:schemeClr>
                </a:solidFill>
                <a:cs typeface="B Nazanin" panose="00000400000000000000" pitchFamily="2" charset="-78"/>
              </a:rPr>
              <a:t>پیاده‌روی</a:t>
            </a:r>
            <a:r>
              <a:rPr lang="fa-IR" sz="2600" b="1" dirty="0">
                <a:solidFill>
                  <a:schemeClr val="accent1">
                    <a:lumMod val="50000"/>
                  </a:schemeClr>
                </a:solidFill>
                <a:cs typeface="B Nazanin" panose="00000400000000000000" pitchFamily="2" charset="-78"/>
              </a:rPr>
              <a:t> کنید تا آمادگی جسمی </a:t>
            </a:r>
            <a:r>
              <a:rPr lang="fa-IR" sz="2400" dirty="0">
                <a:cs typeface="B Nazanin" panose="00000400000000000000" pitchFamily="2" charset="-78"/>
              </a:rPr>
              <a:t>لازم حاصل شود.</a:t>
            </a:r>
          </a:p>
          <a:p>
            <a:pPr lvl="1" algn="r" rtl="1"/>
            <a:r>
              <a:rPr lang="fa-IR" sz="2400" dirty="0">
                <a:cs typeface="B Nazanin" panose="00000400000000000000" pitchFamily="2" charset="-78"/>
              </a:rPr>
              <a:t>چنانچه در طی </a:t>
            </a:r>
            <a:r>
              <a:rPr lang="fa-IR" sz="2400" dirty="0" err="1">
                <a:cs typeface="B Nazanin" panose="00000400000000000000" pitchFamily="2" charset="-78"/>
              </a:rPr>
              <a:t>پیاده‌روی</a:t>
            </a:r>
            <a:r>
              <a:rPr lang="fa-IR" sz="2400" dirty="0">
                <a:cs typeface="B Nazanin" panose="00000400000000000000" pitchFamily="2" charset="-78"/>
              </a:rPr>
              <a:t> اربعین دچار درد سینه و یا نفس کم آوردن شدند، اصرار به ادامه مسیر نکنند و به اولین مرکز پزشکی مراجعه کنند.</a:t>
            </a:r>
          </a:p>
          <a:p>
            <a:pPr marL="0" indent="0" algn="r" rtl="1">
              <a:buNone/>
            </a:pPr>
            <a:endParaRPr lang="fa-IR" dirty="0">
              <a:cs typeface="B Nazanin" panose="00000400000000000000" pitchFamily="2" charset="-78"/>
            </a:endParaRPr>
          </a:p>
          <a:p>
            <a:pPr algn="r" rtl="1"/>
            <a:endParaRPr lang="fa-IR"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745429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توصیه های کلی:</a:t>
            </a:r>
            <a:endParaRPr lang="en-US" dirty="0"/>
          </a:p>
        </p:txBody>
      </p:sp>
      <p:sp>
        <p:nvSpPr>
          <p:cNvPr id="3" name="Content Placeholder 2"/>
          <p:cNvSpPr>
            <a:spLocks noGrp="1"/>
          </p:cNvSpPr>
          <p:nvPr>
            <p:ph idx="1"/>
          </p:nvPr>
        </p:nvSpPr>
        <p:spPr>
          <a:xfrm>
            <a:off x="838200" y="2544417"/>
            <a:ext cx="10515600" cy="3451434"/>
          </a:xfrm>
        </p:spPr>
        <p:txBody>
          <a:bodyPr>
            <a:normAutofit fontScale="40000" lnSpcReduction="20000"/>
          </a:bodyPr>
          <a:lstStyle/>
          <a:p>
            <a:pPr algn="r" rtl="1"/>
            <a:endParaRPr lang="fa-IR" dirty="0"/>
          </a:p>
          <a:p>
            <a:pPr algn="just" rtl="1"/>
            <a:r>
              <a:rPr lang="fa-IR" sz="8000" dirty="0">
                <a:cs typeface="B Nazanin" panose="00000400000000000000" pitchFamily="2" charset="-78"/>
              </a:rPr>
              <a:t>درصورت سفر با خودرو، حتی </a:t>
            </a:r>
            <a:r>
              <a:rPr lang="fa-IR" sz="8000" dirty="0" err="1">
                <a:cs typeface="B Nazanin" panose="00000400000000000000" pitchFamily="2" charset="-78"/>
              </a:rPr>
              <a:t>الامکان</a:t>
            </a:r>
            <a:r>
              <a:rPr lang="fa-IR" sz="8000" dirty="0">
                <a:cs typeface="B Nazanin" panose="00000400000000000000" pitchFamily="2" charset="-78"/>
              </a:rPr>
              <a:t> پاهای خود را حرکت داده و از انداختن پاها روی هم اجتناب کرده و در فواصل مناسب </a:t>
            </a:r>
            <a:r>
              <a:rPr lang="fa-IR" sz="8000" b="1" dirty="0">
                <a:solidFill>
                  <a:srgbClr val="C00000"/>
                </a:solidFill>
                <a:cs typeface="B Nazanin" panose="00000400000000000000" pitchFamily="2" charset="-78"/>
              </a:rPr>
              <a:t>(1 تا 2 ساعت یکبار) </a:t>
            </a:r>
            <a:r>
              <a:rPr lang="fa-IR" sz="8000" dirty="0">
                <a:cs typeface="B Nazanin" panose="00000400000000000000" pitchFamily="2" charset="-78"/>
              </a:rPr>
              <a:t>توقف کرده و به </a:t>
            </a:r>
            <a:r>
              <a:rPr lang="fa-IR" sz="8000" dirty="0">
                <a:solidFill>
                  <a:srgbClr val="C00000"/>
                </a:solidFill>
                <a:cs typeface="B Nazanin" panose="00000400000000000000" pitchFamily="2" charset="-78"/>
              </a:rPr>
              <a:t>مدت 5 تا 10 دقیقه راه </a:t>
            </a:r>
            <a:r>
              <a:rPr lang="fa-IR" sz="8000" dirty="0">
                <a:cs typeface="B Nazanin" panose="00000400000000000000" pitchFamily="2" charset="-78"/>
              </a:rPr>
              <a:t>بروید</a:t>
            </a:r>
            <a:r>
              <a:rPr lang="fa-IR" sz="7000" dirty="0">
                <a:cs typeface="B Nazanin" panose="00000400000000000000" pitchFamily="2" charset="-78"/>
              </a:rPr>
              <a:t>. </a:t>
            </a:r>
          </a:p>
          <a:p>
            <a:pPr algn="just" rtl="1"/>
            <a:r>
              <a:rPr lang="fa-IR" sz="7000" dirty="0">
                <a:cs typeface="B Nazanin" panose="00000400000000000000" pitchFamily="2" charset="-78"/>
              </a:rPr>
              <a:t>از حمل بار سنگین و طی کردن مسافت های </a:t>
            </a:r>
            <a:r>
              <a:rPr lang="fa-IR" sz="7000" dirty="0" err="1">
                <a:cs typeface="B Nazanin" panose="00000400000000000000" pitchFamily="2" charset="-78"/>
              </a:rPr>
              <a:t>طولاني</a:t>
            </a:r>
            <a:r>
              <a:rPr lang="fa-IR" sz="7000" dirty="0">
                <a:cs typeface="B Nazanin" panose="00000400000000000000" pitchFamily="2" charset="-78"/>
              </a:rPr>
              <a:t> به صورت </a:t>
            </a:r>
            <a:r>
              <a:rPr lang="fa-IR" sz="7000" dirty="0" err="1">
                <a:cs typeface="B Nazanin" panose="00000400000000000000" pitchFamily="2" charset="-78"/>
              </a:rPr>
              <a:t>پياده</a:t>
            </a:r>
            <a:r>
              <a:rPr lang="fa-IR" sz="7000" dirty="0">
                <a:cs typeface="B Nazanin" panose="00000400000000000000" pitchFamily="2" charset="-78"/>
              </a:rPr>
              <a:t> به طور </a:t>
            </a:r>
            <a:r>
              <a:rPr lang="fa-IR" sz="7000" dirty="0" err="1">
                <a:cs typeface="B Nazanin" panose="00000400000000000000" pitchFamily="2" charset="-78"/>
              </a:rPr>
              <a:t>جدي</a:t>
            </a:r>
            <a:r>
              <a:rPr lang="fa-IR" sz="7000" dirty="0">
                <a:cs typeface="B Nazanin" panose="00000400000000000000" pitchFamily="2" charset="-78"/>
              </a:rPr>
              <a:t> اجتناب </a:t>
            </a:r>
            <a:r>
              <a:rPr lang="fa-IR" sz="7000" dirty="0" err="1">
                <a:cs typeface="B Nazanin" panose="00000400000000000000" pitchFamily="2" charset="-78"/>
              </a:rPr>
              <a:t>کنيد</a:t>
            </a:r>
            <a:r>
              <a:rPr lang="fa-IR" sz="7000" dirty="0">
                <a:cs typeface="B Nazanin" panose="00000400000000000000" pitchFamily="2" charset="-78"/>
              </a:rPr>
              <a:t>.</a:t>
            </a:r>
          </a:p>
          <a:p>
            <a:pPr algn="just" rtl="1"/>
            <a:r>
              <a:rPr lang="fa-IR" sz="8000" dirty="0">
                <a:cs typeface="B Nazanin" panose="00000400000000000000" pitchFamily="2" charset="-78"/>
              </a:rPr>
              <a:t>کسانی که دچار </a:t>
            </a:r>
            <a:r>
              <a:rPr lang="fa-IR" sz="8000" b="1" dirty="0">
                <a:solidFill>
                  <a:srgbClr val="C00000"/>
                </a:solidFill>
                <a:cs typeface="B Nazanin" panose="00000400000000000000" pitchFamily="2" charset="-78"/>
              </a:rPr>
              <a:t>بیماری </a:t>
            </a:r>
            <a:r>
              <a:rPr lang="fa-IR" sz="8000" b="1" dirty="0" err="1">
                <a:solidFill>
                  <a:srgbClr val="C00000"/>
                </a:solidFill>
                <a:cs typeface="B Nazanin" panose="00000400000000000000" pitchFamily="2" charset="-78"/>
              </a:rPr>
              <a:t>واریس</a:t>
            </a:r>
            <a:r>
              <a:rPr lang="fa-IR" sz="8000" b="1" dirty="0">
                <a:solidFill>
                  <a:srgbClr val="C00000"/>
                </a:solidFill>
                <a:cs typeface="B Nazanin" panose="00000400000000000000" pitchFamily="2" charset="-78"/>
              </a:rPr>
              <a:t> </a:t>
            </a:r>
            <a:r>
              <a:rPr lang="fa-IR" sz="8000" dirty="0">
                <a:cs typeface="B Nazanin" panose="00000400000000000000" pitchFamily="2" charset="-78"/>
              </a:rPr>
              <a:t>هستند، حتماً از </a:t>
            </a:r>
            <a:r>
              <a:rPr lang="fa-IR" sz="8000" dirty="0" err="1">
                <a:cs typeface="B Nazanin" panose="00000400000000000000" pitchFamily="2" charset="-78"/>
              </a:rPr>
              <a:t>جوراب‌های</a:t>
            </a:r>
            <a:r>
              <a:rPr lang="fa-IR" sz="8000" dirty="0">
                <a:cs typeface="B Nazanin" panose="00000400000000000000" pitchFamily="2" charset="-78"/>
              </a:rPr>
              <a:t> </a:t>
            </a:r>
            <a:r>
              <a:rPr lang="fa-IR" sz="8000" dirty="0" err="1">
                <a:cs typeface="B Nazanin" panose="00000400000000000000" pitchFamily="2" charset="-78"/>
              </a:rPr>
              <a:t>واریس</a:t>
            </a:r>
            <a:r>
              <a:rPr lang="fa-IR" sz="8000" dirty="0">
                <a:cs typeface="B Nazanin" panose="00000400000000000000" pitchFamily="2" charset="-78"/>
              </a:rPr>
              <a:t> استفاده کنند</a:t>
            </a:r>
            <a:r>
              <a:rPr lang="fa-IR" sz="7200" dirty="0">
                <a:cs typeface="B Nazanin" panose="00000400000000000000" pitchFamily="2" charset="-78"/>
              </a:rPr>
              <a:t>.</a:t>
            </a:r>
            <a:endParaRPr lang="fa-IR" sz="6700" dirty="0">
              <a:cs typeface="B Nazanin" panose="00000400000000000000" pitchFamily="2" charset="-78"/>
            </a:endParaRPr>
          </a:p>
          <a:p>
            <a:pPr algn="r" rtl="1"/>
            <a:endParaRPr lang="fa-IR" sz="7200" dirty="0">
              <a:cs typeface="B Nazanin" panose="00000400000000000000" pitchFamily="2" charset="-78"/>
            </a:endParaRPr>
          </a:p>
        </p:txBody>
      </p:sp>
    </p:spTree>
    <p:extLst>
      <p:ext uri="{BB962C8B-B14F-4D97-AF65-F5344CB8AC3E}">
        <p14:creationId xmlns:p14="http://schemas.microsoft.com/office/powerpoint/2010/main" val="403009551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1353</TotalTime>
  <Words>5181</Words>
  <Application>Microsoft Office PowerPoint</Application>
  <PresentationFormat>Widescreen</PresentationFormat>
  <Paragraphs>247</Paragraphs>
  <Slides>55</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55</vt:i4>
      </vt:variant>
    </vt:vector>
  </HeadingPairs>
  <TitlesOfParts>
    <vt:vector size="65" baseType="lpstr">
      <vt:lpstr>Arial</vt:lpstr>
      <vt:lpstr>B Nazanin</vt:lpstr>
      <vt:lpstr>B Titr</vt:lpstr>
      <vt:lpstr>Calibri</vt:lpstr>
      <vt:lpstr>Garamond</vt:lpstr>
      <vt:lpstr>IRAN Sans</vt:lpstr>
      <vt:lpstr>Symbol</vt:lpstr>
      <vt:lpstr>Wingdings</vt:lpstr>
      <vt:lpstr>Organic</vt:lpstr>
      <vt:lpstr>Office Theme</vt:lpstr>
      <vt:lpstr>اربعین و مدیریت بیماریهای قلبی و عروقی</vt:lpstr>
      <vt:lpstr>PowerPoint Presentation</vt:lpstr>
      <vt:lpstr>اهمیت موضوع:</vt:lpstr>
      <vt:lpstr>اهمیت موضوع:</vt:lpstr>
      <vt:lpstr>طبقه بندی زائرین:</vt:lpstr>
      <vt:lpstr>افرادی که بهتر است از این سفر زیارتی اجتناب کنند:</vt:lpstr>
      <vt:lpstr>افرادی که بهتر است با مراجعه به پزشک، از سلامت قلب خود اطمینان حاصل کنند:</vt:lpstr>
      <vt:lpstr>افراد بدون سابقه بیماری:</vt:lpstr>
      <vt:lpstr>توصیه های کلی:</vt:lpstr>
      <vt:lpstr>توصیه های کلی:</vt:lpstr>
      <vt:lpstr>PowerPoint Presentation</vt:lpstr>
      <vt:lpstr>توصیه های کلی:</vt:lpstr>
      <vt:lpstr>توصیه به بیماران:</vt:lpstr>
      <vt:lpstr>توصیه به بیماران:</vt:lpstr>
      <vt:lpstr>توصیه به بیماران:</vt:lpstr>
      <vt:lpstr>PowerPoint Presentation</vt:lpstr>
      <vt:lpstr>توصیه های تغذیه ای در بیماران قلبی و عروقی:</vt:lpstr>
      <vt:lpstr>توصیه های تغذیه ای در بیماران قلبی و عروقی:</vt:lpstr>
      <vt:lpstr>علائم:</vt:lpstr>
      <vt:lpstr>علائم:</vt:lpstr>
      <vt:lpstr>علائم:</vt:lpstr>
      <vt:lpstr>موارد نيازمند مراجعه فوری به پزشک: </vt:lpstr>
      <vt:lpstr>اگر به شخصي برخورديد كه علايم سکته قلبي دارد:</vt:lpstr>
      <vt:lpstr>اگر به شخصي برخورديد كه علايم سکته قلبي دارد:</vt:lpstr>
      <vt:lpstr>پیشنهادات</vt:lpstr>
      <vt:lpstr>PowerPoint Presentation</vt:lpstr>
      <vt:lpstr>اربعین و مدیریت بیماری فشارخون بالا</vt:lpstr>
      <vt:lpstr>خودمراقبتی درپرفشاری خون:</vt:lpstr>
      <vt:lpstr>خودمراقبتی در زمان بروز دردقلبی</vt:lpstr>
      <vt:lpstr>بایدها و نبایدهای قبل ازاندازه گیری فشارخون در مراکزدرمانی مستقر درمسیرپیاده روی</vt:lpstr>
      <vt:lpstr>مدیریت دیابت در اربعین</vt:lpstr>
      <vt:lpstr>برنامه‌ریزی و آمادگی قبل از سفر</vt:lpstr>
      <vt:lpstr>با پزشک خود مشورت کنید...</vt:lpstr>
      <vt:lpstr>با پزشک خود مشورت کنید...</vt:lpstr>
      <vt:lpstr>نکات مهم در حمل تجهیزات کنترل قند خون </vt:lpstr>
      <vt:lpstr>نکات مهم در حمل تجهیزات کنترل قند خون </vt:lpstr>
      <vt:lpstr>نکات مهم در خصوص افت قند خون </vt:lpstr>
      <vt:lpstr>نکات مهم در خصوص قند خون بالا</vt:lpstr>
      <vt:lpstr>نکات مهم در حمل و نقل </vt:lpstr>
      <vt:lpstr>نکات مهم در حمل و نقل </vt:lpstr>
      <vt:lpstr>نحوه عملکرد کیف خنک نگهدارنده انسولین فریو</vt:lpstr>
      <vt:lpstr>نکات مهم در حمل و نقل </vt:lpstr>
      <vt:lpstr>نکات مهم در حمل و نقل </vt:lpstr>
      <vt:lpstr>وعده ها و میان وعده ها</vt:lpstr>
      <vt:lpstr>وعده ها و میان وعده ها</vt:lpstr>
      <vt:lpstr>مراقبت از پاها</vt:lpstr>
      <vt:lpstr>توجه به میزان فعالیت بدنی</vt:lpstr>
      <vt:lpstr>PowerPoint Presentation</vt:lpstr>
      <vt:lpstr>تنگی نفس ومدیریت بیماری آسم </vt:lpstr>
      <vt:lpstr>تنگی نفس</vt:lpstr>
      <vt:lpstr>PowerPoint Presentation</vt:lpstr>
      <vt:lpstr>بیماری آسم</vt:lpstr>
      <vt:lpstr>علائم  بیماری آسم</vt:lpstr>
      <vt:lpstr>خودمراقبتی دربیماران مبتلا به آسم درراه پیمایی اربعین</vt:lpstr>
      <vt:lpstr>PowerPoint Presentation</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اربعین</dc:title>
  <dc:creator>Amirzad Pakzadeh</dc:creator>
  <cp:lastModifiedBy>Mohsen Pasha</cp:lastModifiedBy>
  <cp:revision>218</cp:revision>
  <dcterms:created xsi:type="dcterms:W3CDTF">2023-06-24T03:40:20Z</dcterms:created>
  <dcterms:modified xsi:type="dcterms:W3CDTF">2024-08-03T06:22:32Z</dcterms:modified>
</cp:coreProperties>
</file>