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99" r:id="rId2"/>
    <p:sldId id="373" r:id="rId3"/>
    <p:sldId id="300" r:id="rId4"/>
    <p:sldId id="305" r:id="rId5"/>
    <p:sldId id="306" r:id="rId6"/>
    <p:sldId id="307" r:id="rId7"/>
    <p:sldId id="308" r:id="rId8"/>
    <p:sldId id="309" r:id="rId9"/>
    <p:sldId id="256" r:id="rId10"/>
    <p:sldId id="270" r:id="rId11"/>
    <p:sldId id="257" r:id="rId12"/>
    <p:sldId id="272" r:id="rId13"/>
    <p:sldId id="273" r:id="rId14"/>
    <p:sldId id="258" r:id="rId15"/>
    <p:sldId id="259" r:id="rId16"/>
    <p:sldId id="265" r:id="rId17"/>
    <p:sldId id="261" r:id="rId18"/>
    <p:sldId id="260" r:id="rId19"/>
    <p:sldId id="262" r:id="rId20"/>
    <p:sldId id="263" r:id="rId21"/>
    <p:sldId id="264" r:id="rId22"/>
    <p:sldId id="266" r:id="rId23"/>
    <p:sldId id="271" r:id="rId24"/>
    <p:sldId id="374" r:id="rId25"/>
    <p:sldId id="375" r:id="rId26"/>
    <p:sldId id="267" r:id="rId27"/>
    <p:sldId id="332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>
        <p:scale>
          <a:sx n="60" d="100"/>
          <a:sy n="60" d="100"/>
        </p:scale>
        <p:origin x="11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1">
              <a:defRPr sz="2200" b="1" i="0" u="none" strike="noStrike" kern="1200" cap="all" spc="15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fa-IR" sz="1800" dirty="0">
                <a:solidFill>
                  <a:schemeClr val="tx1"/>
                </a:solidFill>
                <a:cs typeface="B Titr" panose="00000700000000000000" pitchFamily="2" charset="-78"/>
              </a:rPr>
              <a:t>نمودار درصد بیشترین</a:t>
            </a:r>
            <a:r>
              <a:rPr lang="fa-IR" sz="1800" baseline="0" dirty="0">
                <a:solidFill>
                  <a:schemeClr val="tx1"/>
                </a:solidFill>
                <a:cs typeface="B Titr" panose="00000700000000000000" pitchFamily="2" charset="-78"/>
              </a:rPr>
              <a:t> علل مصدومیت/بیماران در حوادث ویژه </a:t>
            </a:r>
          </a:p>
          <a:p>
            <a:pPr rtl="1">
              <a:defRPr>
                <a:solidFill>
                  <a:schemeClr val="tx1"/>
                </a:solidFill>
              </a:defRPr>
            </a:pPr>
            <a:r>
              <a:rPr lang="fa-IR" sz="1800" baseline="0" dirty="0">
                <a:solidFill>
                  <a:schemeClr val="tx1"/>
                </a:solidFill>
                <a:cs typeface="B Titr" panose="00000700000000000000" pitchFamily="2" charset="-78"/>
              </a:rPr>
              <a:t>از مجموع 133377 مصدوم / بیمار در سال 1402</a:t>
            </a:r>
            <a:endParaRPr lang="en-US" sz="1800" dirty="0">
              <a:solidFill>
                <a:schemeClr val="tx1"/>
              </a:solidFill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0.2495424868766404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2200" b="1" i="0" u="none" strike="noStrike" kern="1200" cap="all" spc="15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2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9916-436E-9DAF-6E480B33656E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4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9916-436E-9DAF-6E480B33656E}"/>
              </c:ext>
            </c:extLst>
          </c:dPt>
          <c:dPt>
            <c:idx val="2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6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5-9916-436E-9DAF-6E480B33656E}"/>
              </c:ext>
            </c:extLst>
          </c:dPt>
          <c:dPt>
            <c:idx val="3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2">
                    <a:lumMod val="60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7-9916-436E-9DAF-6E480B33656E}"/>
              </c:ext>
            </c:extLst>
          </c:dPt>
          <c:dPt>
            <c:idx val="4"/>
            <c:bubble3D val="0"/>
            <c:spPr>
              <a:solidFill>
                <a:srgbClr val="FFFF00"/>
              </a:solid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4">
                    <a:lumMod val="60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9-9916-436E-9DAF-6E480B33656E}"/>
              </c:ext>
            </c:extLst>
          </c:dPt>
          <c:dPt>
            <c:idx val="5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6">
                    <a:lumMod val="60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B-9916-436E-9DAF-6E480B33656E}"/>
              </c:ext>
            </c:extLst>
          </c:dPt>
          <c:dLbls>
            <c:dLbl>
              <c:idx val="0"/>
              <c:layout>
                <c:manualLayout>
                  <c:x val="0.17087855317905942"/>
                  <c:y val="-0.10856162261159091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916-436E-9DAF-6E480B33656E}"/>
                </c:ext>
              </c:extLst>
            </c:dLbl>
            <c:dLbl>
              <c:idx val="1"/>
              <c:layout>
                <c:manualLayout>
                  <c:x val="-0.11534544223624199"/>
                  <c:y val="0.11135896150116711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916-436E-9DAF-6E480B33656E}"/>
                </c:ext>
              </c:extLst>
            </c:dLbl>
            <c:dLbl>
              <c:idx val="2"/>
              <c:layout>
                <c:manualLayout>
                  <c:x val="-0.11805945264180061"/>
                  <c:y val="5.462892451000635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916-436E-9DAF-6E480B33656E}"/>
                </c:ext>
              </c:extLst>
            </c:dLbl>
            <c:dLbl>
              <c:idx val="3"/>
              <c:layout>
                <c:manualLayout>
                  <c:x val="-0.12755848906125589"/>
                  <c:y val="-3.151668721731152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916-436E-9DAF-6E480B33656E}"/>
                </c:ext>
              </c:extLst>
            </c:dLbl>
            <c:dLbl>
              <c:idx val="4"/>
              <c:layout>
                <c:manualLayout>
                  <c:x val="-0.11670244743902136"/>
                  <c:y val="-9.665117413308843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916-436E-9DAF-6E480B33656E}"/>
                </c:ext>
              </c:extLst>
            </c:dLbl>
            <c:dLbl>
              <c:idx val="5"/>
              <c:layout>
                <c:manualLayout>
                  <c:x val="-5.7100641916886317E-2"/>
                  <c:y val="-0.11611889120158321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916-436E-9DAF-6E480B3365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fa-I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ترافیکی</c:v>
                </c:pt>
                <c:pt idx="1">
                  <c:v>سوانح جوی</c:v>
                </c:pt>
                <c:pt idx="2">
                  <c:v>انواع مسمومیت</c:v>
                </c:pt>
                <c:pt idx="3">
                  <c:v>نزاع و درگیری</c:v>
                </c:pt>
                <c:pt idx="4">
                  <c:v>آتش سوزی/انفجار</c:v>
                </c:pt>
                <c:pt idx="5">
                  <c:v>سایر حوادث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63923</c:v>
                </c:pt>
                <c:pt idx="1">
                  <c:v>18536</c:v>
                </c:pt>
                <c:pt idx="2">
                  <c:v>17166</c:v>
                </c:pt>
                <c:pt idx="3">
                  <c:v>11892</c:v>
                </c:pt>
                <c:pt idx="4">
                  <c:v>3442</c:v>
                </c:pt>
                <c:pt idx="5">
                  <c:v>13810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916-436E-9DAF-6E480B33656E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F42696AE-181B-4BC6-BD85-690745624F1E}" type="datetimeFigureOut">
              <a:rPr lang="fa-IR" smtClean="0"/>
              <a:t>16/09/1446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CB18295E-53A8-4C4C-A534-3610E6FA4C3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84590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310B71-D749-4BFD-9EE4-EFAEFE602971}" type="slidenum">
              <a:rPr lang="en-CA" smtClean="0">
                <a:solidFill>
                  <a:prstClr val="black"/>
                </a:solidFill>
              </a:rPr>
              <a:pPr/>
              <a:t>1</a:t>
            </a:fld>
            <a:endParaRPr lang="en-C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95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CA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BF9F7C-63A6-4179-824A-DB6AD1F63A72}" type="slidenum">
              <a:rPr lang="en-US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934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e06e8251c6_2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ge06e8251c6_2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990332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/>
              <a:t>مهندس مجتبی غفاری خرداد 1402 </a:t>
            </a:r>
          </a:p>
        </p:txBody>
      </p:sp>
    </p:spTree>
    <p:extLst>
      <p:ext uri="{BB962C8B-B14F-4D97-AF65-F5344CB8AC3E}">
        <p14:creationId xmlns:p14="http://schemas.microsoft.com/office/powerpoint/2010/main" val="2626035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7E5A3-9F5C-44E0-BEB4-3231F41C8BEA}" type="datetimeFigureOut">
              <a:rPr lang="fa-IR" smtClean="0"/>
              <a:t>16/09/1446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AF37C35-3FC1-4847-BC2D-AD6019C057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30928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7E5A3-9F5C-44E0-BEB4-3231F41C8BEA}" type="datetimeFigureOut">
              <a:rPr lang="fa-IR" smtClean="0"/>
              <a:t>16/09/1446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AF37C35-3FC1-4847-BC2D-AD6019C057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1769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7E5A3-9F5C-44E0-BEB4-3231F41C8BEA}" type="datetimeFigureOut">
              <a:rPr lang="fa-IR" smtClean="0"/>
              <a:t>16/09/1446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AF37C35-3FC1-4847-BC2D-AD6019C057A2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019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7E5A3-9F5C-44E0-BEB4-3231F41C8BEA}" type="datetimeFigureOut">
              <a:rPr lang="fa-IR" smtClean="0"/>
              <a:t>16/09/1446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AF37C35-3FC1-4847-BC2D-AD6019C057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06828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7E5A3-9F5C-44E0-BEB4-3231F41C8BEA}" type="datetimeFigureOut">
              <a:rPr lang="fa-IR" smtClean="0"/>
              <a:t>16/09/1446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AF37C35-3FC1-4847-BC2D-AD6019C057A2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348061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7E5A3-9F5C-44E0-BEB4-3231F41C8BEA}" type="datetimeFigureOut">
              <a:rPr lang="fa-IR" smtClean="0"/>
              <a:t>16/09/1446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AF37C35-3FC1-4847-BC2D-AD6019C057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828721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7E5A3-9F5C-44E0-BEB4-3231F41C8BEA}" type="datetimeFigureOut">
              <a:rPr lang="fa-IR" smtClean="0"/>
              <a:t>16/09/1446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37C35-3FC1-4847-BC2D-AD6019C057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86098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7E5A3-9F5C-44E0-BEB4-3231F41C8BEA}" type="datetimeFigureOut">
              <a:rPr lang="fa-IR" smtClean="0"/>
              <a:t>16/09/1446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37C35-3FC1-4847-BC2D-AD6019C057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88513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_Title Slide">
  <p:cSld name="14_Title Slide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6"/>
          <p:cNvSpPr>
            <a:spLocks noGrp="1"/>
          </p:cNvSpPr>
          <p:nvPr>
            <p:ph type="pic" idx="2"/>
          </p:nvPr>
        </p:nvSpPr>
        <p:spPr>
          <a:xfrm>
            <a:off x="5178490" y="1959429"/>
            <a:ext cx="3170853" cy="29391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  <a:defRPr sz="1067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59" name="Google Shape;59;p16"/>
          <p:cNvSpPr>
            <a:spLocks noGrp="1"/>
          </p:cNvSpPr>
          <p:nvPr>
            <p:ph type="pic" idx="3"/>
          </p:nvPr>
        </p:nvSpPr>
        <p:spPr>
          <a:xfrm>
            <a:off x="8677468" y="1959429"/>
            <a:ext cx="3170853" cy="29391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  <a:defRPr sz="1067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8949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7E5A3-9F5C-44E0-BEB4-3231F41C8BEA}" type="datetimeFigureOut">
              <a:rPr lang="fa-IR" smtClean="0"/>
              <a:t>16/09/1446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37C35-3FC1-4847-BC2D-AD6019C057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92186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7E5A3-9F5C-44E0-BEB4-3231F41C8BEA}" type="datetimeFigureOut">
              <a:rPr lang="fa-IR" smtClean="0"/>
              <a:t>16/09/1446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AF37C35-3FC1-4847-BC2D-AD6019C057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19527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7E5A3-9F5C-44E0-BEB4-3231F41C8BEA}" type="datetimeFigureOut">
              <a:rPr lang="fa-IR" smtClean="0"/>
              <a:t>16/09/1446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AF37C35-3FC1-4847-BC2D-AD6019C057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16154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7E5A3-9F5C-44E0-BEB4-3231F41C8BEA}" type="datetimeFigureOut">
              <a:rPr lang="fa-IR" smtClean="0"/>
              <a:t>16/09/1446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AF37C35-3FC1-4847-BC2D-AD6019C057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7073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7E5A3-9F5C-44E0-BEB4-3231F41C8BEA}" type="datetimeFigureOut">
              <a:rPr lang="fa-IR" smtClean="0"/>
              <a:t>16/09/1446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37C35-3FC1-4847-BC2D-AD6019C057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5245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7E5A3-9F5C-44E0-BEB4-3231F41C8BEA}" type="datetimeFigureOut">
              <a:rPr lang="fa-IR" smtClean="0"/>
              <a:t>16/09/1446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37C35-3FC1-4847-BC2D-AD6019C057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12758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7E5A3-9F5C-44E0-BEB4-3231F41C8BEA}" type="datetimeFigureOut">
              <a:rPr lang="fa-IR" smtClean="0"/>
              <a:t>16/09/1446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37C35-3FC1-4847-BC2D-AD6019C057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58729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7E5A3-9F5C-44E0-BEB4-3231F41C8BEA}" type="datetimeFigureOut">
              <a:rPr lang="fa-IR" smtClean="0"/>
              <a:t>16/09/1446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AF37C35-3FC1-4847-BC2D-AD6019C057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60545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37E5A3-9F5C-44E0-BEB4-3231F41C8BEA}" type="datetimeFigureOut">
              <a:rPr lang="fa-IR" smtClean="0"/>
              <a:t>16/09/1446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AF37C35-3FC1-4847-BC2D-AD6019C057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84528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5.gif"/><Relationship Id="rId5" Type="http://schemas.openxmlformats.org/officeDocument/2006/relationships/image" Target="../media/image44.jpg"/><Relationship Id="rId4" Type="http://schemas.openxmlformats.org/officeDocument/2006/relationships/notesSlide" Target="../notesSlides/notes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7698" y="4708910"/>
            <a:ext cx="3428608" cy="23307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868E0BA-B1E5-3229-6BEC-8B1090F68A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2915" y="-289580"/>
            <a:ext cx="4335413" cy="24386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847" y="4411296"/>
            <a:ext cx="2871548" cy="20557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3247F3B-1741-2633-6F5C-28D10A378D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9816" y="1972626"/>
            <a:ext cx="11632367" cy="1942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421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644FD1D-0CC3-3C6D-DA2A-80794BF061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341" y="370587"/>
            <a:ext cx="7135318" cy="7220161"/>
          </a:xfrm>
        </p:spPr>
      </p:pic>
    </p:spTree>
    <p:extLst>
      <p:ext uri="{BB962C8B-B14F-4D97-AF65-F5344CB8AC3E}">
        <p14:creationId xmlns:p14="http://schemas.microsoft.com/office/powerpoint/2010/main" val="25272952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C387A16-5796-8A67-E8CB-024835346B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04" y="638974"/>
            <a:ext cx="2294785" cy="5580052"/>
          </a:xfrm>
          <a:prstGeom prst="rect">
            <a:avLst/>
          </a:prstGeom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65308C2-2B62-2468-4155-45941CB5E7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16528" y="417786"/>
            <a:ext cx="8245819" cy="6243571"/>
          </a:xfrm>
        </p:spPr>
      </p:pic>
    </p:spTree>
    <p:extLst>
      <p:ext uri="{BB962C8B-B14F-4D97-AF65-F5344CB8AC3E}">
        <p14:creationId xmlns:p14="http://schemas.microsoft.com/office/powerpoint/2010/main" val="20472333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6B19F5F-BE1F-8340-75D4-2D0095937F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623" y="136682"/>
            <a:ext cx="9518754" cy="6721318"/>
          </a:xfrm>
        </p:spPr>
      </p:pic>
    </p:spTree>
    <p:extLst>
      <p:ext uri="{BB962C8B-B14F-4D97-AF65-F5344CB8AC3E}">
        <p14:creationId xmlns:p14="http://schemas.microsoft.com/office/powerpoint/2010/main" val="33413225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9A1C732-2AE2-023D-0A68-F88FD1981E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542" y="-104931"/>
            <a:ext cx="8346915" cy="7589159"/>
          </a:xfrm>
        </p:spPr>
      </p:pic>
    </p:spTree>
    <p:extLst>
      <p:ext uri="{BB962C8B-B14F-4D97-AF65-F5344CB8AC3E}">
        <p14:creationId xmlns:p14="http://schemas.microsoft.com/office/powerpoint/2010/main" val="12977248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15F8189-B48F-86BA-4D8D-F100429BEB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037" y="529980"/>
            <a:ext cx="9299925" cy="6191339"/>
          </a:xfrm>
        </p:spPr>
      </p:pic>
    </p:spTree>
    <p:extLst>
      <p:ext uri="{BB962C8B-B14F-4D97-AF65-F5344CB8AC3E}">
        <p14:creationId xmlns:p14="http://schemas.microsoft.com/office/powerpoint/2010/main" val="31813336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FF3BF4F-89A7-C50F-1EDA-A4850F207F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19920"/>
            <a:ext cx="9144000" cy="673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2302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21A8E31-13FB-7A47-B2B0-4CEAC9783E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09316" y="1429063"/>
            <a:ext cx="7165921" cy="3778250"/>
          </a:xfrm>
        </p:spPr>
      </p:pic>
    </p:spTree>
    <p:extLst>
      <p:ext uri="{BB962C8B-B14F-4D97-AF65-F5344CB8AC3E}">
        <p14:creationId xmlns:p14="http://schemas.microsoft.com/office/powerpoint/2010/main" val="14627874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7FCF8D6-0E52-E1F7-DF6A-7708B5CBD0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788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87787A-19E6-1F9E-9557-532BF486E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450053-7265-A0D0-1E69-0F446E05A5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1056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D0E30-8FFF-9640-2311-26F0E9AAA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A9CF71-BBDD-C64D-047D-72891680A9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7D4C93-6B85-787A-3968-56A88D61BC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140" y="0"/>
            <a:ext cx="783486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42E3829-5BDC-84CB-CCC5-7842F9B217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820" y="0"/>
            <a:ext cx="50267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527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2F03D2E-7A46-A40C-C5D4-C08430E371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6563" y="1010953"/>
            <a:ext cx="9616441" cy="4836094"/>
          </a:xfrm>
        </p:spPr>
      </p:pic>
    </p:spTree>
    <p:extLst>
      <p:ext uri="{BB962C8B-B14F-4D97-AF65-F5344CB8AC3E}">
        <p14:creationId xmlns:p14="http://schemas.microsoft.com/office/powerpoint/2010/main" val="32601185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1172DD5-D7E8-E779-D9C7-929282A664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2059" y="379506"/>
            <a:ext cx="7604776" cy="613888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F3BEF35-378F-5318-E1FE-3F05112988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52711"/>
            <a:ext cx="5066442" cy="6592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5512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8C8A7-A459-60CF-CCC3-256207486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40EEA5-33FC-522B-A4F7-D3DC846701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1B6D5C-BEEB-07D3-2F8C-8A110FD0B7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2334" y="299804"/>
            <a:ext cx="8153295" cy="63633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C9EB04-7DFE-BB43-F175-CD48A8F49A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61" y="0"/>
            <a:ext cx="54255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6688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BB032BA-1476-9AB5-B18A-6DA13E2D06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947" y="720412"/>
            <a:ext cx="11966106" cy="5417175"/>
          </a:xfrm>
        </p:spPr>
      </p:pic>
    </p:spTree>
    <p:extLst>
      <p:ext uri="{BB962C8B-B14F-4D97-AF65-F5344CB8AC3E}">
        <p14:creationId xmlns:p14="http://schemas.microsoft.com/office/powerpoint/2010/main" val="11754304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1B3CFAF-41EE-61BC-035C-051F63EF05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55710" y="0"/>
            <a:ext cx="5042919" cy="342900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F9680A1-A213-D44D-C253-EC8D0AC699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606" y="0"/>
            <a:ext cx="4872846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B588612-1095-2440-AB06-93F0CCADC2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24" y="3610156"/>
            <a:ext cx="4475028" cy="33527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A0EB250-25CA-2688-D51C-6F144281DA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710" y="3207172"/>
            <a:ext cx="4872846" cy="365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443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B602D18-F3EB-BDBA-3CF1-6F82BB37F3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108" y="920646"/>
            <a:ext cx="5506387" cy="5016708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60D21AF-3039-680F-479A-07909AC06C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10" y="920646"/>
            <a:ext cx="5479635" cy="547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6661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DBF6EE6-1903-6BF6-6C97-A275F0E327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75" y="254833"/>
            <a:ext cx="6004054" cy="56737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239F9C5-DA64-EF43-7708-1EB53D6751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25" y="996845"/>
            <a:ext cx="5143500" cy="56737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37449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F629455-F1A4-67E0-7A36-C26C3413B7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164" y="0"/>
            <a:ext cx="5099935" cy="454841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AFA909A-E08F-BCD3-6C1C-489638B63D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6262" y="98254"/>
            <a:ext cx="5099935" cy="454841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8BA9E8D-BD7D-6003-A123-58BD62F379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3079" y="4548419"/>
            <a:ext cx="6436089" cy="29530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993021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024" y="257575"/>
            <a:ext cx="7889976" cy="6478225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602" y="400452"/>
            <a:ext cx="2634803" cy="2634803"/>
          </a:xfrm>
          <a:prstGeom prst="rect">
            <a:avLst/>
          </a:prstGeom>
        </p:spPr>
      </p:pic>
      <p:pic>
        <p:nvPicPr>
          <p:cNvPr id="2" name="الهی...  درسڪوت شب تمام سختی   روزمان را به تو می سپاریم س...ان... دیه ای الهی ازنوع آرامش  خودت به زندگی  همـه ما هدیه فرمـا#الهی_آمین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" y="67687"/>
            <a:ext cx="41077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850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2251363" y="309725"/>
            <a:ext cx="7467600" cy="92333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fa-IR" sz="5400" b="1" dirty="0">
                <a:solidFill>
                  <a:srgbClr val="FF0000"/>
                </a:solidFill>
                <a:cs typeface="B Lotus" pitchFamily="2" charset="-78"/>
              </a:rPr>
              <a:t>تعریف حادثه</a:t>
            </a:r>
            <a:endParaRPr lang="en-US" sz="5400" b="1" dirty="0">
              <a:solidFill>
                <a:srgbClr val="FF0000"/>
              </a:solidFill>
              <a:cs typeface="B Lotus" pitchFamily="2" charset="-78"/>
            </a:endParaRP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803563" y="1233055"/>
            <a:ext cx="10598727" cy="517064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 eaLnBrk="0" hangingPunct="0">
              <a:spcBef>
                <a:spcPct val="50000"/>
              </a:spcBef>
              <a:buFontTx/>
              <a:buChar char="•"/>
            </a:pPr>
            <a:r>
              <a:rPr lang="en-US" sz="3600" b="1" dirty="0">
                <a:solidFill>
                  <a:srgbClr val="660033"/>
                </a:solidFill>
                <a:cs typeface="B Lotus" pitchFamily="2" charset="-78"/>
              </a:rPr>
              <a:t> </a:t>
            </a:r>
            <a:r>
              <a:rPr lang="fa-IR" sz="3600" b="1" dirty="0">
                <a:solidFill>
                  <a:srgbClr val="660033"/>
                </a:solidFill>
                <a:cs typeface="B Lotus" pitchFamily="2" charset="-78"/>
              </a:rPr>
              <a:t> </a:t>
            </a:r>
            <a:r>
              <a:rPr lang="fa-IR" sz="3600" b="1" dirty="0">
                <a:solidFill>
                  <a:srgbClr val="0000FF"/>
                </a:solidFill>
                <a:cs typeface="B Lotus" pitchFamily="2" charset="-78"/>
              </a:rPr>
              <a:t>یک اتفاق برنامه ریزی نشده و کنترل نشده </a:t>
            </a:r>
            <a:r>
              <a:rPr lang="en-US" sz="2800" b="1" dirty="0">
                <a:solidFill>
                  <a:srgbClr val="0000FF"/>
                </a:solidFill>
              </a:rPr>
              <a:t>(Heinrich 1959)</a:t>
            </a:r>
            <a:endParaRPr lang="fa-IR" sz="2800" b="1" dirty="0">
              <a:solidFill>
                <a:srgbClr val="0000FF"/>
              </a:solidFill>
              <a:cs typeface="B Lotus" pitchFamily="2" charset="-78"/>
            </a:endParaRPr>
          </a:p>
          <a:p>
            <a:pPr algn="r" rtl="1" eaLnBrk="0" hangingPunct="0">
              <a:spcBef>
                <a:spcPct val="50000"/>
              </a:spcBef>
              <a:buFontTx/>
              <a:buChar char="•"/>
            </a:pPr>
            <a:r>
              <a:rPr lang="fa-IR" sz="3600" b="1" dirty="0">
                <a:solidFill>
                  <a:srgbClr val="660033"/>
                </a:solidFill>
                <a:cs typeface="B Lotus" pitchFamily="2" charset="-78"/>
              </a:rPr>
              <a:t>  فرآیندی از وقایع موازی و پی در پی که به یک نتیجه خسارت بار منجر میشود </a:t>
            </a:r>
            <a:r>
              <a:rPr lang="en-US" sz="2400" b="1" dirty="0">
                <a:solidFill>
                  <a:srgbClr val="660033"/>
                </a:solidFill>
              </a:rPr>
              <a:t>(</a:t>
            </a:r>
            <a:r>
              <a:rPr lang="en-US" sz="2400" b="1" dirty="0" err="1">
                <a:solidFill>
                  <a:srgbClr val="660033"/>
                </a:solidFill>
              </a:rPr>
              <a:t>Saari</a:t>
            </a:r>
            <a:r>
              <a:rPr lang="en-US" sz="2400" b="1" dirty="0">
                <a:solidFill>
                  <a:srgbClr val="660033"/>
                </a:solidFill>
              </a:rPr>
              <a:t> 1986)</a:t>
            </a:r>
            <a:endParaRPr lang="fa-IR" sz="2400" b="1" dirty="0">
              <a:solidFill>
                <a:srgbClr val="660033"/>
              </a:solidFill>
              <a:cs typeface="B Lotus" pitchFamily="2" charset="-78"/>
            </a:endParaRPr>
          </a:p>
          <a:p>
            <a:pPr algn="r" rtl="1" eaLnBrk="0" hangingPunct="0">
              <a:spcBef>
                <a:spcPct val="50000"/>
              </a:spcBef>
              <a:buFontTx/>
              <a:buChar char="•"/>
            </a:pPr>
            <a:r>
              <a:rPr lang="fa-IR" sz="3600" b="1" dirty="0">
                <a:solidFill>
                  <a:srgbClr val="660033"/>
                </a:solidFill>
                <a:cs typeface="B Lotus" pitchFamily="2" charset="-78"/>
              </a:rPr>
              <a:t>  </a:t>
            </a:r>
            <a:r>
              <a:rPr lang="fa-IR" sz="3600" b="1" dirty="0">
                <a:solidFill>
                  <a:srgbClr val="0000FF"/>
                </a:solidFill>
                <a:cs typeface="B Lotus" pitchFamily="2" charset="-78"/>
              </a:rPr>
              <a:t>یک گروه خاص از فرآیندها، که درطی آن یک آشفتگی باعث تبدیل یک فعالیت پویای ثابت به وضعیت های متغیری می شود که یک نتیجه خسارت بار در بر دارد </a:t>
            </a:r>
            <a:r>
              <a:rPr lang="en-US" sz="2400" b="1" dirty="0">
                <a:solidFill>
                  <a:srgbClr val="0000FF"/>
                </a:solidFill>
              </a:rPr>
              <a:t>(</a:t>
            </a:r>
            <a:r>
              <a:rPr lang="en-US" sz="2400" b="1" dirty="0" err="1">
                <a:solidFill>
                  <a:srgbClr val="0000FF"/>
                </a:solidFill>
              </a:rPr>
              <a:t>Henrick</a:t>
            </a:r>
            <a:r>
              <a:rPr lang="en-US" sz="2400" b="1" dirty="0">
                <a:solidFill>
                  <a:srgbClr val="0000FF"/>
                </a:solidFill>
              </a:rPr>
              <a:t> &amp; Benner 1987)</a:t>
            </a:r>
            <a:r>
              <a:rPr lang="fa-IR" sz="2000" b="1" dirty="0">
                <a:solidFill>
                  <a:srgbClr val="0000FF"/>
                </a:solidFill>
              </a:rPr>
              <a:t> </a:t>
            </a:r>
          </a:p>
          <a:p>
            <a:pPr algn="r" rtl="1" eaLnBrk="0" hangingPunct="0">
              <a:spcBef>
                <a:spcPct val="50000"/>
              </a:spcBef>
              <a:buFontTx/>
              <a:buChar char="•"/>
            </a:pPr>
            <a:r>
              <a:rPr lang="fa-IR" sz="3600" b="1" dirty="0">
                <a:solidFill>
                  <a:srgbClr val="660033"/>
                </a:solidFill>
                <a:cs typeface="B Lotus" pitchFamily="2" charset="-78"/>
              </a:rPr>
              <a:t>  اتفاقی که باعث آسیب می شود یا می تواند باعث آسیب شود </a:t>
            </a:r>
            <a:r>
              <a:rPr lang="en-US" sz="2400" b="1" dirty="0">
                <a:solidFill>
                  <a:srgbClr val="660033"/>
                </a:solidFill>
              </a:rPr>
              <a:t>(WHO 1989)</a:t>
            </a:r>
            <a:endParaRPr lang="en-US" sz="3600" b="1" dirty="0">
              <a:solidFill>
                <a:srgbClr val="660033"/>
              </a:solidFill>
              <a:cs typeface="B Lotus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575F6D"/>
                </a:solidFill>
              </a:rPr>
              <a:t>mojtaba ghaffari - disaster risk reduction expert of tbzmed</a:t>
            </a:r>
          </a:p>
        </p:txBody>
      </p:sp>
    </p:spTree>
    <p:extLst>
      <p:ext uri="{BB962C8B-B14F-4D97-AF65-F5344CB8AC3E}">
        <p14:creationId xmlns:p14="http://schemas.microsoft.com/office/powerpoint/2010/main" val="1552809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6963" y="119838"/>
            <a:ext cx="3992732" cy="576262"/>
          </a:xfrm>
          <a:solidFill>
            <a:schemeClr val="bg2"/>
          </a:solidFill>
        </p:spPr>
        <p:txBody>
          <a:bodyPr/>
          <a:lstStyle/>
          <a:p>
            <a:pPr algn="ctr"/>
            <a:r>
              <a:rPr lang="fa-IR" sz="3200" dirty="0">
                <a:solidFill>
                  <a:srgbClr val="FF0000"/>
                </a:solidFill>
                <a:cs typeface="B Titr" panose="00000700000000000000" pitchFamily="2" charset="-78"/>
              </a:rPr>
              <a:t>جهان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381373" y="119838"/>
            <a:ext cx="3999001" cy="576262"/>
          </a:xfrm>
          <a:solidFill>
            <a:schemeClr val="bg2"/>
          </a:solidFill>
        </p:spPr>
        <p:txBody>
          <a:bodyPr/>
          <a:lstStyle/>
          <a:p>
            <a:pPr algn="ctr"/>
            <a:r>
              <a:rPr lang="fa-IR" sz="3200" dirty="0">
                <a:solidFill>
                  <a:srgbClr val="FF0000"/>
                </a:solidFill>
                <a:cs typeface="B Titr" panose="00000700000000000000" pitchFamily="2" charset="-78"/>
              </a:rPr>
              <a:t>ایران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"/>
          <a:srcRect l="42601" t="21052" r="4923" b="14803"/>
          <a:stretch/>
        </p:blipFill>
        <p:spPr>
          <a:xfrm>
            <a:off x="113647" y="696100"/>
            <a:ext cx="5686652" cy="6161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Left Arrow 8"/>
          <p:cNvSpPr/>
          <p:nvPr/>
        </p:nvSpPr>
        <p:spPr>
          <a:xfrm>
            <a:off x="2225365" y="3753298"/>
            <a:ext cx="1399674" cy="106260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Left Arrow 9"/>
          <p:cNvSpPr/>
          <p:nvPr/>
        </p:nvSpPr>
        <p:spPr>
          <a:xfrm>
            <a:off x="1997065" y="4865773"/>
            <a:ext cx="1399674" cy="124326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396739" y="3459700"/>
            <a:ext cx="2287524" cy="6347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lnSpc>
                <a:spcPct val="150000"/>
              </a:lnSpc>
            </a:pP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حوادث ترافیکی </a:t>
            </a:r>
            <a:r>
              <a:rPr lang="fa-IR" sz="1400" b="1" dirty="0">
                <a:solidFill>
                  <a:prstClr val="black"/>
                </a:solidFill>
                <a:cs typeface="B Titr" panose="00000700000000000000" pitchFamily="2" charset="-78"/>
              </a:rPr>
              <a:t>رتبه  </a:t>
            </a: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یازدهم</a:t>
            </a:r>
            <a:r>
              <a:rPr lang="fa-IR" sz="1400" b="1" dirty="0">
                <a:solidFill>
                  <a:prstClr val="black"/>
                </a:solidFill>
                <a:cs typeface="B Titr" panose="00000700000000000000" pitchFamily="2" charset="-78"/>
              </a:rPr>
              <a:t> علل مرگ در </a:t>
            </a: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دنیا</a:t>
            </a:r>
            <a:r>
              <a:rPr lang="fa-IR" sz="1400" b="1" dirty="0">
                <a:solidFill>
                  <a:prstClr val="black"/>
                </a:solidFill>
                <a:cs typeface="B Titr" panose="00000700000000000000" pitchFamily="2" charset="-78"/>
              </a:rPr>
              <a:t> در سال 2021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476234" y="4563102"/>
            <a:ext cx="2324065" cy="65263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lnSpc>
                <a:spcPct val="150000"/>
              </a:lnSpc>
            </a:pP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غرق شدگی </a:t>
            </a:r>
            <a:r>
              <a:rPr lang="fa-IR" sz="1400" b="1" dirty="0">
                <a:solidFill>
                  <a:prstClr val="black"/>
                </a:solidFill>
                <a:cs typeface="B Titr" panose="00000700000000000000" pitchFamily="2" charset="-78"/>
              </a:rPr>
              <a:t>رتبه  </a:t>
            </a: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نوزدهم</a:t>
            </a:r>
            <a:r>
              <a:rPr lang="fa-IR" sz="1400" b="1" dirty="0">
                <a:solidFill>
                  <a:prstClr val="black"/>
                </a:solidFill>
                <a:cs typeface="B Titr" panose="00000700000000000000" pitchFamily="2" charset="-78"/>
              </a:rPr>
              <a:t>  علل مرگ در </a:t>
            </a: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دنیا</a:t>
            </a:r>
            <a:r>
              <a:rPr lang="fa-IR" sz="1400" b="1" dirty="0">
                <a:solidFill>
                  <a:prstClr val="black"/>
                </a:solidFill>
                <a:cs typeface="B Titr" panose="00000700000000000000" pitchFamily="2" charset="-78"/>
              </a:rPr>
              <a:t> در سال 2021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/>
          <a:srcRect l="42229" t="21217" r="4365" b="14803"/>
          <a:stretch/>
        </p:blipFill>
        <p:spPr>
          <a:xfrm>
            <a:off x="6122692" y="726694"/>
            <a:ext cx="6039777" cy="60595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Rounded Rectangle 12"/>
          <p:cNvSpPr/>
          <p:nvPr/>
        </p:nvSpPr>
        <p:spPr>
          <a:xfrm>
            <a:off x="9518074" y="2594194"/>
            <a:ext cx="2673926" cy="86550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lnSpc>
                <a:spcPct val="150000"/>
              </a:lnSpc>
            </a:pPr>
            <a:r>
              <a:rPr lang="fa-IR" sz="1600" b="1" dirty="0">
                <a:solidFill>
                  <a:srgbClr val="FF0000"/>
                </a:solidFill>
                <a:cs typeface="B Titr" panose="00000700000000000000" pitchFamily="2" charset="-78"/>
              </a:rPr>
              <a:t>حوادث ترافیکی </a:t>
            </a:r>
            <a:r>
              <a:rPr lang="fa-IR" sz="1600" b="1" dirty="0">
                <a:solidFill>
                  <a:prstClr val="black"/>
                </a:solidFill>
                <a:cs typeface="B Titr" panose="00000700000000000000" pitchFamily="2" charset="-78"/>
              </a:rPr>
              <a:t>رتبه  </a:t>
            </a:r>
            <a:r>
              <a:rPr lang="fa-IR" sz="1600" b="1" dirty="0">
                <a:solidFill>
                  <a:srgbClr val="FF0000"/>
                </a:solidFill>
                <a:cs typeface="B Titr" panose="00000700000000000000" pitchFamily="2" charset="-78"/>
              </a:rPr>
              <a:t>چهارم </a:t>
            </a:r>
            <a:r>
              <a:rPr lang="fa-IR" sz="1600" b="1" dirty="0">
                <a:solidFill>
                  <a:prstClr val="black"/>
                </a:solidFill>
                <a:cs typeface="B Titr" panose="00000700000000000000" pitchFamily="2" charset="-78"/>
              </a:rPr>
              <a:t>علل مرگ در </a:t>
            </a:r>
            <a:r>
              <a:rPr lang="fa-IR" sz="1600" b="1" dirty="0">
                <a:solidFill>
                  <a:srgbClr val="FF0000"/>
                </a:solidFill>
                <a:cs typeface="B Titr" panose="00000700000000000000" pitchFamily="2" charset="-78"/>
              </a:rPr>
              <a:t>ایران</a:t>
            </a:r>
            <a:r>
              <a:rPr lang="fa-IR" sz="1600" b="1" dirty="0">
                <a:solidFill>
                  <a:prstClr val="black"/>
                </a:solidFill>
                <a:cs typeface="B Titr" panose="00000700000000000000" pitchFamily="2" charset="-78"/>
              </a:rPr>
              <a:t> در سال 2021</a:t>
            </a:r>
          </a:p>
        </p:txBody>
      </p:sp>
      <p:sp>
        <p:nvSpPr>
          <p:cNvPr id="15" name="Left Arrow 14"/>
          <p:cNvSpPr/>
          <p:nvPr/>
        </p:nvSpPr>
        <p:spPr>
          <a:xfrm>
            <a:off x="8435796" y="2677055"/>
            <a:ext cx="1240971" cy="150366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 sz="1000">
              <a:solidFill>
                <a:prstClr val="white"/>
              </a:solidFill>
            </a:endParaRPr>
          </a:p>
        </p:txBody>
      </p:sp>
      <p:sp>
        <p:nvSpPr>
          <p:cNvPr id="16" name="Left Arrow 15"/>
          <p:cNvSpPr/>
          <p:nvPr/>
        </p:nvSpPr>
        <p:spPr>
          <a:xfrm>
            <a:off x="7901610" y="4668735"/>
            <a:ext cx="1240971" cy="99300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 sz="1000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9231450" y="4317294"/>
            <a:ext cx="2641895" cy="70288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lnSpc>
                <a:spcPct val="150000"/>
              </a:lnSpc>
            </a:pPr>
            <a:r>
              <a:rPr lang="fa-IR" sz="1600" b="1" dirty="0">
                <a:solidFill>
                  <a:srgbClr val="FF0000"/>
                </a:solidFill>
                <a:cs typeface="B Titr" panose="00000700000000000000" pitchFamily="2" charset="-78"/>
              </a:rPr>
              <a:t>غرق شدگی </a:t>
            </a:r>
            <a:r>
              <a:rPr lang="fa-IR" sz="1600" b="1" dirty="0">
                <a:solidFill>
                  <a:prstClr val="black"/>
                </a:solidFill>
                <a:cs typeface="B Titr" panose="00000700000000000000" pitchFamily="2" charset="-78"/>
              </a:rPr>
              <a:t>رتبه  </a:t>
            </a:r>
            <a:r>
              <a:rPr lang="fa-IR" sz="1600" b="1" dirty="0">
                <a:solidFill>
                  <a:srgbClr val="FF0000"/>
                </a:solidFill>
                <a:cs typeface="B Titr" panose="00000700000000000000" pitchFamily="2" charset="-78"/>
              </a:rPr>
              <a:t>هجدهم </a:t>
            </a:r>
            <a:r>
              <a:rPr lang="fa-IR" sz="1600" b="1" dirty="0">
                <a:solidFill>
                  <a:prstClr val="black"/>
                </a:solidFill>
                <a:cs typeface="B Titr" panose="00000700000000000000" pitchFamily="2" charset="-78"/>
              </a:rPr>
              <a:t>علل مرگ در </a:t>
            </a:r>
            <a:r>
              <a:rPr lang="fa-IR" sz="1600" b="1" dirty="0">
                <a:solidFill>
                  <a:srgbClr val="FF0000"/>
                </a:solidFill>
                <a:cs typeface="B Titr" panose="00000700000000000000" pitchFamily="2" charset="-78"/>
              </a:rPr>
              <a:t>ایران</a:t>
            </a:r>
            <a:r>
              <a:rPr lang="fa-IR" sz="1600" b="1" dirty="0">
                <a:solidFill>
                  <a:prstClr val="black"/>
                </a:solidFill>
                <a:cs typeface="B Titr" panose="00000700000000000000" pitchFamily="2" charset="-78"/>
              </a:rPr>
              <a:t> در سال 2021</a:t>
            </a:r>
          </a:p>
        </p:txBody>
      </p:sp>
      <p:sp>
        <p:nvSpPr>
          <p:cNvPr id="2" name="Oval 1"/>
          <p:cNvSpPr/>
          <p:nvPr/>
        </p:nvSpPr>
        <p:spPr>
          <a:xfrm>
            <a:off x="6965576" y="4628394"/>
            <a:ext cx="847165" cy="1970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718357" y="4863711"/>
            <a:ext cx="847165" cy="1970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753438" y="3678531"/>
            <a:ext cx="847165" cy="1970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6694393" y="2613857"/>
            <a:ext cx="847165" cy="1970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mojtaba ghaffari - disaster risk reduction expert of tbzmed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15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6963" y="119838"/>
            <a:ext cx="3992732" cy="576262"/>
          </a:xfrm>
          <a:solidFill>
            <a:schemeClr val="bg2"/>
          </a:solidFill>
        </p:spPr>
        <p:txBody>
          <a:bodyPr/>
          <a:lstStyle/>
          <a:p>
            <a:pPr algn="ctr"/>
            <a:r>
              <a:rPr lang="fa-IR" sz="3200" dirty="0">
                <a:solidFill>
                  <a:srgbClr val="FF0000"/>
                </a:solidFill>
                <a:cs typeface="B Titr" panose="00000700000000000000" pitchFamily="2" charset="-78"/>
              </a:rPr>
              <a:t>جهان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381373" y="78894"/>
            <a:ext cx="3999001" cy="576262"/>
          </a:xfrm>
          <a:solidFill>
            <a:schemeClr val="bg2"/>
          </a:solidFill>
        </p:spPr>
        <p:txBody>
          <a:bodyPr/>
          <a:lstStyle/>
          <a:p>
            <a:pPr algn="ctr"/>
            <a:r>
              <a:rPr lang="fa-IR" sz="3200" dirty="0">
                <a:solidFill>
                  <a:srgbClr val="FF0000"/>
                </a:solidFill>
                <a:cs typeface="B Titr" panose="00000700000000000000" pitchFamily="2" charset="-78"/>
              </a:rPr>
              <a:t>ایران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/>
          <a:srcRect l="41923" t="21595" r="4872" b="14039"/>
          <a:stretch/>
        </p:blipFill>
        <p:spPr>
          <a:xfrm>
            <a:off x="68507" y="696100"/>
            <a:ext cx="5568287" cy="61483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l="42239" t="21408" r="4978" b="14785"/>
          <a:stretch/>
        </p:blipFill>
        <p:spPr>
          <a:xfrm>
            <a:off x="6250675" y="720127"/>
            <a:ext cx="5914913" cy="61483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Left Arrow 15"/>
          <p:cNvSpPr/>
          <p:nvPr/>
        </p:nvSpPr>
        <p:spPr>
          <a:xfrm>
            <a:off x="2588346" y="4119721"/>
            <a:ext cx="539634" cy="106260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Left Arrow 16"/>
          <p:cNvSpPr/>
          <p:nvPr/>
        </p:nvSpPr>
        <p:spPr>
          <a:xfrm>
            <a:off x="2573393" y="4448828"/>
            <a:ext cx="856005" cy="136327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977338" y="3685310"/>
            <a:ext cx="2224542" cy="59479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lnSpc>
                <a:spcPct val="150000"/>
              </a:lnSpc>
            </a:pP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غرق شدگی </a:t>
            </a:r>
            <a:r>
              <a:rPr lang="fa-IR" sz="1400" b="1" dirty="0">
                <a:solidFill>
                  <a:prstClr val="black"/>
                </a:solidFill>
                <a:cs typeface="B Titr" panose="00000700000000000000" pitchFamily="2" charset="-78"/>
              </a:rPr>
              <a:t>رتبه  </a:t>
            </a: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سیزدهم </a:t>
            </a:r>
            <a:r>
              <a:rPr lang="fa-IR" sz="1400" b="1" dirty="0">
                <a:solidFill>
                  <a:prstClr val="black"/>
                </a:solidFill>
                <a:cs typeface="B Titr" panose="00000700000000000000" pitchFamily="2" charset="-78"/>
              </a:rPr>
              <a:t>علل مرگ </a:t>
            </a: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زیر 5 سال</a:t>
            </a:r>
            <a:r>
              <a:rPr lang="fa-IR" sz="1400" b="1" dirty="0">
                <a:solidFill>
                  <a:prstClr val="black"/>
                </a:solidFill>
                <a:cs typeface="B Titr" panose="00000700000000000000" pitchFamily="2" charset="-78"/>
              </a:rPr>
              <a:t> در </a:t>
            </a: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دنیا</a:t>
            </a:r>
            <a:endParaRPr lang="fa-IR" sz="1400" b="1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3446251" y="4319160"/>
            <a:ext cx="2232954" cy="97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lnSpc>
                <a:spcPct val="150000"/>
              </a:lnSpc>
            </a:pP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حوادث ترافیکی </a:t>
            </a:r>
            <a:r>
              <a:rPr lang="fa-IR" sz="1400" b="1" dirty="0">
                <a:solidFill>
                  <a:prstClr val="black"/>
                </a:solidFill>
                <a:cs typeface="B Titr" panose="00000700000000000000" pitchFamily="2" charset="-78"/>
              </a:rPr>
              <a:t>رتبه  </a:t>
            </a: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پانزدهم </a:t>
            </a:r>
            <a:r>
              <a:rPr lang="fa-IR" sz="1400" b="1" dirty="0">
                <a:solidFill>
                  <a:prstClr val="black"/>
                </a:solidFill>
                <a:cs typeface="B Titr" panose="00000700000000000000" pitchFamily="2" charset="-78"/>
              </a:rPr>
              <a:t>علل مرگ </a:t>
            </a: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زیر 5 سال</a:t>
            </a:r>
            <a:r>
              <a:rPr lang="fa-IR" sz="1400" b="1" dirty="0">
                <a:solidFill>
                  <a:prstClr val="black"/>
                </a:solidFill>
                <a:cs typeface="B Titr" panose="00000700000000000000" pitchFamily="2" charset="-78"/>
              </a:rPr>
              <a:t> در </a:t>
            </a: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دنیا</a:t>
            </a:r>
            <a:endParaRPr lang="fa-IR" sz="1400" b="1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sp>
        <p:nvSpPr>
          <p:cNvPr id="25" name="Left Arrow 24"/>
          <p:cNvSpPr/>
          <p:nvPr/>
        </p:nvSpPr>
        <p:spPr>
          <a:xfrm>
            <a:off x="8667170" y="4544276"/>
            <a:ext cx="405435" cy="106260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Left Arrow 25"/>
          <p:cNvSpPr/>
          <p:nvPr/>
        </p:nvSpPr>
        <p:spPr>
          <a:xfrm>
            <a:off x="9062679" y="2902909"/>
            <a:ext cx="378531" cy="154190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9380873" y="2725832"/>
            <a:ext cx="2326218" cy="723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lnSpc>
                <a:spcPct val="150000"/>
              </a:lnSpc>
            </a:pP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حوادث ترافیکی </a:t>
            </a:r>
            <a:r>
              <a:rPr lang="fa-IR" sz="1400" b="1" dirty="0">
                <a:solidFill>
                  <a:prstClr val="black"/>
                </a:solidFill>
                <a:cs typeface="B Titr" panose="00000700000000000000" pitchFamily="2" charset="-78"/>
              </a:rPr>
              <a:t>رتبه  </a:t>
            </a: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پنجم </a:t>
            </a:r>
            <a:r>
              <a:rPr lang="fa-IR" sz="1400" b="1" dirty="0">
                <a:solidFill>
                  <a:prstClr val="black"/>
                </a:solidFill>
                <a:cs typeface="B Titr" panose="00000700000000000000" pitchFamily="2" charset="-78"/>
              </a:rPr>
              <a:t>علل مرگ </a:t>
            </a: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زیر 5 سال </a:t>
            </a:r>
            <a:r>
              <a:rPr lang="fa-IR" sz="1400" b="1" dirty="0">
                <a:solidFill>
                  <a:prstClr val="black"/>
                </a:solidFill>
                <a:cs typeface="B Titr" panose="00000700000000000000" pitchFamily="2" charset="-78"/>
              </a:rPr>
              <a:t>در </a:t>
            </a: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ایران</a:t>
            </a:r>
            <a:endParaRPr lang="fa-IR" sz="1400" b="1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9262655" y="4137601"/>
            <a:ext cx="2652254" cy="73880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lnSpc>
                <a:spcPct val="150000"/>
              </a:lnSpc>
            </a:pPr>
            <a:r>
              <a:rPr lang="fa-IR" sz="1600" b="1" dirty="0">
                <a:solidFill>
                  <a:srgbClr val="FF0000"/>
                </a:solidFill>
                <a:cs typeface="B Titr" panose="00000700000000000000" pitchFamily="2" charset="-78"/>
              </a:rPr>
              <a:t>غرق شدگی </a:t>
            </a:r>
            <a:r>
              <a:rPr lang="fa-IR" sz="1600" b="1" dirty="0">
                <a:solidFill>
                  <a:prstClr val="black"/>
                </a:solidFill>
                <a:cs typeface="B Titr" panose="00000700000000000000" pitchFamily="2" charset="-78"/>
              </a:rPr>
              <a:t>رتبه  </a:t>
            </a:r>
            <a:r>
              <a:rPr lang="fa-IR" sz="1600" b="1" dirty="0">
                <a:solidFill>
                  <a:srgbClr val="FF0000"/>
                </a:solidFill>
                <a:cs typeface="B Titr" panose="00000700000000000000" pitchFamily="2" charset="-78"/>
              </a:rPr>
              <a:t>پانزدهم </a:t>
            </a:r>
            <a:r>
              <a:rPr lang="fa-IR" sz="1600" b="1" dirty="0">
                <a:solidFill>
                  <a:prstClr val="black"/>
                </a:solidFill>
                <a:cs typeface="B Titr" panose="00000700000000000000" pitchFamily="2" charset="-78"/>
              </a:rPr>
              <a:t>علل مرگ </a:t>
            </a:r>
            <a:r>
              <a:rPr lang="fa-IR" sz="1600" b="1" dirty="0">
                <a:solidFill>
                  <a:srgbClr val="FF0000"/>
                </a:solidFill>
                <a:cs typeface="B Titr" panose="00000700000000000000" pitchFamily="2" charset="-78"/>
              </a:rPr>
              <a:t>زیر 5 سال </a:t>
            </a:r>
            <a:r>
              <a:rPr lang="fa-IR" sz="1600" b="1" dirty="0">
                <a:solidFill>
                  <a:prstClr val="black"/>
                </a:solidFill>
                <a:cs typeface="B Titr" panose="00000700000000000000" pitchFamily="2" charset="-78"/>
              </a:rPr>
              <a:t>در </a:t>
            </a:r>
            <a:r>
              <a:rPr lang="fa-IR" sz="1600" b="1" dirty="0">
                <a:solidFill>
                  <a:srgbClr val="FF0000"/>
                </a:solidFill>
                <a:cs typeface="B Titr" panose="00000700000000000000" pitchFamily="2" charset="-78"/>
              </a:rPr>
              <a:t>ایران</a:t>
            </a:r>
            <a:endParaRPr lang="fa-IR" sz="1600" b="1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7541558" y="2902909"/>
            <a:ext cx="847165" cy="1970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7587293" y="4516991"/>
            <a:ext cx="847165" cy="1970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1342735" y="4112346"/>
            <a:ext cx="847165" cy="1970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1288297" y="4418472"/>
            <a:ext cx="847165" cy="1970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mojtaba ghaffari - disaster risk reduction expert of tbzmed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579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6963" y="119838"/>
            <a:ext cx="3992732" cy="576262"/>
          </a:xfrm>
          <a:solidFill>
            <a:schemeClr val="bg2"/>
          </a:solidFill>
        </p:spPr>
        <p:txBody>
          <a:bodyPr/>
          <a:lstStyle/>
          <a:p>
            <a:pPr algn="ctr"/>
            <a:r>
              <a:rPr lang="fa-IR" sz="3200" dirty="0">
                <a:solidFill>
                  <a:srgbClr val="FF0000"/>
                </a:solidFill>
                <a:cs typeface="B Titr" panose="00000700000000000000" pitchFamily="2" charset="-78"/>
              </a:rPr>
              <a:t>جهان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381373" y="119838"/>
            <a:ext cx="3999001" cy="576262"/>
          </a:xfrm>
          <a:solidFill>
            <a:schemeClr val="bg2"/>
          </a:solidFill>
        </p:spPr>
        <p:txBody>
          <a:bodyPr/>
          <a:lstStyle/>
          <a:p>
            <a:pPr algn="ctr"/>
            <a:r>
              <a:rPr lang="fa-IR" sz="3200" dirty="0">
                <a:solidFill>
                  <a:srgbClr val="FF0000"/>
                </a:solidFill>
                <a:cs typeface="B Titr" panose="00000700000000000000" pitchFamily="2" charset="-78"/>
              </a:rPr>
              <a:t>ایران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/>
          <a:srcRect l="42693" t="20888" r="4922" b="14638"/>
          <a:stretch/>
        </p:blipFill>
        <p:spPr>
          <a:xfrm>
            <a:off x="96252" y="696100"/>
            <a:ext cx="4836695" cy="60776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Left Arrow 8"/>
          <p:cNvSpPr/>
          <p:nvPr/>
        </p:nvSpPr>
        <p:spPr>
          <a:xfrm>
            <a:off x="3708337" y="2728451"/>
            <a:ext cx="445978" cy="106260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Left Arrow 9"/>
          <p:cNvSpPr/>
          <p:nvPr/>
        </p:nvSpPr>
        <p:spPr>
          <a:xfrm>
            <a:off x="4242909" y="2307358"/>
            <a:ext cx="248411" cy="146135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131127" y="1272362"/>
            <a:ext cx="3210218" cy="9877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lnSpc>
                <a:spcPct val="150000"/>
              </a:lnSpc>
            </a:pPr>
            <a:r>
              <a:rPr lang="fa-IR" sz="1600" b="1" dirty="0">
                <a:solidFill>
                  <a:srgbClr val="FF0000"/>
                </a:solidFill>
                <a:cs typeface="B Titr" panose="00000700000000000000" pitchFamily="2" charset="-78"/>
              </a:rPr>
              <a:t>حوادث ترافیکی </a:t>
            </a:r>
            <a:r>
              <a:rPr lang="fa-IR" sz="1600" b="1" dirty="0">
                <a:solidFill>
                  <a:prstClr val="black"/>
                </a:solidFill>
                <a:cs typeface="B Titr" panose="00000700000000000000" pitchFamily="2" charset="-78"/>
              </a:rPr>
              <a:t>رتبه  </a:t>
            </a:r>
            <a:r>
              <a:rPr lang="fa-IR" sz="1600" b="1" dirty="0">
                <a:solidFill>
                  <a:srgbClr val="FF0000"/>
                </a:solidFill>
                <a:cs typeface="B Titr" panose="00000700000000000000" pitchFamily="2" charset="-78"/>
              </a:rPr>
              <a:t>اول </a:t>
            </a:r>
            <a:r>
              <a:rPr lang="fa-IR" sz="1600" b="1" dirty="0">
                <a:solidFill>
                  <a:prstClr val="black"/>
                </a:solidFill>
                <a:cs typeface="B Titr" panose="00000700000000000000" pitchFamily="2" charset="-78"/>
              </a:rPr>
              <a:t>علل مرگ </a:t>
            </a:r>
            <a:r>
              <a:rPr lang="fa-IR" sz="1600" b="1" dirty="0">
                <a:solidFill>
                  <a:srgbClr val="FF0000"/>
                </a:solidFill>
                <a:cs typeface="B Titr" panose="00000700000000000000" pitchFamily="2" charset="-78"/>
              </a:rPr>
              <a:t>گروه سنی 5 تا 14 سال</a:t>
            </a:r>
            <a:r>
              <a:rPr lang="fa-IR" sz="1600" b="1" dirty="0">
                <a:solidFill>
                  <a:prstClr val="black"/>
                </a:solidFill>
                <a:cs typeface="B Titr" panose="00000700000000000000" pitchFamily="2" charset="-78"/>
              </a:rPr>
              <a:t> در </a:t>
            </a:r>
            <a:r>
              <a:rPr lang="fa-IR" sz="1600" b="1" dirty="0">
                <a:solidFill>
                  <a:srgbClr val="FF0000"/>
                </a:solidFill>
                <a:cs typeface="B Titr" panose="00000700000000000000" pitchFamily="2" charset="-78"/>
              </a:rPr>
              <a:t>دنیا</a:t>
            </a:r>
            <a:r>
              <a:rPr lang="fa-IR" sz="1600" b="1" dirty="0">
                <a:solidFill>
                  <a:prstClr val="black"/>
                </a:solidFill>
                <a:cs typeface="B Titr" panose="00000700000000000000" pitchFamily="2" charset="-78"/>
              </a:rPr>
              <a:t> در سال 2021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509317" y="2567022"/>
            <a:ext cx="1655956" cy="12845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lnSpc>
                <a:spcPct val="150000"/>
              </a:lnSpc>
            </a:pP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غرق شدگی </a:t>
            </a:r>
            <a:r>
              <a:rPr lang="fa-IR" sz="1400" b="1" dirty="0">
                <a:solidFill>
                  <a:prstClr val="black"/>
                </a:solidFill>
                <a:cs typeface="B Titr" panose="00000700000000000000" pitchFamily="2" charset="-78"/>
              </a:rPr>
              <a:t>رتبه  </a:t>
            </a: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سوم </a:t>
            </a:r>
            <a:r>
              <a:rPr lang="fa-IR" sz="1400" b="1" dirty="0">
                <a:solidFill>
                  <a:prstClr val="black"/>
                </a:solidFill>
                <a:cs typeface="B Titr" panose="00000700000000000000" pitchFamily="2" charset="-78"/>
              </a:rPr>
              <a:t> علل مرگ </a:t>
            </a: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گروه سنی 5 تا 14 سال</a:t>
            </a:r>
            <a:r>
              <a:rPr lang="fa-IR" sz="1400" b="1" dirty="0">
                <a:solidFill>
                  <a:prstClr val="black"/>
                </a:solidFill>
                <a:cs typeface="B Titr" panose="00000700000000000000" pitchFamily="2" charset="-78"/>
              </a:rPr>
              <a:t> در </a:t>
            </a: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دنیا</a:t>
            </a:r>
            <a:r>
              <a:rPr lang="fa-IR" sz="1400" b="1" dirty="0">
                <a:solidFill>
                  <a:prstClr val="black"/>
                </a:solidFill>
                <a:cs typeface="B Titr" panose="00000700000000000000" pitchFamily="2" charset="-78"/>
              </a:rPr>
              <a:t> در سال 2021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2322" t="19901" r="5201" b="13815"/>
          <a:stretch/>
        </p:blipFill>
        <p:spPr>
          <a:xfrm>
            <a:off x="6387214" y="653989"/>
            <a:ext cx="5758917" cy="6161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Left Arrow 18"/>
          <p:cNvSpPr/>
          <p:nvPr/>
        </p:nvSpPr>
        <p:spPr>
          <a:xfrm>
            <a:off x="9059807" y="3366242"/>
            <a:ext cx="335070" cy="106260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Left Arrow 20"/>
          <p:cNvSpPr/>
          <p:nvPr/>
        </p:nvSpPr>
        <p:spPr>
          <a:xfrm>
            <a:off x="11380374" y="2332461"/>
            <a:ext cx="251791" cy="145217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9545783" y="1612717"/>
            <a:ext cx="2568298" cy="64736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lnSpc>
                <a:spcPct val="150000"/>
              </a:lnSpc>
            </a:pP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حوادث ترافیکی </a:t>
            </a:r>
            <a:r>
              <a:rPr lang="fa-IR" sz="1400" b="1" dirty="0">
                <a:solidFill>
                  <a:prstClr val="black"/>
                </a:solidFill>
                <a:cs typeface="B Titr" panose="00000700000000000000" pitchFamily="2" charset="-78"/>
              </a:rPr>
              <a:t>رتبه  </a:t>
            </a: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اول </a:t>
            </a:r>
            <a:r>
              <a:rPr lang="fa-IR" sz="1400" b="1" dirty="0">
                <a:solidFill>
                  <a:prstClr val="black"/>
                </a:solidFill>
                <a:cs typeface="B Titr" panose="00000700000000000000" pitchFamily="2" charset="-78"/>
              </a:rPr>
              <a:t>علل مرگ </a:t>
            </a: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گروه سنی 5 تا 14 سال</a:t>
            </a:r>
            <a:r>
              <a:rPr lang="fa-IR" sz="1400" b="1" dirty="0">
                <a:solidFill>
                  <a:prstClr val="black"/>
                </a:solidFill>
                <a:cs typeface="B Titr" panose="00000700000000000000" pitchFamily="2" charset="-78"/>
              </a:rPr>
              <a:t> در </a:t>
            </a:r>
            <a:r>
              <a:rPr lang="fa-IR" sz="1400" b="1" dirty="0">
                <a:solidFill>
                  <a:srgbClr val="FF0000"/>
                </a:solidFill>
                <a:cs typeface="B Titr" panose="00000700000000000000" pitchFamily="2" charset="-78"/>
              </a:rPr>
              <a:t>ایران</a:t>
            </a:r>
            <a:endParaRPr lang="fa-IR" sz="1400" b="1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9289444" y="3199562"/>
            <a:ext cx="2902556" cy="80440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lnSpc>
                <a:spcPct val="150000"/>
              </a:lnSpc>
            </a:pPr>
            <a:r>
              <a:rPr lang="fa-IR" sz="1600" b="1" dirty="0">
                <a:solidFill>
                  <a:srgbClr val="FF0000"/>
                </a:solidFill>
                <a:cs typeface="B Titr" panose="00000700000000000000" pitchFamily="2" charset="-78"/>
              </a:rPr>
              <a:t>غرق شدگی </a:t>
            </a:r>
            <a:r>
              <a:rPr lang="fa-IR" sz="1600" b="1" dirty="0">
                <a:solidFill>
                  <a:prstClr val="black"/>
                </a:solidFill>
                <a:cs typeface="B Titr" panose="00000700000000000000" pitchFamily="2" charset="-78"/>
              </a:rPr>
              <a:t>رتبه  </a:t>
            </a:r>
            <a:r>
              <a:rPr lang="fa-IR" sz="1600" b="1" dirty="0">
                <a:solidFill>
                  <a:srgbClr val="FF0000"/>
                </a:solidFill>
                <a:cs typeface="B Titr" panose="00000700000000000000" pitchFamily="2" charset="-78"/>
              </a:rPr>
              <a:t>ششم </a:t>
            </a:r>
            <a:r>
              <a:rPr lang="fa-IR" sz="1600" b="1" dirty="0">
                <a:solidFill>
                  <a:prstClr val="black"/>
                </a:solidFill>
                <a:cs typeface="B Titr" panose="00000700000000000000" pitchFamily="2" charset="-78"/>
              </a:rPr>
              <a:t>علل مرگ </a:t>
            </a:r>
            <a:r>
              <a:rPr lang="fa-IR" sz="1600" b="1" dirty="0">
                <a:solidFill>
                  <a:srgbClr val="FF0000"/>
                </a:solidFill>
                <a:cs typeface="B Titr" panose="00000700000000000000" pitchFamily="2" charset="-78"/>
              </a:rPr>
              <a:t>گروه سنی 5 تا 14 سال</a:t>
            </a:r>
            <a:r>
              <a:rPr lang="fa-IR" sz="1600" b="1" dirty="0">
                <a:solidFill>
                  <a:prstClr val="black"/>
                </a:solidFill>
                <a:cs typeface="B Titr" panose="00000700000000000000" pitchFamily="2" charset="-78"/>
              </a:rPr>
              <a:t> در </a:t>
            </a:r>
            <a:r>
              <a:rPr lang="fa-IR" sz="1600" b="1" dirty="0">
                <a:solidFill>
                  <a:srgbClr val="FF0000"/>
                </a:solidFill>
                <a:cs typeface="B Titr" panose="00000700000000000000" pitchFamily="2" charset="-78"/>
              </a:rPr>
              <a:t>ایران</a:t>
            </a:r>
            <a:endParaRPr lang="fa-IR" sz="1600" b="1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043030" y="2280640"/>
            <a:ext cx="847165" cy="1970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1095033" y="2698567"/>
            <a:ext cx="847165" cy="1970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7778349" y="3325901"/>
            <a:ext cx="847165" cy="1970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7561207" y="2290490"/>
            <a:ext cx="847165" cy="1970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mojtaba ghaffari - disaster risk reduction expert of tbzmed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588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3"/>
          <p:cNvSpPr txBox="1"/>
          <p:nvPr/>
        </p:nvSpPr>
        <p:spPr>
          <a:xfrm>
            <a:off x="5178488" y="5123276"/>
            <a:ext cx="3170853" cy="1193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33" bIns="45700" anchor="t" anchorCtr="0">
            <a:spAutoFit/>
          </a:bodyPr>
          <a:lstStyle/>
          <a:p>
            <a:pPr algn="l" defTabSz="457200" rtl="0">
              <a:lnSpc>
                <a:spcPct val="130000"/>
              </a:lnSpc>
            </a:pPr>
            <a:r>
              <a:rPr lang="en-US" altLang="zh-CN" sz="1867" b="1" dirty="0">
                <a:solidFill>
                  <a:prstClr val="white"/>
                </a:solidFill>
                <a:latin typeface="Roboto"/>
                <a:ea typeface="Roboto"/>
                <a:cs typeface="Roboto"/>
                <a:sym typeface="Roboto"/>
              </a:rPr>
              <a:t>Mark Twain - CEO</a:t>
            </a:r>
            <a:endParaRPr sz="1467" dirty="0">
              <a:solidFill>
                <a:prstClr val="black"/>
              </a:solidFill>
            </a:endParaRPr>
          </a:p>
          <a:p>
            <a:pPr algn="l" defTabSz="457200" rtl="0">
              <a:lnSpc>
                <a:spcPct val="130000"/>
              </a:lnSpc>
              <a:spcBef>
                <a:spcPts val="1067"/>
              </a:spcBef>
            </a:pPr>
            <a:r>
              <a:rPr lang="en-US" altLang="zh-CN" sz="1467" dirty="0">
                <a:solidFill>
                  <a:prstClr val="white"/>
                </a:solidFill>
                <a:latin typeface="Roboto"/>
                <a:ea typeface="Roboto"/>
                <a:cs typeface="Roboto"/>
                <a:sym typeface="Roboto"/>
              </a:rPr>
              <a:t>Apparently we had reached a great height, for the sky was.</a:t>
            </a:r>
            <a:endParaRPr sz="1467" dirty="0">
              <a:solidFill>
                <a:prstClr val="black"/>
              </a:solidFill>
            </a:endParaRPr>
          </a:p>
        </p:txBody>
      </p:sp>
      <p:graphicFrame>
        <p:nvGraphicFramePr>
          <p:cNvPr id="11" name="Chart 10"/>
          <p:cNvGraphicFramePr/>
          <p:nvPr/>
        </p:nvGraphicFramePr>
        <p:xfrm>
          <a:off x="0" y="796405"/>
          <a:ext cx="12192000" cy="6013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3" name="Picture 22" descr="C:\Users\e.zare\Desktop\logo\LOGOOO.bmp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61" b="34783"/>
          <a:stretch/>
        </p:blipFill>
        <p:spPr bwMode="auto">
          <a:xfrm>
            <a:off x="1" y="1"/>
            <a:ext cx="2264898" cy="6611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Google Shape;100;p21"/>
          <p:cNvSpPr txBox="1"/>
          <p:nvPr/>
        </p:nvSpPr>
        <p:spPr>
          <a:xfrm>
            <a:off x="2855627" y="3897292"/>
            <a:ext cx="6400799" cy="492443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0" tIns="0" rIns="0" bIns="0" anchor="ctr" anchorCtr="0">
            <a:spAutoFit/>
          </a:bodyPr>
          <a:lstStyle/>
          <a:p>
            <a:pPr algn="ctr" defTabSz="457200"/>
            <a:r>
              <a:rPr lang="fa-IR" altLang="zh-CN" sz="1600" b="1" dirty="0">
                <a:ln w="6600">
                  <a:solidFill>
                    <a:srgbClr val="DE7E18"/>
                  </a:solidFill>
                  <a:prstDash val="solid"/>
                </a:ln>
                <a:solidFill>
                  <a:srgbClr val="FF0000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رشد 8/5  درصدی</a:t>
            </a:r>
          </a:p>
          <a:p>
            <a:pPr algn="ctr" defTabSz="457200"/>
            <a:r>
              <a:rPr lang="fa-IR" sz="1600" b="1" dirty="0">
                <a:ln w="6600">
                  <a:solidFill>
                    <a:srgbClr val="DE7E18"/>
                  </a:solidFill>
                  <a:prstDash val="solid"/>
                </a:ln>
                <a:solidFill>
                  <a:srgbClr val="FF0000"/>
                </a:solidFill>
                <a:latin typeface="Roboto"/>
                <a:cs typeface="B Titr" panose="00000700000000000000" pitchFamily="2" charset="-78"/>
                <a:sym typeface="Roboto"/>
              </a:rPr>
              <a:t>نسبت به مدت مشابه سال 1401</a:t>
            </a:r>
            <a:endParaRPr sz="800" b="1" dirty="0">
              <a:ln w="6600">
                <a:solidFill>
                  <a:srgbClr val="DE7E18"/>
                </a:solidFill>
                <a:prstDash val="solid"/>
              </a:ln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43397" y="8829"/>
            <a:ext cx="9748603" cy="6836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ثبت 133377 نفر مصدوم/بیمار درحوادث ویژه در سال 1402</a:t>
            </a:r>
            <a:endParaRPr lang="en-US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8791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1692E9-25B4-86B8-975F-563CD1779323}"/>
              </a:ext>
            </a:extLst>
          </p:cNvPr>
          <p:cNvSpPr/>
          <p:nvPr/>
        </p:nvSpPr>
        <p:spPr>
          <a:xfrm>
            <a:off x="1717964" y="512764"/>
            <a:ext cx="7402225" cy="53860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 defTabSz="457200" rtl="1">
              <a:defRPr/>
            </a:pPr>
            <a:endParaRPr lang="fa-IR" sz="2000" b="1" dirty="0">
              <a:solidFill>
                <a:prstClr val="black"/>
              </a:solidFill>
              <a:cs typeface="B Yagut" pitchFamily="2" charset="-78"/>
            </a:endParaRPr>
          </a:p>
          <a:p>
            <a:pPr algn="ctr" defTabSz="457200" rtl="1">
              <a:defRPr/>
            </a:pPr>
            <a:r>
              <a:rPr lang="fa-IR" sz="2800" b="1" dirty="0">
                <a:solidFill>
                  <a:srgbClr val="FF0080"/>
                </a:solidFill>
                <a:cs typeface="B Titr" pitchFamily="2" charset="-78"/>
              </a:rPr>
              <a:t>گروههای آسیب پذیر حوادث</a:t>
            </a:r>
          </a:p>
          <a:p>
            <a:pPr algn="r" defTabSz="457200" rtl="1">
              <a:defRPr/>
            </a:pPr>
            <a:endParaRPr lang="fa-IR" sz="1600" b="1" dirty="0">
              <a:solidFill>
                <a:prstClr val="black"/>
              </a:solidFill>
              <a:cs typeface="B Titr" pitchFamily="2" charset="-78"/>
            </a:endParaRPr>
          </a:p>
          <a:p>
            <a:pPr marL="214313" indent="-214313" algn="r" defTabSz="457200" rtl="1">
              <a:buFontTx/>
              <a:buBlip>
                <a:blip r:embed="rId2"/>
              </a:buBlip>
              <a:defRPr/>
            </a:pPr>
            <a:r>
              <a:rPr lang="fa-IR" sz="2800" b="1" dirty="0">
                <a:solidFill>
                  <a:prstClr val="black"/>
                </a:solidFill>
                <a:cs typeface="B Yagut" pitchFamily="2" charset="-78"/>
              </a:rPr>
              <a:t>کودکان زیر 5 سال</a:t>
            </a:r>
          </a:p>
          <a:p>
            <a:pPr marL="214313" indent="-214313" algn="r" defTabSz="457200" rtl="1">
              <a:buFontTx/>
              <a:buBlip>
                <a:blip r:embed="rId2"/>
              </a:buBlip>
              <a:defRPr/>
            </a:pPr>
            <a:r>
              <a:rPr lang="fa-IR" sz="2800" b="1" dirty="0">
                <a:solidFill>
                  <a:prstClr val="black"/>
                </a:solidFill>
                <a:cs typeface="B Yagut" pitchFamily="2" charset="-78"/>
              </a:rPr>
              <a:t>زنان خانه دار</a:t>
            </a:r>
          </a:p>
          <a:p>
            <a:pPr marL="214313" indent="-214313" algn="r" defTabSz="457200" rtl="1">
              <a:buFontTx/>
              <a:buBlip>
                <a:blip r:embed="rId2"/>
              </a:buBlip>
              <a:defRPr/>
            </a:pPr>
            <a:r>
              <a:rPr lang="fa-IR" sz="2800" b="1" dirty="0">
                <a:solidFill>
                  <a:prstClr val="black"/>
                </a:solidFill>
                <a:cs typeface="B Yagut" pitchFamily="2" charset="-78"/>
              </a:rPr>
              <a:t>سالمندان</a:t>
            </a:r>
          </a:p>
          <a:p>
            <a:pPr marL="214313" indent="-214313" algn="r" defTabSz="457200" rtl="1">
              <a:buFontTx/>
              <a:buBlip>
                <a:blip r:embed="rId2"/>
              </a:buBlip>
              <a:defRPr/>
            </a:pPr>
            <a:r>
              <a:rPr lang="fa-IR" sz="2800" b="1" dirty="0">
                <a:solidFill>
                  <a:prstClr val="black"/>
                </a:solidFill>
                <a:cs typeface="B Yagut" pitchFamily="2" charset="-78"/>
              </a:rPr>
              <a:t>زنان باردار</a:t>
            </a:r>
          </a:p>
          <a:p>
            <a:pPr marL="214313" indent="-214313" algn="r" defTabSz="457200" rtl="1">
              <a:buFontTx/>
              <a:buBlip>
                <a:blip r:embed="rId2"/>
              </a:buBlip>
              <a:defRPr/>
            </a:pPr>
            <a:r>
              <a:rPr lang="fa-IR" sz="2800" b="1" dirty="0">
                <a:solidFill>
                  <a:prstClr val="black"/>
                </a:solidFill>
                <a:cs typeface="B Yagut" pitchFamily="2" charset="-78"/>
              </a:rPr>
              <a:t>معلولین جسمی و ذهنی</a:t>
            </a:r>
          </a:p>
          <a:p>
            <a:pPr marL="214313" indent="-214313" algn="r" defTabSz="457200" rtl="1">
              <a:buFontTx/>
              <a:buBlip>
                <a:blip r:embed="rId2"/>
              </a:buBlip>
              <a:defRPr/>
            </a:pPr>
            <a:r>
              <a:rPr lang="fa-IR" sz="2800" b="1" dirty="0">
                <a:solidFill>
                  <a:prstClr val="black"/>
                </a:solidFill>
                <a:cs typeface="B Yagut" pitchFamily="2" charset="-78"/>
              </a:rPr>
              <a:t>کارکنان محیطهای کار صنعتی و کارگران ساختمانی</a:t>
            </a:r>
          </a:p>
          <a:p>
            <a:pPr marL="214313" indent="-214313" algn="r" defTabSz="457200" rtl="1">
              <a:buFontTx/>
              <a:buBlip>
                <a:blip r:embed="rId2"/>
              </a:buBlip>
              <a:defRPr/>
            </a:pPr>
            <a:r>
              <a:rPr lang="fa-IR" sz="2800" b="1" dirty="0">
                <a:solidFill>
                  <a:prstClr val="black"/>
                </a:solidFill>
                <a:cs typeface="B Yagut" pitchFamily="2" charset="-78"/>
              </a:rPr>
              <a:t> دانش آموزان</a:t>
            </a:r>
          </a:p>
          <a:p>
            <a:pPr marL="214313" indent="-214313" algn="r" defTabSz="457200" rtl="1">
              <a:buFontTx/>
              <a:buBlip>
                <a:blip r:embed="rId2"/>
              </a:buBlip>
              <a:defRPr/>
            </a:pPr>
            <a:r>
              <a:rPr lang="fa-IR" sz="2800" b="1" dirty="0">
                <a:solidFill>
                  <a:prstClr val="black"/>
                </a:solidFill>
                <a:cs typeface="B Yagut" pitchFamily="2" charset="-78"/>
              </a:rPr>
              <a:t>رانندگان وسایل نقلیه و موتور سیکلت، جمعیت تحت پوشش مناطق مار و عقرب خیز </a:t>
            </a:r>
          </a:p>
          <a:p>
            <a:pPr marL="214313" indent="-214313" algn="r" defTabSz="457200" rtl="1">
              <a:buFontTx/>
              <a:buBlip>
                <a:blip r:embed="rId2"/>
              </a:buBlip>
              <a:defRPr/>
            </a:pPr>
            <a:r>
              <a:rPr lang="fa-IR" sz="2800" b="1" dirty="0">
                <a:solidFill>
                  <a:prstClr val="black"/>
                </a:solidFill>
                <a:cs typeface="B Yagut" pitchFamily="2" charset="-78"/>
              </a:rPr>
              <a:t>کارکنان آتش نشانی</a:t>
            </a:r>
            <a:endParaRPr lang="en-US" sz="2800" dirty="0">
              <a:solidFill>
                <a:prstClr val="black"/>
              </a:solidFill>
              <a:cs typeface="B Yagut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mojtaba ghaffari - disaster risk reduction expert of tbzmed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999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333E877-DC31-DB5D-079A-91178FF363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54" y="0"/>
            <a:ext cx="4618261" cy="68558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2A00AD-C711-1487-DD9F-D0B977B319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889" y="0"/>
            <a:ext cx="6232517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81844200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147</TotalTime>
  <Words>419</Words>
  <Application>Microsoft Office PowerPoint</Application>
  <PresentationFormat>Widescreen</PresentationFormat>
  <Paragraphs>56</Paragraphs>
  <Slides>27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Arial</vt:lpstr>
      <vt:lpstr>B Lotus</vt:lpstr>
      <vt:lpstr>B Titr</vt:lpstr>
      <vt:lpstr>B Yagut</vt:lpstr>
      <vt:lpstr>Calibri</vt:lpstr>
      <vt:lpstr>Century Gothic</vt:lpstr>
      <vt:lpstr>Roboto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Mojtaba Ghaffary</dc:creator>
  <cp:lastModifiedBy>Mojtaba Ghaffary</cp:lastModifiedBy>
  <cp:revision>21</cp:revision>
  <dcterms:created xsi:type="dcterms:W3CDTF">2025-03-05T10:07:59Z</dcterms:created>
  <dcterms:modified xsi:type="dcterms:W3CDTF">2025-03-15T09:12:58Z</dcterms:modified>
</cp:coreProperties>
</file>