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5"/>
  </p:sldMasterIdLst>
  <p:notesMasterIdLst>
    <p:notesMasterId r:id="rId26"/>
  </p:notesMasterIdLst>
  <p:sldIdLst>
    <p:sldId id="326" r:id="rId6"/>
    <p:sldId id="348" r:id="rId7"/>
    <p:sldId id="257" r:id="rId8"/>
    <p:sldId id="308" r:id="rId9"/>
    <p:sldId id="332" r:id="rId10"/>
    <p:sldId id="344" r:id="rId11"/>
    <p:sldId id="339" r:id="rId12"/>
    <p:sldId id="334" r:id="rId13"/>
    <p:sldId id="333" r:id="rId14"/>
    <p:sldId id="335" r:id="rId15"/>
    <p:sldId id="340" r:id="rId16"/>
    <p:sldId id="342" r:id="rId17"/>
    <p:sldId id="350" r:id="rId18"/>
    <p:sldId id="351" r:id="rId19"/>
    <p:sldId id="352" r:id="rId20"/>
    <p:sldId id="349" r:id="rId21"/>
    <p:sldId id="312" r:id="rId22"/>
    <p:sldId id="300" r:id="rId23"/>
    <p:sldId id="328" r:id="rId24"/>
    <p:sldId id="320" r:id="rId25"/>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2951" autoAdjust="0"/>
    <p:restoredTop sz="84348" autoAdjust="0"/>
  </p:normalViewPr>
  <p:slideViewPr>
    <p:cSldViewPr>
      <p:cViewPr varScale="1">
        <p:scale>
          <a:sx n="74" d="100"/>
          <a:sy n="74" d="100"/>
        </p:scale>
        <p:origin x="990"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5EBC93-DA42-4A12-9486-83BC60807FC1}" type="datetimeFigureOut">
              <a:rPr lang="en-US" smtClean="0"/>
              <a:pPr/>
              <a:t>7/19/2020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5FAF19-DF65-4BCC-A52E-EF957425BE5A}" type="slidenum">
              <a:rPr lang="en-US" smtClean="0"/>
              <a:pPr/>
              <a:t>‹#›</a:t>
            </a:fld>
            <a:endParaRPr lang="en-US"/>
          </a:p>
        </p:txBody>
      </p:sp>
    </p:spTree>
    <p:extLst>
      <p:ext uri="{BB962C8B-B14F-4D97-AF65-F5344CB8AC3E}">
        <p14:creationId xmlns:p14="http://schemas.microsoft.com/office/powerpoint/2010/main" val="3030093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65FAF19-DF65-4BCC-A52E-EF957425BE5A}" type="slidenum">
              <a:rPr lang="en-US" smtClean="0"/>
              <a:pPr/>
              <a:t>7</a:t>
            </a:fld>
            <a:endParaRPr lang="en-US"/>
          </a:p>
        </p:txBody>
      </p:sp>
    </p:spTree>
    <p:extLst>
      <p:ext uri="{BB962C8B-B14F-4D97-AF65-F5344CB8AC3E}">
        <p14:creationId xmlns:p14="http://schemas.microsoft.com/office/powerpoint/2010/main" val="4070911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65FAF19-DF65-4BCC-A52E-EF957425BE5A}" type="slidenum">
              <a:rPr lang="en-US" smtClean="0"/>
              <a:pPr/>
              <a:t>9</a:t>
            </a:fld>
            <a:endParaRPr lang="en-US"/>
          </a:p>
        </p:txBody>
      </p:sp>
    </p:spTree>
    <p:extLst>
      <p:ext uri="{BB962C8B-B14F-4D97-AF65-F5344CB8AC3E}">
        <p14:creationId xmlns:p14="http://schemas.microsoft.com/office/powerpoint/2010/main" val="12749165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874A621-95A4-4181-8DA4-05078DDDE8C7}" type="datetimeFigureOut">
              <a:rPr lang="fa-IR" smtClean="0"/>
              <a:pPr/>
              <a:t>11/29/1441</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D5D6A89-7631-4948-B643-1FEE7C463907}"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wma"/><Relationship Id="rId1" Type="http://schemas.microsoft.com/office/2007/relationships/media" Target="../media/media1.wma"/><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0.wma"/><Relationship Id="rId1" Type="http://schemas.microsoft.com/office/2007/relationships/media" Target="../media/media10.wm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1.wma"/><Relationship Id="rId1" Type="http://schemas.microsoft.com/office/2007/relationships/media" Target="../media/media11.wm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2.wma"/><Relationship Id="rId1" Type="http://schemas.microsoft.com/office/2007/relationships/media" Target="../media/media12.wm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3.wma"/><Relationship Id="rId1" Type="http://schemas.microsoft.com/office/2007/relationships/media" Target="../media/media13.wma"/><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4.wma"/><Relationship Id="rId1" Type="http://schemas.microsoft.com/office/2007/relationships/media" Target="../media/media14.wma"/><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5.wma"/><Relationship Id="rId1" Type="http://schemas.microsoft.com/office/2007/relationships/media" Target="../media/media15.wma"/><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6.wma"/><Relationship Id="rId1" Type="http://schemas.microsoft.com/office/2007/relationships/media" Target="../media/media16.wma"/><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wma"/><Relationship Id="rId1" Type="http://schemas.microsoft.com/office/2007/relationships/media" Target="../media/media17.wm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8.wma"/><Relationship Id="rId1" Type="http://schemas.microsoft.com/office/2007/relationships/media" Target="../media/media18.wm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wma"/><Relationship Id="rId1" Type="http://schemas.microsoft.com/office/2007/relationships/media" Target="../media/media19.wm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wma"/><Relationship Id="rId1" Type="http://schemas.microsoft.com/office/2007/relationships/media" Target="../media/media2.wm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ma"/><Relationship Id="rId1" Type="http://schemas.microsoft.com/office/2007/relationships/media" Target="../media/media3.wm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wma"/><Relationship Id="rId1" Type="http://schemas.microsoft.com/office/2007/relationships/media" Target="../media/media4.wm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ma"/><Relationship Id="rId1" Type="http://schemas.microsoft.com/office/2007/relationships/media" Target="../media/media5.wm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6.wma"/><Relationship Id="rId1" Type="http://schemas.microsoft.com/office/2007/relationships/media" Target="../media/media6.wm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wma"/><Relationship Id="rId1" Type="http://schemas.microsoft.com/office/2007/relationships/media" Target="../media/media7.wma"/><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8.wma"/><Relationship Id="rId1" Type="http://schemas.microsoft.com/office/2007/relationships/media" Target="../media/media8.wm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wma"/><Relationship Id="rId1" Type="http://schemas.microsoft.com/office/2007/relationships/media" Target="../media/media9.wma"/><Relationship Id="rId5" Type="http://schemas.openxmlformats.org/officeDocument/2006/relationships/image" Target="../media/image2.png"/><Relationship Id="rId4"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rtl="1"/>
            <a:r>
              <a:rPr lang="fa-IR" b="1" dirty="0" smtClean="0">
                <a:cs typeface="B Yagut" panose="00000400000000000000" pitchFamily="2" charset="-78"/>
              </a:rPr>
              <a:t> مشخصات سند</a:t>
            </a:r>
            <a:endParaRPr lang="en-US" b="1" dirty="0">
              <a:cs typeface="B Yagut" panose="00000400000000000000" pitchFamily="2" charset="-78"/>
            </a:endParaRPr>
          </a:p>
        </p:txBody>
      </p:sp>
      <p:sp>
        <p:nvSpPr>
          <p:cNvPr id="6" name="Content Placeholder 5"/>
          <p:cNvSpPr>
            <a:spLocks noGrp="1"/>
          </p:cNvSpPr>
          <p:nvPr>
            <p:ph sz="half" idx="2"/>
          </p:nvPr>
        </p:nvSpPr>
        <p:spPr>
          <a:xfrm>
            <a:off x="0" y="2174874"/>
            <a:ext cx="4497388" cy="4149725"/>
          </a:xfrm>
        </p:spPr>
        <p:txBody>
          <a:bodyPr>
            <a:normAutofit/>
          </a:bodyPr>
          <a:lstStyle/>
          <a:p>
            <a:pPr marL="0" indent="0" algn="ctr" rtl="1">
              <a:buNone/>
            </a:pPr>
            <a:endParaRPr lang="en-US" sz="2000" dirty="0" smtClean="0">
              <a:cs typeface="B Yagut" panose="00000400000000000000" pitchFamily="2" charset="-78"/>
            </a:endParaRPr>
          </a:p>
          <a:p>
            <a:pPr marL="0" indent="0" algn="ctr" rtl="1">
              <a:buNone/>
            </a:pPr>
            <a:endParaRPr lang="en-US" sz="2000" dirty="0" smtClean="0">
              <a:cs typeface="B Yagut" panose="00000400000000000000" pitchFamily="2" charset="-78"/>
            </a:endParaRPr>
          </a:p>
          <a:p>
            <a:pPr marL="0" indent="0" algn="ctr" rtl="1">
              <a:buNone/>
            </a:pPr>
            <a:endParaRPr lang="en-US" sz="2000" dirty="0" smtClean="0">
              <a:cs typeface="B Yagut" panose="00000400000000000000" pitchFamily="2" charset="-78"/>
            </a:endParaRPr>
          </a:p>
          <a:p>
            <a:pPr marL="0" indent="0" algn="ctr" rtl="1">
              <a:buNone/>
            </a:pPr>
            <a:endParaRPr lang="fa-IR" sz="2000" dirty="0" smtClean="0">
              <a:cs typeface="B Yagut" panose="00000400000000000000" pitchFamily="2" charset="-78"/>
            </a:endParaRPr>
          </a:p>
          <a:p>
            <a:pPr marL="0" indent="0" algn="ctr" rtl="1">
              <a:buNone/>
            </a:pPr>
            <a:endParaRPr lang="fa-IR" sz="2000" dirty="0" smtClean="0">
              <a:cs typeface="B Yagut" panose="00000400000000000000" pitchFamily="2" charset="-78"/>
            </a:endParaRPr>
          </a:p>
          <a:p>
            <a:pPr algn="ctr" rtl="1">
              <a:buNone/>
            </a:pPr>
            <a:r>
              <a:rPr lang="fa-IR" sz="2000" dirty="0" smtClean="0">
                <a:cs typeface="B Yagut" panose="00000400000000000000" pitchFamily="2" charset="-78"/>
              </a:rPr>
              <a:t>سیده سمیه قاضوی</a:t>
            </a:r>
          </a:p>
          <a:p>
            <a:pPr algn="ctr" rtl="1">
              <a:buNone/>
            </a:pPr>
            <a:r>
              <a:rPr lang="fa-IR" sz="2000" dirty="0" smtClean="0">
                <a:cs typeface="B Yagut" panose="00000400000000000000" pitchFamily="2" charset="-78"/>
              </a:rPr>
              <a:t>کارشناس بهداشت عمومی</a:t>
            </a:r>
          </a:p>
          <a:p>
            <a:pPr algn="ctr" rtl="1">
              <a:buNone/>
            </a:pPr>
            <a:r>
              <a:rPr lang="fa-IR" sz="2000" dirty="0" smtClean="0">
                <a:cs typeface="B Yagut" panose="00000400000000000000" pitchFamily="2" charset="-78"/>
              </a:rPr>
              <a:t>مربی مرکز آموزش بهورزی شهرستان مینودشت</a:t>
            </a:r>
          </a:p>
          <a:p>
            <a:pPr algn="ctr" rtl="1">
              <a:buNone/>
            </a:pPr>
            <a:r>
              <a:rPr lang="fa-IR" sz="2000" dirty="0" smtClean="0">
                <a:cs typeface="B Yagut" panose="00000400000000000000" pitchFamily="2" charset="-78"/>
              </a:rPr>
              <a:t>دانشگاه علوم پزشکی و خدمات بهداشتی درمانی استان گلستان</a:t>
            </a:r>
          </a:p>
          <a:p>
            <a:pPr algn="ctr" rtl="1"/>
            <a:endParaRPr lang="en-US" sz="2000" dirty="0">
              <a:cs typeface="B Yagut" panose="00000400000000000000" pitchFamily="2" charset="-78"/>
            </a:endParaRPr>
          </a:p>
        </p:txBody>
      </p:sp>
      <p:sp>
        <p:nvSpPr>
          <p:cNvPr id="7" name="Text Placeholder 6"/>
          <p:cNvSpPr>
            <a:spLocks noGrp="1"/>
          </p:cNvSpPr>
          <p:nvPr>
            <p:ph type="body" sz="quarter" idx="3"/>
          </p:nvPr>
        </p:nvSpPr>
        <p:spPr/>
        <p:txBody>
          <a:bodyPr/>
          <a:lstStyle/>
          <a:p>
            <a:pPr algn="r" rtl="1"/>
            <a:r>
              <a:rPr lang="fa-IR" dirty="0" smtClean="0">
                <a:cs typeface="B Yagut" panose="00000400000000000000" pitchFamily="2" charset="-78"/>
              </a:rPr>
              <a:t>مشخصات بسته آموزشی</a:t>
            </a:r>
          </a:p>
        </p:txBody>
      </p:sp>
      <p:sp>
        <p:nvSpPr>
          <p:cNvPr id="8" name="Content Placeholder 7"/>
          <p:cNvSpPr>
            <a:spLocks noGrp="1"/>
          </p:cNvSpPr>
          <p:nvPr>
            <p:ph sz="quarter" idx="4"/>
          </p:nvPr>
        </p:nvSpPr>
        <p:spPr>
          <a:xfrm>
            <a:off x="4429125" y="2174875"/>
            <a:ext cx="4257676" cy="3951288"/>
          </a:xfrm>
        </p:spPr>
        <p:txBody>
          <a:bodyPr>
            <a:normAutofit/>
          </a:bodyPr>
          <a:lstStyle/>
          <a:p>
            <a:r>
              <a:rPr lang="fa-IR" sz="2000" dirty="0" smtClean="0">
                <a:cs typeface="B Yagut" pitchFamily="2" charset="-78"/>
              </a:rPr>
              <a:t>حیطه درس: سلامت باروری</a:t>
            </a:r>
            <a:endParaRPr lang="en-US" sz="2000" dirty="0" smtClean="0">
              <a:cs typeface="B Yagut" pitchFamily="2" charset="-78"/>
            </a:endParaRPr>
          </a:p>
          <a:p>
            <a:endParaRPr lang="fa-IR" sz="2000" dirty="0" smtClean="0">
              <a:cs typeface="B Yagut" pitchFamily="2" charset="-78"/>
            </a:endParaRPr>
          </a:p>
          <a:p>
            <a:r>
              <a:rPr lang="fa-IR" sz="2000" dirty="0">
                <a:cs typeface="B Yagut" pitchFamily="2" charset="-78"/>
              </a:rPr>
              <a:t>تاریخ </a:t>
            </a:r>
            <a:r>
              <a:rPr lang="fa-IR" sz="2000" dirty="0" smtClean="0">
                <a:cs typeface="B Yagut" pitchFamily="2" charset="-78"/>
              </a:rPr>
              <a:t>آخرین </a:t>
            </a:r>
            <a:r>
              <a:rPr lang="fa-IR" sz="2000" dirty="0">
                <a:cs typeface="B Yagut" pitchFamily="2" charset="-78"/>
              </a:rPr>
              <a:t>بازنگری: </a:t>
            </a:r>
            <a:r>
              <a:rPr lang="fa-IR" sz="2000" dirty="0" smtClean="0">
                <a:cs typeface="B Yagut" pitchFamily="2" charset="-78"/>
              </a:rPr>
              <a:t>15  تیر 1399</a:t>
            </a:r>
          </a:p>
          <a:p>
            <a:r>
              <a:rPr lang="fa-IR" sz="2000" dirty="0">
                <a:cs typeface="B Yagut" pitchFamily="2" charset="-78"/>
              </a:rPr>
              <a:t>نوبت </a:t>
            </a:r>
            <a:r>
              <a:rPr lang="fa-IR" sz="2000" dirty="0" smtClean="0">
                <a:cs typeface="B Yagut" pitchFamily="2" charset="-78"/>
              </a:rPr>
              <a:t>تهیه:2</a:t>
            </a:r>
            <a:endParaRPr lang="fa-IR" sz="2000" dirty="0">
              <a:cs typeface="B Yagut" pitchFamily="2" charset="-78"/>
            </a:endParaRPr>
          </a:p>
          <a:p>
            <a:r>
              <a:rPr lang="fa-IR" sz="2000" dirty="0" smtClean="0">
                <a:cs typeface="B Yagut" pitchFamily="2" charset="-78"/>
              </a:rPr>
              <a:t>نام فایل</a:t>
            </a:r>
            <a:r>
              <a:rPr lang="en-US" sz="2000" dirty="0" smtClean="0">
                <a:cs typeface="B Yagut" pitchFamily="2" charset="-78"/>
              </a:rPr>
              <a:t>:</a:t>
            </a:r>
            <a:br>
              <a:rPr lang="en-US" sz="2000" dirty="0" smtClean="0">
                <a:cs typeface="B Yagut" pitchFamily="2" charset="-78"/>
              </a:rPr>
            </a:br>
            <a:r>
              <a:rPr lang="en-US" sz="2000" dirty="0" smtClean="0">
                <a:cs typeface="B Yagut" pitchFamily="2" charset="-78"/>
              </a:rPr>
              <a:t>SB-</a:t>
            </a:r>
            <a:r>
              <a:rPr lang="en-US" sz="2000" dirty="0" err="1" smtClean="0">
                <a:cs typeface="B Yagut" pitchFamily="2" charset="-78"/>
              </a:rPr>
              <a:t>moraghebat</a:t>
            </a:r>
            <a:r>
              <a:rPr lang="en-US" sz="2000" dirty="0" smtClean="0">
                <a:cs typeface="B Yagut" pitchFamily="2" charset="-78"/>
              </a:rPr>
              <a:t>-as-</a:t>
            </a:r>
            <a:r>
              <a:rPr lang="en-US" sz="2000" dirty="0" err="1" smtClean="0">
                <a:cs typeface="B Yagut" pitchFamily="2" charset="-78"/>
              </a:rPr>
              <a:t>stefade</a:t>
            </a:r>
            <a:r>
              <a:rPr lang="en-US" sz="2000" dirty="0" smtClean="0">
                <a:cs typeface="B Yagut" pitchFamily="2" charset="-78"/>
              </a:rPr>
              <a:t> </a:t>
            </a:r>
            <a:r>
              <a:rPr lang="en-US" sz="2000" dirty="0" err="1" smtClean="0">
                <a:cs typeface="B Yagut" pitchFamily="2" charset="-78"/>
              </a:rPr>
              <a:t>konande</a:t>
            </a:r>
            <a:r>
              <a:rPr lang="en-US" sz="2000" dirty="0" smtClean="0">
                <a:cs typeface="B Yagut" pitchFamily="2" charset="-78"/>
              </a:rPr>
              <a:t> gane-raveshhae-peshgere-az-bardary-edi2</a:t>
            </a:r>
            <a:br>
              <a:rPr lang="en-US" sz="2000" dirty="0" smtClean="0">
                <a:cs typeface="B Yagut" pitchFamily="2" charset="-78"/>
              </a:rPr>
            </a:br>
            <a:endParaRPr lang="fa-IR" sz="2000" dirty="0" smtClean="0">
              <a:cs typeface="B Yagut" pitchFamily="2" charset="-78"/>
            </a:endParaRPr>
          </a:p>
        </p:txBody>
      </p:sp>
      <p:pic>
        <p:nvPicPr>
          <p:cNvPr id="1026" name="Picture 2" descr="C:\Users\amar\Desktop\%d9%82%d8%a7%d8%b6%d9%88%db%8c2.bmp"/>
          <p:cNvPicPr>
            <a:picLocks noChangeAspect="1" noChangeArrowheads="1"/>
          </p:cNvPicPr>
          <p:nvPr/>
        </p:nvPicPr>
        <p:blipFill>
          <a:blip r:embed="rId4"/>
          <a:srcRect/>
          <a:stretch>
            <a:fillRect/>
          </a:stretch>
        </p:blipFill>
        <p:spPr bwMode="auto">
          <a:xfrm>
            <a:off x="1295400" y="1600200"/>
            <a:ext cx="2464803" cy="2514600"/>
          </a:xfrm>
          <a:prstGeom prst="rect">
            <a:avLst/>
          </a:prstGeom>
          <a:noFill/>
        </p:spPr>
      </p:pic>
      <p:sp>
        <p:nvSpPr>
          <p:cNvPr id="10" name="Text Placeholder 4"/>
          <p:cNvSpPr txBox="1">
            <a:spLocks/>
          </p:cNvSpPr>
          <p:nvPr/>
        </p:nvSpPr>
        <p:spPr>
          <a:xfrm>
            <a:off x="1004870" y="1190620"/>
            <a:ext cx="2500330" cy="714380"/>
          </a:xfrm>
          <a:prstGeom prst="rect">
            <a:avLst/>
          </a:prstGeom>
        </p:spPr>
        <p:txBody>
          <a:bodyPr vert="horz" lIns="91440" tIns="45720" rIns="91440" bIns="45720" rtlCol="1" anchor="b">
            <a:normAutofit/>
          </a:bodyPr>
          <a:lstStyle/>
          <a:p>
            <a:pPr marL="0" marR="0" lvl="0" indent="0" algn="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2400" b="1" i="0" u="none" strike="noStrike" kern="1200" cap="none" spc="0" normalizeH="0" baseline="0" noProof="0" dirty="0" smtClean="0">
                <a:ln>
                  <a:noFill/>
                </a:ln>
                <a:solidFill>
                  <a:schemeClr val="tx1"/>
                </a:solidFill>
                <a:effectLst/>
                <a:uLnTx/>
                <a:uFillTx/>
                <a:latin typeface="+mn-lt"/>
                <a:ea typeface="+mn-ea"/>
                <a:cs typeface="B Yagut" panose="00000400000000000000" pitchFamily="2" charset="-78"/>
              </a:rPr>
              <a:t>مشخصات مدرس</a:t>
            </a:r>
          </a:p>
        </p:txBody>
      </p:sp>
      <p:pic>
        <p:nvPicPr>
          <p:cNvPr id="2" name="0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90600" y="7239000"/>
            <a:ext cx="609600" cy="609600"/>
          </a:xfrm>
          <a:prstGeom prst="rect">
            <a:avLst/>
          </a:prstGeom>
        </p:spPr>
      </p:pic>
    </p:spTree>
    <p:extLst>
      <p:ext uri="{BB962C8B-B14F-4D97-AF65-F5344CB8AC3E}">
        <p14:creationId xmlns:p14="http://schemas.microsoft.com/office/powerpoint/2010/main" val="1271778689"/>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5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کاندوم</a:t>
            </a:r>
            <a:endParaRPr lang="en-US" sz="4000" dirty="0">
              <a:cs typeface="B Yagut" pitchFamily="2" charset="-78"/>
            </a:endParaRPr>
          </a:p>
        </p:txBody>
      </p:sp>
      <p:graphicFrame>
        <p:nvGraphicFramePr>
          <p:cNvPr id="5" name="Table 4"/>
          <p:cNvGraphicFramePr>
            <a:graphicFrameLocks noGrp="1"/>
          </p:cNvGraphicFramePr>
          <p:nvPr>
            <p:extLst>
              <p:ext uri="{D42A27DB-BD31-4B8C-83A1-F6EECF244321}">
                <p14:modId xmlns:p14="http://schemas.microsoft.com/office/powerpoint/2010/main" val="4276048310"/>
              </p:ext>
            </p:extLst>
          </p:nvPr>
        </p:nvGraphicFramePr>
        <p:xfrm>
          <a:off x="0" y="1187915"/>
          <a:ext cx="9144000" cy="4910484"/>
        </p:xfrm>
        <a:graphic>
          <a:graphicData uri="http://schemas.openxmlformats.org/drawingml/2006/table">
            <a:tbl>
              <a:tblPr firstRow="1" bandRow="1">
                <a:tableStyleId>{5C22544A-7EE6-4342-B048-85BDC9FD1C3A}</a:tableStyleId>
              </a:tblPr>
              <a:tblGrid>
                <a:gridCol w="4343400"/>
                <a:gridCol w="4800600"/>
              </a:tblGrid>
              <a:tr h="713376">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800" dirty="0" smtClean="0">
                          <a:solidFill>
                            <a:schemeClr val="tx1"/>
                          </a:solidFill>
                          <a:cs typeface="B Yagut" pitchFamily="2" charset="-78"/>
                        </a:rPr>
                        <a:t>مراقبتهای دوره ای</a:t>
                      </a:r>
                      <a:endParaRPr lang="en-US" sz="2800" dirty="0" smtClean="0">
                        <a:solidFill>
                          <a:schemeClr val="tx1"/>
                        </a:solidFill>
                        <a:cs typeface="B Yagut" pitchFamily="2" charset="-78"/>
                      </a:endParaRPr>
                    </a:p>
                    <a:p>
                      <a:endParaRPr lang="en-US" sz="1400" dirty="0">
                        <a:cs typeface="B Yagut" pitchFamily="2" charset="-78"/>
                      </a:endParaRPr>
                    </a:p>
                  </a:txBody>
                  <a:tcPr>
                    <a:solidFill>
                      <a:schemeClr val="accent1">
                        <a:lumMod val="40000"/>
                        <a:lumOff val="60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800" dirty="0" smtClean="0">
                          <a:solidFill>
                            <a:schemeClr val="tx1"/>
                          </a:solidFill>
                          <a:cs typeface="B Yagut" pitchFamily="2" charset="-78"/>
                        </a:rPr>
                        <a:t>مراقبتهای مراجعه اول</a:t>
                      </a:r>
                      <a:endParaRPr lang="en-US" sz="2800" dirty="0" smtClean="0">
                        <a:solidFill>
                          <a:schemeClr val="tx1"/>
                        </a:solidFill>
                        <a:cs typeface="B Yagut" pitchFamily="2" charset="-78"/>
                      </a:endParaRPr>
                    </a:p>
                    <a:p>
                      <a:endParaRPr lang="en-US" sz="1400" dirty="0">
                        <a:cs typeface="B Yagut" pitchFamily="2" charset="-78"/>
                      </a:endParaRPr>
                    </a:p>
                  </a:txBody>
                  <a:tcPr>
                    <a:solidFill>
                      <a:schemeClr val="accent1">
                        <a:lumMod val="40000"/>
                        <a:lumOff val="60000"/>
                      </a:schemeClr>
                    </a:solidFill>
                  </a:tcPr>
                </a:tc>
              </a:tr>
              <a:tr h="891721">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800" b="1" dirty="0" smtClean="0">
                          <a:cs typeface="B Yagut" pitchFamily="2" charset="-78"/>
                        </a:rPr>
                        <a:t>بررسی پرونده وآشنایی باوضعیت مراجعه کننده</a:t>
                      </a:r>
                      <a:endParaRPr lang="en-US" sz="1800" b="1" dirty="0" smtClean="0">
                        <a:cs typeface="B Yagut" pitchFamily="2" charset="-78"/>
                      </a:endParaRPr>
                    </a:p>
                    <a:p>
                      <a:endParaRPr lang="en-US" sz="1800" b="1" dirty="0">
                        <a:cs typeface="B Yagut" pitchFamily="2" charset="-78"/>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800" b="1" dirty="0" smtClean="0">
                          <a:cs typeface="B Yagut" pitchFamily="2" charset="-78"/>
                        </a:rPr>
                        <a:t>تشکیل پرونده درملاقات اول</a:t>
                      </a:r>
                    </a:p>
                    <a:p>
                      <a:pPr marL="0" marR="0" indent="0" algn="r" defTabSz="914400" rtl="1" eaLnBrk="1" fontAlgn="auto" latinLnBrk="0" hangingPunct="1">
                        <a:lnSpc>
                          <a:spcPct val="100000"/>
                        </a:lnSpc>
                        <a:spcBef>
                          <a:spcPts val="0"/>
                        </a:spcBef>
                        <a:spcAft>
                          <a:spcPts val="0"/>
                        </a:spcAft>
                        <a:buClrTx/>
                        <a:buSzTx/>
                        <a:buFontTx/>
                        <a:buNone/>
                        <a:tabLst/>
                        <a:defRPr/>
                      </a:pPr>
                      <a:r>
                        <a:rPr lang="fa-IR" sz="1800" b="1" dirty="0" smtClean="0">
                          <a:cs typeface="B Yagut" pitchFamily="2" charset="-78"/>
                        </a:rPr>
                        <a:t>گرفتن شرح حال مطابق فرم مراقبت باروری سالم</a:t>
                      </a:r>
                    </a:p>
                    <a:p>
                      <a:endParaRPr lang="en-US" sz="1800" b="1" dirty="0">
                        <a:cs typeface="B Yagut" pitchFamily="2" charset="-78"/>
                      </a:endParaRPr>
                    </a:p>
                  </a:txBody>
                  <a:tcPr/>
                </a:tc>
              </a:tr>
              <a:tr h="1017907">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800" b="1" dirty="0" smtClean="0">
                          <a:cs typeface="B Yagut" pitchFamily="2" charset="-78"/>
                        </a:rPr>
                        <a:t>سوال کنید</a:t>
                      </a:r>
                    </a:p>
                    <a:p>
                      <a:r>
                        <a:rPr lang="fa-IR" sz="1800" b="1" dirty="0" smtClean="0">
                          <a:cs typeface="B Yagut" pitchFamily="2" charset="-78"/>
                        </a:rPr>
                        <a:t>علائم نشان دهنده عارضه</a:t>
                      </a:r>
                    </a:p>
                    <a:p>
                      <a:r>
                        <a:rPr lang="fa-IR" sz="1800" b="1" dirty="0" smtClean="0">
                          <a:cs typeface="B Yagut" pitchFamily="2" charset="-78"/>
                        </a:rPr>
                        <a:t>رضایت ازروش</a:t>
                      </a:r>
                      <a:endParaRPr lang="en-US" sz="1800" b="1" dirty="0">
                        <a:cs typeface="B Yagut" pitchFamily="2" charset="-78"/>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800" b="1" dirty="0" smtClean="0">
                          <a:cs typeface="B Yagut" pitchFamily="2" charset="-78"/>
                        </a:rPr>
                        <a:t>بررسی پرونده وآشنایی با وضعیت مراجعه کننده</a:t>
                      </a:r>
                    </a:p>
                    <a:p>
                      <a:pPr marL="0" marR="0" indent="0" algn="r" defTabSz="914400" rtl="1" eaLnBrk="1" fontAlgn="auto" latinLnBrk="0" hangingPunct="1">
                        <a:lnSpc>
                          <a:spcPct val="100000"/>
                        </a:lnSpc>
                        <a:spcBef>
                          <a:spcPts val="0"/>
                        </a:spcBef>
                        <a:spcAft>
                          <a:spcPts val="0"/>
                        </a:spcAft>
                        <a:buClrTx/>
                        <a:buSzTx/>
                        <a:buFontTx/>
                        <a:buNone/>
                        <a:tabLst/>
                        <a:defRPr/>
                      </a:pPr>
                      <a:endParaRPr lang="fa-IR" sz="1800" b="1" dirty="0" smtClean="0">
                        <a:cs typeface="B Yagut" pitchFamily="2" charset="-78"/>
                      </a:endParaRPr>
                    </a:p>
                    <a:p>
                      <a:endParaRPr lang="en-US" sz="1800" b="1" dirty="0">
                        <a:cs typeface="B Yagut" pitchFamily="2" charset="-78"/>
                      </a:endParaRPr>
                    </a:p>
                  </a:txBody>
                  <a:tcPr/>
                </a:tc>
              </a:tr>
              <a:tr h="1426753">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800" b="1" dirty="0" smtClean="0">
                          <a:cs typeface="B Yagut" pitchFamily="2" charset="-78"/>
                        </a:rPr>
                        <a:t>تاکید کنید</a:t>
                      </a:r>
                    </a:p>
                    <a:p>
                      <a:r>
                        <a:rPr lang="fa-IR" sz="1800" b="1" dirty="0" smtClean="0">
                          <a:cs typeface="B Yagut" pitchFamily="2" charset="-78"/>
                        </a:rPr>
                        <a:t>اهمیت دریافت به موقع کاندوم</a:t>
                      </a:r>
                    </a:p>
                    <a:p>
                      <a:r>
                        <a:rPr lang="fa-IR" sz="1800" b="1" dirty="0" smtClean="0">
                          <a:cs typeface="B Yagut" pitchFamily="2" charset="-78"/>
                        </a:rPr>
                        <a:t>چگونگی نگه داری کاندوم</a:t>
                      </a:r>
                      <a:endParaRPr lang="en-US" sz="1800" b="1" dirty="0">
                        <a:cs typeface="B Yagut" pitchFamily="2" charset="-78"/>
                      </a:endParaRPr>
                    </a:p>
                  </a:txBody>
                  <a:tcPr/>
                </a:tc>
                <a:tc>
                  <a:txBody>
                    <a:bodyPr/>
                    <a:lstStyle/>
                    <a:p>
                      <a:r>
                        <a:rPr lang="fa-IR" sz="1800" b="1" dirty="0" smtClean="0">
                          <a:cs typeface="B Yagut" pitchFamily="2" charset="-78"/>
                        </a:rPr>
                        <a:t>سوال کنید</a:t>
                      </a:r>
                    </a:p>
                    <a:p>
                      <a:pPr marL="0" marR="0" indent="0" algn="r" defTabSz="914400" rtl="1" eaLnBrk="1" fontAlgn="auto" latinLnBrk="0" hangingPunct="1">
                        <a:lnSpc>
                          <a:spcPct val="100000"/>
                        </a:lnSpc>
                        <a:spcBef>
                          <a:spcPts val="0"/>
                        </a:spcBef>
                        <a:spcAft>
                          <a:spcPts val="0"/>
                        </a:spcAft>
                        <a:buClrTx/>
                        <a:buSzTx/>
                        <a:buFontTx/>
                        <a:buNone/>
                        <a:tabLst/>
                        <a:defRPr/>
                      </a:pPr>
                      <a:r>
                        <a:rPr lang="fa-IR" sz="1800" b="1" dirty="0" smtClean="0">
                          <a:cs typeface="B Yagut" pitchFamily="2" charset="-78"/>
                        </a:rPr>
                        <a:t>حساسیت</a:t>
                      </a:r>
                      <a:r>
                        <a:rPr lang="fa-IR" sz="1800" b="1" baseline="0" dirty="0" smtClean="0">
                          <a:cs typeface="B Yagut" pitchFamily="2" charset="-78"/>
                        </a:rPr>
                        <a:t> به لاتکس(وسایر مواد استفاده شده درکاندوم)وبروز خارش ولکه های پوستی درهرکدام از زوجین به دنبال استفاده از کاندوم</a:t>
                      </a:r>
                      <a:endParaRPr lang="en-US" sz="1800" b="1" dirty="0" smtClean="0">
                        <a:cs typeface="B Yagut" pitchFamily="2" charset="-78"/>
                      </a:endParaRPr>
                    </a:p>
                    <a:p>
                      <a:endParaRPr lang="en-US" sz="1800" b="1" dirty="0">
                        <a:cs typeface="B Yagut" pitchFamily="2" charset="-78"/>
                      </a:endParaRPr>
                    </a:p>
                  </a:txBody>
                  <a:tcPr/>
                </a:tc>
              </a:tr>
              <a:tr h="783617">
                <a:tc>
                  <a:txBody>
                    <a:bodyPr/>
                    <a:lstStyle/>
                    <a:p>
                      <a:r>
                        <a:rPr lang="fa-IR" sz="2000" b="1" dirty="0" smtClean="0">
                          <a:cs typeface="2  Yagut" pitchFamily="2" charset="-78"/>
                        </a:rPr>
                        <a:t>آموزش</a:t>
                      </a:r>
                      <a:r>
                        <a:rPr lang="fa-IR" sz="2000" b="1" baseline="0" dirty="0" smtClean="0">
                          <a:cs typeface="2  Yagut" pitchFamily="2" charset="-78"/>
                        </a:rPr>
                        <a:t> داده شود:</a:t>
                      </a:r>
                    </a:p>
                    <a:p>
                      <a:r>
                        <a:rPr lang="fa-IR" sz="2000" b="1" baseline="0" dirty="0" smtClean="0">
                          <a:cs typeface="2  Yagut" pitchFamily="2" charset="-78"/>
                        </a:rPr>
                        <a:t>نکته های قابل توجه درمصرف کاندوم</a:t>
                      </a:r>
                      <a:endParaRPr lang="en-US" sz="2000" b="1" dirty="0">
                        <a:cs typeface="2  Yagut" pitchFamily="2" charset="-78"/>
                      </a:endParaRPr>
                    </a:p>
                  </a:txBody>
                  <a:tcPr/>
                </a:tc>
                <a:tc>
                  <a:txBody>
                    <a:bodyPr/>
                    <a:lstStyle/>
                    <a:p>
                      <a:endParaRPr lang="en-US" sz="1800" b="1" dirty="0">
                        <a:cs typeface="2  Yagut" pitchFamily="2" charset="-78"/>
                      </a:endParaRPr>
                    </a:p>
                  </a:txBody>
                  <a:tcPr/>
                </a:tc>
              </a:tr>
            </a:tbl>
          </a:graphicData>
        </a:graphic>
      </p:graphicFrame>
      <p:pic>
        <p:nvPicPr>
          <p:cNvPr id="3" name="10.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600200" y="6905171"/>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56000"/>
    </mc:Choice>
    <mc:Fallback xmlns="">
      <p:transition spd="slow" advClick="0" advTm="5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40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70"/>
          </a:xfrm>
        </p:spPr>
        <p:txBody>
          <a:bodyPr>
            <a:normAutofit fontScale="90000"/>
          </a:bodyPr>
          <a:lstStyle/>
          <a:p>
            <a:r>
              <a:rPr lang="fa-IR" dirty="0" smtClean="0">
                <a:cs typeface="B Yagut" pitchFamily="2" charset="-78"/>
              </a:rPr>
              <a:t>لوونورجسترول</a:t>
            </a:r>
            <a:endParaRPr lang="en-US" dirty="0">
              <a:cs typeface="B Yagut" pitchFamily="2" charset="-78"/>
            </a:endParaRPr>
          </a:p>
        </p:txBody>
      </p:sp>
      <p:graphicFrame>
        <p:nvGraphicFramePr>
          <p:cNvPr id="5" name="Table 4"/>
          <p:cNvGraphicFramePr>
            <a:graphicFrameLocks noGrp="1"/>
          </p:cNvGraphicFramePr>
          <p:nvPr>
            <p:extLst>
              <p:ext uri="{D42A27DB-BD31-4B8C-83A1-F6EECF244321}">
                <p14:modId xmlns:p14="http://schemas.microsoft.com/office/powerpoint/2010/main" val="3517760416"/>
              </p:ext>
            </p:extLst>
          </p:nvPr>
        </p:nvGraphicFramePr>
        <p:xfrm>
          <a:off x="179512" y="1196752"/>
          <a:ext cx="8715404" cy="4027506"/>
        </p:xfrm>
        <a:graphic>
          <a:graphicData uri="http://schemas.openxmlformats.org/drawingml/2006/table">
            <a:tbl>
              <a:tblPr firstRow="1" bandRow="1">
                <a:tableStyleId>{5C22544A-7EE6-4342-B048-85BDC9FD1C3A}</a:tableStyleId>
              </a:tblPr>
              <a:tblGrid>
                <a:gridCol w="4430940"/>
                <a:gridCol w="4284464"/>
              </a:tblGrid>
              <a:tr h="630063">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800" dirty="0" smtClean="0">
                          <a:solidFill>
                            <a:schemeClr val="tx1"/>
                          </a:solidFill>
                          <a:cs typeface="B Yagut" pitchFamily="2" charset="-78"/>
                        </a:rPr>
                        <a:t>مراقبتهای دوره ای</a:t>
                      </a:r>
                      <a:endParaRPr lang="en-US" sz="2800" dirty="0" smtClean="0">
                        <a:solidFill>
                          <a:schemeClr val="tx1"/>
                        </a:solidFill>
                        <a:cs typeface="B Yagut" pitchFamily="2" charset="-78"/>
                      </a:endParaRPr>
                    </a:p>
                    <a:p>
                      <a:endParaRPr lang="en-US" sz="1400" dirty="0">
                        <a:cs typeface="B Yagut" pitchFamily="2" charset="-78"/>
                      </a:endParaRPr>
                    </a:p>
                  </a:txBody>
                  <a:tcPr>
                    <a:solidFill>
                      <a:schemeClr val="accent1">
                        <a:lumMod val="40000"/>
                        <a:lumOff val="60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800" dirty="0" smtClean="0">
                          <a:solidFill>
                            <a:schemeClr val="tx1"/>
                          </a:solidFill>
                          <a:cs typeface="B Yagut" pitchFamily="2" charset="-78"/>
                        </a:rPr>
                        <a:t>مراقبتهای مراجعه اول</a:t>
                      </a:r>
                      <a:endParaRPr lang="en-US" sz="2800" dirty="0" smtClean="0">
                        <a:solidFill>
                          <a:schemeClr val="tx1"/>
                        </a:solidFill>
                        <a:cs typeface="B Yagut" pitchFamily="2" charset="-78"/>
                      </a:endParaRPr>
                    </a:p>
                    <a:p>
                      <a:endParaRPr lang="en-US" sz="1400" dirty="0">
                        <a:cs typeface="B Yagut" pitchFamily="2" charset="-78"/>
                      </a:endParaRPr>
                    </a:p>
                  </a:txBody>
                  <a:tcPr>
                    <a:solidFill>
                      <a:schemeClr val="accent1">
                        <a:lumMod val="40000"/>
                        <a:lumOff val="60000"/>
                      </a:schemeClr>
                    </a:solidFill>
                  </a:tcPr>
                </a:tc>
              </a:tr>
              <a:tr h="1023853">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000" dirty="0" smtClean="0">
                          <a:cs typeface="B Yagut" pitchFamily="2" charset="-78"/>
                        </a:rPr>
                        <a:t>بررسی پرونده وآشنایی باوضعیت مراجعه کننده</a:t>
                      </a:r>
                      <a:endParaRPr lang="en-US" sz="2000" dirty="0" smtClean="0">
                        <a:cs typeface="B Yagut" pitchFamily="2" charset="-78"/>
                      </a:endParaRPr>
                    </a:p>
                    <a:p>
                      <a:endParaRPr lang="en-US" sz="2000" dirty="0">
                        <a:cs typeface="B Yagut" pitchFamily="2" charset="-78"/>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800" b="1" dirty="0" smtClean="0">
                          <a:cs typeface="B Yagut" pitchFamily="2" charset="-78"/>
                        </a:rPr>
                        <a:t>تشکیل پرونده درملاقات اول</a:t>
                      </a:r>
                      <a:endParaRPr lang="fa-IR" sz="1800" dirty="0" smtClean="0">
                        <a:cs typeface="B Yagut" pitchFamily="2" charset="-78"/>
                      </a:endParaRPr>
                    </a:p>
                    <a:p>
                      <a:pPr marL="0" marR="0" indent="0" algn="r" defTabSz="914400" rtl="1" eaLnBrk="1" fontAlgn="auto" latinLnBrk="0" hangingPunct="1">
                        <a:lnSpc>
                          <a:spcPct val="100000"/>
                        </a:lnSpc>
                        <a:spcBef>
                          <a:spcPts val="0"/>
                        </a:spcBef>
                        <a:spcAft>
                          <a:spcPts val="0"/>
                        </a:spcAft>
                        <a:buClrTx/>
                        <a:buSzTx/>
                        <a:buFontTx/>
                        <a:buNone/>
                        <a:tabLst/>
                        <a:defRPr/>
                      </a:pPr>
                      <a:r>
                        <a:rPr lang="fa-IR" sz="1800" dirty="0" smtClean="0">
                          <a:cs typeface="B Yagut" pitchFamily="2" charset="-78"/>
                        </a:rPr>
                        <a:t>گرفتن شرح حال مطابق فرم مراقبت باروری سالم(بااین وضعیت روش اورژانس پیشگیری</a:t>
                      </a:r>
                      <a:r>
                        <a:rPr lang="fa-IR" sz="1800" baseline="0" dirty="0" smtClean="0">
                          <a:cs typeface="B Yagut" pitchFamily="2" charset="-78"/>
                        </a:rPr>
                        <a:t> ازبارداری ماهیانه تلقی می شود)</a:t>
                      </a:r>
                      <a:endParaRPr lang="fa-IR" sz="1800" dirty="0" smtClean="0">
                        <a:cs typeface="B Yagut" pitchFamily="2" charset="-78"/>
                      </a:endParaRPr>
                    </a:p>
                  </a:txBody>
                  <a:tcPr/>
                </a:tc>
              </a:tr>
              <a:tr h="551305">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800" b="1" dirty="0" smtClean="0">
                          <a:cs typeface="B Yagut" pitchFamily="2" charset="-78"/>
                        </a:rPr>
                        <a:t>سوال کنید</a:t>
                      </a:r>
                    </a:p>
                    <a:p>
                      <a:r>
                        <a:rPr lang="fa-IR" sz="1800" dirty="0" smtClean="0">
                          <a:cs typeface="B Yagut" pitchFamily="2" charset="-78"/>
                        </a:rPr>
                        <a:t>علائم نشان دهنده عارضه</a:t>
                      </a: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800" b="1" dirty="0" smtClean="0">
                          <a:cs typeface="B Yagut" pitchFamily="2" charset="-78"/>
                        </a:rPr>
                        <a:t>بررسی پرونده وآشنایی با وضعیت مراجعه کننده</a:t>
                      </a:r>
                    </a:p>
                    <a:p>
                      <a:pPr marL="0" marR="0" indent="0" algn="r" defTabSz="914400" rtl="1" eaLnBrk="1" fontAlgn="auto" latinLnBrk="0" hangingPunct="1">
                        <a:lnSpc>
                          <a:spcPct val="100000"/>
                        </a:lnSpc>
                        <a:spcBef>
                          <a:spcPts val="0"/>
                        </a:spcBef>
                        <a:spcAft>
                          <a:spcPts val="0"/>
                        </a:spcAft>
                        <a:buClrTx/>
                        <a:buSzTx/>
                        <a:buFontTx/>
                        <a:buNone/>
                        <a:tabLst/>
                        <a:defRPr/>
                      </a:pPr>
                      <a:endParaRPr lang="fa-IR" sz="1800" b="1" dirty="0" smtClean="0">
                        <a:cs typeface="B Yagut" pitchFamily="2" charset="-78"/>
                      </a:endParaRPr>
                    </a:p>
                  </a:txBody>
                  <a:tcPr/>
                </a:tc>
              </a:tr>
              <a:tr h="1467186">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endParaRPr lang="en-US" sz="1800" dirty="0">
                        <a:cs typeface="B Yagut" pitchFamily="2" charset="-78"/>
                      </a:endParaRPr>
                    </a:p>
                  </a:txBody>
                  <a:tcPr/>
                </a:tc>
                <a:tc>
                  <a:txBody>
                    <a:bodyPr/>
                    <a:lstStyle/>
                    <a:p>
                      <a:r>
                        <a:rPr lang="fa-IR" sz="1800" b="1" dirty="0" smtClean="0">
                          <a:cs typeface="B Yagut" pitchFamily="2" charset="-78"/>
                        </a:rPr>
                        <a:t>سوال کنید</a:t>
                      </a:r>
                    </a:p>
                    <a:p>
                      <a:pPr marL="0" marR="0" indent="0" algn="r" defTabSz="914400" rtl="1" eaLnBrk="1" fontAlgn="auto" latinLnBrk="0" hangingPunct="1">
                        <a:lnSpc>
                          <a:spcPct val="100000"/>
                        </a:lnSpc>
                        <a:spcBef>
                          <a:spcPts val="0"/>
                        </a:spcBef>
                        <a:spcAft>
                          <a:spcPts val="0"/>
                        </a:spcAft>
                        <a:buClrTx/>
                        <a:buSzTx/>
                        <a:buFontTx/>
                        <a:buNone/>
                        <a:tabLst/>
                        <a:defRPr/>
                      </a:pPr>
                      <a:r>
                        <a:rPr lang="fa-IR" sz="1800" b="0" dirty="0" smtClean="0">
                          <a:cs typeface="B Yagut" pitchFamily="2" charset="-78"/>
                        </a:rPr>
                        <a:t>موارد منع مصرف برای قرص لوونورجسترول</a:t>
                      </a:r>
                    </a:p>
                    <a:p>
                      <a:r>
                        <a:rPr lang="fa-IR" sz="1800" b="0" dirty="0" smtClean="0">
                          <a:cs typeface="B Yagut" pitchFamily="2" charset="-78"/>
                        </a:rPr>
                        <a:t>موارد منع مصرف برای قرص های ترکیبی</a:t>
                      </a:r>
                      <a:endParaRPr lang="en-US" sz="1800" dirty="0">
                        <a:cs typeface="B Yagut" pitchFamily="2" charset="-78"/>
                      </a:endParaRPr>
                    </a:p>
                  </a:txBody>
                  <a:tcPr/>
                </a:tc>
              </a:tr>
            </a:tbl>
          </a:graphicData>
        </a:graphic>
      </p:graphicFrame>
      <p:pic>
        <p:nvPicPr>
          <p:cNvPr id="3" name="1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 y="6705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39000"/>
    </mc:Choice>
    <mc:Fallback xmlns="">
      <p:transition spd="slow" advClick="0" advTm="3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35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70"/>
          </a:xfrm>
        </p:spPr>
        <p:txBody>
          <a:bodyPr>
            <a:normAutofit fontScale="90000"/>
          </a:bodyPr>
          <a:lstStyle/>
          <a:p>
            <a:r>
              <a:rPr lang="fa-IR" dirty="0" smtClean="0">
                <a:cs typeface="B Yagut" pitchFamily="2" charset="-78"/>
              </a:rPr>
              <a:t>روش جراحی درزنان(توبکتومی)</a:t>
            </a:r>
            <a:endParaRPr lang="en-US" dirty="0">
              <a:cs typeface="B Yagut" pitchFamily="2" charset="-78"/>
            </a:endParaRPr>
          </a:p>
        </p:txBody>
      </p:sp>
      <p:graphicFrame>
        <p:nvGraphicFramePr>
          <p:cNvPr id="5" name="Table 4"/>
          <p:cNvGraphicFramePr>
            <a:graphicFrameLocks noGrp="1"/>
          </p:cNvGraphicFramePr>
          <p:nvPr>
            <p:extLst>
              <p:ext uri="{D42A27DB-BD31-4B8C-83A1-F6EECF244321}">
                <p14:modId xmlns:p14="http://schemas.microsoft.com/office/powerpoint/2010/main" val="989938319"/>
              </p:ext>
            </p:extLst>
          </p:nvPr>
        </p:nvGraphicFramePr>
        <p:xfrm>
          <a:off x="43543" y="1142985"/>
          <a:ext cx="8743299" cy="4962293"/>
        </p:xfrm>
        <a:graphic>
          <a:graphicData uri="http://schemas.openxmlformats.org/drawingml/2006/table">
            <a:tbl>
              <a:tblPr firstRow="1" bandRow="1">
                <a:tableStyleId>{5C22544A-7EE6-4342-B048-85BDC9FD1C3A}</a:tableStyleId>
              </a:tblPr>
              <a:tblGrid>
                <a:gridCol w="4445122"/>
                <a:gridCol w="4298177"/>
              </a:tblGrid>
              <a:tr h="741670">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800" dirty="0" smtClean="0">
                          <a:solidFill>
                            <a:schemeClr val="tx1"/>
                          </a:solidFill>
                          <a:cs typeface="B Yagut" pitchFamily="2" charset="-78"/>
                        </a:rPr>
                        <a:t>مراقبتهای دوره ای</a:t>
                      </a:r>
                      <a:endParaRPr lang="en-US" sz="2800" dirty="0" smtClean="0">
                        <a:solidFill>
                          <a:schemeClr val="tx1"/>
                        </a:solidFill>
                        <a:cs typeface="B Yagut" pitchFamily="2" charset="-78"/>
                      </a:endParaRPr>
                    </a:p>
                    <a:p>
                      <a:endParaRPr lang="en-US" sz="1400" dirty="0">
                        <a:cs typeface="B Yagut" pitchFamily="2" charset="-78"/>
                      </a:endParaRPr>
                    </a:p>
                  </a:txBody>
                  <a:tcPr>
                    <a:solidFill>
                      <a:schemeClr val="accent1">
                        <a:lumMod val="40000"/>
                        <a:lumOff val="60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800" dirty="0" smtClean="0">
                          <a:solidFill>
                            <a:schemeClr val="tx1"/>
                          </a:solidFill>
                          <a:cs typeface="B Yagut" pitchFamily="2" charset="-78"/>
                        </a:rPr>
                        <a:t>مراقبتهای مراجعه اول</a:t>
                      </a:r>
                      <a:endParaRPr lang="en-US" sz="2800" dirty="0" smtClean="0">
                        <a:solidFill>
                          <a:schemeClr val="tx1"/>
                        </a:solidFill>
                        <a:cs typeface="B Yagut" pitchFamily="2" charset="-78"/>
                      </a:endParaRPr>
                    </a:p>
                    <a:p>
                      <a:endParaRPr lang="en-US" sz="1400" dirty="0">
                        <a:cs typeface="B Yagut" pitchFamily="2" charset="-78"/>
                      </a:endParaRPr>
                    </a:p>
                  </a:txBody>
                  <a:tcPr>
                    <a:solidFill>
                      <a:schemeClr val="accent1">
                        <a:lumMod val="40000"/>
                        <a:lumOff val="60000"/>
                      </a:schemeClr>
                    </a:solidFill>
                  </a:tcPr>
                </a:tc>
              </a:tr>
              <a:tr h="1761468">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000" dirty="0" smtClean="0">
                          <a:cs typeface="B Yagut" pitchFamily="2" charset="-78"/>
                        </a:rPr>
                        <a:t>بررسی پرونده وآشنایی باوضعیت مراجعه کننده</a:t>
                      </a:r>
                      <a:endParaRPr lang="en-US" sz="2000" dirty="0" smtClean="0">
                        <a:cs typeface="B Yagut" pitchFamily="2" charset="-78"/>
                      </a:endParaRPr>
                    </a:p>
                    <a:p>
                      <a:endParaRPr lang="en-US" sz="2000" dirty="0">
                        <a:cs typeface="B Yagut" pitchFamily="2" charset="-78"/>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800" b="1" dirty="0" smtClean="0">
                          <a:cs typeface="B Yagut" pitchFamily="2" charset="-78"/>
                        </a:rPr>
                        <a:t>تشکیل پرونده درملاقات اول</a:t>
                      </a:r>
                      <a:endParaRPr lang="fa-IR" sz="1800" dirty="0" smtClean="0">
                        <a:cs typeface="B Yagut" pitchFamily="2" charset="-78"/>
                      </a:endParaRPr>
                    </a:p>
                    <a:p>
                      <a:pPr marL="0" marR="0" indent="0" algn="r" defTabSz="914400" rtl="1" eaLnBrk="1" fontAlgn="auto" latinLnBrk="0" hangingPunct="1">
                        <a:lnSpc>
                          <a:spcPct val="100000"/>
                        </a:lnSpc>
                        <a:spcBef>
                          <a:spcPts val="0"/>
                        </a:spcBef>
                        <a:spcAft>
                          <a:spcPts val="0"/>
                        </a:spcAft>
                        <a:buClrTx/>
                        <a:buSzTx/>
                        <a:buFontTx/>
                        <a:buNone/>
                        <a:tabLst/>
                        <a:defRPr/>
                      </a:pPr>
                      <a:r>
                        <a:rPr lang="fa-IR" sz="1800" dirty="0" smtClean="0">
                          <a:cs typeface="B Yagut" pitchFamily="2" charset="-78"/>
                        </a:rPr>
                        <a:t>گرفتن شرح حال مطابق فرم مراقبت باروری سالم،بررسی</a:t>
                      </a:r>
                      <a:r>
                        <a:rPr lang="fa-IR" sz="1800" baseline="0" dirty="0" smtClean="0">
                          <a:cs typeface="B Yagut" pitchFamily="2" charset="-78"/>
                        </a:rPr>
                        <a:t> سوابق ومستندات بیماری(مدت زمان بیماری،مصرف دارو،تحت نظربودن پزشک)تمایل فرد به خدمت جراحی</a:t>
                      </a:r>
                      <a:endParaRPr lang="fa-IR" sz="1800" dirty="0" smtClean="0">
                        <a:cs typeface="B Yagut" pitchFamily="2" charset="-78"/>
                      </a:endParaRPr>
                    </a:p>
                  </a:txBody>
                  <a:tcPr/>
                </a:tc>
              </a:tr>
              <a:tr h="1223037">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000" b="1" dirty="0" smtClean="0">
                          <a:cs typeface="B Yagut" pitchFamily="2" charset="-78"/>
                        </a:rPr>
                        <a:t>سوال کنید</a:t>
                      </a:r>
                    </a:p>
                    <a:p>
                      <a:r>
                        <a:rPr lang="fa-IR" sz="2000" dirty="0" smtClean="0">
                          <a:cs typeface="B Yagut" pitchFamily="2" charset="-78"/>
                        </a:rPr>
                        <a:t>علائم نشان دهنده عارضه</a:t>
                      </a:r>
                    </a:p>
                    <a:p>
                      <a:r>
                        <a:rPr lang="fa-IR" sz="2000" dirty="0" smtClean="0">
                          <a:cs typeface="B Yagut" pitchFamily="2" charset="-78"/>
                        </a:rPr>
                        <a:t>علائم</a:t>
                      </a:r>
                      <a:r>
                        <a:rPr lang="fa-IR" sz="2000" baseline="0" dirty="0" smtClean="0">
                          <a:cs typeface="B Yagut" pitchFamily="2" charset="-78"/>
                        </a:rPr>
                        <a:t> هشدار</a:t>
                      </a:r>
                    </a:p>
                  </a:txBody>
                  <a:tcPr/>
                </a:tc>
                <a:tc>
                  <a:txBody>
                    <a:bodyPr/>
                    <a:lstStyle/>
                    <a:p>
                      <a:r>
                        <a:rPr lang="fa-IR" sz="1800" b="1" dirty="0" smtClean="0">
                          <a:cs typeface="B Yagut" pitchFamily="2" charset="-78"/>
                        </a:rPr>
                        <a:t>سوال کنید</a:t>
                      </a:r>
                    </a:p>
                    <a:p>
                      <a:pPr marL="0" marR="0" indent="0" algn="r" defTabSz="914400" rtl="1" eaLnBrk="1" fontAlgn="auto" latinLnBrk="0" hangingPunct="1">
                        <a:lnSpc>
                          <a:spcPct val="100000"/>
                        </a:lnSpc>
                        <a:spcBef>
                          <a:spcPts val="0"/>
                        </a:spcBef>
                        <a:spcAft>
                          <a:spcPts val="0"/>
                        </a:spcAft>
                        <a:buClrTx/>
                        <a:buSzTx/>
                        <a:buFontTx/>
                        <a:buNone/>
                        <a:tabLst/>
                        <a:defRPr/>
                      </a:pPr>
                      <a:r>
                        <a:rPr lang="fa-IR" sz="1800" dirty="0" smtClean="0">
                          <a:cs typeface="B Yagut" pitchFamily="2" charset="-78"/>
                        </a:rPr>
                        <a:t>بررسی</a:t>
                      </a:r>
                      <a:r>
                        <a:rPr lang="fa-IR" sz="1800" baseline="0" dirty="0" smtClean="0">
                          <a:cs typeface="B Yagut" pitchFamily="2" charset="-78"/>
                        </a:rPr>
                        <a:t> سوابق ومستندات متقاضی ازنظروجودموارد مجاز(اندیکاسیونهای)دریافت خدمات جراحی</a:t>
                      </a:r>
                      <a:endParaRPr lang="fa-IR" sz="1800" b="1" dirty="0" smtClean="0">
                        <a:cs typeface="B Yagut" pitchFamily="2" charset="-78"/>
                      </a:endParaRPr>
                    </a:p>
                  </a:txBody>
                  <a:tcPr/>
                </a:tc>
              </a:tr>
              <a:tr h="1236118">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000" b="1" kern="1200" dirty="0" smtClean="0">
                          <a:solidFill>
                            <a:schemeClr val="dk1"/>
                          </a:solidFill>
                          <a:latin typeface="+mn-lt"/>
                          <a:ea typeface="+mn-ea"/>
                          <a:cs typeface="B Yagut" pitchFamily="2" charset="-78"/>
                        </a:rPr>
                        <a:t>بررسی کنید</a:t>
                      </a:r>
                    </a:p>
                    <a:p>
                      <a:r>
                        <a:rPr lang="fa-IR" sz="1800" baseline="0" dirty="0" smtClean="0">
                          <a:cs typeface="B Yagut" pitchFamily="2" charset="-78"/>
                        </a:rPr>
                        <a:t>رضایت از عمل</a:t>
                      </a:r>
                    </a:p>
                    <a:p>
                      <a:r>
                        <a:rPr lang="fa-IR" sz="1800" baseline="0" dirty="0" smtClean="0">
                          <a:cs typeface="B Yagut" pitchFamily="2" charset="-78"/>
                        </a:rPr>
                        <a:t>نیازبه راهنمایی ومشاوره</a:t>
                      </a:r>
                      <a:endParaRPr lang="fa-IR" sz="1800" dirty="0" smtClean="0">
                        <a:cs typeface="B Yagut" pitchFamily="2" charset="-78"/>
                      </a:endParaRPr>
                    </a:p>
                    <a:p>
                      <a:pPr marL="0" marR="0" indent="0" algn="r" defTabSz="914400" rtl="1" eaLnBrk="1" fontAlgn="auto" latinLnBrk="0" hangingPunct="1">
                        <a:lnSpc>
                          <a:spcPct val="100000"/>
                        </a:lnSpc>
                        <a:spcBef>
                          <a:spcPts val="0"/>
                        </a:spcBef>
                        <a:spcAft>
                          <a:spcPts val="0"/>
                        </a:spcAft>
                        <a:buClrTx/>
                        <a:buSzTx/>
                        <a:buFontTx/>
                        <a:buNone/>
                        <a:tabLst/>
                        <a:defRPr/>
                      </a:pPr>
                      <a:endParaRPr lang="en-US" sz="1800" dirty="0">
                        <a:cs typeface="B Yagut" pitchFamily="2" charset="-78"/>
                      </a:endParaRPr>
                    </a:p>
                  </a:txBody>
                  <a:tcPr/>
                </a:tc>
                <a:tc>
                  <a:txBody>
                    <a:bodyPr/>
                    <a:lstStyle/>
                    <a:p>
                      <a:endParaRPr lang="en-US" sz="1800" dirty="0">
                        <a:cs typeface="B Yagut" pitchFamily="2" charset="-78"/>
                      </a:endParaRPr>
                    </a:p>
                  </a:txBody>
                  <a:tcPr/>
                </a:tc>
              </a:tr>
            </a:tbl>
          </a:graphicData>
        </a:graphic>
      </p:graphicFrame>
      <p:pic>
        <p:nvPicPr>
          <p:cNvPr id="3" name="1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66057" y="7239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57000"/>
    </mc:Choice>
    <mc:Fallback xmlns="">
      <p:transition spd="slow" advClick="0" advTm="5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72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457200" y="381000"/>
            <a:ext cx="8229600" cy="1752600"/>
          </a:xfrm>
          <a:prstGeom prst="rect">
            <a:avLst/>
          </a:prstGeom>
        </p:spPr>
        <p:txBody>
          <a:bodyPr>
            <a:normAutofit/>
          </a:bodyPr>
          <a:lstStyle>
            <a:lvl1pPr algn="ctr" defTabSz="914400" rtl="1" eaLnBrk="1" latinLnBrk="0" hangingPunct="1">
              <a:spcBef>
                <a:spcPct val="0"/>
              </a:spcBef>
              <a:buNone/>
              <a:defRPr sz="4400" kern="1200">
                <a:solidFill>
                  <a:schemeClr val="tx1"/>
                </a:solidFill>
                <a:latin typeface="+mj-lt"/>
                <a:ea typeface="+mj-ea"/>
                <a:cs typeface="+mj-cs"/>
              </a:defRPr>
            </a:lvl1pPr>
          </a:lstStyle>
          <a:p>
            <a:r>
              <a:rPr lang="fa-IR" sz="3600" dirty="0" smtClean="0">
                <a:cs typeface="B Yagut" pitchFamily="2" charset="-78"/>
              </a:rPr>
              <a:t>راهنمای اجرایی</a:t>
            </a:r>
            <a:r>
              <a:rPr lang="en-US" sz="3600" dirty="0" smtClean="0">
                <a:cs typeface="B Yagut" pitchFamily="2" charset="-78"/>
              </a:rPr>
              <a:t> </a:t>
            </a:r>
            <a:r>
              <a:rPr lang="fa-IR" sz="3600" dirty="0" smtClean="0">
                <a:cs typeface="B Yagut" pitchFamily="2" charset="-78"/>
              </a:rPr>
              <a:t>ارایه خدمت بستن لوله های رحمی</a:t>
            </a:r>
            <a:r>
              <a:rPr lang="en-US" sz="3600" dirty="0" smtClean="0">
                <a:cs typeface="B Yagut" pitchFamily="2" charset="-78"/>
              </a:rPr>
              <a:t> </a:t>
            </a:r>
            <a:r>
              <a:rPr lang="fa-IR" sz="3600" dirty="0" smtClean="0">
                <a:cs typeface="B Yagut" pitchFamily="2" charset="-78"/>
              </a:rPr>
              <a:t>در زنان واجد شرایط</a:t>
            </a:r>
            <a:r>
              <a:rPr lang="en-US" sz="3600" dirty="0" smtClean="0">
                <a:cs typeface="B Yagut" pitchFamily="2" charset="-78"/>
              </a:rPr>
              <a:t> </a:t>
            </a:r>
            <a:r>
              <a:rPr lang="fa-IR" sz="3600" dirty="0" smtClean="0">
                <a:cs typeface="B Yagut" pitchFamily="2" charset="-78"/>
              </a:rPr>
              <a:t>پزشکی توسط بهورز</a:t>
            </a:r>
            <a:endParaRPr lang="en-US" sz="3600" dirty="0">
              <a:cs typeface="B Yagut" pitchFamily="2" charset="-78"/>
            </a:endParaRPr>
          </a:p>
        </p:txBody>
      </p:sp>
      <p:sp>
        <p:nvSpPr>
          <p:cNvPr id="3" name="Content Placeholder 3"/>
          <p:cNvSpPr txBox="1">
            <a:spLocks/>
          </p:cNvSpPr>
          <p:nvPr/>
        </p:nvSpPr>
        <p:spPr>
          <a:xfrm>
            <a:off x="0" y="2743200"/>
            <a:ext cx="9144000" cy="1905000"/>
          </a:xfrm>
          <a:prstGeom prst="rect">
            <a:avLst/>
          </a:prstGeom>
        </p:spPr>
        <p:txBody>
          <a:bodyPr>
            <a:noAutofit/>
          </a:bodyPr>
          <a:lst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r>
              <a:rPr lang="fa-IR" sz="2800" b="1" dirty="0" smtClean="0">
                <a:cs typeface="B Yagut" pitchFamily="2" charset="-78"/>
              </a:rPr>
              <a:t> 1</a:t>
            </a:r>
            <a:r>
              <a:rPr lang="fa-IR" sz="2400" b="1" dirty="0" smtClean="0">
                <a:cs typeface="B Yagut" pitchFamily="2" charset="-78"/>
              </a:rPr>
              <a:t>. </a:t>
            </a:r>
            <a:r>
              <a:rPr lang="fa-IR" sz="2800" b="1" dirty="0" smtClean="0">
                <a:cs typeface="B Yagut" pitchFamily="2" charset="-78"/>
              </a:rPr>
              <a:t>دلیل ارایه خدمت مراقبت باروری ویژه (بستن لوله های رحمی)،</a:t>
            </a:r>
            <a:r>
              <a:rPr lang="fa-IR" sz="2800" dirty="0" smtClean="0">
                <a:cs typeface="B Yagut" pitchFamily="2" charset="-78"/>
              </a:rPr>
              <a:t>کاهش مرگ و عوارض دوران بارداری در زنان واجد شرایط پزشکی است. بنابراین خدمت مذکور</a:t>
            </a:r>
            <a:r>
              <a:rPr lang="fa-IR" sz="2800" b="1" dirty="0" smtClean="0">
                <a:solidFill>
                  <a:srgbClr val="FF0000"/>
                </a:solidFill>
                <a:cs typeface="B Yagut" pitchFamily="2" charset="-78"/>
              </a:rPr>
              <a:t>فقط</a:t>
            </a:r>
            <a:r>
              <a:rPr lang="en-US" sz="2800" b="1" dirty="0" smtClean="0">
                <a:cs typeface="B Yagut" pitchFamily="2" charset="-78"/>
              </a:rPr>
              <a:t> </a:t>
            </a:r>
            <a:r>
              <a:rPr lang="fa-IR" sz="2800" dirty="0" smtClean="0">
                <a:cs typeface="B Yagut" pitchFamily="2" charset="-78"/>
              </a:rPr>
              <a:t>به زنان واجد شرایط پزشکی باید ارایه شود</a:t>
            </a:r>
            <a:r>
              <a:rPr lang="en-US" sz="2800" dirty="0" smtClean="0">
                <a:cs typeface="B Yagut" pitchFamily="2" charset="-78"/>
              </a:rPr>
              <a:t>.</a:t>
            </a:r>
          </a:p>
          <a:p>
            <a:pPr>
              <a:buFont typeface="Arial" pitchFamily="34" charset="0"/>
              <a:buNone/>
            </a:pPr>
            <a:endParaRPr lang="fa-IR" sz="2800" dirty="0" smtClean="0">
              <a:cs typeface="B Yagut" pitchFamily="2" charset="-78"/>
            </a:endParaRPr>
          </a:p>
          <a:p>
            <a:pPr>
              <a:buFont typeface="Arial" pitchFamily="34" charset="0"/>
              <a:buNone/>
            </a:pPr>
            <a:endParaRPr lang="en-US" sz="2800" dirty="0" smtClean="0">
              <a:cs typeface="B Yagut" pitchFamily="2" charset="-78"/>
            </a:endParaRPr>
          </a:p>
          <a:p>
            <a:pPr>
              <a:buFont typeface="Arial" pitchFamily="34" charset="0"/>
              <a:buNone/>
            </a:pPr>
            <a:endParaRPr lang="en-US" sz="2800" dirty="0" smtClean="0">
              <a:cs typeface="2  Yagut" pitchFamily="2" charset="-78"/>
            </a:endParaRPr>
          </a:p>
        </p:txBody>
      </p:sp>
      <p:pic>
        <p:nvPicPr>
          <p:cNvPr id="4" name="12-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828800" y="5638800"/>
            <a:ext cx="609600" cy="609600"/>
          </a:xfrm>
          <a:prstGeom prst="rect">
            <a:avLst/>
          </a:prstGeom>
        </p:spPr>
      </p:pic>
    </p:spTree>
    <p:extLst>
      <p:ext uri="{BB962C8B-B14F-4D97-AF65-F5344CB8AC3E}">
        <p14:creationId xmlns:p14="http://schemas.microsoft.com/office/powerpoint/2010/main" val="491349831"/>
      </p:ext>
    </p:extLst>
  </p:cSld>
  <p:clrMapOvr>
    <a:masterClrMapping/>
  </p:clrMapOvr>
  <mc:AlternateContent xmlns:mc="http://schemas.openxmlformats.org/markup-compatibility/2006" xmlns:p14="http://schemas.microsoft.com/office/powerpoint/2010/main">
    <mc:Choice Requires="p14">
      <p:transition spd="slow" p14:dur="2000" advTm="29000"/>
    </mc:Choice>
    <mc:Fallback xmlns="">
      <p:transition spd="slow" advTm="2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07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3"/>
          <p:cNvSpPr txBox="1">
            <a:spLocks/>
          </p:cNvSpPr>
          <p:nvPr/>
        </p:nvSpPr>
        <p:spPr>
          <a:xfrm>
            <a:off x="152400" y="381000"/>
            <a:ext cx="8686800" cy="5745163"/>
          </a:xfrm>
          <a:prstGeom prst="rect">
            <a:avLst/>
          </a:prstGeom>
        </p:spPr>
        <p:txBody>
          <a:bodyPr vert="horz" lIns="91440" tIns="45720" rIns="91440" bIns="45720" rtlCol="1">
            <a:normAutofit/>
          </a:bodyPr>
          <a:lst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r>
              <a:rPr lang="fa-IR" b="1" dirty="0" smtClean="0"/>
              <a:t>2</a:t>
            </a:r>
            <a:r>
              <a:rPr lang="fa-IR" b="1" dirty="0" smtClean="0">
                <a:cs typeface="B Yagut" pitchFamily="2" charset="-78"/>
              </a:rPr>
              <a:t>. فرآیند ارایه خدمت مراقبت باروری ویژه (بستن لوله های رحمی) توسط </a:t>
            </a:r>
            <a:r>
              <a:rPr lang="ar-SA" b="1" dirty="0" smtClean="0">
                <a:cs typeface="B Yagut" pitchFamily="2" charset="-78"/>
              </a:rPr>
              <a:t>بهورز</a:t>
            </a:r>
            <a:r>
              <a:rPr lang="fa-IR" b="1" dirty="0" smtClean="0">
                <a:cs typeface="B Yagut" pitchFamily="2" charset="-78"/>
              </a:rPr>
              <a:t>به شرح زیر می باشد:</a:t>
            </a:r>
          </a:p>
          <a:p>
            <a:pPr>
              <a:buFont typeface="Arial" pitchFamily="34" charset="0"/>
              <a:buNone/>
            </a:pPr>
            <a:endParaRPr lang="en-US" b="1" dirty="0" smtClean="0">
              <a:cs typeface="B Yagut" pitchFamily="2" charset="-78"/>
            </a:endParaRPr>
          </a:p>
          <a:p>
            <a:pPr>
              <a:buFont typeface="Arial" pitchFamily="34" charset="0"/>
              <a:buNone/>
            </a:pPr>
            <a:r>
              <a:rPr lang="fa-IR" dirty="0" smtClean="0">
                <a:cs typeface="B Yagut" pitchFamily="2" charset="-78"/>
              </a:rPr>
              <a:t>با مراجعه فرد به بهورز برای دریافت خدمت بستن لوله های رحمی، باید در ابتدا ارایه دهنده خدمت با سوال از نوع مشکل پزشکی وی،دسته بیماری (به عنوان مثال بیماری قلبی و عروقی، تنفسی و ... ) را تعیین نموده و او را به پزشک مرکز خدمات جامع سلامت ارجاع دهد.</a:t>
            </a:r>
          </a:p>
          <a:p>
            <a:pPr>
              <a:buFont typeface="Arial" pitchFamily="34" charset="0"/>
              <a:buNone/>
            </a:pPr>
            <a:endParaRPr lang="en-US" dirty="0" smtClean="0">
              <a:cs typeface="B Yagut" pitchFamily="2" charset="-78"/>
            </a:endParaRPr>
          </a:p>
          <a:p>
            <a:pPr>
              <a:buFont typeface="Arial" pitchFamily="34" charset="0"/>
              <a:buNone/>
            </a:pPr>
            <a:r>
              <a:rPr lang="fa-IR" dirty="0" smtClean="0">
                <a:cs typeface="B Yagut" pitchFamily="2" charset="-78"/>
              </a:rPr>
              <a:t>.</a:t>
            </a:r>
            <a:endParaRPr lang="en-US" dirty="0" smtClean="0">
              <a:cs typeface="B Yagut" pitchFamily="2" charset="-78"/>
            </a:endParaRPr>
          </a:p>
          <a:p>
            <a:endParaRPr lang="en-US" dirty="0">
              <a:cs typeface="B Yagut" pitchFamily="2" charset="-78"/>
            </a:endParaRPr>
          </a:p>
        </p:txBody>
      </p:sp>
      <p:pic>
        <p:nvPicPr>
          <p:cNvPr id="3" name="12-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52600" y="5943600"/>
            <a:ext cx="609600" cy="609600"/>
          </a:xfrm>
          <a:prstGeom prst="rect">
            <a:avLst/>
          </a:prstGeom>
        </p:spPr>
      </p:pic>
    </p:spTree>
    <p:extLst>
      <p:ext uri="{BB962C8B-B14F-4D97-AF65-F5344CB8AC3E}">
        <p14:creationId xmlns:p14="http://schemas.microsoft.com/office/powerpoint/2010/main" val="223754253"/>
      </p:ext>
    </p:extLst>
  </p:cSld>
  <p:clrMapOvr>
    <a:masterClrMapping/>
  </p:clrMapOvr>
  <mc:AlternateContent xmlns:mc="http://schemas.openxmlformats.org/markup-compatibility/2006" xmlns:p14="http://schemas.microsoft.com/office/powerpoint/2010/main">
    <mc:Choice Requires="p14">
      <p:transition spd="slow" p14:dur="2000" advTm="34000"/>
    </mc:Choice>
    <mc:Fallback xmlns="">
      <p:transition spd="slow" advTm="3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94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76200" y="274638"/>
            <a:ext cx="8915400" cy="5211762"/>
          </a:xfrm>
          <a:prstGeom prst="rect">
            <a:avLst/>
          </a:prstGeom>
        </p:spPr>
        <p:txBody>
          <a:bodyPr>
            <a:normAutofit fontScale="97500" lnSpcReduction="10000"/>
          </a:bodyPr>
          <a:lstStyle>
            <a:lvl1pPr algn="ctr" defTabSz="914400" rtl="1" eaLnBrk="1" latinLnBrk="0" hangingPunct="1">
              <a:spcBef>
                <a:spcPct val="0"/>
              </a:spcBef>
              <a:buNone/>
              <a:defRPr sz="4400" kern="1200">
                <a:solidFill>
                  <a:schemeClr val="tx1"/>
                </a:solidFill>
                <a:latin typeface="+mj-lt"/>
                <a:ea typeface="+mj-ea"/>
                <a:cs typeface="+mj-cs"/>
              </a:defRPr>
            </a:lvl1pPr>
          </a:lstStyle>
          <a:p>
            <a:pPr algn="r"/>
            <a:endParaRPr lang="fa-IR" sz="3600" dirty="0" smtClean="0">
              <a:cs typeface="B Yagut" pitchFamily="2" charset="-78"/>
            </a:endParaRPr>
          </a:p>
          <a:p>
            <a:pPr algn="r"/>
            <a:r>
              <a:rPr lang="fa-IR" sz="3600" dirty="0" smtClean="0">
                <a:solidFill>
                  <a:srgbClr val="FF0000"/>
                </a:solidFill>
                <a:cs typeface="B Yagut" pitchFamily="2" charset="-78"/>
              </a:rPr>
              <a:t>قبل از ارجاع فرد به پزشک، ضروری است بهورز اقدامات زیر را انجام دهد:</a:t>
            </a:r>
            <a:endParaRPr lang="en-US" sz="3600" dirty="0" smtClean="0">
              <a:solidFill>
                <a:srgbClr val="FF0000"/>
              </a:solidFill>
              <a:cs typeface="B Yagut" pitchFamily="2" charset="-78"/>
            </a:endParaRPr>
          </a:p>
          <a:p>
            <a:pPr algn="r"/>
            <a:r>
              <a:rPr lang="en-US" sz="3600" dirty="0" smtClean="0">
                <a:cs typeface="B Yagut" pitchFamily="2" charset="-78"/>
              </a:rPr>
              <a:t/>
            </a:r>
            <a:br>
              <a:rPr lang="en-US" sz="3600" dirty="0" smtClean="0">
                <a:cs typeface="B Yagut" pitchFamily="2" charset="-78"/>
              </a:rPr>
            </a:br>
            <a:r>
              <a:rPr lang="fa-IR" sz="3100" dirty="0" smtClean="0">
                <a:cs typeface="B Yagut" pitchFamily="2" charset="-78"/>
              </a:rPr>
              <a:t>مشاوره با فرد و همسر وی:مطابق با دستور عمل ابلاغ شده مشاوره باروری سالم و فرزندآوری باید با حضور همسر و با توجه به شرایط باروری فرد صورت گیرد و در صورتی که بیمار و فرد واجد شرایط قویاً تمایلی به داشتن فرزند ندارد، فرایند خدمت ادامه یابد.تاکید می گردد برای زوجینی که اصلا فرزند ندارند و یا یک فرزند دارند مشاوره به صورت کامل و دقیق انجام گیرد</a:t>
            </a:r>
            <a:r>
              <a:rPr lang="fa-IR" sz="4000" dirty="0" smtClean="0">
                <a:cs typeface="B Yagut" pitchFamily="2" charset="-78"/>
              </a:rPr>
              <a:t>.</a:t>
            </a:r>
            <a:r>
              <a:rPr lang="en-US" dirty="0" smtClean="0">
                <a:cs typeface="B Yagut" pitchFamily="2" charset="-78"/>
              </a:rPr>
              <a:t/>
            </a:r>
            <a:br>
              <a:rPr lang="en-US" dirty="0" smtClean="0">
                <a:cs typeface="B Yagut" pitchFamily="2" charset="-78"/>
              </a:rPr>
            </a:br>
            <a:endParaRPr lang="en-US" dirty="0"/>
          </a:p>
        </p:txBody>
      </p:sp>
      <p:pic>
        <p:nvPicPr>
          <p:cNvPr id="5" name="12-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981200" y="5638800"/>
            <a:ext cx="609600" cy="609600"/>
          </a:xfrm>
          <a:prstGeom prst="rect">
            <a:avLst/>
          </a:prstGeom>
        </p:spPr>
      </p:pic>
    </p:spTree>
    <p:extLst>
      <p:ext uri="{BB962C8B-B14F-4D97-AF65-F5344CB8AC3E}">
        <p14:creationId xmlns:p14="http://schemas.microsoft.com/office/powerpoint/2010/main" val="2298133940"/>
      </p:ext>
    </p:extLst>
  </p:cSld>
  <p:clrMapOvr>
    <a:masterClrMapping/>
  </p:clrMapOvr>
  <mc:AlternateContent xmlns:mc="http://schemas.openxmlformats.org/markup-compatibility/2006" xmlns:p14="http://schemas.microsoft.com/office/powerpoint/2010/main">
    <mc:Choice Requires="p14">
      <p:transition spd="slow" p14:dur="2000" advTm="39000"/>
    </mc:Choice>
    <mc:Fallback xmlns="">
      <p:transition spd="slow" advTm="3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54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304800" y="1066800"/>
            <a:ext cx="8382000" cy="5059363"/>
          </a:xfrm>
          <a:prstGeom prst="rect">
            <a:avLst/>
          </a:prstGeom>
        </p:spPr>
        <p:txBody>
          <a:bodyPr vert="horz" lIns="91440" tIns="45720" rIns="91440" bIns="45720" rtlCol="1">
            <a:normAutofit/>
          </a:bodyPr>
          <a:lst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r>
              <a:rPr lang="fa-IR" sz="2800" b="1" dirty="0" smtClean="0">
                <a:cs typeface="B Yagut" pitchFamily="2" charset="-78"/>
              </a:rPr>
              <a:t>3-تاکید بر عوارض: </a:t>
            </a:r>
            <a:r>
              <a:rPr lang="fa-IR" sz="2800" dirty="0" smtClean="0">
                <a:cs typeface="B Yagut" pitchFamily="2" charset="-78"/>
              </a:rPr>
              <a:t>در هنگام مشاوره، نسبت به عوارض بستن لوله های رحمی(از جمله عوارض عمل جراحی، پرهزینه و دشوار بودن عمل برگشت باروری و احتمال تغییر میزان خونریزی قاعدگی) و همچنین شانس کم موفقیت در انجام عمل برگشت باروری،به فرد و همسر وی آگاهی کامل داده شود.</a:t>
            </a:r>
          </a:p>
          <a:p>
            <a:pPr>
              <a:buFont typeface="Arial" pitchFamily="34" charset="0"/>
              <a:buNone/>
            </a:pPr>
            <a:endParaRPr lang="en-US" sz="2800" dirty="0" smtClean="0">
              <a:cs typeface="B Yagut" pitchFamily="2" charset="-78"/>
            </a:endParaRPr>
          </a:p>
          <a:p>
            <a:pPr>
              <a:buFont typeface="Arial" pitchFamily="34" charset="0"/>
              <a:buNone/>
            </a:pPr>
            <a:r>
              <a:rPr lang="fa-IR" sz="2800" b="1" dirty="0" smtClean="0">
                <a:cs typeface="B Yagut" pitchFamily="2" charset="-78"/>
              </a:rPr>
              <a:t>4-توضیح کامل فرایند ارایه خدمت</a:t>
            </a:r>
            <a:r>
              <a:rPr lang="fa-IR" sz="2800" dirty="0" smtClean="0">
                <a:cs typeface="B Yagut" pitchFamily="2" charset="-78"/>
              </a:rPr>
              <a:t>: برای فرد و همسر وی مراحل و فرایند خدمت بستن لوله رحمی به طور کامل و شفاف توضیح داده شود و بر همراه داشتن کلیه مستندات تشخیصی و گواهی پزشک معالج هنگام مراجعه به مرکز خدمات جامع سلامت تاکید گردد.</a:t>
            </a:r>
            <a:endParaRPr lang="en-US" sz="2800" dirty="0" smtClean="0">
              <a:cs typeface="B Yagut" pitchFamily="2" charset="-78"/>
            </a:endParaRPr>
          </a:p>
          <a:p>
            <a:endParaRPr lang="en-US" dirty="0"/>
          </a:p>
        </p:txBody>
      </p:sp>
      <p:pic>
        <p:nvPicPr>
          <p:cNvPr id="3" name="12-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676400" y="6019800"/>
            <a:ext cx="609600" cy="609600"/>
          </a:xfrm>
          <a:prstGeom prst="rect">
            <a:avLst/>
          </a:prstGeom>
        </p:spPr>
      </p:pic>
    </p:spTree>
    <p:extLst>
      <p:ext uri="{BB962C8B-B14F-4D97-AF65-F5344CB8AC3E}">
        <p14:creationId xmlns:p14="http://schemas.microsoft.com/office/powerpoint/2010/main" val="978205186"/>
      </p:ext>
    </p:extLst>
  </p:cSld>
  <p:clrMapOvr>
    <a:masterClrMapping/>
  </p:clrMapOvr>
  <mc:AlternateContent xmlns:mc="http://schemas.openxmlformats.org/markup-compatibility/2006" xmlns:p14="http://schemas.microsoft.com/office/powerpoint/2010/main">
    <mc:Choice Requires="p14">
      <p:transition spd="slow" p14:dur="2000" advTm="50000"/>
    </mc:Choice>
    <mc:Fallback xmlns="">
      <p:transition spd="slow" advTm="5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15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خلاصه ونتیجه گیری</a:t>
            </a:r>
            <a:endParaRPr lang="en-US" sz="4000" dirty="0">
              <a:cs typeface="B Yagut" pitchFamily="2" charset="-78"/>
            </a:endParaRPr>
          </a:p>
        </p:txBody>
      </p:sp>
      <p:sp>
        <p:nvSpPr>
          <p:cNvPr id="3" name="Content Placeholder 2"/>
          <p:cNvSpPr>
            <a:spLocks noGrp="1"/>
          </p:cNvSpPr>
          <p:nvPr>
            <p:ph idx="1"/>
          </p:nvPr>
        </p:nvSpPr>
        <p:spPr>
          <a:xfrm>
            <a:off x="0" y="1600201"/>
            <a:ext cx="8892480" cy="3052936"/>
          </a:xfrm>
        </p:spPr>
        <p:txBody>
          <a:bodyPr>
            <a:normAutofit/>
          </a:bodyPr>
          <a:lstStyle/>
          <a:p>
            <a:pPr>
              <a:buNone/>
            </a:pPr>
            <a:r>
              <a:rPr lang="fa-IR" sz="2800" dirty="0" smtClean="0">
                <a:cs typeface="B Yagut" pitchFamily="2" charset="-78"/>
              </a:rPr>
              <a:t>    مراقبتهای استفاده کنندگان ازروشهای پیشگیری ازبارداری به دودسته مراقبتهای مراجعه اول ومراقبتهای دوره ای تقسیم می شوند.تشکیل پرونده درملاقات اول وگرفتن شرح حال مطابق فرم مراقبت باروری سالم ضروری است.</a:t>
            </a:r>
          </a:p>
          <a:p>
            <a:pPr>
              <a:buNone/>
            </a:pPr>
            <a:r>
              <a:rPr lang="fa-IR" sz="2800" dirty="0" smtClean="0">
                <a:cs typeface="B Yagut" pitchFamily="2" charset="-78"/>
              </a:rPr>
              <a:t>    اندازه گیری وزن وفشارخون در روشهای هورمونی وغیر هورمونی انجام می گیرد. </a:t>
            </a:r>
            <a:endParaRPr lang="en-US" sz="2800" dirty="0">
              <a:cs typeface="B Yagut" pitchFamily="2" charset="-78"/>
            </a:endParaRPr>
          </a:p>
        </p:txBody>
      </p:sp>
      <p:pic>
        <p:nvPicPr>
          <p:cNvPr id="4" name="1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905000" y="685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28000"/>
    </mc:Choice>
    <mc:Fallback xmlns="">
      <p:transition spd="slow" advClick="0"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74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b="1" dirty="0" smtClean="0">
                <a:cs typeface="B Yagut" pitchFamily="2" charset="-78"/>
              </a:rPr>
              <a:t>پرسش و تمرین</a:t>
            </a:r>
            <a:endParaRPr lang="en-US" sz="4000" b="1" dirty="0">
              <a:cs typeface="B Yagut" pitchFamily="2" charset="-78"/>
            </a:endParaRPr>
          </a:p>
        </p:txBody>
      </p:sp>
      <p:sp>
        <p:nvSpPr>
          <p:cNvPr id="3" name="Content Placeholder 2"/>
          <p:cNvSpPr>
            <a:spLocks noGrp="1"/>
          </p:cNvSpPr>
          <p:nvPr>
            <p:ph idx="4294967295"/>
          </p:nvPr>
        </p:nvSpPr>
        <p:spPr>
          <a:xfrm>
            <a:off x="0" y="1600200"/>
            <a:ext cx="9144000" cy="4525963"/>
          </a:xfrm>
        </p:spPr>
        <p:txBody>
          <a:bodyPr>
            <a:normAutofit/>
          </a:bodyPr>
          <a:lstStyle/>
          <a:p>
            <a:pPr marL="0" indent="0">
              <a:buNone/>
            </a:pPr>
            <a:endParaRPr lang="fa-IR" sz="4000" dirty="0" smtClean="0">
              <a:cs typeface="2  Yagut" pitchFamily="2" charset="-78"/>
            </a:endParaRPr>
          </a:p>
          <a:p>
            <a:pPr>
              <a:buNone/>
            </a:pPr>
            <a:r>
              <a:rPr lang="fa-IR" sz="2000" dirty="0" smtClean="0">
                <a:cs typeface="2  Yagut" pitchFamily="2" charset="-78"/>
              </a:rPr>
              <a:t>1</a:t>
            </a:r>
            <a:r>
              <a:rPr lang="fa-IR" sz="2000" dirty="0" smtClean="0">
                <a:cs typeface="B Yagut" pitchFamily="2" charset="-78"/>
              </a:rPr>
              <a:t>-مراقبتهای مراجعه اول استفاده کنندگان ازقرص ترکیبی ال دی را توضیح دهید؟</a:t>
            </a:r>
          </a:p>
          <a:p>
            <a:pPr>
              <a:buNone/>
            </a:pPr>
            <a:r>
              <a:rPr lang="fa-IR" sz="2000" dirty="0" smtClean="0">
                <a:cs typeface="B Yagut" pitchFamily="2" charset="-78"/>
              </a:rPr>
              <a:t>2-مراقبتهای </a:t>
            </a:r>
            <a:r>
              <a:rPr lang="fa-IR" sz="2000" dirty="0">
                <a:cs typeface="B Yagut" pitchFamily="2" charset="-78"/>
              </a:rPr>
              <a:t>مراجعه اول </a:t>
            </a:r>
            <a:r>
              <a:rPr lang="fa-IR" sz="2000" dirty="0" smtClean="0">
                <a:cs typeface="B Yagut" pitchFamily="2" charset="-78"/>
              </a:rPr>
              <a:t>استفاده کنندگان از کاندوم را </a:t>
            </a:r>
            <a:r>
              <a:rPr lang="fa-IR" sz="2000" dirty="0">
                <a:cs typeface="B Yagut" pitchFamily="2" charset="-78"/>
              </a:rPr>
              <a:t>توضیح </a:t>
            </a:r>
            <a:r>
              <a:rPr lang="fa-IR" sz="2000" dirty="0" smtClean="0">
                <a:cs typeface="B Yagut" pitchFamily="2" charset="-78"/>
              </a:rPr>
              <a:t>دهید؟</a:t>
            </a:r>
          </a:p>
          <a:p>
            <a:pPr>
              <a:buNone/>
            </a:pPr>
            <a:r>
              <a:rPr lang="fa-IR" sz="2000" dirty="0" smtClean="0">
                <a:cs typeface="B Yagut" pitchFamily="2" charset="-78"/>
              </a:rPr>
              <a:t>3-بصورت ایفای نقش مراقبتهای دوره ای استفاده کنندگان قرص لاینسترول را انجام دهید.</a:t>
            </a:r>
          </a:p>
          <a:p>
            <a:pPr>
              <a:buNone/>
            </a:pPr>
            <a:r>
              <a:rPr lang="fa-IR" sz="2000" dirty="0" smtClean="0">
                <a:cs typeface="B Yagut" pitchFamily="2" charset="-78"/>
              </a:rPr>
              <a:t>4-بصورت </a:t>
            </a:r>
            <a:r>
              <a:rPr lang="fa-IR" sz="2000" dirty="0">
                <a:cs typeface="B Yagut" pitchFamily="2" charset="-78"/>
              </a:rPr>
              <a:t>ایفای نقش مراقبتهای دوره ای استفاده کنندگان </a:t>
            </a:r>
            <a:r>
              <a:rPr lang="fa-IR" sz="2000" dirty="0" smtClean="0">
                <a:cs typeface="B Yagut" pitchFamily="2" charset="-78"/>
              </a:rPr>
              <a:t>آمپول ترکیبی را </a:t>
            </a:r>
            <a:r>
              <a:rPr lang="fa-IR" sz="2000" dirty="0">
                <a:cs typeface="B Yagut" pitchFamily="2" charset="-78"/>
              </a:rPr>
              <a:t>انجام </a:t>
            </a:r>
            <a:r>
              <a:rPr lang="fa-IR" sz="2000" dirty="0" smtClean="0">
                <a:cs typeface="B Yagut" pitchFamily="2" charset="-78"/>
              </a:rPr>
              <a:t>دهید.</a:t>
            </a:r>
          </a:p>
          <a:p>
            <a:pPr>
              <a:buNone/>
            </a:pPr>
            <a:r>
              <a:rPr lang="fa-IR" sz="2000" dirty="0" smtClean="0">
                <a:cs typeface="B Yagut" pitchFamily="2" charset="-78"/>
              </a:rPr>
              <a:t>5-نگرش افراد مصرف کننده از روشهای پیشگیری از بارداری را در خصوص نیاز به مراقبتهای دوره ای در منطقه محل زندگی خود بررسی کنید و نتیجه آن را در جلسه بعد ارائه نمایید.</a:t>
            </a:r>
          </a:p>
          <a:p>
            <a:endParaRPr lang="fa-IR" sz="4000" dirty="0" smtClean="0">
              <a:cs typeface="2  Yagut" pitchFamily="2" charset="-78"/>
            </a:endParaRPr>
          </a:p>
          <a:p>
            <a:endParaRPr lang="fa-IR" sz="4000" dirty="0" smtClean="0">
              <a:cs typeface="2  Yagut" pitchFamily="2" charset="-78"/>
            </a:endParaRPr>
          </a:p>
        </p:txBody>
      </p:sp>
      <p:pic>
        <p:nvPicPr>
          <p:cNvPr id="4" name="1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219200" y="70104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53000"/>
    </mc:Choice>
    <mc:Fallback xmlns="">
      <p:transition spd="slow" advClick="0" advTm="5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87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 فهرست منابع</a:t>
            </a:r>
            <a:endParaRPr lang="en-US" sz="4000" dirty="0">
              <a:cs typeface="B Yagut" pitchFamily="2" charset="-78"/>
            </a:endParaRPr>
          </a:p>
        </p:txBody>
      </p:sp>
      <p:sp>
        <p:nvSpPr>
          <p:cNvPr id="3" name="Content Placeholder 2"/>
          <p:cNvSpPr>
            <a:spLocks noGrp="1"/>
          </p:cNvSpPr>
          <p:nvPr>
            <p:ph idx="1"/>
          </p:nvPr>
        </p:nvSpPr>
        <p:spPr>
          <a:xfrm>
            <a:off x="0" y="1600200"/>
            <a:ext cx="9036496" cy="4525963"/>
          </a:xfrm>
        </p:spPr>
        <p:txBody>
          <a:bodyPr/>
          <a:lstStyle/>
          <a:p>
            <a:r>
              <a:rPr lang="fa-IR" sz="2400" dirty="0" smtClean="0">
                <a:cs typeface="B Yagut" pitchFamily="2" charset="-78"/>
              </a:rPr>
              <a:t>بسته مراقبت های ادغام یافته باروری سالم و جمعیت- ویژه مراقب سلامت 1398</a:t>
            </a:r>
          </a:p>
          <a:p>
            <a:pPr marL="0" indent="0">
              <a:buNone/>
            </a:pPr>
            <a:endParaRPr lang="fa-IR" sz="2400" dirty="0" smtClean="0">
              <a:cs typeface="B Yagut" pitchFamily="2" charset="-78"/>
            </a:endParaRPr>
          </a:p>
          <a:p>
            <a:r>
              <a:rPr lang="fa-IR" sz="2400" dirty="0" smtClean="0">
                <a:cs typeface="B Yagut" pitchFamily="2" charset="-78"/>
              </a:rPr>
              <a:t>دستورالعمل کشوری ارایه  خدمات مراقبت باروری ویژه 1398</a:t>
            </a:r>
          </a:p>
          <a:p>
            <a:endParaRPr lang="fa-IR" sz="2400" dirty="0" smtClean="0">
              <a:cs typeface="B Yagut" pitchFamily="2" charset="-78"/>
            </a:endParaRPr>
          </a:p>
          <a:p>
            <a:r>
              <a:rPr lang="fa-IR" sz="2400" dirty="0" smtClean="0">
                <a:cs typeface="B Yagut" pitchFamily="2" charset="-78"/>
              </a:rPr>
              <a:t>کتاب سلامت باروری (مجموعه کتب آموزش بهورزی)139</a:t>
            </a:r>
            <a:r>
              <a:rPr lang="fa-IR" sz="2800" dirty="0" smtClean="0">
                <a:cs typeface="B Yagut" pitchFamily="2" charset="-78"/>
              </a:rPr>
              <a:t>0</a:t>
            </a:r>
          </a:p>
          <a:p>
            <a:endParaRPr lang="fa-IR" sz="2800" dirty="0">
              <a:cs typeface="B Yagut" pitchFamily="2" charset="-78"/>
            </a:endParaRPr>
          </a:p>
          <a:p>
            <a:r>
              <a:rPr lang="fa-IR" sz="2400" dirty="0">
                <a:cs typeface="B Yagut" pitchFamily="2" charset="-78"/>
              </a:rPr>
              <a:t>مقاله جلب مشارکت مردان درحوزه باروری وجنسی 1393</a:t>
            </a:r>
          </a:p>
          <a:p>
            <a:pPr marL="0" indent="0">
              <a:buNone/>
            </a:pPr>
            <a:r>
              <a:rPr lang="fa-IR" sz="2400" dirty="0">
                <a:cs typeface="B Yagut" pitchFamily="2" charset="-78"/>
              </a:rPr>
              <a:t>گروه مامایی وبهداشت باروری،دانشکده پرستاری ومامایی دانشگاه علوم پزشکی شهید بهشتی</a:t>
            </a:r>
            <a:endParaRPr lang="en-US" sz="2400" dirty="0">
              <a:cs typeface="B Yagut" pitchFamily="2" charset="-78"/>
            </a:endParaRPr>
          </a:p>
          <a:p>
            <a:endParaRPr lang="fa-IR" sz="2800" dirty="0" smtClean="0">
              <a:cs typeface="B Yagut" pitchFamily="2" charset="-78"/>
            </a:endParaRPr>
          </a:p>
          <a:p>
            <a:pPr lvl="1"/>
            <a:endParaRPr lang="en-US" dirty="0" smtClean="0">
              <a:cs typeface="B Yagut" pitchFamily="2" charset="-78"/>
            </a:endParaRPr>
          </a:p>
        </p:txBody>
      </p:sp>
      <p:pic>
        <p:nvPicPr>
          <p:cNvPr id="4" name="1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 y="6890657"/>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8000"/>
    </mc:Choice>
    <mc:Fallback xmlns="">
      <p:transition spd="slow" advClick="0"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4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4294967295"/>
          </p:nvPr>
        </p:nvSpPr>
        <p:spPr>
          <a:xfrm>
            <a:off x="428596" y="1214422"/>
            <a:ext cx="7801004" cy="4911741"/>
          </a:xfrm>
        </p:spPr>
        <p:txBody>
          <a:bodyPr/>
          <a:lstStyle/>
          <a:p>
            <a:pPr>
              <a:buNone/>
            </a:pPr>
            <a:endParaRPr lang="fa-IR" dirty="0" smtClean="0"/>
          </a:p>
          <a:p>
            <a:pPr>
              <a:buNone/>
            </a:pPr>
            <a:endParaRPr lang="fa-IR" dirty="0" smtClean="0"/>
          </a:p>
          <a:p>
            <a:pPr algn="ctr">
              <a:buNone/>
            </a:pPr>
            <a:r>
              <a:rPr lang="fa-IR" sz="4000" dirty="0" smtClean="0">
                <a:cs typeface="B Yagut" pitchFamily="2" charset="-78"/>
              </a:rPr>
              <a:t>مراقبت از استفاده کنندگان روشهای پیشگیری از بارداری</a:t>
            </a:r>
          </a:p>
          <a:p>
            <a:pPr algn="ctr">
              <a:buNone/>
            </a:pPr>
            <a:endParaRPr lang="fa-IR" sz="4000" dirty="0">
              <a:cs typeface="B Yagut" pitchFamily="2" charset="-78"/>
            </a:endParaRPr>
          </a:p>
          <a:p>
            <a:pPr algn="ctr">
              <a:buNone/>
            </a:pPr>
            <a:r>
              <a:rPr lang="fa-IR" sz="4000" dirty="0" smtClean="0">
                <a:cs typeface="B Yagut" pitchFamily="2" charset="-78"/>
              </a:rPr>
              <a:t>سلامت باروری</a:t>
            </a:r>
            <a:endParaRPr lang="en-US" sz="4000" dirty="0">
              <a:cs typeface="B Yagut" pitchFamily="2" charset="-78"/>
            </a:endParaRPr>
          </a:p>
        </p:txBody>
      </p:sp>
      <p:pic>
        <p:nvPicPr>
          <p:cNvPr id="2" name="0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8057" y="7086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11000"/>
    </mc:Choice>
    <mc:Fallback xmlns="">
      <p:transition spd="slow" advClick="0" advTm="1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7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609600" y="1447800"/>
            <a:ext cx="7772400" cy="1470025"/>
          </a:xfrm>
        </p:spPr>
        <p:txBody>
          <a:bodyPr>
            <a:normAutofit/>
          </a:bodyPr>
          <a:lstStyle/>
          <a:p>
            <a:pPr rtl="1"/>
            <a:r>
              <a:rPr lang="fa-IR" b="1" dirty="0" smtClean="0">
                <a:cs typeface="B Yagut" panose="00000400000000000000" pitchFamily="2" charset="-78"/>
              </a:rPr>
              <a:t> </a:t>
            </a:r>
            <a:r>
              <a:rPr lang="fa-IR" sz="3600" dirty="0" smtClean="0">
                <a:cs typeface="B Yagut" panose="00000400000000000000" pitchFamily="2" charset="-78"/>
              </a:rPr>
              <a:t>لطفاً نظرات و پیشنهادات خود پیرامون این بسته آموزشی را به آدرس زیر ارسال کنید</a:t>
            </a:r>
            <a:endParaRPr lang="en-US" sz="3600" dirty="0">
              <a:cs typeface="B Yagut" panose="00000400000000000000" pitchFamily="2" charset="-78"/>
            </a:endParaRPr>
          </a:p>
        </p:txBody>
      </p:sp>
      <p:sp>
        <p:nvSpPr>
          <p:cNvPr id="5" name="Subtitle 4"/>
          <p:cNvSpPr>
            <a:spLocks noGrp="1"/>
          </p:cNvSpPr>
          <p:nvPr>
            <p:ph type="subTitle" idx="1"/>
          </p:nvPr>
        </p:nvSpPr>
        <p:spPr>
          <a:xfrm>
            <a:off x="1371600" y="3200400"/>
            <a:ext cx="6400800" cy="1752600"/>
          </a:xfrm>
        </p:spPr>
        <p:txBody>
          <a:bodyPr>
            <a:normAutofit/>
          </a:bodyPr>
          <a:lstStyle/>
          <a:p>
            <a:r>
              <a:rPr lang="en-US" sz="2800" dirty="0" smtClean="0">
                <a:solidFill>
                  <a:schemeClr val="tx1"/>
                </a:solidFill>
                <a:cs typeface="B Yagut" pitchFamily="2" charset="-78"/>
              </a:rPr>
              <a:t>behdasht@guoms.ac.ir</a:t>
            </a:r>
          </a:p>
          <a:p>
            <a:pPr rtl="1"/>
            <a:r>
              <a:rPr lang="fa-IR" dirty="0" smtClean="0">
                <a:solidFill>
                  <a:schemeClr val="tx1"/>
                </a:solidFill>
                <a:cs typeface="B Yagut" panose="00000400000000000000" pitchFamily="2" charset="-78"/>
              </a:rPr>
              <a:t> </a:t>
            </a:r>
          </a:p>
        </p:txBody>
      </p:sp>
    </p:spTree>
    <p:extLst>
      <p:ext uri="{BB962C8B-B14F-4D97-AF65-F5344CB8AC3E}">
        <p14:creationId xmlns:p14="http://schemas.microsoft.com/office/powerpoint/2010/main" val="2963053476"/>
      </p:ext>
    </p:extLst>
  </p:cSld>
  <p:clrMapOvr>
    <a:masterClrMapping/>
  </p:clrMapOvr>
  <mc:AlternateContent xmlns:mc="http://schemas.openxmlformats.org/markup-compatibility/2006" xmlns:p14="http://schemas.microsoft.com/office/powerpoint/2010/main">
    <mc:Choice Requires="p14">
      <p:transition spd="slow" p14:dur="2000" advClick="0" advTm="8000"/>
    </mc:Choice>
    <mc:Fallback xmlns="">
      <p:transition spd="slow" advClick="0" advTm="8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اهداف آموزشی</a:t>
            </a:r>
            <a:endParaRPr lang="fa-IR" sz="4000" dirty="0">
              <a:cs typeface="B Yagut" pitchFamily="2" charset="-78"/>
            </a:endParaRPr>
          </a:p>
        </p:txBody>
      </p:sp>
      <p:sp>
        <p:nvSpPr>
          <p:cNvPr id="3" name="Content Placeholder 2"/>
          <p:cNvSpPr>
            <a:spLocks noGrp="1"/>
          </p:cNvSpPr>
          <p:nvPr>
            <p:ph idx="1"/>
          </p:nvPr>
        </p:nvSpPr>
        <p:spPr>
          <a:xfrm>
            <a:off x="0" y="1628800"/>
            <a:ext cx="9144000" cy="4525963"/>
          </a:xfrm>
        </p:spPr>
        <p:txBody>
          <a:bodyPr>
            <a:normAutofit/>
          </a:bodyPr>
          <a:lstStyle/>
          <a:p>
            <a:pPr>
              <a:buNone/>
            </a:pPr>
            <a:r>
              <a:rPr lang="fa-IR" sz="2800" dirty="0" smtClean="0">
                <a:cs typeface="B Yagut" pitchFamily="2" charset="-78"/>
              </a:rPr>
              <a:t>انتظار می رود فراگیر پس از مطالعه این فصل بتواند:</a:t>
            </a:r>
          </a:p>
          <a:p>
            <a:pPr>
              <a:buNone/>
            </a:pPr>
            <a:r>
              <a:rPr lang="fa-IR" dirty="0" smtClean="0">
                <a:cs typeface="B Yagut" pitchFamily="2" charset="-78"/>
              </a:rPr>
              <a:t>1- </a:t>
            </a:r>
            <a:r>
              <a:rPr lang="fa-IR" sz="2400" dirty="0" smtClean="0">
                <a:cs typeface="B Yagut" pitchFamily="2" charset="-78"/>
              </a:rPr>
              <a:t>نحوه ارائه خدمات مراقبت باروری ویژه درزنان واجد شرایط پزشکی راتوضیح دهد.</a:t>
            </a:r>
          </a:p>
          <a:p>
            <a:pPr>
              <a:buNone/>
            </a:pPr>
            <a:endParaRPr lang="fa-IR" sz="2400" dirty="0" smtClean="0">
              <a:cs typeface="B Yagut" pitchFamily="2" charset="-78"/>
            </a:endParaRPr>
          </a:p>
          <a:p>
            <a:pPr>
              <a:buNone/>
            </a:pPr>
            <a:r>
              <a:rPr lang="fa-IR" sz="2800" dirty="0" smtClean="0">
                <a:cs typeface="B Yagut" pitchFamily="2" charset="-78"/>
              </a:rPr>
              <a:t>2- </a:t>
            </a:r>
            <a:r>
              <a:rPr lang="fa-IR" sz="2400" dirty="0" smtClean="0">
                <a:cs typeface="B Yagut" pitchFamily="2" charset="-78"/>
              </a:rPr>
              <a:t>ارائه خدمات مراقبت باروری ویژه در زنان واجد شرایط پزشکی را انجام دهد.</a:t>
            </a:r>
          </a:p>
          <a:p>
            <a:pPr>
              <a:buNone/>
            </a:pPr>
            <a:endParaRPr lang="en-US" sz="2400" dirty="0" smtClean="0">
              <a:cs typeface="B Yagut" pitchFamily="2" charset="-78"/>
            </a:endParaRPr>
          </a:p>
          <a:p>
            <a:pPr>
              <a:buNone/>
            </a:pPr>
            <a:r>
              <a:rPr lang="fa-IR" sz="2800" dirty="0" smtClean="0">
                <a:cs typeface="B Yagut" pitchFamily="2" charset="-78"/>
              </a:rPr>
              <a:t>3- </a:t>
            </a:r>
            <a:r>
              <a:rPr lang="fa-IR" sz="2400" dirty="0" smtClean="0">
                <a:cs typeface="B Yagut" pitchFamily="2" charset="-78"/>
              </a:rPr>
              <a:t>افراد را جهت دریافت خدمات مراقبت باروری ویژه در زنان واجد شرایط پزشکی توجیه کند.</a:t>
            </a:r>
            <a:endParaRPr lang="fa-IR" sz="2400" dirty="0">
              <a:cs typeface="B Yagut" pitchFamily="2" charset="-78"/>
            </a:endParaRPr>
          </a:p>
        </p:txBody>
      </p:sp>
      <p:pic>
        <p:nvPicPr>
          <p:cNvPr id="4" name="0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66800" y="65532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33000"/>
    </mc:Choice>
    <mc:Fallback xmlns="">
      <p:transition spd="slow" advClick="0" advTm="3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67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cs typeface="B Yagut" pitchFamily="2" charset="-78"/>
              </a:rPr>
              <a:t>فهرست عناوین</a:t>
            </a:r>
            <a:br>
              <a:rPr lang="fa-IR" dirty="0" smtClean="0">
                <a:cs typeface="B Yagut" pitchFamily="2" charset="-78"/>
              </a:rPr>
            </a:br>
            <a:endParaRPr lang="en-US" dirty="0">
              <a:cs typeface="B Yagut" pitchFamily="2" charset="-78"/>
            </a:endParaRPr>
          </a:p>
        </p:txBody>
      </p:sp>
      <p:sp>
        <p:nvSpPr>
          <p:cNvPr id="3" name="Content Placeholder 2"/>
          <p:cNvSpPr>
            <a:spLocks noGrp="1"/>
          </p:cNvSpPr>
          <p:nvPr>
            <p:ph idx="1"/>
          </p:nvPr>
        </p:nvSpPr>
        <p:spPr>
          <a:xfrm>
            <a:off x="107504" y="1600200"/>
            <a:ext cx="8856984" cy="4525963"/>
          </a:xfrm>
        </p:spPr>
        <p:txBody>
          <a:bodyPr>
            <a:normAutofit/>
          </a:bodyPr>
          <a:lstStyle/>
          <a:p>
            <a:r>
              <a:rPr lang="fa-IR" dirty="0" smtClean="0">
                <a:cs typeface="B Yagut" pitchFamily="2" charset="-78"/>
              </a:rPr>
              <a:t>مقدمه </a:t>
            </a:r>
          </a:p>
          <a:p>
            <a:endParaRPr lang="fa-IR" sz="2800" dirty="0" smtClean="0">
              <a:cs typeface="B Yagut" pitchFamily="2" charset="-78"/>
            </a:endParaRPr>
          </a:p>
          <a:p>
            <a:r>
              <a:rPr lang="fa-IR" sz="2800" dirty="0" smtClean="0">
                <a:cs typeface="B Yagut" pitchFamily="2" charset="-78"/>
              </a:rPr>
              <a:t>مراقبتهای مراجعه اول روشهای پیشگیری از بارداری</a:t>
            </a:r>
          </a:p>
          <a:p>
            <a:endParaRPr lang="fa-IR" sz="2800" dirty="0" smtClean="0">
              <a:cs typeface="B Yagut" pitchFamily="2" charset="-78"/>
            </a:endParaRPr>
          </a:p>
          <a:p>
            <a:r>
              <a:rPr lang="fa-IR" sz="2800" dirty="0" smtClean="0">
                <a:cs typeface="B Yagut" pitchFamily="2" charset="-78"/>
              </a:rPr>
              <a:t>مراقبتهای دوره ای روشهای پیشگیری از بارداری</a:t>
            </a:r>
            <a:endParaRPr lang="en-US" sz="2800" dirty="0">
              <a:cs typeface="B Yagut" pitchFamily="2" charset="-78"/>
            </a:endParaRPr>
          </a:p>
        </p:txBody>
      </p:sp>
      <p:pic>
        <p:nvPicPr>
          <p:cNvPr id="4" name="0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90600" y="7086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16000"/>
    </mc:Choice>
    <mc:Fallback xmlns="">
      <p:transition spd="slow" advClick="0" advTm="1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09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smtClean="0">
                <a:cs typeface="B Yagut" pitchFamily="2" charset="-78"/>
              </a:rPr>
              <a:t>مقدمه</a:t>
            </a:r>
            <a:endParaRPr lang="en-US" sz="4000" dirty="0">
              <a:cs typeface="B Yagut" pitchFamily="2" charset="-78"/>
            </a:endParaRPr>
          </a:p>
        </p:txBody>
      </p:sp>
      <p:sp>
        <p:nvSpPr>
          <p:cNvPr id="3" name="Content Placeholder 2"/>
          <p:cNvSpPr>
            <a:spLocks noGrp="1"/>
          </p:cNvSpPr>
          <p:nvPr>
            <p:ph idx="1"/>
          </p:nvPr>
        </p:nvSpPr>
        <p:spPr>
          <a:xfrm>
            <a:off x="0" y="1600200"/>
            <a:ext cx="9108504" cy="4525963"/>
          </a:xfrm>
        </p:spPr>
        <p:txBody>
          <a:bodyPr>
            <a:normAutofit/>
          </a:bodyPr>
          <a:lstStyle/>
          <a:p>
            <a:pPr>
              <a:buNone/>
            </a:pPr>
            <a:r>
              <a:rPr lang="fa-IR" sz="2800" dirty="0" smtClean="0">
                <a:cs typeface="B Yagut" pitchFamily="2" charset="-78"/>
              </a:rPr>
              <a:t>    دراستفاده از هر دارویی مراقبتهایی لازم است تا درصورت داشتن عوارض دارویی ،بررسی وکنترل شود.</a:t>
            </a:r>
          </a:p>
          <a:p>
            <a:pPr>
              <a:buNone/>
            </a:pPr>
            <a:r>
              <a:rPr lang="fa-IR" sz="2800" dirty="0" smtClean="0">
                <a:cs typeface="B Yagut" pitchFamily="2" charset="-78"/>
              </a:rPr>
              <a:t>    درضمن باید شرایط جسمی وسلامت افراد به صورت مداوم چک شود تادرصورت نیاز روش قطع یا تغییر یابد.روشهای جلوگیری از بارداری ،تاثیرات متفاوتی در افراد مختلف،اعم از افزایش وزن،فشارخون،تری گلیسریدو....دارد.بررسی موارد فوق جهت رسیدن به موارد منع مصرف نسبی ومطلق اجتناب نا پذیر خواهد بود.</a:t>
            </a:r>
          </a:p>
          <a:p>
            <a:pPr>
              <a:buNone/>
            </a:pPr>
            <a:r>
              <a:rPr lang="fa-IR" sz="2800" dirty="0" smtClean="0">
                <a:cs typeface="B Yagut" pitchFamily="2" charset="-78"/>
              </a:rPr>
              <a:t>  لذا مراقبت صحیح از استفاده کنندگان روشهای پیشگیری از بارداری نقش بسزایی در شناسایی زودهنگام افراد </a:t>
            </a:r>
            <a:r>
              <a:rPr lang="fa-IR" sz="2800" smtClean="0">
                <a:cs typeface="B Yagut" pitchFamily="2" charset="-78"/>
              </a:rPr>
              <a:t>پرخطر دارد</a:t>
            </a:r>
            <a:r>
              <a:rPr lang="fa-IR" sz="2800" dirty="0" smtClean="0">
                <a:cs typeface="B Yagut" pitchFamily="2" charset="-78"/>
              </a:rPr>
              <a:t>.</a:t>
            </a:r>
          </a:p>
        </p:txBody>
      </p:sp>
      <p:pic>
        <p:nvPicPr>
          <p:cNvPr id="4" name="0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 y="66294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55000"/>
    </mc:Choice>
    <mc:Fallback xmlns="">
      <p:transition spd="slow" advClick="0" advTm="5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10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9036496" cy="582594"/>
          </a:xfrm>
        </p:spPr>
        <p:txBody>
          <a:bodyPr>
            <a:noAutofit/>
          </a:bodyPr>
          <a:lstStyle/>
          <a:p>
            <a:r>
              <a:rPr lang="fa-IR" sz="3200" dirty="0" smtClean="0">
                <a:cs typeface="B Yagut" pitchFamily="2" charset="-78"/>
              </a:rPr>
              <a:t>قرصهای ترکیبی ال دی وتری فازیک</a:t>
            </a:r>
            <a:endParaRPr lang="en-US" sz="3200" dirty="0">
              <a:cs typeface="B Yagut" pitchFamily="2" charset="-78"/>
            </a:endParaRPr>
          </a:p>
        </p:txBody>
      </p:sp>
      <p:graphicFrame>
        <p:nvGraphicFramePr>
          <p:cNvPr id="7" name="Table 6"/>
          <p:cNvGraphicFramePr>
            <a:graphicFrameLocks noGrp="1"/>
          </p:cNvGraphicFramePr>
          <p:nvPr>
            <p:extLst>
              <p:ext uri="{D42A27DB-BD31-4B8C-83A1-F6EECF244321}">
                <p14:modId xmlns:p14="http://schemas.microsoft.com/office/powerpoint/2010/main" val="366695375"/>
              </p:ext>
            </p:extLst>
          </p:nvPr>
        </p:nvGraphicFramePr>
        <p:xfrm>
          <a:off x="0" y="928671"/>
          <a:ext cx="9144000" cy="5648670"/>
        </p:xfrm>
        <a:graphic>
          <a:graphicData uri="http://schemas.openxmlformats.org/drawingml/2006/table">
            <a:tbl>
              <a:tblPr firstRow="1" bandRow="1">
                <a:tableStyleId>{5C22544A-7EE6-4342-B048-85BDC9FD1C3A}</a:tableStyleId>
              </a:tblPr>
              <a:tblGrid>
                <a:gridCol w="3505200"/>
                <a:gridCol w="5638800"/>
              </a:tblGrid>
              <a:tr h="628856">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800" dirty="0" smtClean="0">
                          <a:solidFill>
                            <a:schemeClr val="tx1"/>
                          </a:solidFill>
                          <a:cs typeface="B Yagut" pitchFamily="2" charset="-78"/>
                        </a:rPr>
                        <a:t>مراقبتهای دوره ای</a:t>
                      </a:r>
                      <a:endParaRPr lang="en-US" sz="2800" dirty="0" smtClean="0">
                        <a:solidFill>
                          <a:schemeClr val="tx1"/>
                        </a:solidFill>
                        <a:cs typeface="B Yagut" pitchFamily="2" charset="-78"/>
                      </a:endParaRPr>
                    </a:p>
                    <a:p>
                      <a:endParaRPr lang="en-US" sz="1400" dirty="0">
                        <a:cs typeface="B Yagut" pitchFamily="2" charset="-78"/>
                      </a:endParaRPr>
                    </a:p>
                  </a:txBody>
                  <a:tcPr>
                    <a:solidFill>
                      <a:schemeClr val="accent1">
                        <a:lumMod val="40000"/>
                        <a:lumOff val="60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800" dirty="0" smtClean="0">
                          <a:solidFill>
                            <a:schemeClr val="tx1"/>
                          </a:solidFill>
                          <a:cs typeface="B Yagut" pitchFamily="2" charset="-78"/>
                        </a:rPr>
                        <a:t>مراقبتهای مراجعه اول</a:t>
                      </a:r>
                      <a:endParaRPr lang="en-US" sz="2800" dirty="0" smtClean="0">
                        <a:solidFill>
                          <a:schemeClr val="tx1"/>
                        </a:solidFill>
                        <a:cs typeface="B Yagut" pitchFamily="2" charset="-78"/>
                      </a:endParaRPr>
                    </a:p>
                    <a:p>
                      <a:endParaRPr lang="en-US" sz="1400" dirty="0">
                        <a:cs typeface="B Yagut" pitchFamily="2" charset="-78"/>
                      </a:endParaRPr>
                    </a:p>
                  </a:txBody>
                  <a:tcPr>
                    <a:solidFill>
                      <a:schemeClr val="accent1">
                        <a:lumMod val="40000"/>
                        <a:lumOff val="60000"/>
                      </a:schemeClr>
                    </a:solidFill>
                  </a:tcPr>
                </a:tc>
              </a:tr>
              <a:tr h="741146">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600" dirty="0" smtClean="0">
                          <a:cs typeface="B Yagut" pitchFamily="2" charset="-78"/>
                        </a:rPr>
                        <a:t>بررسی پرونده وآشنایی باوضعیت مراجعه کننده</a:t>
                      </a:r>
                      <a:endParaRPr lang="en-US" sz="1600" dirty="0" smtClean="0">
                        <a:cs typeface="B Yagut" pitchFamily="2" charset="-78"/>
                      </a:endParaRPr>
                    </a:p>
                    <a:p>
                      <a:endParaRPr lang="en-US" sz="1600" dirty="0">
                        <a:cs typeface="B Yagut" pitchFamily="2" charset="-78"/>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600" b="1" dirty="0" smtClean="0">
                          <a:cs typeface="B Yagut" pitchFamily="2" charset="-78"/>
                        </a:rPr>
                        <a:t>تشکیل پرونده درملاقات اول</a:t>
                      </a:r>
                      <a:endParaRPr lang="fa-IR" sz="1600" dirty="0" smtClean="0">
                        <a:cs typeface="B Yagut" pitchFamily="2" charset="-78"/>
                      </a:endParaRPr>
                    </a:p>
                    <a:p>
                      <a:pPr marL="0" marR="0" indent="0" algn="r" defTabSz="914400" rtl="1" eaLnBrk="1" fontAlgn="auto" latinLnBrk="0" hangingPunct="1">
                        <a:lnSpc>
                          <a:spcPct val="100000"/>
                        </a:lnSpc>
                        <a:spcBef>
                          <a:spcPts val="0"/>
                        </a:spcBef>
                        <a:spcAft>
                          <a:spcPts val="0"/>
                        </a:spcAft>
                        <a:buClrTx/>
                        <a:buSzTx/>
                        <a:buFontTx/>
                        <a:buNone/>
                        <a:tabLst/>
                        <a:defRPr/>
                      </a:pPr>
                      <a:r>
                        <a:rPr lang="fa-IR" sz="1600" dirty="0" smtClean="0">
                          <a:cs typeface="B Yagut" pitchFamily="2" charset="-78"/>
                        </a:rPr>
                        <a:t>گرفتن شرح حال مطابق فرم مراقبت باروری سالم</a:t>
                      </a:r>
                    </a:p>
                    <a:p>
                      <a:endParaRPr lang="en-US" sz="1600" dirty="0">
                        <a:cs typeface="B Yagut" pitchFamily="2" charset="-78"/>
                      </a:endParaRPr>
                    </a:p>
                  </a:txBody>
                  <a:tcPr/>
                </a:tc>
              </a:tr>
              <a:tr h="1243687">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600" b="1" dirty="0" smtClean="0">
                          <a:cs typeface="B Yagut" pitchFamily="2" charset="-78"/>
                        </a:rPr>
                        <a:t>سوال کنید</a:t>
                      </a:r>
                    </a:p>
                    <a:p>
                      <a:r>
                        <a:rPr lang="fa-IR" sz="1600" dirty="0" smtClean="0">
                          <a:cs typeface="B Yagut" pitchFamily="2" charset="-78"/>
                        </a:rPr>
                        <a:t>علائم هشدار</a:t>
                      </a:r>
                    </a:p>
                    <a:p>
                      <a:r>
                        <a:rPr lang="fa-IR" sz="1600" dirty="0" smtClean="0">
                          <a:cs typeface="B Yagut" pitchFamily="2" charset="-78"/>
                        </a:rPr>
                        <a:t>علائم نشان دهنده عارضه</a:t>
                      </a:r>
                    </a:p>
                    <a:p>
                      <a:r>
                        <a:rPr lang="fa-IR" sz="1600" dirty="0" smtClean="0">
                          <a:cs typeface="B Yagut" pitchFamily="2" charset="-78"/>
                        </a:rPr>
                        <a:t>رضایت ازروش</a:t>
                      </a:r>
                      <a:endParaRPr lang="en-US" sz="1600" dirty="0">
                        <a:cs typeface="B Yagut" pitchFamily="2" charset="-78"/>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600" b="1" dirty="0" smtClean="0">
                          <a:cs typeface="B Yagut" pitchFamily="2" charset="-78"/>
                        </a:rPr>
                        <a:t>بررسی پرونده وآشنایی با وضعیت مراجعه کننده</a:t>
                      </a:r>
                    </a:p>
                    <a:p>
                      <a:r>
                        <a:rPr lang="fa-IR" sz="1600" b="1" dirty="0" smtClean="0">
                          <a:cs typeface="B Yagut" pitchFamily="2" charset="-78"/>
                        </a:rPr>
                        <a:t>سوال کنید</a:t>
                      </a:r>
                    </a:p>
                    <a:p>
                      <a:pPr marL="0" marR="0" indent="0" algn="r" defTabSz="914400" rtl="1" eaLnBrk="1" fontAlgn="auto" latinLnBrk="0" hangingPunct="1">
                        <a:lnSpc>
                          <a:spcPct val="100000"/>
                        </a:lnSpc>
                        <a:spcBef>
                          <a:spcPts val="0"/>
                        </a:spcBef>
                        <a:spcAft>
                          <a:spcPts val="0"/>
                        </a:spcAft>
                        <a:buClrTx/>
                        <a:buSzTx/>
                        <a:buFontTx/>
                        <a:buNone/>
                        <a:tabLst/>
                        <a:defRPr/>
                      </a:pPr>
                      <a:r>
                        <a:rPr lang="fa-IR" sz="1600" b="0" dirty="0" smtClean="0">
                          <a:cs typeface="B Yagut" pitchFamily="2" charset="-78"/>
                        </a:rPr>
                        <a:t>بررسی وضعیت باروری(زمان قاعدگی/پس اززایمان(طبیعی،سزارین)</a:t>
                      </a:r>
                    </a:p>
                    <a:p>
                      <a:pPr marL="0" marR="0" indent="0" algn="r" defTabSz="914400" rtl="1" eaLnBrk="1" fontAlgn="auto" latinLnBrk="0" hangingPunct="1">
                        <a:lnSpc>
                          <a:spcPct val="100000"/>
                        </a:lnSpc>
                        <a:spcBef>
                          <a:spcPts val="0"/>
                        </a:spcBef>
                        <a:spcAft>
                          <a:spcPts val="0"/>
                        </a:spcAft>
                        <a:buClrTx/>
                        <a:buSzTx/>
                        <a:buFontTx/>
                        <a:buNone/>
                        <a:tabLst/>
                        <a:defRPr/>
                      </a:pPr>
                      <a:r>
                        <a:rPr lang="fa-IR" sz="1600" b="0" dirty="0" smtClean="0">
                          <a:cs typeface="B Yagut" pitchFamily="2" charset="-78"/>
                        </a:rPr>
                        <a:t>پس از سقط یا کورتاژ/آخرین روش پیشگیری)</a:t>
                      </a:r>
                      <a:endParaRPr lang="en-US" sz="1600" b="0" dirty="0" smtClean="0">
                        <a:cs typeface="B Yagut" pitchFamily="2" charset="-78"/>
                      </a:endParaRPr>
                    </a:p>
                  </a:txBody>
                  <a:tcPr/>
                </a:tc>
              </a:tr>
              <a:tr h="792088">
                <a:tc>
                  <a:txBody>
                    <a:bodyPr/>
                    <a:lstStyle/>
                    <a:p>
                      <a:r>
                        <a:rPr lang="fa-IR" sz="1600" b="1" dirty="0" smtClean="0">
                          <a:cs typeface="B Yagut" pitchFamily="2" charset="-78"/>
                        </a:rPr>
                        <a:t>اندازه گیری کنید</a:t>
                      </a:r>
                    </a:p>
                    <a:p>
                      <a:r>
                        <a:rPr lang="fa-IR" sz="1600" dirty="0" smtClean="0">
                          <a:cs typeface="B Yagut" pitchFamily="2" charset="-78"/>
                        </a:rPr>
                        <a:t>وزن (برای کنترل</a:t>
                      </a:r>
                      <a:r>
                        <a:rPr lang="en-US" sz="1600" dirty="0" smtClean="0">
                          <a:cs typeface="B Yagut" pitchFamily="2" charset="-78"/>
                        </a:rPr>
                        <a:t>BMI</a:t>
                      </a:r>
                      <a:r>
                        <a:rPr lang="fa-IR" sz="1600" dirty="0" smtClean="0">
                          <a:cs typeface="B Yagut" pitchFamily="2" charset="-78"/>
                        </a:rPr>
                        <a:t>)</a:t>
                      </a:r>
                    </a:p>
                    <a:p>
                      <a:r>
                        <a:rPr lang="fa-IR" sz="1600" dirty="0" smtClean="0">
                          <a:cs typeface="B Yagut" pitchFamily="2" charset="-78"/>
                        </a:rPr>
                        <a:t>فشارخون</a:t>
                      </a:r>
                      <a:endParaRPr lang="en-US" sz="1600" dirty="0" smtClean="0">
                        <a:cs typeface="B Yagut" pitchFamily="2" charset="-78"/>
                      </a:endParaRPr>
                    </a:p>
                    <a:p>
                      <a:endParaRPr lang="en-US" sz="1600" dirty="0">
                        <a:cs typeface="B Yagut" pitchFamily="2" charset="-78"/>
                      </a:endParaRPr>
                    </a:p>
                  </a:txBody>
                  <a:tcPr/>
                </a:tc>
                <a:tc>
                  <a:txBody>
                    <a:bodyPr/>
                    <a:lstStyle/>
                    <a:p>
                      <a:r>
                        <a:rPr lang="fa-IR" sz="1600" b="1" dirty="0" smtClean="0">
                          <a:cs typeface="B Yagut" pitchFamily="2" charset="-78"/>
                        </a:rPr>
                        <a:t>اندازه گیری کنید</a:t>
                      </a:r>
                    </a:p>
                    <a:p>
                      <a:r>
                        <a:rPr lang="fa-IR" sz="1600" dirty="0" smtClean="0">
                          <a:cs typeface="B Yagut" pitchFamily="2" charset="-78"/>
                        </a:rPr>
                        <a:t>قدووزن(</a:t>
                      </a:r>
                      <a:r>
                        <a:rPr lang="en-US" sz="1600" dirty="0" smtClean="0">
                          <a:cs typeface="B Yagut" pitchFamily="2" charset="-78"/>
                        </a:rPr>
                        <a:t>BMI</a:t>
                      </a:r>
                      <a:r>
                        <a:rPr lang="fa-IR" sz="1600" dirty="0" smtClean="0">
                          <a:cs typeface="B Yagut" pitchFamily="2" charset="-78"/>
                        </a:rPr>
                        <a:t>)</a:t>
                      </a:r>
                    </a:p>
                    <a:p>
                      <a:r>
                        <a:rPr lang="fa-IR" sz="1600" dirty="0" smtClean="0">
                          <a:cs typeface="B Yagut" pitchFamily="2" charset="-78"/>
                        </a:rPr>
                        <a:t>فشارخون</a:t>
                      </a:r>
                    </a:p>
                  </a:txBody>
                  <a:tcPr/>
                </a:tc>
              </a:tr>
              <a:tr h="710784">
                <a:tc>
                  <a:txBody>
                    <a:bodyPr/>
                    <a:lstStyle/>
                    <a:p>
                      <a:r>
                        <a:rPr lang="fa-IR" sz="1600" dirty="0" smtClean="0">
                          <a:cs typeface="B Yagut" pitchFamily="2" charset="-78"/>
                        </a:rPr>
                        <a:t>تاکید کنید</a:t>
                      </a:r>
                    </a:p>
                    <a:p>
                      <a:r>
                        <a:rPr lang="fa-IR" sz="1600" dirty="0" smtClean="0">
                          <a:cs typeface="B Yagut" pitchFamily="2" charset="-78"/>
                        </a:rPr>
                        <a:t>اهمیت دریافت</a:t>
                      </a:r>
                      <a:r>
                        <a:rPr lang="fa-IR" sz="1600" baseline="0" dirty="0" smtClean="0">
                          <a:cs typeface="B Yagut" pitchFamily="2" charset="-78"/>
                        </a:rPr>
                        <a:t> به موقع قرص</a:t>
                      </a:r>
                      <a:endParaRPr lang="en-US" sz="1600" dirty="0">
                        <a:cs typeface="B Yagut" pitchFamily="2" charset="-78"/>
                      </a:endParaRPr>
                    </a:p>
                  </a:txBody>
                  <a:tcPr/>
                </a:tc>
                <a:tc>
                  <a:txBody>
                    <a:bodyPr/>
                    <a:lstStyle/>
                    <a:p>
                      <a:r>
                        <a:rPr lang="fa-IR" sz="1600" b="1" dirty="0" smtClean="0">
                          <a:cs typeface="B Yagut" pitchFamily="2" charset="-78"/>
                        </a:rPr>
                        <a:t>معاینه کنید</a:t>
                      </a:r>
                    </a:p>
                    <a:p>
                      <a:r>
                        <a:rPr lang="fa-IR" sz="1600" dirty="0" smtClean="0">
                          <a:cs typeface="B Yagut" pitchFamily="2" charset="-78"/>
                        </a:rPr>
                        <a:t>ازنظرزردی</a:t>
                      </a:r>
                    </a:p>
                    <a:p>
                      <a:r>
                        <a:rPr lang="fa-IR" sz="1600" dirty="0" smtClean="0">
                          <a:cs typeface="B Yagut" pitchFamily="2" charset="-78"/>
                        </a:rPr>
                        <a:t> پستان</a:t>
                      </a:r>
                      <a:endParaRPr lang="en-US" sz="1600" dirty="0">
                        <a:cs typeface="B Yagut" pitchFamily="2" charset="-78"/>
                      </a:endParaRPr>
                    </a:p>
                  </a:txBody>
                  <a:tcPr/>
                </a:tc>
              </a:tr>
              <a:tr h="960743">
                <a:tc>
                  <a:txBody>
                    <a:bodyPr/>
                    <a:lstStyle/>
                    <a:p>
                      <a:endParaRPr lang="en-US" sz="1600">
                        <a:cs typeface="B Yagut" pitchFamily="2" charset="-78"/>
                      </a:endParaRPr>
                    </a:p>
                  </a:txBody>
                  <a:tcPr/>
                </a:tc>
                <a:tc>
                  <a:txBody>
                    <a:bodyPr/>
                    <a:lstStyle/>
                    <a:p>
                      <a:r>
                        <a:rPr lang="fa-IR" sz="1600" b="1" dirty="0" smtClean="0">
                          <a:cs typeface="B Yagut" pitchFamily="2" charset="-78"/>
                        </a:rPr>
                        <a:t>بررسی کنید</a:t>
                      </a:r>
                    </a:p>
                    <a:p>
                      <a:r>
                        <a:rPr lang="fa-IR" sz="1600" dirty="0" smtClean="0">
                          <a:cs typeface="B Yagut" pitchFamily="2" charset="-78"/>
                        </a:rPr>
                        <a:t>ارجاع برای بررسی</a:t>
                      </a:r>
                      <a:r>
                        <a:rPr lang="fa-IR" sz="1600" baseline="0" dirty="0" smtClean="0">
                          <a:cs typeface="B Yagut" pitchFamily="2" charset="-78"/>
                        </a:rPr>
                        <a:t> </a:t>
                      </a:r>
                      <a:r>
                        <a:rPr lang="fa-IR" sz="1600" dirty="0" smtClean="0">
                          <a:cs typeface="B Yagut" pitchFamily="2" charset="-78"/>
                        </a:rPr>
                        <a:t>تری گلیسرید،قندوچربی خون،لیپوپروتئین و</a:t>
                      </a:r>
                    </a:p>
                    <a:p>
                      <a:r>
                        <a:rPr lang="fa-IR" sz="1600" dirty="0" smtClean="0">
                          <a:cs typeface="B Yagut" pitchFamily="2" charset="-78"/>
                        </a:rPr>
                        <a:t>مشکلات انعقادی</a:t>
                      </a:r>
                      <a:endParaRPr lang="en-US" sz="1600" dirty="0">
                        <a:cs typeface="B Yagut" pitchFamily="2" charset="-78"/>
                      </a:endParaRPr>
                    </a:p>
                  </a:txBody>
                  <a:tcPr/>
                </a:tc>
              </a:tr>
            </a:tbl>
          </a:graphicData>
        </a:graphic>
      </p:graphicFrame>
      <p:pic>
        <p:nvPicPr>
          <p:cNvPr id="3" name="0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4400" y="69342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103000"/>
    </mc:Choice>
    <mc:Fallback xmlns="">
      <p:transition spd="slow" advClick="0" advTm="10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198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p:spPr>
        <p:txBody>
          <a:bodyPr>
            <a:normAutofit/>
          </a:bodyPr>
          <a:lstStyle/>
          <a:p>
            <a:r>
              <a:rPr lang="fa-IR" sz="4000" dirty="0" smtClean="0">
                <a:cs typeface="B Yagut" pitchFamily="2" charset="-78"/>
              </a:rPr>
              <a:t>قرص لاینسترول</a:t>
            </a:r>
            <a:endParaRPr lang="en-US" sz="4000" dirty="0">
              <a:cs typeface="B Yagut" pitchFamily="2" charset="-78"/>
            </a:endParaRPr>
          </a:p>
        </p:txBody>
      </p:sp>
      <p:graphicFrame>
        <p:nvGraphicFramePr>
          <p:cNvPr id="3" name="Table 2"/>
          <p:cNvGraphicFramePr>
            <a:graphicFrameLocks noGrp="1"/>
          </p:cNvGraphicFramePr>
          <p:nvPr>
            <p:extLst>
              <p:ext uri="{D42A27DB-BD31-4B8C-83A1-F6EECF244321}">
                <p14:modId xmlns:p14="http://schemas.microsoft.com/office/powerpoint/2010/main" val="718162214"/>
              </p:ext>
            </p:extLst>
          </p:nvPr>
        </p:nvGraphicFramePr>
        <p:xfrm>
          <a:off x="0" y="1196752"/>
          <a:ext cx="9144000" cy="4823608"/>
        </p:xfrm>
        <a:graphic>
          <a:graphicData uri="http://schemas.openxmlformats.org/drawingml/2006/table">
            <a:tbl>
              <a:tblPr firstRow="1" bandRow="1">
                <a:tableStyleId>{5C22544A-7EE6-4342-B048-85BDC9FD1C3A}</a:tableStyleId>
              </a:tblPr>
              <a:tblGrid>
                <a:gridCol w="3429000"/>
                <a:gridCol w="5715000"/>
              </a:tblGrid>
              <a:tr h="377900">
                <a:tc>
                  <a:txBody>
                    <a:bodyPr/>
                    <a:lstStyle/>
                    <a:p>
                      <a:pPr algn="ctr"/>
                      <a:r>
                        <a:rPr lang="fa-IR" sz="2400" dirty="0" smtClean="0">
                          <a:solidFill>
                            <a:schemeClr val="tx1"/>
                          </a:solidFill>
                          <a:cs typeface="B Yagut" pitchFamily="2" charset="-78"/>
                        </a:rPr>
                        <a:t>مراقبتهای دوره ای</a:t>
                      </a:r>
                      <a:endParaRPr lang="en-US" sz="2400" dirty="0">
                        <a:solidFill>
                          <a:schemeClr val="tx1"/>
                        </a:solidFill>
                        <a:cs typeface="B Yagut" pitchFamily="2" charset="-78"/>
                      </a:endParaRPr>
                    </a:p>
                  </a:txBody>
                  <a:tcPr>
                    <a:solidFill>
                      <a:schemeClr val="accent1">
                        <a:lumMod val="40000"/>
                        <a:lumOff val="60000"/>
                      </a:schemeClr>
                    </a:solidFill>
                  </a:tcPr>
                </a:tc>
                <a:tc>
                  <a:txBody>
                    <a:bodyPr/>
                    <a:lstStyle/>
                    <a:p>
                      <a:pPr algn="ctr"/>
                      <a:r>
                        <a:rPr lang="fa-IR" sz="2400" dirty="0" smtClean="0">
                          <a:solidFill>
                            <a:schemeClr val="tx1"/>
                          </a:solidFill>
                          <a:cs typeface="B Yagut" pitchFamily="2" charset="-78"/>
                        </a:rPr>
                        <a:t>مراقبتهای مراجعه اول</a:t>
                      </a:r>
                      <a:endParaRPr lang="en-US" sz="2400" dirty="0">
                        <a:solidFill>
                          <a:schemeClr val="tx1"/>
                        </a:solidFill>
                        <a:cs typeface="B Yagut" pitchFamily="2" charset="-78"/>
                      </a:endParaRPr>
                    </a:p>
                  </a:txBody>
                  <a:tcPr>
                    <a:solidFill>
                      <a:schemeClr val="accent1">
                        <a:lumMod val="40000"/>
                        <a:lumOff val="60000"/>
                      </a:schemeClr>
                    </a:solidFill>
                  </a:tcPr>
                </a:tc>
              </a:tr>
              <a:tr h="760752">
                <a:tc>
                  <a:txBody>
                    <a:bodyPr/>
                    <a:lstStyle/>
                    <a:p>
                      <a:r>
                        <a:rPr lang="fa-IR" sz="1800" dirty="0" smtClean="0">
                          <a:cs typeface="B Yagut" pitchFamily="2" charset="-78"/>
                        </a:rPr>
                        <a:t>بررسی پرونده وآشنایی باوضعیت مراجعه کننده</a:t>
                      </a:r>
                      <a:endParaRPr lang="en-US" sz="1800" dirty="0">
                        <a:cs typeface="B Yagut" pitchFamily="2" charset="-78"/>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800" b="1" dirty="0" smtClean="0">
                          <a:cs typeface="B Yagut" pitchFamily="2" charset="-78"/>
                        </a:rPr>
                        <a:t>تشکیل پرونده درملاقات اول</a:t>
                      </a:r>
                      <a:endParaRPr lang="fa-IR" sz="1800" dirty="0" smtClean="0">
                        <a:cs typeface="B Yagut" pitchFamily="2" charset="-78"/>
                      </a:endParaRPr>
                    </a:p>
                    <a:p>
                      <a:pPr marL="0" marR="0" indent="0" algn="r" defTabSz="914400" rtl="1" eaLnBrk="1" fontAlgn="auto" latinLnBrk="0" hangingPunct="1">
                        <a:lnSpc>
                          <a:spcPct val="100000"/>
                        </a:lnSpc>
                        <a:spcBef>
                          <a:spcPts val="0"/>
                        </a:spcBef>
                        <a:spcAft>
                          <a:spcPts val="0"/>
                        </a:spcAft>
                        <a:buClrTx/>
                        <a:buSzTx/>
                        <a:buFontTx/>
                        <a:buNone/>
                        <a:tabLst/>
                        <a:defRPr/>
                      </a:pPr>
                      <a:r>
                        <a:rPr lang="fa-IR" sz="1800" dirty="0" smtClean="0">
                          <a:cs typeface="B Yagut" pitchFamily="2" charset="-78"/>
                        </a:rPr>
                        <a:t>گرفتن شرح حال مطابق فرم مراقبت باروری سالم</a:t>
                      </a:r>
                    </a:p>
                  </a:txBody>
                  <a:tcPr/>
                </a:tc>
              </a:tr>
              <a:tr h="1472185">
                <a:tc>
                  <a:txBody>
                    <a:bodyPr/>
                    <a:lstStyle/>
                    <a:p>
                      <a:r>
                        <a:rPr lang="fa-IR" sz="1800" b="1" dirty="0" smtClean="0">
                          <a:cs typeface="B Yagut" pitchFamily="2" charset="-78"/>
                        </a:rPr>
                        <a:t>سوال کنید</a:t>
                      </a:r>
                    </a:p>
                    <a:p>
                      <a:r>
                        <a:rPr lang="fa-IR" sz="1800" dirty="0" smtClean="0">
                          <a:cs typeface="B Yagut" pitchFamily="2" charset="-78"/>
                        </a:rPr>
                        <a:t>علائم هشدار</a:t>
                      </a:r>
                    </a:p>
                    <a:p>
                      <a:r>
                        <a:rPr lang="fa-IR" sz="1800" dirty="0" smtClean="0">
                          <a:cs typeface="B Yagut" pitchFamily="2" charset="-78"/>
                        </a:rPr>
                        <a:t>علائم نشان دهنده عارضه</a:t>
                      </a:r>
                    </a:p>
                    <a:p>
                      <a:r>
                        <a:rPr lang="fa-IR" sz="1800" dirty="0" smtClean="0">
                          <a:cs typeface="B Yagut" pitchFamily="2" charset="-78"/>
                        </a:rPr>
                        <a:t>رضایت ازروش</a:t>
                      </a:r>
                      <a:endParaRPr lang="en-US" sz="1800" dirty="0">
                        <a:cs typeface="B Yagut" pitchFamily="2" charset="-78"/>
                      </a:endParaRPr>
                    </a:p>
                  </a:txBody>
                  <a:tcPr/>
                </a:tc>
                <a:tc>
                  <a:txBody>
                    <a:bodyPr/>
                    <a:lstStyle/>
                    <a:p>
                      <a:r>
                        <a:rPr lang="fa-IR" sz="1800" b="1" dirty="0" smtClean="0">
                          <a:cs typeface="B Yagut" pitchFamily="2" charset="-78"/>
                        </a:rPr>
                        <a:t>بررسی پرونده وآشنایی با وضعیت مراجعه کننده</a:t>
                      </a:r>
                    </a:p>
                    <a:p>
                      <a:r>
                        <a:rPr lang="fa-IR" sz="1800" b="1" dirty="0" smtClean="0">
                          <a:cs typeface="B Yagut" pitchFamily="2" charset="-78"/>
                        </a:rPr>
                        <a:t>سوال کنید</a:t>
                      </a:r>
                    </a:p>
                    <a:p>
                      <a:pPr marL="0" marR="0" indent="0" algn="r" defTabSz="914400" rtl="1" eaLnBrk="1" fontAlgn="auto" latinLnBrk="0" hangingPunct="1">
                        <a:lnSpc>
                          <a:spcPct val="100000"/>
                        </a:lnSpc>
                        <a:spcBef>
                          <a:spcPts val="0"/>
                        </a:spcBef>
                        <a:spcAft>
                          <a:spcPts val="0"/>
                        </a:spcAft>
                        <a:buClrTx/>
                        <a:buSzTx/>
                        <a:buFontTx/>
                        <a:buNone/>
                        <a:tabLst/>
                        <a:defRPr/>
                      </a:pPr>
                      <a:r>
                        <a:rPr lang="fa-IR" sz="1800" dirty="0" smtClean="0">
                          <a:cs typeface="B Yagut" pitchFamily="2" charset="-78"/>
                        </a:rPr>
                        <a:t>بررسی وضعیت باروری</a:t>
                      </a:r>
                    </a:p>
                    <a:p>
                      <a:pPr marL="0" marR="0" indent="0" algn="r" defTabSz="914400" rtl="1" eaLnBrk="1" fontAlgn="auto" latinLnBrk="0" hangingPunct="1">
                        <a:lnSpc>
                          <a:spcPct val="100000"/>
                        </a:lnSpc>
                        <a:spcBef>
                          <a:spcPts val="0"/>
                        </a:spcBef>
                        <a:spcAft>
                          <a:spcPts val="0"/>
                        </a:spcAft>
                        <a:buClrTx/>
                        <a:buSzTx/>
                        <a:buFontTx/>
                        <a:buNone/>
                        <a:tabLst/>
                        <a:defRPr/>
                      </a:pPr>
                      <a:r>
                        <a:rPr lang="fa-IR" sz="1800" dirty="0" smtClean="0">
                          <a:cs typeface="B Yagut" pitchFamily="2" charset="-78"/>
                        </a:rPr>
                        <a:t>زمان قاعدگی/پس اززایمان(طبیعی،سزارین)</a:t>
                      </a:r>
                    </a:p>
                    <a:p>
                      <a:pPr marL="0" marR="0" indent="0" algn="r" defTabSz="914400" rtl="1" eaLnBrk="1" fontAlgn="auto" latinLnBrk="0" hangingPunct="1">
                        <a:lnSpc>
                          <a:spcPct val="100000"/>
                        </a:lnSpc>
                        <a:spcBef>
                          <a:spcPts val="0"/>
                        </a:spcBef>
                        <a:spcAft>
                          <a:spcPts val="0"/>
                        </a:spcAft>
                        <a:buClrTx/>
                        <a:buSzTx/>
                        <a:buFontTx/>
                        <a:buNone/>
                        <a:tabLst/>
                        <a:defRPr/>
                      </a:pPr>
                      <a:r>
                        <a:rPr lang="fa-IR" sz="1800" dirty="0" smtClean="0">
                          <a:cs typeface="B Yagut" pitchFamily="2" charset="-78"/>
                        </a:rPr>
                        <a:t>پس از سقط یا کورتاژ/آخرین روش پیشگیری</a:t>
                      </a:r>
                      <a:endParaRPr lang="en-US" sz="1800" dirty="0" smtClean="0">
                        <a:cs typeface="B Yagut" pitchFamily="2" charset="-78"/>
                      </a:endParaRPr>
                    </a:p>
                  </a:txBody>
                  <a:tcPr/>
                </a:tc>
              </a:tr>
              <a:tr h="976087">
                <a:tc>
                  <a:txBody>
                    <a:bodyPr/>
                    <a:lstStyle/>
                    <a:p>
                      <a:r>
                        <a:rPr lang="fa-IR" sz="1800" b="1" dirty="0" smtClean="0">
                          <a:cs typeface="B Yagut" pitchFamily="2" charset="-78"/>
                        </a:rPr>
                        <a:t>اندازه گیری کنید</a:t>
                      </a:r>
                    </a:p>
                    <a:p>
                      <a:r>
                        <a:rPr lang="fa-IR" sz="1800" dirty="0" smtClean="0">
                          <a:cs typeface="B Yagut" pitchFamily="2" charset="-78"/>
                        </a:rPr>
                        <a:t>وزن</a:t>
                      </a:r>
                    </a:p>
                    <a:p>
                      <a:r>
                        <a:rPr lang="fa-IR" sz="1800" dirty="0" smtClean="0">
                          <a:cs typeface="B Yagut" pitchFamily="2" charset="-78"/>
                        </a:rPr>
                        <a:t>فشارخون</a:t>
                      </a:r>
                      <a:endParaRPr lang="en-US" sz="1800" dirty="0" smtClean="0">
                        <a:cs typeface="B Yagut" pitchFamily="2" charset="-78"/>
                      </a:endParaRPr>
                    </a:p>
                    <a:p>
                      <a:endParaRPr lang="en-US" sz="1800" dirty="0">
                        <a:cs typeface="B Yagut" pitchFamily="2" charset="-78"/>
                      </a:endParaRPr>
                    </a:p>
                  </a:txBody>
                  <a:tcPr/>
                </a:tc>
                <a:tc>
                  <a:txBody>
                    <a:bodyPr/>
                    <a:lstStyle/>
                    <a:p>
                      <a:r>
                        <a:rPr lang="fa-IR" sz="1800" b="1" dirty="0" smtClean="0">
                          <a:cs typeface="B Yagut" pitchFamily="2" charset="-78"/>
                        </a:rPr>
                        <a:t>اندازه گیری کنید</a:t>
                      </a:r>
                    </a:p>
                    <a:p>
                      <a:r>
                        <a:rPr lang="fa-IR" sz="1800" dirty="0" smtClean="0">
                          <a:cs typeface="B Yagut" pitchFamily="2" charset="-78"/>
                        </a:rPr>
                        <a:t>وزن</a:t>
                      </a:r>
                    </a:p>
                    <a:p>
                      <a:r>
                        <a:rPr lang="fa-IR" sz="1800" dirty="0" smtClean="0">
                          <a:cs typeface="B Yagut" pitchFamily="2" charset="-78"/>
                        </a:rPr>
                        <a:t>فشارخون</a:t>
                      </a:r>
                      <a:endParaRPr lang="en-US" sz="1800" dirty="0">
                        <a:cs typeface="B Yagut" pitchFamily="2" charset="-78"/>
                      </a:endParaRPr>
                    </a:p>
                  </a:txBody>
                  <a:tcPr/>
                </a:tc>
              </a:tr>
              <a:tr h="944751">
                <a:tc>
                  <a:txBody>
                    <a:bodyPr/>
                    <a:lstStyle/>
                    <a:p>
                      <a:r>
                        <a:rPr lang="fa-IR" sz="1800" b="1" dirty="0" smtClean="0">
                          <a:cs typeface="B Yagut" pitchFamily="2" charset="-78"/>
                        </a:rPr>
                        <a:t>تاکید کنید</a:t>
                      </a:r>
                    </a:p>
                    <a:p>
                      <a:r>
                        <a:rPr lang="fa-IR" sz="1800" dirty="0" smtClean="0">
                          <a:cs typeface="B Yagut" pitchFamily="2" charset="-78"/>
                        </a:rPr>
                        <a:t>اهمیت دریافت به موقع قرص</a:t>
                      </a:r>
                      <a:endParaRPr lang="en-US" sz="1800" dirty="0">
                        <a:cs typeface="B Yagut" pitchFamily="2" charset="-78"/>
                      </a:endParaRPr>
                    </a:p>
                  </a:txBody>
                  <a:tcPr/>
                </a:tc>
                <a:tc>
                  <a:txBody>
                    <a:bodyPr/>
                    <a:lstStyle/>
                    <a:p>
                      <a:r>
                        <a:rPr lang="fa-IR" sz="1800" b="1" dirty="0" smtClean="0">
                          <a:cs typeface="B Yagut" pitchFamily="2" charset="-78"/>
                        </a:rPr>
                        <a:t>بررسی کنید</a:t>
                      </a:r>
                    </a:p>
                    <a:p>
                      <a:r>
                        <a:rPr lang="fa-IR" sz="1800" dirty="0" smtClean="0">
                          <a:cs typeface="B Yagut" pitchFamily="2" charset="-78"/>
                        </a:rPr>
                        <a:t>بررسی</a:t>
                      </a:r>
                      <a:r>
                        <a:rPr lang="fa-IR" sz="1800" baseline="0" dirty="0" smtClean="0">
                          <a:cs typeface="B Yagut" pitchFamily="2" charset="-78"/>
                        </a:rPr>
                        <a:t> های لازم،حسب وجودنکته ای خاص در شرح حال</a:t>
                      </a:r>
                      <a:endParaRPr lang="en-US" sz="1800" dirty="0">
                        <a:cs typeface="B Yagut" pitchFamily="2" charset="-78"/>
                      </a:endParaRPr>
                    </a:p>
                  </a:txBody>
                  <a:tcPr/>
                </a:tc>
              </a:tr>
            </a:tbl>
          </a:graphicData>
        </a:graphic>
      </p:graphicFrame>
      <p:pic>
        <p:nvPicPr>
          <p:cNvPr id="4" name="0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14400" y="685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66000"/>
    </mc:Choice>
    <mc:Fallback xmlns="">
      <p:transition spd="slow" advClick="0" advTm="6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538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8229600" cy="582594"/>
          </a:xfrm>
        </p:spPr>
        <p:txBody>
          <a:bodyPr>
            <a:normAutofit fontScale="90000"/>
          </a:bodyPr>
          <a:lstStyle/>
          <a:p>
            <a:r>
              <a:rPr lang="fa-IR" dirty="0" smtClean="0">
                <a:cs typeface="B Yagut" pitchFamily="2" charset="-78"/>
              </a:rPr>
              <a:t>آمپول ترکیبی</a:t>
            </a:r>
            <a:endParaRPr lang="en-US" dirty="0">
              <a:cs typeface="B Yagut" pitchFamily="2" charset="-78"/>
            </a:endParaRPr>
          </a:p>
        </p:txBody>
      </p:sp>
      <p:graphicFrame>
        <p:nvGraphicFramePr>
          <p:cNvPr id="7" name="Table 6"/>
          <p:cNvGraphicFramePr>
            <a:graphicFrameLocks noGrp="1"/>
          </p:cNvGraphicFramePr>
          <p:nvPr>
            <p:extLst>
              <p:ext uri="{D42A27DB-BD31-4B8C-83A1-F6EECF244321}">
                <p14:modId xmlns:p14="http://schemas.microsoft.com/office/powerpoint/2010/main" val="3389970395"/>
              </p:ext>
            </p:extLst>
          </p:nvPr>
        </p:nvGraphicFramePr>
        <p:xfrm>
          <a:off x="285720" y="928671"/>
          <a:ext cx="8858280" cy="5645850"/>
        </p:xfrm>
        <a:graphic>
          <a:graphicData uri="http://schemas.openxmlformats.org/drawingml/2006/table">
            <a:tbl>
              <a:tblPr firstRow="1" bandRow="1">
                <a:tableStyleId>{5C22544A-7EE6-4342-B048-85BDC9FD1C3A}</a:tableStyleId>
              </a:tblPr>
              <a:tblGrid>
                <a:gridCol w="4429140"/>
                <a:gridCol w="4429140"/>
              </a:tblGrid>
              <a:tr h="623088">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400" dirty="0" smtClean="0">
                          <a:solidFill>
                            <a:schemeClr val="tx1"/>
                          </a:solidFill>
                          <a:cs typeface="B Yagut" pitchFamily="2" charset="-78"/>
                        </a:rPr>
                        <a:t>مراقبتهای دوره ای</a:t>
                      </a:r>
                      <a:endParaRPr lang="en-US" sz="2400" dirty="0" smtClean="0">
                        <a:solidFill>
                          <a:schemeClr val="tx1"/>
                        </a:solidFill>
                        <a:cs typeface="B Yagut" pitchFamily="2" charset="-78"/>
                      </a:endParaRPr>
                    </a:p>
                    <a:p>
                      <a:endParaRPr lang="en-US" sz="1400" dirty="0">
                        <a:cs typeface="B Yagut" pitchFamily="2" charset="-78"/>
                      </a:endParaRPr>
                    </a:p>
                  </a:txBody>
                  <a:tcPr>
                    <a:solidFill>
                      <a:schemeClr val="accent1">
                        <a:lumMod val="40000"/>
                        <a:lumOff val="60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400" dirty="0" smtClean="0">
                          <a:solidFill>
                            <a:schemeClr val="tx1"/>
                          </a:solidFill>
                          <a:cs typeface="B Yagut" pitchFamily="2" charset="-78"/>
                        </a:rPr>
                        <a:t>مراقبتهای مراجعه اول</a:t>
                      </a:r>
                      <a:endParaRPr lang="en-US" sz="2400" dirty="0" smtClean="0">
                        <a:solidFill>
                          <a:schemeClr val="tx1"/>
                        </a:solidFill>
                        <a:cs typeface="B Yagut" pitchFamily="2" charset="-78"/>
                      </a:endParaRPr>
                    </a:p>
                    <a:p>
                      <a:endParaRPr lang="en-US" sz="1400" dirty="0">
                        <a:cs typeface="B Yagut" pitchFamily="2" charset="-78"/>
                      </a:endParaRPr>
                    </a:p>
                  </a:txBody>
                  <a:tcPr>
                    <a:solidFill>
                      <a:schemeClr val="accent1">
                        <a:lumMod val="40000"/>
                        <a:lumOff val="60000"/>
                      </a:schemeClr>
                    </a:solidFill>
                  </a:tcPr>
                </a:tc>
              </a:tr>
              <a:tr h="734348">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600" b="0" dirty="0" smtClean="0">
                          <a:cs typeface="B Yagut" pitchFamily="2" charset="-78"/>
                        </a:rPr>
                        <a:t>بررسی پرونده وآشنایی باوضعیت مراجعه کننده</a:t>
                      </a:r>
                      <a:endParaRPr lang="en-US" sz="1600" b="0" dirty="0" smtClean="0">
                        <a:cs typeface="B Yagut" pitchFamily="2" charset="-78"/>
                      </a:endParaRPr>
                    </a:p>
                    <a:p>
                      <a:endParaRPr lang="en-US" sz="1600" b="0" dirty="0">
                        <a:cs typeface="B Yagut" pitchFamily="2" charset="-78"/>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600" b="0" dirty="0" smtClean="0">
                          <a:cs typeface="B Yagut" pitchFamily="2" charset="-78"/>
                        </a:rPr>
                        <a:t>تشکیل پرونده درملاقات اول</a:t>
                      </a:r>
                    </a:p>
                    <a:p>
                      <a:pPr marL="0" marR="0" indent="0" algn="r" defTabSz="914400" rtl="1" eaLnBrk="1" fontAlgn="auto" latinLnBrk="0" hangingPunct="1">
                        <a:lnSpc>
                          <a:spcPct val="100000"/>
                        </a:lnSpc>
                        <a:spcBef>
                          <a:spcPts val="0"/>
                        </a:spcBef>
                        <a:spcAft>
                          <a:spcPts val="0"/>
                        </a:spcAft>
                        <a:buClrTx/>
                        <a:buSzTx/>
                        <a:buFontTx/>
                        <a:buNone/>
                        <a:tabLst/>
                        <a:defRPr/>
                      </a:pPr>
                      <a:r>
                        <a:rPr lang="fa-IR" sz="1600" b="0" dirty="0" smtClean="0">
                          <a:cs typeface="B Yagut" pitchFamily="2" charset="-78"/>
                        </a:rPr>
                        <a:t>گرفتن شرح حال مطابق فرم مراقبت باروری سالم</a:t>
                      </a:r>
                    </a:p>
                    <a:p>
                      <a:endParaRPr lang="en-US" sz="1600" b="0" dirty="0">
                        <a:cs typeface="B Yagut" pitchFamily="2" charset="-78"/>
                      </a:endParaRPr>
                    </a:p>
                  </a:txBody>
                  <a:tcPr/>
                </a:tc>
              </a:tr>
              <a:tr h="1239437">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600" b="0" dirty="0" smtClean="0">
                          <a:cs typeface="B Yagut" pitchFamily="2" charset="-78"/>
                        </a:rPr>
                        <a:t>سوال کنید</a:t>
                      </a:r>
                    </a:p>
                    <a:p>
                      <a:r>
                        <a:rPr lang="fa-IR" sz="1600" b="0" dirty="0" smtClean="0">
                          <a:cs typeface="B Yagut" pitchFamily="2" charset="-78"/>
                        </a:rPr>
                        <a:t>علائم هشدار</a:t>
                      </a:r>
                    </a:p>
                    <a:p>
                      <a:r>
                        <a:rPr lang="fa-IR" sz="1600" b="0" dirty="0" smtClean="0">
                          <a:cs typeface="B Yagut" pitchFamily="2" charset="-78"/>
                        </a:rPr>
                        <a:t>علائم نشان دهنده عارضه</a:t>
                      </a:r>
                    </a:p>
                    <a:p>
                      <a:r>
                        <a:rPr lang="fa-IR" sz="1600" b="0" dirty="0" smtClean="0">
                          <a:cs typeface="B Yagut" pitchFamily="2" charset="-78"/>
                        </a:rPr>
                        <a:t>رضایت ازروش</a:t>
                      </a:r>
                      <a:endParaRPr lang="en-US" sz="1600" b="0" dirty="0">
                        <a:cs typeface="B Yagut" pitchFamily="2" charset="-78"/>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600" b="0" dirty="0" smtClean="0">
                          <a:cs typeface="B Yagut" pitchFamily="2" charset="-78"/>
                        </a:rPr>
                        <a:t>بررسی پرونده وآشنایی با وضعیت مراجعه کننده</a:t>
                      </a:r>
                    </a:p>
                    <a:p>
                      <a:r>
                        <a:rPr lang="fa-IR" sz="1600" b="0" dirty="0" smtClean="0">
                          <a:cs typeface="B Yagut" pitchFamily="2" charset="-78"/>
                        </a:rPr>
                        <a:t>سوال کنید</a:t>
                      </a:r>
                    </a:p>
                    <a:p>
                      <a:pPr marL="0" marR="0" indent="0" algn="r" defTabSz="914400" rtl="1" eaLnBrk="1" fontAlgn="auto" latinLnBrk="0" hangingPunct="1">
                        <a:lnSpc>
                          <a:spcPct val="100000"/>
                        </a:lnSpc>
                        <a:spcBef>
                          <a:spcPts val="0"/>
                        </a:spcBef>
                        <a:spcAft>
                          <a:spcPts val="0"/>
                        </a:spcAft>
                        <a:buClrTx/>
                        <a:buSzTx/>
                        <a:buFontTx/>
                        <a:buNone/>
                        <a:tabLst/>
                        <a:defRPr/>
                      </a:pPr>
                      <a:r>
                        <a:rPr lang="fa-IR" sz="1600" b="0" dirty="0" smtClean="0">
                          <a:cs typeface="B Yagut" pitchFamily="2" charset="-78"/>
                        </a:rPr>
                        <a:t>بررسی وضعیت باروری</a:t>
                      </a:r>
                    </a:p>
                    <a:p>
                      <a:pPr marL="0" marR="0" indent="0" algn="r" defTabSz="914400" rtl="1" eaLnBrk="1" fontAlgn="auto" latinLnBrk="0" hangingPunct="1">
                        <a:lnSpc>
                          <a:spcPct val="100000"/>
                        </a:lnSpc>
                        <a:spcBef>
                          <a:spcPts val="0"/>
                        </a:spcBef>
                        <a:spcAft>
                          <a:spcPts val="0"/>
                        </a:spcAft>
                        <a:buClrTx/>
                        <a:buSzTx/>
                        <a:buFontTx/>
                        <a:buNone/>
                        <a:tabLst/>
                        <a:defRPr/>
                      </a:pPr>
                      <a:r>
                        <a:rPr lang="fa-IR" sz="1600" b="0" dirty="0" smtClean="0">
                          <a:cs typeface="B Yagut" pitchFamily="2" charset="-78"/>
                        </a:rPr>
                        <a:t>زمان قاعدگی/پس اززایمان(طبیعی،سزارین)</a:t>
                      </a:r>
                    </a:p>
                    <a:p>
                      <a:pPr marL="0" marR="0" indent="0" algn="r" defTabSz="914400" rtl="1" eaLnBrk="1" fontAlgn="auto" latinLnBrk="0" hangingPunct="1">
                        <a:lnSpc>
                          <a:spcPct val="100000"/>
                        </a:lnSpc>
                        <a:spcBef>
                          <a:spcPts val="0"/>
                        </a:spcBef>
                        <a:spcAft>
                          <a:spcPts val="0"/>
                        </a:spcAft>
                        <a:buClrTx/>
                        <a:buSzTx/>
                        <a:buFontTx/>
                        <a:buNone/>
                        <a:tabLst/>
                        <a:defRPr/>
                      </a:pPr>
                      <a:r>
                        <a:rPr lang="fa-IR" sz="1600" b="0" dirty="0" smtClean="0">
                          <a:cs typeface="B Yagut" pitchFamily="2" charset="-78"/>
                        </a:rPr>
                        <a:t>پس از سقط یا کورتاژ/آخرین روش پیشگیری</a:t>
                      </a:r>
                      <a:endParaRPr lang="en-US" sz="1600" b="0" dirty="0" smtClean="0">
                        <a:cs typeface="B Yagut" pitchFamily="2" charset="-78"/>
                      </a:endParaRPr>
                    </a:p>
                  </a:txBody>
                  <a:tcPr/>
                </a:tc>
              </a:tr>
              <a:tr h="720080">
                <a:tc>
                  <a:txBody>
                    <a:bodyPr/>
                    <a:lstStyle/>
                    <a:p>
                      <a:r>
                        <a:rPr lang="fa-IR" sz="1600" b="0" dirty="0" smtClean="0">
                          <a:cs typeface="B Yagut" pitchFamily="2" charset="-78"/>
                        </a:rPr>
                        <a:t>اندازه گیری کنید</a:t>
                      </a:r>
                    </a:p>
                    <a:p>
                      <a:r>
                        <a:rPr lang="fa-IR" sz="1600" b="0" dirty="0" smtClean="0">
                          <a:cs typeface="B Yagut" pitchFamily="2" charset="-78"/>
                        </a:rPr>
                        <a:t>وزن (برای کنترل</a:t>
                      </a:r>
                      <a:r>
                        <a:rPr lang="en-US" sz="1600" b="0" dirty="0" smtClean="0">
                          <a:cs typeface="B Yagut" pitchFamily="2" charset="-78"/>
                        </a:rPr>
                        <a:t>BMI</a:t>
                      </a:r>
                      <a:r>
                        <a:rPr lang="fa-IR" sz="1600" b="0" dirty="0" smtClean="0">
                          <a:cs typeface="B Yagut" pitchFamily="2" charset="-78"/>
                        </a:rPr>
                        <a:t>)</a:t>
                      </a:r>
                    </a:p>
                    <a:p>
                      <a:r>
                        <a:rPr lang="fa-IR" sz="1600" b="0" dirty="0" smtClean="0">
                          <a:cs typeface="B Yagut" pitchFamily="2" charset="-78"/>
                        </a:rPr>
                        <a:t>فشارخون</a:t>
                      </a:r>
                      <a:endParaRPr lang="en-US" sz="1600" b="0" dirty="0" smtClean="0">
                        <a:cs typeface="B Yagut" pitchFamily="2" charset="-78"/>
                      </a:endParaRPr>
                    </a:p>
                    <a:p>
                      <a:endParaRPr lang="en-US" sz="1600" b="0" dirty="0">
                        <a:cs typeface="B Yagut" pitchFamily="2" charset="-78"/>
                      </a:endParaRPr>
                    </a:p>
                  </a:txBody>
                  <a:tcPr/>
                </a:tc>
                <a:tc>
                  <a:txBody>
                    <a:bodyPr/>
                    <a:lstStyle/>
                    <a:p>
                      <a:r>
                        <a:rPr lang="fa-IR" sz="1600" b="0" dirty="0" smtClean="0">
                          <a:cs typeface="B Yagut" pitchFamily="2" charset="-78"/>
                        </a:rPr>
                        <a:t>اندازه گیری کنید</a:t>
                      </a:r>
                    </a:p>
                    <a:p>
                      <a:r>
                        <a:rPr lang="fa-IR" sz="1600" b="0" dirty="0" smtClean="0">
                          <a:cs typeface="B Yagut" pitchFamily="2" charset="-78"/>
                        </a:rPr>
                        <a:t>قدووزن(</a:t>
                      </a:r>
                      <a:r>
                        <a:rPr lang="en-US" sz="1600" b="0" dirty="0" smtClean="0">
                          <a:cs typeface="B Yagut" pitchFamily="2" charset="-78"/>
                        </a:rPr>
                        <a:t>BMI</a:t>
                      </a:r>
                      <a:r>
                        <a:rPr lang="fa-IR" sz="1600" b="0" dirty="0" smtClean="0">
                          <a:cs typeface="B Yagut" pitchFamily="2" charset="-78"/>
                        </a:rPr>
                        <a:t>)</a:t>
                      </a:r>
                    </a:p>
                    <a:p>
                      <a:r>
                        <a:rPr lang="fa-IR" sz="1600" b="0" dirty="0" smtClean="0">
                          <a:cs typeface="B Yagut" pitchFamily="2" charset="-78"/>
                        </a:rPr>
                        <a:t>فشارخون</a:t>
                      </a:r>
                    </a:p>
                  </a:txBody>
                  <a:tcPr/>
                </a:tc>
              </a:tr>
              <a:tr h="724810">
                <a:tc>
                  <a:txBody>
                    <a:bodyPr/>
                    <a:lstStyle/>
                    <a:p>
                      <a:r>
                        <a:rPr lang="fa-IR" sz="1600" b="0" dirty="0" smtClean="0">
                          <a:cs typeface="B Yagut" pitchFamily="2" charset="-78"/>
                        </a:rPr>
                        <a:t>تاکید کنید</a:t>
                      </a:r>
                    </a:p>
                    <a:p>
                      <a:r>
                        <a:rPr lang="fa-IR" sz="1600" b="0" dirty="0" smtClean="0">
                          <a:cs typeface="B Yagut" pitchFamily="2" charset="-78"/>
                        </a:rPr>
                        <a:t>تزریق به موقع آمپول ترکیبی به صورت ماهیانه</a:t>
                      </a:r>
                      <a:endParaRPr lang="en-US" sz="1600" b="0" dirty="0">
                        <a:cs typeface="B Yagut" pitchFamily="2" charset="-78"/>
                      </a:endParaRPr>
                    </a:p>
                  </a:txBody>
                  <a:tcPr/>
                </a:tc>
                <a:tc>
                  <a:txBody>
                    <a:bodyPr/>
                    <a:lstStyle/>
                    <a:p>
                      <a:r>
                        <a:rPr lang="fa-IR" sz="1600" b="0" dirty="0" smtClean="0">
                          <a:cs typeface="B Yagut" pitchFamily="2" charset="-78"/>
                        </a:rPr>
                        <a:t>معاینه کنید</a:t>
                      </a:r>
                    </a:p>
                    <a:p>
                      <a:r>
                        <a:rPr lang="fa-IR" sz="1600" b="0" dirty="0" smtClean="0">
                          <a:cs typeface="B Yagut" pitchFamily="2" charset="-78"/>
                        </a:rPr>
                        <a:t>ازنظرزردی</a:t>
                      </a:r>
                    </a:p>
                    <a:p>
                      <a:r>
                        <a:rPr lang="fa-IR" sz="1600" b="0" dirty="0" smtClean="0">
                          <a:cs typeface="B Yagut" pitchFamily="2" charset="-78"/>
                        </a:rPr>
                        <a:t> پستان</a:t>
                      </a:r>
                      <a:endParaRPr lang="en-US" sz="1600" b="0" dirty="0">
                        <a:cs typeface="B Yagut" pitchFamily="2" charset="-78"/>
                      </a:endParaRPr>
                    </a:p>
                  </a:txBody>
                  <a:tcPr/>
                </a:tc>
              </a:tr>
              <a:tr h="951930">
                <a:tc>
                  <a:txBody>
                    <a:bodyPr/>
                    <a:lstStyle/>
                    <a:p>
                      <a:endParaRPr lang="en-US" sz="1400" b="1">
                        <a:cs typeface="B Yagut" pitchFamily="2" charset="-78"/>
                      </a:endParaRPr>
                    </a:p>
                  </a:txBody>
                  <a:tcPr/>
                </a:tc>
                <a:tc>
                  <a:txBody>
                    <a:bodyPr/>
                    <a:lstStyle/>
                    <a:p>
                      <a:r>
                        <a:rPr lang="fa-IR" sz="1600" b="0" dirty="0" smtClean="0">
                          <a:cs typeface="B Yagut" pitchFamily="2" charset="-78"/>
                        </a:rPr>
                        <a:t>بررسی کنید</a:t>
                      </a:r>
                    </a:p>
                    <a:p>
                      <a:r>
                        <a:rPr lang="fa-IR" sz="1600" b="0" dirty="0" smtClean="0">
                          <a:cs typeface="B Yagut" pitchFamily="2" charset="-78"/>
                        </a:rPr>
                        <a:t>ارجاع برای بررسی</a:t>
                      </a:r>
                    </a:p>
                    <a:p>
                      <a:r>
                        <a:rPr lang="fa-IR" sz="1600" b="0" dirty="0" smtClean="0">
                          <a:cs typeface="B Yagut" pitchFamily="2" charset="-78"/>
                        </a:rPr>
                        <a:t>تری گلیسرید،قندوچربی خون،لیپوپروتئین ومشکلات انعقادی</a:t>
                      </a:r>
                      <a:endParaRPr lang="en-US" sz="1600" b="0" dirty="0">
                        <a:cs typeface="B Yagut" pitchFamily="2" charset="-78"/>
                      </a:endParaRPr>
                    </a:p>
                  </a:txBody>
                  <a:tcPr/>
                </a:tc>
              </a:tr>
            </a:tbl>
          </a:graphicData>
        </a:graphic>
      </p:graphicFrame>
      <p:pic>
        <p:nvPicPr>
          <p:cNvPr id="3" name="0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04800" y="685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65000"/>
    </mc:Choice>
    <mc:Fallback xmlns="">
      <p:transition spd="slow" advClick="0" advTm="6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62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39718"/>
          </a:xfrm>
        </p:spPr>
        <p:txBody>
          <a:bodyPr>
            <a:normAutofit fontScale="90000"/>
          </a:bodyPr>
          <a:lstStyle/>
          <a:p>
            <a:r>
              <a:rPr lang="fa-IR" dirty="0" smtClean="0">
                <a:cs typeface="B Yagut" pitchFamily="2" charset="-78"/>
              </a:rPr>
              <a:t>آمپول پروژسترونی سه ماهه(</a:t>
            </a:r>
            <a:r>
              <a:rPr lang="en-US" dirty="0" smtClean="0">
                <a:cs typeface="B Yagut" pitchFamily="2" charset="-78"/>
              </a:rPr>
              <a:t>DMPA</a:t>
            </a:r>
            <a:r>
              <a:rPr lang="fa-IR" dirty="0" smtClean="0">
                <a:cs typeface="B Yagut" pitchFamily="2" charset="-78"/>
              </a:rPr>
              <a:t>)</a:t>
            </a:r>
            <a:endParaRPr lang="en-US" dirty="0">
              <a:cs typeface="B Yagut" pitchFamily="2" charset="-78"/>
            </a:endParaRPr>
          </a:p>
        </p:txBody>
      </p:sp>
      <p:graphicFrame>
        <p:nvGraphicFramePr>
          <p:cNvPr id="5" name="Content Placeholder 4"/>
          <p:cNvGraphicFramePr>
            <a:graphicFrameLocks noGrp="1"/>
          </p:cNvGraphicFramePr>
          <p:nvPr>
            <p:ph sz="half" idx="4294967295"/>
            <p:extLst>
              <p:ext uri="{D42A27DB-BD31-4B8C-83A1-F6EECF244321}">
                <p14:modId xmlns:p14="http://schemas.microsoft.com/office/powerpoint/2010/main" val="3780709135"/>
              </p:ext>
            </p:extLst>
          </p:nvPr>
        </p:nvGraphicFramePr>
        <p:xfrm>
          <a:off x="357158" y="857231"/>
          <a:ext cx="8786842" cy="5466345"/>
        </p:xfrm>
        <a:graphic>
          <a:graphicData uri="http://schemas.openxmlformats.org/drawingml/2006/table">
            <a:tbl>
              <a:tblPr firstRow="1" bandRow="1">
                <a:tableStyleId>{5C22544A-7EE6-4342-B048-85BDC9FD1C3A}</a:tableStyleId>
              </a:tblPr>
              <a:tblGrid>
                <a:gridCol w="4318305"/>
                <a:gridCol w="4468537"/>
              </a:tblGrid>
              <a:tr h="86386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400" dirty="0" smtClean="0">
                          <a:solidFill>
                            <a:schemeClr val="tx1"/>
                          </a:solidFill>
                          <a:cs typeface="B Yagut" pitchFamily="2" charset="-78"/>
                        </a:rPr>
                        <a:t>مراقبتهای دوره ای</a:t>
                      </a:r>
                      <a:endParaRPr lang="en-US" sz="2400" dirty="0" smtClean="0">
                        <a:solidFill>
                          <a:schemeClr val="tx1"/>
                        </a:solidFill>
                        <a:cs typeface="B Yagut" pitchFamily="2" charset="-78"/>
                      </a:endParaRPr>
                    </a:p>
                    <a:p>
                      <a:endParaRPr lang="en-US" sz="1400" dirty="0">
                        <a:cs typeface="B Yagut" pitchFamily="2" charset="-78"/>
                      </a:endParaRPr>
                    </a:p>
                  </a:txBody>
                  <a:tcPr>
                    <a:solidFill>
                      <a:schemeClr val="accent1">
                        <a:lumMod val="40000"/>
                        <a:lumOff val="60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400" dirty="0" smtClean="0">
                          <a:solidFill>
                            <a:schemeClr val="tx1"/>
                          </a:solidFill>
                          <a:cs typeface="B Yagut" pitchFamily="2" charset="-78"/>
                        </a:rPr>
                        <a:t>مراقبتهای مراجعه اول</a:t>
                      </a:r>
                      <a:endParaRPr lang="en-US" sz="2400" dirty="0" smtClean="0">
                        <a:solidFill>
                          <a:schemeClr val="tx1"/>
                        </a:solidFill>
                        <a:cs typeface="B Yagut" pitchFamily="2" charset="-78"/>
                      </a:endParaRPr>
                    </a:p>
                    <a:p>
                      <a:endParaRPr lang="en-US" sz="1400" dirty="0">
                        <a:cs typeface="B Yagut" pitchFamily="2" charset="-78"/>
                      </a:endParaRPr>
                    </a:p>
                  </a:txBody>
                  <a:tcPr>
                    <a:solidFill>
                      <a:schemeClr val="accent1">
                        <a:lumMod val="40000"/>
                        <a:lumOff val="60000"/>
                      </a:schemeClr>
                    </a:solidFill>
                  </a:tcPr>
                </a:tc>
              </a:tr>
              <a:tr h="1288378">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800" b="1" dirty="0" smtClean="0">
                          <a:cs typeface="B Yagut" pitchFamily="2" charset="-78"/>
                        </a:rPr>
                        <a:t>بررسی پرونده وآشنایی با وضعیت مراجعه کننده</a:t>
                      </a:r>
                    </a:p>
                    <a:p>
                      <a:pPr marL="0" marR="0" indent="0" algn="r" defTabSz="914400" rtl="1" eaLnBrk="1" fontAlgn="auto" latinLnBrk="0" hangingPunct="1">
                        <a:lnSpc>
                          <a:spcPct val="100000"/>
                        </a:lnSpc>
                        <a:spcBef>
                          <a:spcPts val="0"/>
                        </a:spcBef>
                        <a:spcAft>
                          <a:spcPts val="0"/>
                        </a:spcAft>
                        <a:buClrTx/>
                        <a:buSzTx/>
                        <a:buFontTx/>
                        <a:buNone/>
                        <a:tabLst/>
                        <a:defRPr/>
                      </a:pPr>
                      <a:r>
                        <a:rPr lang="fa-IR" sz="1800" b="1" dirty="0" smtClean="0">
                          <a:cs typeface="B Yagut" pitchFamily="2" charset="-78"/>
                        </a:rPr>
                        <a:t>سوال کنید</a:t>
                      </a:r>
                    </a:p>
                    <a:p>
                      <a:r>
                        <a:rPr lang="fa-IR" sz="1800" dirty="0" smtClean="0">
                          <a:cs typeface="B Yagut" pitchFamily="2" charset="-78"/>
                        </a:rPr>
                        <a:t>علائم هشدار</a:t>
                      </a:r>
                    </a:p>
                    <a:p>
                      <a:r>
                        <a:rPr lang="fa-IR" sz="1800" dirty="0" smtClean="0">
                          <a:cs typeface="B Yagut" pitchFamily="2" charset="-78"/>
                        </a:rPr>
                        <a:t>علائم نشان دهنده عارضه</a:t>
                      </a:r>
                    </a:p>
                    <a:p>
                      <a:r>
                        <a:rPr lang="fa-IR" sz="1800" dirty="0" smtClean="0">
                          <a:cs typeface="B Yagut" pitchFamily="2" charset="-78"/>
                        </a:rPr>
                        <a:t>رضایت ازروش</a:t>
                      </a:r>
                      <a:endParaRPr lang="en-US" sz="1800" dirty="0" smtClean="0">
                        <a:cs typeface="B Yagut" pitchFamily="2" charset="-78"/>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800" b="1" dirty="0" smtClean="0">
                          <a:cs typeface="B Yagut" pitchFamily="2" charset="-78"/>
                        </a:rPr>
                        <a:t>تشکیل پرونده درملاقات اول</a:t>
                      </a:r>
                      <a:endParaRPr lang="fa-IR" sz="1800" dirty="0" smtClean="0">
                        <a:cs typeface="B Yagut" pitchFamily="2" charset="-78"/>
                      </a:endParaRPr>
                    </a:p>
                    <a:p>
                      <a:pPr marL="0" marR="0" indent="0" algn="r" defTabSz="914400" rtl="1" eaLnBrk="1" fontAlgn="auto" latinLnBrk="0" hangingPunct="1">
                        <a:lnSpc>
                          <a:spcPct val="100000"/>
                        </a:lnSpc>
                        <a:spcBef>
                          <a:spcPts val="0"/>
                        </a:spcBef>
                        <a:spcAft>
                          <a:spcPts val="0"/>
                        </a:spcAft>
                        <a:buClrTx/>
                        <a:buSzTx/>
                        <a:buFontTx/>
                        <a:buNone/>
                        <a:tabLst/>
                        <a:defRPr/>
                      </a:pPr>
                      <a:r>
                        <a:rPr lang="fa-IR" sz="1800" dirty="0" smtClean="0">
                          <a:cs typeface="B Yagut" pitchFamily="2" charset="-78"/>
                        </a:rPr>
                        <a:t>گرفتن شرح حال مطابق فرم مراقبت باروری سالم</a:t>
                      </a:r>
                    </a:p>
                    <a:p>
                      <a:endParaRPr lang="en-US" sz="1800" dirty="0" smtClean="0">
                        <a:cs typeface="B Yagut" pitchFamily="2" charset="-78"/>
                      </a:endParaRPr>
                    </a:p>
                    <a:p>
                      <a:endParaRPr lang="en-US" sz="1800" dirty="0">
                        <a:cs typeface="B Yagut" pitchFamily="2" charset="-78"/>
                      </a:endParaRPr>
                    </a:p>
                  </a:txBody>
                  <a:tcPr/>
                </a:tc>
              </a:tr>
              <a:tr h="1529262">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endParaRPr lang="fa-IR" sz="1800" b="1" dirty="0" smtClean="0">
                        <a:cs typeface="B Yagut" pitchFamily="2" charset="-78"/>
                      </a:endParaRPr>
                    </a:p>
                    <a:p>
                      <a:r>
                        <a:rPr lang="fa-IR" sz="1800" b="1" dirty="0" smtClean="0">
                          <a:cs typeface="B Yagut" pitchFamily="2" charset="-78"/>
                        </a:rPr>
                        <a:t>اندازه گیری کنید</a:t>
                      </a:r>
                    </a:p>
                    <a:p>
                      <a:r>
                        <a:rPr lang="fa-IR" sz="1800" dirty="0" smtClean="0">
                          <a:cs typeface="B Yagut" pitchFamily="2" charset="-78"/>
                        </a:rPr>
                        <a:t>فشارخون (سالانه)</a:t>
                      </a:r>
                    </a:p>
                    <a:p>
                      <a:r>
                        <a:rPr lang="fa-IR" sz="1800" dirty="0" smtClean="0">
                          <a:cs typeface="B Yagut" pitchFamily="2" charset="-78"/>
                        </a:rPr>
                        <a:t>وزن</a:t>
                      </a:r>
                      <a:r>
                        <a:rPr lang="fa-IR" sz="1800" baseline="0" dirty="0" smtClean="0">
                          <a:cs typeface="B Yagut" pitchFamily="2" charset="-78"/>
                        </a:rPr>
                        <a:t> (برای کنترل </a:t>
                      </a:r>
                      <a:r>
                        <a:rPr lang="en-US" sz="1800" baseline="0" dirty="0" smtClean="0">
                          <a:cs typeface="B Yagut" pitchFamily="2" charset="-78"/>
                        </a:rPr>
                        <a:t>BMI</a:t>
                      </a:r>
                      <a:r>
                        <a:rPr lang="fa-IR" sz="1800" baseline="0" dirty="0" smtClean="0">
                          <a:cs typeface="B Yagut" pitchFamily="2" charset="-78"/>
                        </a:rPr>
                        <a:t>)درهربارمراجعه</a:t>
                      </a:r>
                    </a:p>
                    <a:p>
                      <a:r>
                        <a:rPr lang="fa-IR" sz="1800" baseline="0" dirty="0" smtClean="0">
                          <a:cs typeface="B Yagut" pitchFamily="2" charset="-78"/>
                        </a:rPr>
                        <a:t>ارجاع برای </a:t>
                      </a:r>
                      <a:r>
                        <a:rPr lang="en-US" sz="1800" baseline="0" dirty="0" smtClean="0">
                          <a:cs typeface="B Yagut" pitchFamily="2" charset="-78"/>
                        </a:rPr>
                        <a:t>HDL</a:t>
                      </a:r>
                      <a:r>
                        <a:rPr lang="fa-IR" sz="1800" baseline="0" dirty="0" smtClean="0">
                          <a:cs typeface="B Yagut" pitchFamily="2" charset="-78"/>
                        </a:rPr>
                        <a:t>و </a:t>
                      </a:r>
                      <a:r>
                        <a:rPr lang="en-US" sz="1800" baseline="0" dirty="0" smtClean="0">
                          <a:cs typeface="B Yagut" pitchFamily="2" charset="-78"/>
                        </a:rPr>
                        <a:t>LDL</a:t>
                      </a:r>
                      <a:r>
                        <a:rPr lang="fa-IR" sz="1800" baseline="0" dirty="0" smtClean="0">
                          <a:cs typeface="B Yagut" pitchFamily="2" charset="-78"/>
                        </a:rPr>
                        <a:t>(سالانه)</a:t>
                      </a:r>
                      <a:endParaRPr lang="en-US" sz="1800" dirty="0" smtClean="0">
                        <a:cs typeface="B Yagut" pitchFamily="2" charset="-78"/>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800" b="1" dirty="0" smtClean="0">
                          <a:cs typeface="B Yagut" pitchFamily="2" charset="-78"/>
                        </a:rPr>
                        <a:t>بررسی پرونده وآشنایی با وضعیت مراجعه کننده</a:t>
                      </a:r>
                    </a:p>
                    <a:p>
                      <a:r>
                        <a:rPr lang="fa-IR" sz="1800" b="1" dirty="0" smtClean="0">
                          <a:cs typeface="B Yagut" pitchFamily="2" charset="-78"/>
                        </a:rPr>
                        <a:t>سوال کنید</a:t>
                      </a:r>
                    </a:p>
                    <a:p>
                      <a:pPr marL="0" marR="0" indent="0" algn="r" defTabSz="914400" rtl="1" eaLnBrk="1" fontAlgn="auto" latinLnBrk="0" hangingPunct="1">
                        <a:lnSpc>
                          <a:spcPct val="100000"/>
                        </a:lnSpc>
                        <a:spcBef>
                          <a:spcPts val="0"/>
                        </a:spcBef>
                        <a:spcAft>
                          <a:spcPts val="0"/>
                        </a:spcAft>
                        <a:buClrTx/>
                        <a:buSzTx/>
                        <a:buFontTx/>
                        <a:buNone/>
                        <a:tabLst/>
                        <a:defRPr/>
                      </a:pPr>
                      <a:r>
                        <a:rPr lang="fa-IR" sz="1800" b="0" dirty="0" smtClean="0">
                          <a:cs typeface="B Yagut" pitchFamily="2" charset="-78"/>
                        </a:rPr>
                        <a:t>بررسی وضعیت باروری</a:t>
                      </a:r>
                    </a:p>
                    <a:p>
                      <a:pPr marL="0" marR="0" indent="0" algn="r" defTabSz="914400" rtl="1" eaLnBrk="1" fontAlgn="auto" latinLnBrk="0" hangingPunct="1">
                        <a:lnSpc>
                          <a:spcPct val="100000"/>
                        </a:lnSpc>
                        <a:spcBef>
                          <a:spcPts val="0"/>
                        </a:spcBef>
                        <a:spcAft>
                          <a:spcPts val="0"/>
                        </a:spcAft>
                        <a:buClrTx/>
                        <a:buSzTx/>
                        <a:buFontTx/>
                        <a:buNone/>
                        <a:tabLst/>
                        <a:defRPr/>
                      </a:pPr>
                      <a:r>
                        <a:rPr lang="fa-IR" sz="1600" b="0" dirty="0" smtClean="0">
                          <a:cs typeface="B Yagut" pitchFamily="2" charset="-78"/>
                        </a:rPr>
                        <a:t>(زمان قاعدگی/پس اززایمان/مادران</a:t>
                      </a:r>
                      <a:r>
                        <a:rPr lang="fa-IR" sz="1600" b="0" baseline="0" dirty="0" smtClean="0">
                          <a:cs typeface="B Yagut" pitchFamily="2" charset="-78"/>
                        </a:rPr>
                        <a:t> شیرده ویا غیر شیرده)</a:t>
                      </a:r>
                    </a:p>
                    <a:p>
                      <a:pPr marL="0" marR="0" indent="0" algn="r" defTabSz="914400" rtl="1" eaLnBrk="1" fontAlgn="auto" latinLnBrk="0" hangingPunct="1">
                        <a:lnSpc>
                          <a:spcPct val="100000"/>
                        </a:lnSpc>
                        <a:spcBef>
                          <a:spcPts val="0"/>
                        </a:spcBef>
                        <a:spcAft>
                          <a:spcPts val="0"/>
                        </a:spcAft>
                        <a:buClrTx/>
                        <a:buSzTx/>
                        <a:buFontTx/>
                        <a:buNone/>
                        <a:tabLst/>
                        <a:defRPr/>
                      </a:pPr>
                      <a:r>
                        <a:rPr lang="fa-IR" sz="1600" b="0" dirty="0" smtClean="0">
                          <a:cs typeface="B Yagut" pitchFamily="2" charset="-78"/>
                        </a:rPr>
                        <a:t>پس از سقط یا کورتاژ</a:t>
                      </a:r>
                      <a:endParaRPr lang="en-US" sz="1600" b="0" dirty="0" smtClean="0">
                        <a:cs typeface="B Yagut" pitchFamily="2" charset="-78"/>
                      </a:endParaRPr>
                    </a:p>
                    <a:p>
                      <a:r>
                        <a:rPr lang="fa-IR" sz="1800" dirty="0" smtClean="0">
                          <a:cs typeface="B Yagut" pitchFamily="2" charset="-78"/>
                        </a:rPr>
                        <a:t>رضایت ازروش</a:t>
                      </a:r>
                      <a:endParaRPr lang="en-US" sz="1800" dirty="0">
                        <a:cs typeface="B Yagut" pitchFamily="2" charset="-78"/>
                      </a:endParaRPr>
                    </a:p>
                  </a:txBody>
                  <a:tcPr/>
                </a:tc>
              </a:tr>
              <a:tr h="1338537">
                <a:tc>
                  <a:txBody>
                    <a:bodyPr/>
                    <a:lstStyle/>
                    <a:p>
                      <a:r>
                        <a:rPr lang="fa-IR" sz="1800" dirty="0" smtClean="0">
                          <a:cs typeface="B Yagut" pitchFamily="2" charset="-78"/>
                        </a:rPr>
                        <a:t>تاکید کنید</a:t>
                      </a:r>
                    </a:p>
                    <a:p>
                      <a:r>
                        <a:rPr lang="fa-IR" sz="1800" dirty="0" smtClean="0">
                          <a:cs typeface="B Yagut" pitchFamily="2" charset="-78"/>
                        </a:rPr>
                        <a:t>تزریق </a:t>
                      </a:r>
                      <a:r>
                        <a:rPr lang="en-US" sz="1800" dirty="0" smtClean="0">
                          <a:cs typeface="B Yagut" pitchFamily="2" charset="-78"/>
                        </a:rPr>
                        <a:t>DMPA</a:t>
                      </a:r>
                      <a:r>
                        <a:rPr lang="fa-IR" sz="1800" dirty="0" smtClean="0">
                          <a:cs typeface="B Yagut" pitchFamily="2" charset="-78"/>
                        </a:rPr>
                        <a:t>هرسه</a:t>
                      </a:r>
                      <a:r>
                        <a:rPr lang="fa-IR" sz="1800" baseline="0" dirty="0" smtClean="0">
                          <a:cs typeface="B Yagut" pitchFamily="2" charset="-78"/>
                        </a:rPr>
                        <a:t> ماه یک بار</a:t>
                      </a:r>
                      <a:endParaRPr lang="en-US" sz="1800" dirty="0" smtClean="0">
                        <a:cs typeface="B Yagut" pitchFamily="2" charset="-78"/>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800" b="1" dirty="0" smtClean="0">
                          <a:cs typeface="B Yagut" pitchFamily="2" charset="-78"/>
                        </a:rPr>
                        <a:t>اندازه گیری کنید</a:t>
                      </a:r>
                    </a:p>
                    <a:p>
                      <a:pPr marL="0" marR="0" indent="0" algn="r" defTabSz="914400" rtl="1" eaLnBrk="1" fontAlgn="auto" latinLnBrk="0" hangingPunct="1">
                        <a:lnSpc>
                          <a:spcPct val="100000"/>
                        </a:lnSpc>
                        <a:spcBef>
                          <a:spcPts val="0"/>
                        </a:spcBef>
                        <a:spcAft>
                          <a:spcPts val="0"/>
                        </a:spcAft>
                        <a:buClrTx/>
                        <a:buSzTx/>
                        <a:buFontTx/>
                        <a:buNone/>
                        <a:tabLst/>
                        <a:defRPr/>
                      </a:pPr>
                      <a:r>
                        <a:rPr lang="fa-IR" sz="1800" dirty="0" smtClean="0">
                          <a:cs typeface="B Yagut" pitchFamily="2" charset="-78"/>
                        </a:rPr>
                        <a:t>فشارخون (سالانه)</a:t>
                      </a:r>
                    </a:p>
                    <a:p>
                      <a:r>
                        <a:rPr lang="fa-IR" sz="1800" dirty="0" smtClean="0">
                          <a:cs typeface="B Yagut" pitchFamily="2" charset="-78"/>
                        </a:rPr>
                        <a:t>وزن </a:t>
                      </a:r>
                      <a:r>
                        <a:rPr lang="en-US" sz="1800" dirty="0" smtClean="0">
                          <a:cs typeface="B Yagut" pitchFamily="2" charset="-78"/>
                        </a:rPr>
                        <a:t>)</a:t>
                      </a:r>
                      <a:r>
                        <a:rPr lang="fa-IR" sz="1800" dirty="0" smtClean="0">
                          <a:cs typeface="B Yagut" pitchFamily="2" charset="-78"/>
                        </a:rPr>
                        <a:t>برای کنترل </a:t>
                      </a:r>
                      <a:r>
                        <a:rPr lang="en-US" sz="1800" dirty="0" smtClean="0">
                          <a:cs typeface="B Yagut" pitchFamily="2" charset="-78"/>
                        </a:rPr>
                        <a:t>BMI</a:t>
                      </a:r>
                      <a:r>
                        <a:rPr lang="fa-IR" sz="1800" dirty="0" smtClean="0">
                          <a:cs typeface="B Yagut" pitchFamily="2" charset="-78"/>
                        </a:rPr>
                        <a:t>)درهربارمراجعه</a:t>
                      </a:r>
                    </a:p>
                    <a:p>
                      <a:r>
                        <a:rPr lang="fa-IR" sz="1800" dirty="0" smtClean="0">
                          <a:cs typeface="B Yagut" pitchFamily="2" charset="-78"/>
                        </a:rPr>
                        <a:t>اندازه گیری لیپوپروفایل/ارجاع برای</a:t>
                      </a:r>
                      <a:r>
                        <a:rPr lang="en-US" sz="1800" dirty="0" smtClean="0">
                          <a:cs typeface="B Yagut" pitchFamily="2" charset="-78"/>
                        </a:rPr>
                        <a:t> HDL</a:t>
                      </a:r>
                      <a:r>
                        <a:rPr lang="fa-IR" sz="1800" dirty="0" smtClean="0">
                          <a:cs typeface="B Yagut" pitchFamily="2" charset="-78"/>
                        </a:rPr>
                        <a:t>و</a:t>
                      </a:r>
                      <a:r>
                        <a:rPr lang="en-US" sz="1800" dirty="0" smtClean="0">
                          <a:cs typeface="B Yagut" pitchFamily="2" charset="-78"/>
                        </a:rPr>
                        <a:t>LDL</a:t>
                      </a:r>
                      <a:r>
                        <a:rPr lang="fa-IR" sz="1800" dirty="0" smtClean="0">
                          <a:cs typeface="B Yagut" pitchFamily="2" charset="-78"/>
                        </a:rPr>
                        <a:t>(سالیانه)</a:t>
                      </a:r>
                      <a:endParaRPr lang="en-US" sz="1800" dirty="0">
                        <a:cs typeface="B Yagut" pitchFamily="2" charset="-78"/>
                      </a:endParaRPr>
                    </a:p>
                  </a:txBody>
                  <a:tcPr/>
                </a:tc>
              </a:tr>
            </a:tbl>
          </a:graphicData>
        </a:graphic>
      </p:graphicFrame>
      <p:pic>
        <p:nvPicPr>
          <p:cNvPr id="3" name="09.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62000" y="685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82000"/>
    </mc:Choice>
    <mc:Fallback xmlns="">
      <p:transition spd="slow" advClick="0" advTm="8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57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پرونده" ma:contentTypeID="0x01010038EE485FB9274448B5E5B0FF0ECB3346" ma:contentTypeVersion="3" ma:contentTypeDescription="یک سند جدید ایجاد کنید." ma:contentTypeScope="" ma:versionID="879a17dea37dbf3eb3c9d0be085887ae">
  <xsd:schema xmlns:xsd="http://www.w3.org/2001/XMLSchema" xmlns:xs="http://www.w3.org/2001/XMLSchema" xmlns:p="http://schemas.microsoft.com/office/2006/metadata/properties" xmlns:ns2="1047730d-92e1-4018-9084-d932fd3a7f58" xmlns:ns3="12fdc5dc-769e-4543-b10d-fbea3dac4417" targetNamespace="http://schemas.microsoft.com/office/2006/metadata/properties" ma:root="true" ma:fieldsID="05a1c3cdee81c85cb937771a12b2679b" ns2:_="" ns3:_="">
    <xsd:import namespace="1047730d-92e1-4018-9084-d932fd3a7f58"/>
    <xsd:import namespace="12fdc5dc-769e-4543-b10d-fbea3dac4417"/>
    <xsd:element name="properties">
      <xsd:complexType>
        <xsd:sequence>
          <xsd:element name="documentManagement">
            <xsd:complexType>
              <xsd:all>
                <xsd:element ref="ns2:_dlc_DocId" minOccurs="0"/>
                <xsd:element ref="ns2:_dlc_DocIdUrl" minOccurs="0"/>
                <xsd:element ref="ns2:_dlc_DocIdPersistId" minOccurs="0"/>
                <xsd:element ref="ns3:_x0646__x0648__x0639__x0020__x062d__x06cc__x0637__x0647_"/>
                <xsd:element ref="ns3:_x062f__x0627__x0646__x0634__x06af__x0627__x0647_"/>
                <xsd:element ref="ns3:_x0646__x0648__x0639__x0020__x0641__x0627__x06cc__x0644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2fdc5dc-769e-4543-b10d-fbea3dac4417" elementFormDefault="qualified">
    <xsd:import namespace="http://schemas.microsoft.com/office/2006/documentManagement/types"/>
    <xsd:import namespace="http://schemas.microsoft.com/office/infopath/2007/PartnerControls"/>
    <xsd:element name="_x0646__x0648__x0639__x0020__x062d__x06cc__x0637__x0647_" ma:index="11" ma:displayName="نوع حیطه" ma:default="عوامل بيماري‌زاي زنده، اصول گندزدايي و استريليزاسيون" ma:format="Dropdown" ma:internalName="_x0646__x0648__x0639__x0020__x062d__x06cc__x0637__x0647_">
      <xsd:simpleType>
        <xsd:restriction base="dms:Choice">
          <xsd:enumeration value="عوامل بيماري‌زاي زنده، اصول گندزدايي و استريليزاسيون"/>
          <xsd:enumeration value="آمار حياتي، اپيدميولوژی و روش تحقيق"/>
          <xsd:enumeration value="آناتومی و فیزیولوژی"/>
          <xsd:enumeration value="برنامه‌ريزي عملياتي و مديريت ارتقاء‌ كیفيت خدمات در خانه‌هاي بهداشت"/>
          <xsd:enumeration value="بهداشت دهان و دندان"/>
          <xsd:enumeration value="ارتقاء بهداشت فردي و شيوه زندگي سالم"/>
          <xsd:enumeration value="بهداشت حرفه‌اي"/>
          <xsd:enumeration value="بهداشت محيط"/>
          <xsd:enumeration value="بيماري‌هاي واگير"/>
          <xsd:enumeration value="کار با کامپیوتر و اينترنت؛ آشنايي با نرم‌افزارهاي نظام شبكه"/>
          <xsd:enumeration value="داروشناسي براي خانه‌هاي بهداشت"/>
          <xsd:enumeration value="ارتقاء سلامت، توانمندسازي جامعه و توسعه مشاركت افراد و سازمان‌ها"/>
          <xsd:enumeration value="كمك‌هاي اوليه و اقدامات امدادي"/>
          <xsd:enumeration value="ايمن سازي و بيماري‌هاي قابل پيشگيري با واكسن"/>
          <xsd:enumeration value="مديريت خطر بلايا"/>
          <xsd:enumeration value="مراقبت‌هاي ادغام يافته سلامت مادران"/>
          <xsd:enumeration value="مراقبت‌هاي ادغام يافته سلامت جوانان"/>
          <xsd:enumeration value="مباني بهداشت و كار در روستا"/>
          <xsd:enumeration value="مراقبت‌هاي ادغام يافته سلامت كودكان"/>
          <xsd:enumeration value="مراقبت‌هاي ادغام يافته سلامت ميانسالان"/>
          <xsd:enumeration value="مراقبت‌هاي ادغام يافته سلامت نوجوانان و مدارس"/>
          <xsd:enumeration value="مراقبت‌هاي ادغام يافته سلامت سالمندان"/>
          <xsd:enumeration value="بيماري‌هاي غيرواگير"/>
          <xsd:enumeration value="اصول تغذیه"/>
          <xsd:enumeration value="پرستاري از بيمار"/>
          <xsd:enumeration value="سلامت باروري"/>
          <xsd:enumeration value="رويكرد به شكايات شايع و درمان‌هاي ساده علامتي"/>
          <xsd:enumeration value="سلامت روان"/>
          <xsd:enumeration value="نحوه معاینات فیزیکی"/>
          <xsd:enumeration value="سایر موارد"/>
          <xsd:enumeration value="دستوالعمل آماده سازی پاورپوینت"/>
          <xsd:enumeration value="سلامت میانسالان"/>
        </xsd:restriction>
      </xsd:simpleType>
    </xsd:element>
    <xsd:element name="_x062f__x0627__x0646__x0634__x06af__x0627__x0647_" ma:index="12" ma:displayName="دانشگاه" ma:format="Dropdown" ma:internalName="_x062f__x0627__x0646__x0634__x06af__x0627__x0647_">
      <xsd:simpleType>
        <xsd:restriction base="dms:Choice">
          <xsd:enumeration value="آبادان"/>
          <xsd:enumeration value="آذربایجان غربی"/>
          <xsd:enumeration value="اردبیل"/>
          <xsd:enumeration value="اسدآباد"/>
          <xsd:enumeration value="اسفراين"/>
          <xsd:enumeration value="اصفهان"/>
          <xsd:enumeration value="البرز"/>
          <xsd:enumeration value="اهواز"/>
          <xsd:enumeration value="ايرانشهر"/>
          <xsd:enumeration value="ایران"/>
          <xsd:enumeration value="ایلام"/>
          <xsd:enumeration value="بابل"/>
          <xsd:enumeration value="بم"/>
          <xsd:enumeration value="بهبهان"/>
          <xsd:enumeration value="بوشهر"/>
          <xsd:enumeration value="بیرجند"/>
          <xsd:enumeration value="تبریز"/>
          <xsd:enumeration value="تربت جام"/>
          <xsd:enumeration value="تربت حیدریه"/>
          <xsd:enumeration value="تهران"/>
          <xsd:enumeration value="جهرم"/>
          <xsd:enumeration value="جیرفت"/>
          <xsd:enumeration value="چهارمحال و بختیاری"/>
          <xsd:enumeration value="خراسان شمالی"/>
          <xsd:enumeration value="خلخال"/>
          <xsd:enumeration value="خمين"/>
          <xsd:enumeration value="خوی"/>
          <xsd:enumeration value="دزفول"/>
          <xsd:enumeration value="رفسنجان"/>
          <xsd:enumeration value="زابل"/>
          <xsd:enumeration value="زاهدان"/>
          <xsd:enumeration value="زنجان"/>
          <xsd:enumeration value="ساوه"/>
          <xsd:enumeration value="سبزوار"/>
          <xsd:enumeration value="سراب"/>
          <xsd:enumeration value="سمنان"/>
          <xsd:enumeration value="سيرجان"/>
          <xsd:enumeration value="شاهرود"/>
          <xsd:enumeration value="شهید بهشتی"/>
          <xsd:enumeration value="شوشتر"/>
          <xsd:enumeration value="شیراز"/>
          <xsd:enumeration value="فسا"/>
          <xsd:enumeration value="قزوین"/>
          <xsd:enumeration value="قم"/>
          <xsd:enumeration value="گراش"/>
          <xsd:enumeration value="گلستان"/>
          <xsd:enumeration value="گناباد"/>
          <xsd:enumeration value="گیلان"/>
          <xsd:enumeration value="لارستان"/>
          <xsd:enumeration value="لرستان"/>
          <xsd:enumeration value="مازندران"/>
          <xsd:enumeration value="مراغه"/>
          <xsd:enumeration value="مرکزی"/>
          <xsd:enumeration value="مشهد"/>
          <xsd:enumeration value="نیشابور"/>
          <xsd:enumeration value="هرمزگان"/>
          <xsd:enumeration value="همدان"/>
          <xsd:enumeration value="کاشان"/>
          <xsd:enumeration value="کردستان"/>
          <xsd:enumeration value="کرمان"/>
          <xsd:enumeration value="کرمانشاه"/>
          <xsd:enumeration value="کهگیلویه و بویراحمد"/>
          <xsd:enumeration value="یزد"/>
          <xsd:enumeration value="ستاد وزارت بهداشت درمان و آموزش پزشکی"/>
        </xsd:restriction>
      </xsd:simpleType>
    </xsd:element>
    <xsd:element name="_x0646__x0648__x0639__x0020__x0641__x0627__x06cc__x0644_" ma:index="13" ma:displayName="نوع فایل" ma:default="فیلم" ma:format="Dropdown" ma:internalName="_x0646__x0648__x0639__x0020__x0641__x0627__x06cc__x0644_">
      <xsd:simpleType>
        <xsd:restriction base="dms:Choice">
          <xsd:enumeration value="فیلم"/>
          <xsd:enumeration value="عکس"/>
          <xsd:enumeration value="پاورپوینت"/>
          <xsd:enumeration value="مستند و راهنما"/>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x062f__x0627__x0646__x0634__x06af__x0627__x0647_ xmlns="12fdc5dc-769e-4543-b10d-fbea3dac4417">گلستان</_x062f__x0627__x0646__x0634__x06af__x0627__x0647_>
    <_x0646__x0648__x0639__x0020__x062d__x06cc__x0637__x0647_ xmlns="12fdc5dc-769e-4543-b10d-fbea3dac4417">سلامت باروري</_x0646__x0648__x0639__x0020__x062d__x06cc__x0637__x0647_>
    <_x0646__x0648__x0639__x0020__x0641__x0627__x06cc__x0644_ xmlns="12fdc5dc-769e-4543-b10d-fbea3dac4417">پاورپوینت</_x0646__x0648__x0639__x0020__x0641__x0627__x06cc__x0644_>
    <_dlc_DocId xmlns="1047730d-92e1-4018-9084-d932fd3a7f58">5NN7CDR5NKU2-831-831</_dlc_DocId>
    <_dlc_DocIdUrl xmlns="1047730d-92e1-4018-9084-d932fd3a7f58">
      <Url>http://www.health.gov.ir/hnd/_layouts/DocIdRedir.aspx?ID=5NN7CDR5NKU2-831-831</Url>
      <Description>5NN7CDR5NKU2-831-831</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B86C337-FB7A-4924-B74E-6AC34E985C26}"/>
</file>

<file path=customXml/itemProps2.xml><?xml version="1.0" encoding="utf-8"?>
<ds:datastoreItem xmlns:ds="http://schemas.openxmlformats.org/officeDocument/2006/customXml" ds:itemID="{E7329921-385B-4AB6-98DE-5609E67146BF}">
  <ds:schemaRefs>
    <ds:schemaRef ds:uri="http://schemas.microsoft.com/office/2006/metadata/properties"/>
    <ds:schemaRef ds:uri="http://schemas.microsoft.com/office/infopath/2007/PartnerControls"/>
    <ds:schemaRef ds:uri="12fdc5dc-769e-4543-b10d-fbea3dac4417"/>
    <ds:schemaRef ds:uri="1047730d-92e1-4018-9084-d932fd3a7f58"/>
  </ds:schemaRefs>
</ds:datastoreItem>
</file>

<file path=customXml/itemProps3.xml><?xml version="1.0" encoding="utf-8"?>
<ds:datastoreItem xmlns:ds="http://schemas.openxmlformats.org/officeDocument/2006/customXml" ds:itemID="{B3D6A770-5EF8-47FE-905F-F8BF79E0CF4D}">
  <ds:schemaRefs>
    <ds:schemaRef ds:uri="http://schemas.microsoft.com/sharepoint/v3/contenttype/forms"/>
  </ds:schemaRefs>
</ds:datastoreItem>
</file>

<file path=customXml/itemProps4.xml><?xml version="1.0" encoding="utf-8"?>
<ds:datastoreItem xmlns:ds="http://schemas.openxmlformats.org/officeDocument/2006/customXml" ds:itemID="{AB30FF71-4BF4-4321-9E2B-8499A7CE164F}">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1023</TotalTime>
  <Words>1300</Words>
  <Application>Microsoft Office PowerPoint</Application>
  <PresentationFormat>On-screen Show (4:3)</PresentationFormat>
  <Paragraphs>229</Paragraphs>
  <Slides>20</Slides>
  <Notes>2</Notes>
  <HiddenSlides>0</HiddenSlides>
  <MMClips>19</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2  Yagut</vt:lpstr>
      <vt:lpstr>Arial</vt:lpstr>
      <vt:lpstr>B Yagut</vt:lpstr>
      <vt:lpstr>Calibri</vt:lpstr>
      <vt:lpstr>Times New Roman</vt:lpstr>
      <vt:lpstr>Office Theme</vt:lpstr>
      <vt:lpstr> مشخصات سند</vt:lpstr>
      <vt:lpstr>PowerPoint Presentation</vt:lpstr>
      <vt:lpstr>اهداف آموزشی</vt:lpstr>
      <vt:lpstr>فهرست عناوین </vt:lpstr>
      <vt:lpstr>مقدمه</vt:lpstr>
      <vt:lpstr>قرصهای ترکیبی ال دی وتری فازیک</vt:lpstr>
      <vt:lpstr>قرص لاینسترول</vt:lpstr>
      <vt:lpstr>آمپول ترکیبی</vt:lpstr>
      <vt:lpstr>آمپول پروژسترونی سه ماهه(DMPA)</vt:lpstr>
      <vt:lpstr>کاندوم</vt:lpstr>
      <vt:lpstr>لوونورجسترول</vt:lpstr>
      <vt:lpstr>روش جراحی درزنان(توبکتومی)</vt:lpstr>
      <vt:lpstr>PowerPoint Presentation</vt:lpstr>
      <vt:lpstr>PowerPoint Presentation</vt:lpstr>
      <vt:lpstr>PowerPoint Presentation</vt:lpstr>
      <vt:lpstr>PowerPoint Presentation</vt:lpstr>
      <vt:lpstr>خلاصه ونتیجه گیری</vt:lpstr>
      <vt:lpstr>پرسش و تمرین</vt:lpstr>
      <vt:lpstr> فهرست منابع</vt:lpstr>
      <vt:lpstr> لطفاً نظرات و پیشنهادات خود پیرامون این بسته آموزشی را به آدرس زیر ارسال کنید</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مراقبت از استفاده کنندگان روشهای پیشگیری از بارداری</dc:title>
  <dc:creator>ACC</dc:creator>
  <cp:lastModifiedBy>Microsoft account</cp:lastModifiedBy>
  <cp:revision>407</cp:revision>
  <dcterms:created xsi:type="dcterms:W3CDTF">2020-04-19T03:35:33Z</dcterms:created>
  <dcterms:modified xsi:type="dcterms:W3CDTF">2020-07-19T18:42:33Z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0x01010038EE485FB9274448B5E5B0FF0ECB3346</vt:lpwstr>
  </property>
  <property fmtid="{D5CDD505-2E9C-101B-9397-08002B2CF9AE}" pid="3" name="_dlc_DocIdItemGuid">
    <vt:lpwstr>8a6cd0e6-2943-48e7-b558-05dced89ea4b</vt:lpwstr>
  </property>
</Properties>
</file>