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3"/>
  </p:notesMasterIdLst>
  <p:sldIdLst>
    <p:sldId id="342" r:id="rId2"/>
    <p:sldId id="326" r:id="rId3"/>
    <p:sldId id="260" r:id="rId4"/>
    <p:sldId id="309" r:id="rId5"/>
    <p:sldId id="327" r:id="rId6"/>
    <p:sldId id="331" r:id="rId7"/>
    <p:sldId id="345" r:id="rId8"/>
    <p:sldId id="344" r:id="rId9"/>
    <p:sldId id="332" r:id="rId10"/>
    <p:sldId id="348" r:id="rId11"/>
    <p:sldId id="333" r:id="rId12"/>
    <p:sldId id="347" r:id="rId13"/>
    <p:sldId id="338" r:id="rId14"/>
    <p:sldId id="349" r:id="rId15"/>
    <p:sldId id="305" r:id="rId16"/>
    <p:sldId id="306" r:id="rId17"/>
    <p:sldId id="351" r:id="rId18"/>
    <p:sldId id="350" r:id="rId19"/>
    <p:sldId id="301" r:id="rId20"/>
    <p:sldId id="307" r:id="rId21"/>
    <p:sldId id="320" r:id="rId2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8" autoAdjust="0"/>
    <p:restoredTop sz="93188" autoAdjust="0"/>
  </p:normalViewPr>
  <p:slideViewPr>
    <p:cSldViewPr>
      <p:cViewPr varScale="1">
        <p:scale>
          <a:sx n="74" d="100"/>
          <a:sy n="74" d="100"/>
        </p:scale>
        <p:origin x="1068"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EBC93-DA42-4A12-9486-83BC60807FC1}" type="datetimeFigureOut">
              <a:rPr lang="en-US" smtClean="0"/>
              <a:pPr/>
              <a:t>7/19/2020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5FAF19-DF65-4BCC-A52E-EF957425BE5A}" type="slidenum">
              <a:rPr lang="en-US" smtClean="0"/>
              <a:pPr/>
              <a:t>‹#›</a:t>
            </a:fld>
            <a:endParaRPr lang="en-US"/>
          </a:p>
        </p:txBody>
      </p:sp>
    </p:spTree>
    <p:extLst>
      <p:ext uri="{BB962C8B-B14F-4D97-AF65-F5344CB8AC3E}">
        <p14:creationId xmlns:p14="http://schemas.microsoft.com/office/powerpoint/2010/main" val="3213185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874A621-95A4-4181-8DA4-05078DDDE8C7}" type="datetimeFigureOut">
              <a:rPr lang="fa-IR" smtClean="0"/>
              <a:pPr/>
              <a:t>11/29/1441</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D5D6A89-7631-4948-B643-1FEE7C463907}"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2.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0.wma"/><Relationship Id="rId1" Type="http://schemas.microsoft.com/office/2007/relationships/media" Target="../media/media10.wm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wma"/><Relationship Id="rId1" Type="http://schemas.microsoft.com/office/2007/relationships/media" Target="../media/media11.wma"/><Relationship Id="rId5" Type="http://schemas.openxmlformats.org/officeDocument/2006/relationships/image" Target="../media/image2.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wma"/><Relationship Id="rId1" Type="http://schemas.microsoft.com/office/2007/relationships/media" Target="../media/media12.wm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2.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ma"/><Relationship Id="rId1" Type="http://schemas.microsoft.com/office/2007/relationships/media" Target="../media/media14.wm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wma"/><Relationship Id="rId1" Type="http://schemas.microsoft.com/office/2007/relationships/media" Target="../media/media15.wma"/><Relationship Id="rId5" Type="http://schemas.openxmlformats.org/officeDocument/2006/relationships/image" Target="../media/image2.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wma"/><Relationship Id="rId1" Type="http://schemas.microsoft.com/office/2007/relationships/media" Target="../media/media16.wma"/><Relationship Id="rId5" Type="http://schemas.openxmlformats.org/officeDocument/2006/relationships/image" Target="../media/image2.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wma"/><Relationship Id="rId1" Type="http://schemas.microsoft.com/office/2007/relationships/media" Target="../media/media17.wm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wma"/><Relationship Id="rId1" Type="http://schemas.microsoft.com/office/2007/relationships/media" Target="../media/media18.wm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ma"/><Relationship Id="rId1" Type="http://schemas.microsoft.com/office/2007/relationships/media" Target="../media/media19.wm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ma"/><Relationship Id="rId1" Type="http://schemas.microsoft.com/office/2007/relationships/media" Target="../media/media2.wm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wma"/><Relationship Id="rId1" Type="http://schemas.microsoft.com/office/2007/relationships/media" Target="../media/media6.wma"/><Relationship Id="rId5" Type="http://schemas.openxmlformats.org/officeDocument/2006/relationships/image" Target="../media/image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2.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ma"/><Relationship Id="rId1" Type="http://schemas.microsoft.com/office/2007/relationships/media" Target="../media/media8.wm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0" y="1066800"/>
            <a:ext cx="9144000" cy="5059363"/>
          </a:xfrm>
        </p:spPr>
        <p:txBody>
          <a:bodyPr/>
          <a:lstStyle/>
          <a:p>
            <a:pPr algn="ctr">
              <a:buNone/>
            </a:pPr>
            <a:endParaRPr lang="fa-IR" dirty="0" smtClean="0"/>
          </a:p>
          <a:p>
            <a:pPr algn="ctr">
              <a:buNone/>
            </a:pPr>
            <a:endParaRPr lang="fa-IR" dirty="0" smtClean="0"/>
          </a:p>
          <a:p>
            <a:pPr algn="ctr">
              <a:buNone/>
            </a:pPr>
            <a:r>
              <a:rPr lang="fa-IR" sz="4000" dirty="0" smtClean="0">
                <a:cs typeface="B Yagut" pitchFamily="2" charset="-78"/>
              </a:rPr>
              <a:t>آشنایی با فرمهای آماری</a:t>
            </a:r>
          </a:p>
          <a:p>
            <a:pPr algn="ctr">
              <a:buNone/>
            </a:pPr>
            <a:endParaRPr lang="fa-IR" sz="4000" dirty="0" smtClean="0">
              <a:cs typeface="B Yagut" pitchFamily="2" charset="-78"/>
            </a:endParaRPr>
          </a:p>
          <a:p>
            <a:pPr algn="ctr">
              <a:buNone/>
            </a:pPr>
            <a:r>
              <a:rPr lang="fa-IR" sz="4000" dirty="0" smtClean="0">
                <a:cs typeface="B Yagut" pitchFamily="2" charset="-78"/>
              </a:rPr>
              <a:t>سلامت باروری</a:t>
            </a:r>
            <a:endParaRPr lang="en-US" sz="4000" dirty="0">
              <a:cs typeface="B Yagut"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mar\Desktop\Capture8.PNG"/>
          <p:cNvPicPr>
            <a:picLocks noGrp="1" noChangeAspect="1" noChangeArrowheads="1"/>
          </p:cNvPicPr>
          <p:nvPr>
            <p:ph idx="4294967295"/>
          </p:nvPr>
        </p:nvPicPr>
        <p:blipFill>
          <a:blip r:embed="rId4"/>
          <a:srcRect/>
          <a:stretch>
            <a:fillRect/>
          </a:stretch>
        </p:blipFill>
        <p:spPr bwMode="auto">
          <a:xfrm>
            <a:off x="0" y="838200"/>
            <a:ext cx="9144000" cy="5562600"/>
          </a:xfrm>
          <a:prstGeom prst="rect">
            <a:avLst/>
          </a:prstGeom>
          <a:noFill/>
        </p:spPr>
      </p:pic>
      <p:sp>
        <p:nvSpPr>
          <p:cNvPr id="2" name="TextBox 1"/>
          <p:cNvSpPr txBox="1"/>
          <p:nvPr/>
        </p:nvSpPr>
        <p:spPr>
          <a:xfrm>
            <a:off x="304800" y="152400"/>
            <a:ext cx="8763000" cy="461665"/>
          </a:xfrm>
          <a:prstGeom prst="rect">
            <a:avLst/>
          </a:prstGeom>
          <a:noFill/>
        </p:spPr>
        <p:txBody>
          <a:bodyPr wrap="square" rtlCol="0">
            <a:spAutoFit/>
          </a:bodyPr>
          <a:lstStyle/>
          <a:p>
            <a:r>
              <a:rPr lang="fa-IR" sz="2400" dirty="0" smtClean="0">
                <a:solidFill>
                  <a:srgbClr val="FF0000"/>
                </a:solidFill>
                <a:latin typeface="2  Yagut"/>
              </a:rPr>
              <a:t>فرایند عملی نحوه استخراج </a:t>
            </a:r>
            <a:r>
              <a:rPr lang="fa-IR" sz="2400" dirty="0">
                <a:solidFill>
                  <a:srgbClr val="FF0000"/>
                </a:solidFill>
                <a:latin typeface="2  Yagut"/>
              </a:rPr>
              <a:t>تعداد افراد استفاده کننده از  روشهای جلوگیری از بارداری</a:t>
            </a:r>
            <a:endParaRPr lang="en-US" sz="2400" dirty="0">
              <a:solidFill>
                <a:srgbClr val="FF0000"/>
              </a:solidFill>
              <a:latin typeface="2  Yagut"/>
            </a:endParaRPr>
          </a:p>
        </p:txBody>
      </p:sp>
      <p:pic>
        <p:nvPicPr>
          <p:cNvPr id="3" name="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905000" y="6417972"/>
            <a:ext cx="6858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7000"/>
    </mc:Choice>
    <mc:Fallback xmlns="">
      <p:transition spd="slow"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62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2400" y="274638"/>
            <a:ext cx="9296400" cy="1143000"/>
          </a:xfrm>
        </p:spPr>
        <p:txBody>
          <a:bodyPr>
            <a:normAutofit/>
          </a:bodyPr>
          <a:lstStyle/>
          <a:p>
            <a:r>
              <a:rPr lang="fa-IR" sz="3200" dirty="0" smtClean="0">
                <a:cs typeface="B Yagut" pitchFamily="2" charset="-78"/>
              </a:rPr>
              <a:t>نحوه استخراج اطلاعات مرتبط با تعداد مراقبتهای مصرف کنندگان روشهای پیشگیری از بارداری </a:t>
            </a:r>
            <a:endParaRPr lang="en-US" sz="3200" dirty="0">
              <a:cs typeface="B Yagut" pitchFamily="2" charset="-78"/>
            </a:endParaRPr>
          </a:p>
        </p:txBody>
      </p:sp>
      <p:sp>
        <p:nvSpPr>
          <p:cNvPr id="3" name="Content Placeholder 2"/>
          <p:cNvSpPr>
            <a:spLocks noGrp="1"/>
          </p:cNvSpPr>
          <p:nvPr>
            <p:ph idx="4294967295"/>
          </p:nvPr>
        </p:nvSpPr>
        <p:spPr>
          <a:xfrm>
            <a:off x="0" y="1357297"/>
            <a:ext cx="9144000" cy="4768865"/>
          </a:xfrm>
        </p:spPr>
        <p:txBody>
          <a:bodyPr>
            <a:normAutofit/>
          </a:bodyPr>
          <a:lstStyle/>
          <a:p>
            <a:pPr>
              <a:buNone/>
            </a:pPr>
            <a:r>
              <a:rPr lang="fa-IR" sz="2800" dirty="0" smtClean="0">
                <a:cs typeface="2  Yagut" pitchFamily="2" charset="-78"/>
              </a:rPr>
              <a:t>   </a:t>
            </a:r>
          </a:p>
          <a:p>
            <a:pPr>
              <a:buNone/>
            </a:pPr>
            <a:r>
              <a:rPr lang="fa-IR" sz="2800" dirty="0" smtClean="0">
                <a:cs typeface="2  Yagut" pitchFamily="2" charset="-78"/>
              </a:rPr>
              <a:t> ازباکس مراقبت/ویزیت/مراجعه واردمراقبتها شده و</a:t>
            </a:r>
            <a:r>
              <a:rPr lang="fa-IR" sz="2800" b="1" dirty="0" smtClean="0"/>
              <a:t> </a:t>
            </a:r>
            <a:r>
              <a:rPr lang="fa-IR" sz="2800" dirty="0" smtClean="0">
                <a:cs typeface="2  Yagut" pitchFamily="2" charset="-78"/>
              </a:rPr>
              <a:t>جزئیات آماری مراقبت های انجام شده اشخاص را جستجو می کنیم.</a:t>
            </a:r>
          </a:p>
          <a:p>
            <a:pPr>
              <a:buNone/>
            </a:pPr>
            <a:r>
              <a:rPr lang="fa-IR" sz="2800" dirty="0" smtClean="0">
                <a:cs typeface="2  Yagut" pitchFamily="2" charset="-78"/>
              </a:rPr>
              <a:t>    ازقسمت گروه بندی ،سلامت باروری را انتخاب می کنیم.</a:t>
            </a:r>
          </a:p>
          <a:p>
            <a:pPr>
              <a:buNone/>
            </a:pPr>
            <a:r>
              <a:rPr lang="fa-IR" sz="2800" dirty="0" smtClean="0">
                <a:cs typeface="2  Yagut" pitchFamily="2" charset="-78"/>
              </a:rPr>
              <a:t>   </a:t>
            </a:r>
            <a:r>
              <a:rPr lang="en-US" sz="2800" dirty="0" smtClean="0">
                <a:cs typeface="2  Yagut" pitchFamily="2" charset="-78"/>
              </a:rPr>
              <a:t> </a:t>
            </a:r>
            <a:r>
              <a:rPr lang="fa-IR" sz="2800" dirty="0" smtClean="0">
                <a:cs typeface="2  Yagut" pitchFamily="2" charset="-78"/>
              </a:rPr>
              <a:t>سپس نوع جمعیت و واحد را انتخاب کرده وبعدازآن جنسیت را زن ثبت می کنیم.بعداز آن نقش مراقبت کننده ونام فرد را انتخاب می کنیم تا آمارمراقبتهای آن فرد مشخص شود.</a:t>
            </a:r>
          </a:p>
          <a:p>
            <a:pPr>
              <a:buNone/>
            </a:pPr>
            <a:r>
              <a:rPr lang="fa-IR" sz="2800" dirty="0" smtClean="0">
                <a:cs typeface="2  Yagut" pitchFamily="2" charset="-78"/>
              </a:rPr>
              <a:t>   ازباکس مراقبت،فرم روش مورد نظر انتخاب می شود.</a:t>
            </a:r>
          </a:p>
          <a:p>
            <a:pPr>
              <a:buNone/>
            </a:pPr>
            <a:r>
              <a:rPr lang="fa-IR" sz="2800" dirty="0" smtClean="0">
                <a:cs typeface="2  Yagut" pitchFamily="2" charset="-78"/>
              </a:rPr>
              <a:t>   درصورت نیاز بازه زمانی  نیز تعیین گردد.</a:t>
            </a:r>
          </a:p>
          <a:p>
            <a:pPr>
              <a:buNone/>
            </a:pPr>
            <a:endParaRPr lang="fa-IR" sz="2800" dirty="0" smtClean="0">
              <a:cs typeface="2  Yagut" pitchFamily="2" charset="-78"/>
            </a:endParaRPr>
          </a:p>
        </p:txBody>
      </p:sp>
      <p:pic>
        <p:nvPicPr>
          <p:cNvPr id="2" name="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828800" y="582136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2000"/>
    </mc:Choice>
    <mc:Fallback xmlns="">
      <p:transition spd="slow" advTm="5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98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mar\Desktop\Capture5.PNG"/>
          <p:cNvPicPr>
            <a:picLocks noChangeAspect="1" noChangeArrowheads="1"/>
          </p:cNvPicPr>
          <p:nvPr/>
        </p:nvPicPr>
        <p:blipFill>
          <a:blip r:embed="rId4"/>
          <a:srcRect/>
          <a:stretch>
            <a:fillRect/>
          </a:stretch>
        </p:blipFill>
        <p:spPr bwMode="auto">
          <a:xfrm>
            <a:off x="0" y="1143000"/>
            <a:ext cx="9144000" cy="5181600"/>
          </a:xfrm>
          <a:prstGeom prst="rect">
            <a:avLst/>
          </a:prstGeom>
          <a:noFill/>
        </p:spPr>
      </p:pic>
      <p:sp>
        <p:nvSpPr>
          <p:cNvPr id="2" name="Rectangle 1"/>
          <p:cNvSpPr/>
          <p:nvPr/>
        </p:nvSpPr>
        <p:spPr>
          <a:xfrm>
            <a:off x="81987" y="480560"/>
            <a:ext cx="9067800" cy="400110"/>
          </a:xfrm>
          <a:prstGeom prst="rect">
            <a:avLst/>
          </a:prstGeom>
        </p:spPr>
        <p:txBody>
          <a:bodyPr wrap="square">
            <a:spAutoFit/>
          </a:bodyPr>
          <a:lstStyle/>
          <a:p>
            <a:pPr algn="ctr"/>
            <a:r>
              <a:rPr lang="fa-IR" sz="2000" dirty="0">
                <a:solidFill>
                  <a:srgbClr val="FF0000"/>
                </a:solidFill>
              </a:rPr>
              <a:t>نحوه استخراج اطلاعات مرتبط با </a:t>
            </a:r>
            <a:r>
              <a:rPr lang="fa-IR" sz="2000" dirty="0" smtClean="0">
                <a:solidFill>
                  <a:srgbClr val="FF0000"/>
                </a:solidFill>
              </a:rPr>
              <a:t>تعداد مراقبتهای مصرف </a:t>
            </a:r>
            <a:r>
              <a:rPr lang="fa-IR" sz="2000" dirty="0">
                <a:solidFill>
                  <a:srgbClr val="FF0000"/>
                </a:solidFill>
              </a:rPr>
              <a:t>کنندگان روشهای جلوگیری از بارداری </a:t>
            </a:r>
            <a:endParaRPr lang="en-US" sz="2000" dirty="0">
              <a:solidFill>
                <a:srgbClr val="FF0000"/>
              </a:solidFill>
            </a:endParaRPr>
          </a:p>
        </p:txBody>
      </p:sp>
      <p:pic>
        <p:nvPicPr>
          <p:cNvPr id="3" name="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66800" y="6096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2000"/>
    </mc:Choice>
    <mc:Fallback xmlns="">
      <p:transition spd="slow" advTm="4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51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9067800" cy="1143008"/>
          </a:xfrm>
        </p:spPr>
        <p:txBody>
          <a:bodyPr>
            <a:normAutofit fontScale="90000"/>
          </a:bodyPr>
          <a:lstStyle/>
          <a:p>
            <a:r>
              <a:rPr lang="fa-IR" sz="4000" dirty="0" smtClean="0">
                <a:solidFill>
                  <a:srgbClr val="FF0000"/>
                </a:solidFill>
                <a:cs typeface="B Yagut" pitchFamily="2" charset="-78"/>
              </a:rPr>
              <a:t>نحوه استخراج آمار کلاسهای آموزشی سلامت باروری</a:t>
            </a:r>
            <a:endParaRPr lang="fa-IR" sz="4000" dirty="0">
              <a:solidFill>
                <a:srgbClr val="FF0000"/>
              </a:solidFill>
              <a:cs typeface="B Yagut" pitchFamily="2" charset="-78"/>
            </a:endParaRPr>
          </a:p>
        </p:txBody>
      </p:sp>
      <p:sp>
        <p:nvSpPr>
          <p:cNvPr id="3" name="Content Placeholder 2"/>
          <p:cNvSpPr>
            <a:spLocks noGrp="1"/>
          </p:cNvSpPr>
          <p:nvPr>
            <p:ph idx="1"/>
          </p:nvPr>
        </p:nvSpPr>
        <p:spPr>
          <a:xfrm>
            <a:off x="0" y="1600200"/>
            <a:ext cx="8820472" cy="4554551"/>
          </a:xfrm>
        </p:spPr>
        <p:txBody>
          <a:bodyPr>
            <a:normAutofit/>
          </a:bodyPr>
          <a:lstStyle/>
          <a:p>
            <a:pPr>
              <a:buNone/>
            </a:pPr>
            <a:r>
              <a:rPr lang="en-US" sz="2800" dirty="0" smtClean="0">
                <a:solidFill>
                  <a:schemeClr val="tx1">
                    <a:lumMod val="95000"/>
                    <a:lumOff val="5000"/>
                  </a:schemeClr>
                </a:solidFill>
                <a:cs typeface="2  Yagut" pitchFamily="2" charset="-78"/>
              </a:rPr>
              <a:t>    </a:t>
            </a:r>
            <a:r>
              <a:rPr lang="fa-IR" dirty="0" smtClean="0">
                <a:solidFill>
                  <a:schemeClr val="tx1">
                    <a:lumMod val="95000"/>
                    <a:lumOff val="5000"/>
                  </a:schemeClr>
                </a:solidFill>
                <a:cs typeface="2  Yagut" pitchFamily="2" charset="-78"/>
              </a:rPr>
              <a:t>ازباکس آموزش وخود مراقبتی وارد دوره های آموزشی شده و گزینه شرکت کنندگان در دوره های آموزشی را انتخاب می کنیم.</a:t>
            </a:r>
          </a:p>
          <a:p>
            <a:pPr>
              <a:buNone/>
            </a:pPr>
            <a:r>
              <a:rPr lang="en-US" dirty="0" smtClean="0">
                <a:solidFill>
                  <a:schemeClr val="tx1">
                    <a:lumMod val="95000"/>
                    <a:lumOff val="5000"/>
                  </a:schemeClr>
                </a:solidFill>
                <a:cs typeface="2  Yagut" pitchFamily="2" charset="-78"/>
              </a:rPr>
              <a:t>     </a:t>
            </a:r>
            <a:r>
              <a:rPr lang="fa-IR" dirty="0" smtClean="0">
                <a:solidFill>
                  <a:schemeClr val="tx1">
                    <a:lumMod val="95000"/>
                    <a:lumOff val="5000"/>
                  </a:schemeClr>
                </a:solidFill>
                <a:cs typeface="2  Yagut" pitchFamily="2" charset="-78"/>
              </a:rPr>
              <a:t>سپس دسته بندی ،دوره آموزشی ،تاریخ ،نحوه شرکت ومکان آموزش تعیین می گردد.</a:t>
            </a:r>
          </a:p>
          <a:p>
            <a:pPr>
              <a:buNone/>
            </a:pPr>
            <a:r>
              <a:rPr lang="en-US" dirty="0" smtClean="0">
                <a:solidFill>
                  <a:schemeClr val="tx1">
                    <a:lumMod val="95000"/>
                    <a:lumOff val="5000"/>
                  </a:schemeClr>
                </a:solidFill>
                <a:cs typeface="2  Yagut" pitchFamily="2" charset="-78"/>
              </a:rPr>
              <a:t>    </a:t>
            </a:r>
            <a:r>
              <a:rPr lang="fa-IR" dirty="0" smtClean="0">
                <a:solidFill>
                  <a:schemeClr val="tx1">
                    <a:lumMod val="95000"/>
                    <a:lumOff val="5000"/>
                  </a:schemeClr>
                </a:solidFill>
                <a:cs typeface="2  Yagut" pitchFamily="2" charset="-78"/>
              </a:rPr>
              <a:t>بعــــــــــدازآن نوع آمــــــوزش(فردی یا گــــــــروهی)،طول دوره و گروه هدف (مخاطب آموزشی</a:t>
            </a:r>
            <a:r>
              <a:rPr lang="en-US" dirty="0" smtClean="0">
                <a:solidFill>
                  <a:schemeClr val="tx1">
                    <a:lumMod val="95000"/>
                    <a:lumOff val="5000"/>
                  </a:schemeClr>
                </a:solidFill>
                <a:cs typeface="2  Yagut" pitchFamily="2" charset="-78"/>
              </a:rPr>
              <a:t>(</a:t>
            </a:r>
            <a:r>
              <a:rPr lang="fa-IR" dirty="0" smtClean="0">
                <a:solidFill>
                  <a:schemeClr val="tx1">
                    <a:lumMod val="95000"/>
                    <a:lumOff val="5000"/>
                  </a:schemeClr>
                </a:solidFill>
                <a:cs typeface="2  Yagut" pitchFamily="2" charset="-78"/>
              </a:rPr>
              <a:t> را مشخــــص می کنیم</a:t>
            </a:r>
            <a:r>
              <a:rPr lang="en-US" dirty="0" smtClean="0">
                <a:solidFill>
                  <a:schemeClr val="tx1">
                    <a:lumMod val="95000"/>
                    <a:lumOff val="5000"/>
                  </a:schemeClr>
                </a:solidFill>
                <a:cs typeface="2  Yagut" pitchFamily="2" charset="-78"/>
              </a:rPr>
              <a:t> </a:t>
            </a:r>
            <a:r>
              <a:rPr lang="fa-IR" dirty="0" smtClean="0">
                <a:solidFill>
                  <a:schemeClr val="tx1">
                    <a:lumMod val="95000"/>
                    <a:lumOff val="5000"/>
                  </a:schemeClr>
                </a:solidFill>
                <a:cs typeface="2  Yagut" pitchFamily="2" charset="-78"/>
              </a:rPr>
              <a:t>ودرصورت نیازواحد مربوطه را انتخاب می کنیم</a:t>
            </a:r>
            <a:r>
              <a:rPr lang="fa-IR" sz="2800" dirty="0" smtClean="0">
                <a:cs typeface="2  Yagut" pitchFamily="2" charset="-78"/>
              </a:rPr>
              <a:t>.</a:t>
            </a:r>
            <a:endParaRPr lang="en-US" sz="2800" dirty="0" smtClean="0">
              <a:cs typeface="2  Yagut" pitchFamily="2" charset="-78"/>
            </a:endParaRPr>
          </a:p>
        </p:txBody>
      </p:sp>
      <p:pic>
        <p:nvPicPr>
          <p:cNvPr id="4" name="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05000" y="5849951"/>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2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mar\Desktop\Capture10.PNG"/>
          <p:cNvPicPr>
            <a:picLocks noGrp="1" noChangeAspect="1" noChangeArrowheads="1"/>
          </p:cNvPicPr>
          <p:nvPr>
            <p:ph idx="4294967295"/>
          </p:nvPr>
        </p:nvPicPr>
        <p:blipFill>
          <a:blip r:embed="rId4"/>
          <a:srcRect/>
          <a:stretch>
            <a:fillRect/>
          </a:stretch>
        </p:blipFill>
        <p:spPr bwMode="auto">
          <a:xfrm>
            <a:off x="152400" y="1295400"/>
            <a:ext cx="8839200" cy="5105400"/>
          </a:xfrm>
          <a:prstGeom prst="rect">
            <a:avLst/>
          </a:prstGeom>
          <a:noFill/>
        </p:spPr>
      </p:pic>
      <p:sp>
        <p:nvSpPr>
          <p:cNvPr id="3" name="TextBox 2"/>
          <p:cNvSpPr txBox="1"/>
          <p:nvPr/>
        </p:nvSpPr>
        <p:spPr>
          <a:xfrm>
            <a:off x="-304800" y="381000"/>
            <a:ext cx="9220200" cy="584775"/>
          </a:xfrm>
          <a:prstGeom prst="rect">
            <a:avLst/>
          </a:prstGeom>
          <a:noFill/>
        </p:spPr>
        <p:txBody>
          <a:bodyPr wrap="square" rtlCol="0">
            <a:spAutoFit/>
          </a:bodyPr>
          <a:lstStyle/>
          <a:p>
            <a:r>
              <a:rPr lang="fa-IR" sz="3200" dirty="0" smtClean="0">
                <a:solidFill>
                  <a:srgbClr val="FF0000"/>
                </a:solidFill>
                <a:cs typeface="2  Yagut"/>
              </a:rPr>
              <a:t>فرایند عملی نحوه </a:t>
            </a:r>
            <a:r>
              <a:rPr lang="fa-IR" sz="3200" dirty="0">
                <a:solidFill>
                  <a:srgbClr val="FF0000"/>
                </a:solidFill>
                <a:cs typeface="2  Yagut"/>
              </a:rPr>
              <a:t>استخراج آمار کلاسهای آموزشی سلامت باروری</a:t>
            </a:r>
            <a:endParaRPr lang="en-US" sz="3200" dirty="0">
              <a:solidFill>
                <a:srgbClr val="FF0000"/>
              </a:solidFill>
              <a:cs typeface="2  Yagut"/>
            </a:endParaRPr>
          </a:p>
        </p:txBody>
      </p:sp>
      <p:pic>
        <p:nvPicPr>
          <p:cNvPr id="2" name="1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52600" y="5638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8000"/>
    </mc:Choice>
    <mc:Fallback xmlns="">
      <p:transition spd="slow" advTm="3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7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4000" dirty="0" smtClean="0">
                <a:cs typeface="B Yagut" pitchFamily="2" charset="-78"/>
              </a:rPr>
              <a:t>نحوه استخراج گزارش جمعیت به تفکیک سن وجنس</a:t>
            </a:r>
            <a:endParaRPr lang="en-US" sz="4000"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a:bodyPr>
          <a:lstStyle/>
          <a:p>
            <a:pPr marL="0" indent="0">
              <a:buNone/>
            </a:pPr>
            <a:endParaRPr lang="fa-IR" sz="2800" dirty="0" smtClean="0">
              <a:cs typeface="2  Yagut" pitchFamily="2" charset="-78"/>
            </a:endParaRPr>
          </a:p>
          <a:p>
            <a:pPr>
              <a:buNone/>
            </a:pPr>
            <a:r>
              <a:rPr lang="en-US" sz="2800" dirty="0" smtClean="0">
                <a:cs typeface="2  Yagut" pitchFamily="2" charset="-78"/>
              </a:rPr>
              <a:t>   </a:t>
            </a:r>
            <a:r>
              <a:rPr lang="fa-IR" dirty="0" smtClean="0">
                <a:cs typeface="2  Yagut" pitchFamily="2" charset="-78"/>
              </a:rPr>
              <a:t>ازباکس گزارشها وارد گزارش اشخاص شده وسپس جمعیت براساس سن وجنس را انتخاب می کنیم.</a:t>
            </a:r>
          </a:p>
          <a:p>
            <a:pPr>
              <a:buNone/>
            </a:pPr>
            <a:r>
              <a:rPr lang="en-US" dirty="0" smtClean="0">
                <a:cs typeface="2  Yagut" pitchFamily="2" charset="-78"/>
              </a:rPr>
              <a:t>   </a:t>
            </a:r>
            <a:r>
              <a:rPr lang="fa-IR" dirty="0" smtClean="0">
                <a:cs typeface="2  Yagut" pitchFamily="2" charset="-78"/>
              </a:rPr>
              <a:t>دراین مرحله واحد مورد نظر،ملیت ،محل سکونت ونوع گزارش را انتخاب می کنیم.</a:t>
            </a:r>
          </a:p>
          <a:p>
            <a:pPr>
              <a:buNone/>
            </a:pPr>
            <a:r>
              <a:rPr lang="en-US" dirty="0" smtClean="0">
                <a:cs typeface="2  Yagut" pitchFamily="2" charset="-78"/>
              </a:rPr>
              <a:t>   </a:t>
            </a:r>
            <a:r>
              <a:rPr lang="fa-IR" dirty="0" smtClean="0">
                <a:cs typeface="2  Yagut" pitchFamily="2" charset="-78"/>
              </a:rPr>
              <a:t>وپس از جستجو،آمارمربوطه را برحسب جنسیت وروستای اصلی وقمر مشاهده خواهیم کرد.</a:t>
            </a:r>
            <a:endParaRPr lang="en-US" dirty="0">
              <a:cs typeface="2  Yagut" pitchFamily="2" charset="-78"/>
            </a:endParaRPr>
          </a:p>
        </p:txBody>
      </p:sp>
      <p:pic>
        <p:nvPicPr>
          <p:cNvPr id="4" name="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6800" y="6221569"/>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2000"/>
    </mc:Choice>
    <mc:Fallback xmlns="">
      <p:transition spd="slow" advTm="3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3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14282" y="1071546"/>
            <a:ext cx="8572560" cy="5054617"/>
          </a:xfrm>
        </p:spPr>
        <p:txBody>
          <a:bodyPr>
            <a:normAutofit/>
          </a:bodyPr>
          <a:lstStyle/>
          <a:p>
            <a:pPr>
              <a:buNone/>
            </a:pPr>
            <a:r>
              <a:rPr lang="fa-IR" sz="2800" dirty="0" smtClean="0">
                <a:cs typeface="2  Yagut" pitchFamily="2" charset="-78"/>
              </a:rPr>
              <a:t> 2</a:t>
            </a:r>
            <a:r>
              <a:rPr lang="fa-IR" sz="2800" dirty="0" smtClean="0">
                <a:cs typeface="B Yagut" pitchFamily="2" charset="-78"/>
              </a:rPr>
              <a:t>-مشارکت مردان در سلامت بارداری وسلامت مادر وکودک:</a:t>
            </a:r>
          </a:p>
          <a:p>
            <a:r>
              <a:rPr lang="fa-IR" sz="2800" dirty="0" smtClean="0">
                <a:cs typeface="B Yagut" pitchFamily="2" charset="-78"/>
              </a:rPr>
              <a:t>  ازدیدگاه مادران باردارافزایش انتظارات آنهاونیازبه حمایت از سوی مردان دلیلی برای نیاز به مشارکت همسران آنهاست.</a:t>
            </a:r>
            <a:endParaRPr lang="en-US" sz="2800" dirty="0" smtClean="0">
              <a:cs typeface="B Yagut" pitchFamily="2" charset="-78"/>
            </a:endParaRPr>
          </a:p>
          <a:p>
            <a:endParaRPr lang="fa-IR" sz="2800" dirty="0" smtClean="0">
              <a:cs typeface="B Yagut" pitchFamily="2" charset="-78"/>
            </a:endParaRPr>
          </a:p>
          <a:p>
            <a:r>
              <a:rPr lang="fa-IR" sz="2800" dirty="0" smtClean="0">
                <a:cs typeface="B Yagut" pitchFamily="2" charset="-78"/>
              </a:rPr>
              <a:t>   ازنظرارائه دهندگان خدمت هم مشارکت مردان باعث بهبود کیفیت مراقبتها،درک نیازهای بهداشتی زنان وتسهیل پذیرش مراقبتهایی چون سونوگرافی ومراجعه به پزشک خواهد شد.</a:t>
            </a:r>
            <a:endParaRPr lang="en-US" sz="2800" dirty="0">
              <a:cs typeface="B Yagut" pitchFamily="2" charset="-78"/>
            </a:endParaRPr>
          </a:p>
        </p:txBody>
      </p:sp>
      <p:pic>
        <p:nvPicPr>
          <p:cNvPr id="3074" name="Picture 2" descr="C:\Users\amar\Desktop\Capture15.PNG"/>
          <p:cNvPicPr>
            <a:picLocks noChangeAspect="1" noChangeArrowheads="1"/>
          </p:cNvPicPr>
          <p:nvPr/>
        </p:nvPicPr>
        <p:blipFill>
          <a:blip r:embed="rId4"/>
          <a:srcRect/>
          <a:stretch>
            <a:fillRect/>
          </a:stretch>
        </p:blipFill>
        <p:spPr bwMode="auto">
          <a:xfrm>
            <a:off x="152400" y="762000"/>
            <a:ext cx="8839200" cy="5562600"/>
          </a:xfrm>
          <a:prstGeom prst="rect">
            <a:avLst/>
          </a:prstGeom>
          <a:noFill/>
        </p:spPr>
      </p:pic>
      <p:sp>
        <p:nvSpPr>
          <p:cNvPr id="2" name="TextBox 1"/>
          <p:cNvSpPr txBox="1"/>
          <p:nvPr/>
        </p:nvSpPr>
        <p:spPr>
          <a:xfrm>
            <a:off x="152401" y="119390"/>
            <a:ext cx="8634442" cy="584775"/>
          </a:xfrm>
          <a:prstGeom prst="rect">
            <a:avLst/>
          </a:prstGeom>
          <a:noFill/>
        </p:spPr>
        <p:txBody>
          <a:bodyPr wrap="square" rtlCol="0">
            <a:spAutoFit/>
          </a:bodyPr>
          <a:lstStyle/>
          <a:p>
            <a:r>
              <a:rPr lang="fa-IR" sz="3200" dirty="0" smtClean="0">
                <a:solidFill>
                  <a:srgbClr val="FF0000"/>
                </a:solidFill>
                <a:cs typeface="2  Yagut"/>
              </a:rPr>
              <a:t>فرایند عملی نحوه </a:t>
            </a:r>
            <a:r>
              <a:rPr lang="fa-IR" sz="3200" dirty="0">
                <a:solidFill>
                  <a:srgbClr val="FF0000"/>
                </a:solidFill>
                <a:cs typeface="2  Yagut"/>
              </a:rPr>
              <a:t>استخراج گزارش جمعیت به تفکیک سن وجنس</a:t>
            </a:r>
            <a:endParaRPr lang="en-US" sz="3200" dirty="0">
              <a:solidFill>
                <a:srgbClr val="FF0000"/>
              </a:solidFill>
              <a:cs typeface="2  Yagut"/>
            </a:endParaRPr>
          </a:p>
        </p:txBody>
      </p:sp>
      <p:pic>
        <p:nvPicPr>
          <p:cNvPr id="4" name="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371600" y="6019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6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هرم سنی</a:t>
            </a:r>
            <a:endParaRPr lang="en-US" sz="4000" dirty="0">
              <a:cs typeface="B Yagut" pitchFamily="2" charset="-78"/>
            </a:endParaRPr>
          </a:p>
        </p:txBody>
      </p:sp>
      <p:sp>
        <p:nvSpPr>
          <p:cNvPr id="3" name="Content Placeholder 2"/>
          <p:cNvSpPr>
            <a:spLocks noGrp="1"/>
          </p:cNvSpPr>
          <p:nvPr>
            <p:ph idx="1"/>
          </p:nvPr>
        </p:nvSpPr>
        <p:spPr>
          <a:xfrm>
            <a:off x="228600" y="1219201"/>
            <a:ext cx="8763000" cy="1066800"/>
          </a:xfrm>
        </p:spPr>
        <p:txBody>
          <a:bodyPr>
            <a:normAutofit fontScale="85000" lnSpcReduction="20000"/>
          </a:bodyPr>
          <a:lstStyle/>
          <a:p>
            <a:pPr>
              <a:buNone/>
            </a:pPr>
            <a:r>
              <a:rPr lang="fa-IR" sz="2800" dirty="0" smtClean="0">
                <a:cs typeface="2  Yagut" pitchFamily="2" charset="-78"/>
              </a:rPr>
              <a:t>    ازباکس گزارشها وارد گزارش اشخاص شده وسپس هرم سنی جمعیت تحت پوشش را انتخاب می کنیم.</a:t>
            </a:r>
          </a:p>
          <a:p>
            <a:pPr>
              <a:buNone/>
            </a:pPr>
            <a:r>
              <a:rPr lang="fa-IR" sz="2800" dirty="0" smtClean="0">
                <a:cs typeface="2  Yagut" pitchFamily="2" charset="-78"/>
              </a:rPr>
              <a:t>    دراین مرحله واحد،نوع گزارش،ملیت ومحل سکونت تعیین می گردد.</a:t>
            </a:r>
          </a:p>
          <a:p>
            <a:pPr>
              <a:buNone/>
            </a:pPr>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322512"/>
            <a:ext cx="8766175" cy="453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1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00200" y="5562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5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p:spPr>
        <p:txBody>
          <a:bodyPr/>
          <a:lstStyle/>
          <a:p>
            <a:r>
              <a:rPr lang="fa-IR" dirty="0" smtClean="0">
                <a:cs typeface="B Yagut" pitchFamily="2" charset="-78"/>
              </a:rPr>
              <a:t>خلاصه ونتیجه گیری</a:t>
            </a:r>
            <a:endParaRPr lang="en-US" dirty="0"/>
          </a:p>
        </p:txBody>
      </p:sp>
      <p:sp>
        <p:nvSpPr>
          <p:cNvPr id="3" name="Content Placeholder 2"/>
          <p:cNvSpPr>
            <a:spLocks noGrp="1"/>
          </p:cNvSpPr>
          <p:nvPr>
            <p:ph idx="1"/>
          </p:nvPr>
        </p:nvSpPr>
        <p:spPr>
          <a:xfrm>
            <a:off x="152400" y="1600200"/>
            <a:ext cx="8839200" cy="4525963"/>
          </a:xfrm>
        </p:spPr>
        <p:txBody>
          <a:bodyPr>
            <a:normAutofit lnSpcReduction="10000"/>
          </a:bodyPr>
          <a:lstStyle/>
          <a:p>
            <a:pPr algn="l"/>
            <a:r>
              <a:rPr lang="fa-IR" sz="2800" dirty="0">
                <a:cs typeface="B Yagut" pitchFamily="2" charset="-78"/>
              </a:rPr>
              <a:t>آمارجمعیتی ومراقبتها به مانشان می دهددرکجا نیاز به نیروی بیشتر داریم یا کدام ارائه دهنده خدمت، فشارکار بیشتری را تحمل می کند.</a:t>
            </a:r>
          </a:p>
          <a:p>
            <a:pPr lvl="0">
              <a:buNone/>
            </a:pPr>
            <a:r>
              <a:rPr lang="fa-IR" sz="2800" dirty="0">
                <a:cs typeface="B Yagut" pitchFamily="2" charset="-78"/>
              </a:rPr>
              <a:t>    همچنین به کمک آمارمی توان نتیجه کار ارائه دهندگان خدمت رابه نمایش گذاشت وپیشرفت کار را رصد کرد </a:t>
            </a:r>
            <a:r>
              <a:rPr lang="fa-IR" sz="2800" dirty="0" smtClean="0">
                <a:cs typeface="B Yagut" pitchFamily="2" charset="-78"/>
              </a:rPr>
              <a:t>.</a:t>
            </a:r>
          </a:p>
          <a:p>
            <a:r>
              <a:rPr lang="fa-IR" sz="2800" dirty="0" smtClean="0">
                <a:cs typeface="B Yagut" pitchFamily="2" charset="-78"/>
              </a:rPr>
              <a:t>یکی از آمارهای کاربردی و اولیه در برنامه سلامت باروری نحوه </a:t>
            </a:r>
            <a:r>
              <a:rPr lang="fa-IR" sz="2800" dirty="0">
                <a:cs typeface="B Yagut" pitchFamily="2" charset="-78"/>
              </a:rPr>
              <a:t>استخراج زنان واجد شرایط همسرداررا از سامانه </a:t>
            </a:r>
            <a:r>
              <a:rPr lang="fa-IR" sz="2800" dirty="0" smtClean="0">
                <a:cs typeface="B Yagut" pitchFamily="2" charset="-78"/>
              </a:rPr>
              <a:t>می باشد.</a:t>
            </a:r>
            <a:endParaRPr lang="fa-IR" sz="2800" dirty="0">
              <a:cs typeface="B Yagut" pitchFamily="2" charset="-78"/>
            </a:endParaRPr>
          </a:p>
          <a:p>
            <a:r>
              <a:rPr lang="fa-IR" sz="2800" dirty="0" smtClean="0">
                <a:cs typeface="B Yagut" pitchFamily="2" charset="-78"/>
              </a:rPr>
              <a:t>آگاهی از تعداد مصرف کنندگان روشهای </a:t>
            </a:r>
            <a:r>
              <a:rPr lang="fa-IR" sz="2800" dirty="0">
                <a:cs typeface="B Yagut" pitchFamily="2" charset="-78"/>
              </a:rPr>
              <a:t>جلوگیری از بارداری </a:t>
            </a:r>
            <a:r>
              <a:rPr lang="fa-IR" sz="2800" dirty="0" smtClean="0">
                <a:cs typeface="B Yagut" pitchFamily="2" charset="-78"/>
              </a:rPr>
              <a:t>بمنظور برنامه ریزی ،آموزش و تصمیم گیری در برنامه های سلامت باروری ضروری می باشد که به راحتی از سامانه ناب قابل استخراج می باشد.</a:t>
            </a:r>
            <a:endParaRPr lang="fa-IR" sz="2800" dirty="0">
              <a:cs typeface="B Yagut" pitchFamily="2" charset="-78"/>
            </a:endParaRPr>
          </a:p>
          <a:p>
            <a:pPr>
              <a:buNone/>
            </a:pPr>
            <a:endParaRPr lang="en-US" dirty="0"/>
          </a:p>
        </p:txBody>
      </p:sp>
      <p:pic>
        <p:nvPicPr>
          <p:cNvPr id="4" name="1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2600" y="55165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5000"/>
    </mc:Choice>
    <mc:Fallback xmlns="">
      <p:transition spd="slow" advTm="4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0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پرسش وتمرین</a:t>
            </a:r>
            <a:endParaRPr lang="en-US" sz="4000" dirty="0">
              <a:cs typeface="B Yagut" pitchFamily="2" charset="-78"/>
            </a:endParaRPr>
          </a:p>
        </p:txBody>
      </p:sp>
      <p:sp>
        <p:nvSpPr>
          <p:cNvPr id="3" name="Content Placeholder 2"/>
          <p:cNvSpPr>
            <a:spLocks noGrp="1"/>
          </p:cNvSpPr>
          <p:nvPr>
            <p:ph idx="1"/>
          </p:nvPr>
        </p:nvSpPr>
        <p:spPr>
          <a:xfrm>
            <a:off x="228600" y="1214422"/>
            <a:ext cx="8686800" cy="4911741"/>
          </a:xfrm>
        </p:spPr>
        <p:txBody>
          <a:bodyPr>
            <a:normAutofit/>
          </a:bodyPr>
          <a:lstStyle/>
          <a:p>
            <a:pPr>
              <a:buNone/>
            </a:pPr>
            <a:endParaRPr lang="fa-IR" sz="2000" dirty="0" smtClean="0">
              <a:cs typeface="2  Yagut" pitchFamily="2" charset="-78"/>
            </a:endParaRPr>
          </a:p>
          <a:p>
            <a:pPr>
              <a:buNone/>
            </a:pPr>
            <a:r>
              <a:rPr lang="fa-IR" sz="2800" dirty="0" smtClean="0">
                <a:cs typeface="B Yagut" pitchFamily="2" charset="-78"/>
              </a:rPr>
              <a:t>1- نحوه استخراج زنان واجد شرایط همسرداررا از سامانه ناب نمایش دهید؟</a:t>
            </a:r>
          </a:p>
          <a:p>
            <a:pPr>
              <a:buNone/>
            </a:pPr>
            <a:endParaRPr lang="fa-IR" sz="2800" dirty="0" smtClean="0">
              <a:cs typeface="B Yagut" pitchFamily="2" charset="-78"/>
            </a:endParaRPr>
          </a:p>
          <a:p>
            <a:pPr>
              <a:buNone/>
            </a:pPr>
            <a:r>
              <a:rPr lang="fa-IR" sz="2800" dirty="0" smtClean="0">
                <a:cs typeface="B Yagut" pitchFamily="2" charset="-78"/>
              </a:rPr>
              <a:t>2</a:t>
            </a:r>
            <a:r>
              <a:rPr lang="en-US" sz="2800" dirty="0" smtClean="0">
                <a:cs typeface="B Yagut" pitchFamily="2" charset="-78"/>
              </a:rPr>
              <a:t> </a:t>
            </a:r>
            <a:r>
              <a:rPr lang="fa-IR" sz="2800" dirty="0" smtClean="0">
                <a:cs typeface="B Yagut" pitchFamily="2" charset="-78"/>
              </a:rPr>
              <a:t>–تعداد مصرف کنندگان  روشهای جلوگیری از بارداری در جمعیت تحت پوشش خود را از سامانه استخراج کرده ودرجلسه بعدی ارائه دهید.</a:t>
            </a:r>
          </a:p>
          <a:p>
            <a:pPr>
              <a:buNone/>
            </a:pPr>
            <a:endParaRPr lang="fa-IR" sz="2800" dirty="0" smtClean="0">
              <a:cs typeface="B Yagut" pitchFamily="2" charset="-78"/>
            </a:endParaRPr>
          </a:p>
          <a:p>
            <a:pPr>
              <a:buNone/>
            </a:pPr>
            <a:r>
              <a:rPr lang="fa-IR" sz="2800" dirty="0" smtClean="0">
                <a:cs typeface="B Yagut" pitchFamily="2" charset="-78"/>
              </a:rPr>
              <a:t>3</a:t>
            </a:r>
            <a:r>
              <a:rPr lang="en-US" sz="2800" dirty="0" smtClean="0">
                <a:cs typeface="B Yagut" pitchFamily="2" charset="-78"/>
              </a:rPr>
              <a:t> </a:t>
            </a:r>
            <a:r>
              <a:rPr lang="fa-IR" sz="2800" dirty="0" smtClean="0">
                <a:cs typeface="B Yagut" pitchFamily="2" charset="-78"/>
              </a:rPr>
              <a:t>- نحوه استخراج دوره های آموزشی را از سامانه ناب نمایش دهید؟</a:t>
            </a:r>
          </a:p>
          <a:p>
            <a:endParaRPr lang="fa-IR" sz="5900" dirty="0" smtClean="0">
              <a:cs typeface="2  Yagut" pitchFamily="2" charset="-78"/>
            </a:endParaRPr>
          </a:p>
          <a:p>
            <a:endParaRPr lang="fa-IR" sz="5900" dirty="0" smtClean="0">
              <a:cs typeface="2  Yagut" pitchFamily="2" charset="-78"/>
            </a:endParaRPr>
          </a:p>
          <a:p>
            <a:endParaRPr lang="fa-IR" sz="5900" dirty="0" smtClean="0"/>
          </a:p>
          <a:p>
            <a:endParaRPr lang="en-US" dirty="0"/>
          </a:p>
        </p:txBody>
      </p:sp>
      <p:pic>
        <p:nvPicPr>
          <p:cNvPr id="4" name="1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00200" y="5257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6000"/>
    </mc:Choice>
    <mc:Fallback xmlns="">
      <p:transition spd="slow" advTm="2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0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rtl="1"/>
            <a:r>
              <a:rPr lang="fa-IR" b="1" dirty="0" smtClean="0">
                <a:cs typeface="B Yagut" panose="00000400000000000000" pitchFamily="2" charset="-78"/>
              </a:rPr>
              <a:t> مشخصات سند</a:t>
            </a:r>
            <a:endParaRPr lang="en-US" b="1" dirty="0">
              <a:cs typeface="B Yagut" panose="00000400000000000000" pitchFamily="2" charset="-78"/>
            </a:endParaRPr>
          </a:p>
        </p:txBody>
      </p:sp>
      <p:sp>
        <p:nvSpPr>
          <p:cNvPr id="5" name="Text Placeholder 4"/>
          <p:cNvSpPr>
            <a:spLocks noGrp="1"/>
          </p:cNvSpPr>
          <p:nvPr>
            <p:ph type="body" idx="1"/>
          </p:nvPr>
        </p:nvSpPr>
        <p:spPr>
          <a:xfrm>
            <a:off x="2357422" y="1285860"/>
            <a:ext cx="2000264" cy="500066"/>
          </a:xfrm>
        </p:spPr>
        <p:txBody>
          <a:bodyPr>
            <a:normAutofit fontScale="92500"/>
          </a:bodyPr>
          <a:lstStyle/>
          <a:p>
            <a:pPr algn="r" rtl="1"/>
            <a:r>
              <a:rPr lang="fa-IR" dirty="0" smtClean="0">
                <a:cs typeface="B Yagut" panose="00000400000000000000" pitchFamily="2" charset="-78"/>
              </a:rPr>
              <a:t>مشخصات</a:t>
            </a:r>
            <a:r>
              <a:rPr lang="en-US" dirty="0" smtClean="0">
                <a:cs typeface="B Yagut" panose="00000400000000000000" pitchFamily="2" charset="-78"/>
              </a:rPr>
              <a:t> </a:t>
            </a:r>
            <a:r>
              <a:rPr lang="fa-IR" dirty="0" smtClean="0">
                <a:cs typeface="B Yagut" panose="00000400000000000000" pitchFamily="2" charset="-78"/>
              </a:rPr>
              <a:t>مدرس</a:t>
            </a:r>
          </a:p>
        </p:txBody>
      </p:sp>
      <p:sp>
        <p:nvSpPr>
          <p:cNvPr id="6" name="Content Placeholder 5"/>
          <p:cNvSpPr>
            <a:spLocks noGrp="1"/>
          </p:cNvSpPr>
          <p:nvPr>
            <p:ph sz="half" idx="2"/>
          </p:nvPr>
        </p:nvSpPr>
        <p:spPr>
          <a:xfrm>
            <a:off x="-1" y="2428867"/>
            <a:ext cx="4645025" cy="3697295"/>
          </a:xfrm>
        </p:spPr>
        <p:txBody>
          <a:bodyPr>
            <a:normAutofit/>
          </a:bodyPr>
          <a:lstStyle/>
          <a:p>
            <a:pPr marL="0" indent="0" algn="r" rtl="1">
              <a:buNone/>
            </a:pPr>
            <a:endParaRPr lang="en-US" sz="2000" dirty="0" smtClean="0">
              <a:cs typeface="B Yagut" panose="00000400000000000000" pitchFamily="2" charset="-78"/>
            </a:endParaRPr>
          </a:p>
          <a:p>
            <a:pPr marL="0" indent="0" algn="r" rtl="1">
              <a:buNone/>
            </a:pPr>
            <a:endParaRPr lang="en-US" sz="2000" dirty="0" smtClean="0">
              <a:cs typeface="B Yagut" panose="00000400000000000000" pitchFamily="2" charset="-78"/>
            </a:endParaRPr>
          </a:p>
          <a:p>
            <a:pPr marL="0" indent="0" algn="r" rtl="1">
              <a:buNone/>
            </a:pPr>
            <a:endParaRPr lang="fa-IR" sz="2000" dirty="0" smtClean="0">
              <a:cs typeface="B Yagut" panose="00000400000000000000" pitchFamily="2" charset="-78"/>
            </a:endParaRPr>
          </a:p>
          <a:p>
            <a:pPr algn="r" rtl="1">
              <a:buNone/>
            </a:pPr>
            <a:r>
              <a:rPr lang="fa-IR" sz="2000" dirty="0" smtClean="0">
                <a:cs typeface="B Yagut" panose="00000400000000000000" pitchFamily="2" charset="-78"/>
              </a:rPr>
              <a:t>سیده سمیه قاضوی</a:t>
            </a:r>
          </a:p>
          <a:p>
            <a:pPr algn="r" rtl="1">
              <a:buNone/>
            </a:pPr>
            <a:r>
              <a:rPr lang="fa-IR" sz="2000" dirty="0" smtClean="0">
                <a:cs typeface="B Yagut" panose="00000400000000000000" pitchFamily="2" charset="-78"/>
              </a:rPr>
              <a:t>کارشناس بهداشت عمومی</a:t>
            </a:r>
          </a:p>
          <a:p>
            <a:pPr algn="r" rtl="1">
              <a:buNone/>
            </a:pPr>
            <a:r>
              <a:rPr lang="fa-IR" sz="2000" dirty="0" smtClean="0">
                <a:cs typeface="B Yagut" panose="00000400000000000000" pitchFamily="2" charset="-78"/>
              </a:rPr>
              <a:t>مربی مرکز آموزش بهورزی شهرستان مینودشت</a:t>
            </a:r>
          </a:p>
          <a:p>
            <a:pPr algn="r" rtl="1">
              <a:buNone/>
            </a:pPr>
            <a:r>
              <a:rPr lang="fa-IR" sz="2000" dirty="0" smtClean="0">
                <a:cs typeface="B Yagut" panose="00000400000000000000" pitchFamily="2" charset="-78"/>
              </a:rPr>
              <a:t>دانشگاه علوم پزشکی و خدمات بهداشتی درمانی استان گلستان</a:t>
            </a:r>
          </a:p>
          <a:p>
            <a:pPr algn="r" rtl="1"/>
            <a:endParaRPr lang="en-US" sz="2000" dirty="0">
              <a:cs typeface="B Yagut" panose="00000400000000000000" pitchFamily="2" charset="-78"/>
            </a:endParaRPr>
          </a:p>
        </p:txBody>
      </p:sp>
      <p:sp>
        <p:nvSpPr>
          <p:cNvPr id="7" name="Text Placeholder 6"/>
          <p:cNvSpPr>
            <a:spLocks noGrp="1"/>
          </p:cNvSpPr>
          <p:nvPr>
            <p:ph type="body" sz="quarter" idx="3"/>
          </p:nvPr>
        </p:nvSpPr>
        <p:spPr/>
        <p:txBody>
          <a:bodyPr/>
          <a:lstStyle/>
          <a:p>
            <a:pPr algn="r" rtl="1"/>
            <a:r>
              <a:rPr lang="fa-IR" dirty="0" smtClean="0">
                <a:cs typeface="B Yagut" panose="00000400000000000000" pitchFamily="2" charset="-78"/>
              </a:rPr>
              <a:t>مشخصات بسته آموزشی</a:t>
            </a:r>
          </a:p>
        </p:txBody>
      </p:sp>
      <p:sp>
        <p:nvSpPr>
          <p:cNvPr id="8" name="Content Placeholder 7"/>
          <p:cNvSpPr>
            <a:spLocks noGrp="1"/>
          </p:cNvSpPr>
          <p:nvPr>
            <p:ph sz="quarter" idx="4"/>
          </p:nvPr>
        </p:nvSpPr>
        <p:spPr>
          <a:xfrm>
            <a:off x="4429124" y="2174875"/>
            <a:ext cx="4562475" cy="3951288"/>
          </a:xfrm>
        </p:spPr>
        <p:txBody>
          <a:bodyPr>
            <a:normAutofit/>
          </a:bodyPr>
          <a:lstStyle/>
          <a:p>
            <a:r>
              <a:rPr lang="fa-IR" sz="2000" dirty="0" smtClean="0">
                <a:cs typeface="B Yagut" pitchFamily="2" charset="-78"/>
              </a:rPr>
              <a:t>حیطه درس: سلامت باروری</a:t>
            </a:r>
            <a:endParaRPr lang="en-US" sz="2000" dirty="0" smtClean="0">
              <a:cs typeface="B Yagut" pitchFamily="2" charset="-78"/>
            </a:endParaRPr>
          </a:p>
          <a:p>
            <a:endParaRPr lang="fa-IR" sz="2000" dirty="0" smtClean="0">
              <a:cs typeface="B Yagut" pitchFamily="2" charset="-78"/>
            </a:endParaRPr>
          </a:p>
          <a:p>
            <a:r>
              <a:rPr lang="fa-IR" sz="2000" dirty="0">
                <a:cs typeface="B Yagut" pitchFamily="2" charset="-78"/>
              </a:rPr>
              <a:t>تاریخ </a:t>
            </a:r>
            <a:r>
              <a:rPr lang="fa-IR" sz="2000" dirty="0" smtClean="0">
                <a:cs typeface="B Yagut" pitchFamily="2" charset="-78"/>
              </a:rPr>
              <a:t>آخرین </a:t>
            </a:r>
            <a:r>
              <a:rPr lang="fa-IR" sz="2000" dirty="0">
                <a:cs typeface="B Yagut" pitchFamily="2" charset="-78"/>
              </a:rPr>
              <a:t>بازنگری</a:t>
            </a:r>
            <a:r>
              <a:rPr lang="fa-IR" sz="2000">
                <a:cs typeface="B Yagut" pitchFamily="2" charset="-78"/>
              </a:rPr>
              <a:t>: </a:t>
            </a:r>
            <a:r>
              <a:rPr lang="fa-IR" sz="2000" smtClean="0">
                <a:cs typeface="B Yagut" pitchFamily="2" charset="-78"/>
              </a:rPr>
              <a:t>15 تیر1399</a:t>
            </a:r>
            <a:endParaRPr lang="fa-IR" sz="2000" dirty="0" smtClean="0">
              <a:cs typeface="B Yagut" pitchFamily="2" charset="-78"/>
            </a:endParaRPr>
          </a:p>
          <a:p>
            <a:r>
              <a:rPr lang="fa-IR" sz="2000" dirty="0" smtClean="0">
                <a:cs typeface="B Yagut" pitchFamily="2" charset="-78"/>
              </a:rPr>
              <a:t>نوبت تهیه :2</a:t>
            </a:r>
          </a:p>
          <a:p>
            <a:r>
              <a:rPr lang="fa-IR" sz="2000" dirty="0" smtClean="0">
                <a:cs typeface="B Yagut" pitchFamily="2" charset="-78"/>
              </a:rPr>
              <a:t>نام فایل:</a:t>
            </a:r>
            <a:r>
              <a:rPr lang="en-US" sz="2000" dirty="0" smtClean="0">
                <a:cs typeface="B Yagut" pitchFamily="2" charset="-78"/>
              </a:rPr>
              <a:t/>
            </a:r>
            <a:br>
              <a:rPr lang="en-US" sz="2000" dirty="0" smtClean="0">
                <a:cs typeface="B Yagut" pitchFamily="2" charset="-78"/>
              </a:rPr>
            </a:br>
            <a:r>
              <a:rPr lang="en-US" sz="2000" dirty="0" smtClean="0">
                <a:cs typeface="B Yagut" pitchFamily="2" charset="-78"/>
              </a:rPr>
              <a:t>SB-Ashenaie-baformhaye-amary-edi2</a:t>
            </a:r>
          </a:p>
          <a:p>
            <a:pPr>
              <a:buNone/>
            </a:pPr>
            <a:endParaRPr lang="fa-IR" sz="2000" dirty="0" smtClean="0">
              <a:cs typeface="B Yagut" panose="00000400000000000000" pitchFamily="2" charset="-78"/>
            </a:endParaRPr>
          </a:p>
        </p:txBody>
      </p:sp>
      <p:pic>
        <p:nvPicPr>
          <p:cNvPr id="1026" name="Picture 2" descr="C:\Users\amar\Desktop\%d9%82%d8%a7%d8%b6%d9%88%db%8c2.bmp"/>
          <p:cNvPicPr>
            <a:picLocks noChangeAspect="1" noChangeArrowheads="1"/>
          </p:cNvPicPr>
          <p:nvPr/>
        </p:nvPicPr>
        <p:blipFill>
          <a:blip r:embed="rId4"/>
          <a:srcRect/>
          <a:stretch>
            <a:fillRect/>
          </a:stretch>
        </p:blipFill>
        <p:spPr bwMode="auto">
          <a:xfrm>
            <a:off x="2643174" y="1785926"/>
            <a:ext cx="1928826" cy="1428760"/>
          </a:xfrm>
          <a:prstGeom prst="rect">
            <a:avLst/>
          </a:prstGeom>
          <a:noFill/>
        </p:spPr>
      </p:pic>
      <p:pic>
        <p:nvPicPr>
          <p:cNvPr id="2" name="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00200" y="6253766"/>
            <a:ext cx="609600" cy="609600"/>
          </a:xfrm>
          <a:prstGeom prst="rect">
            <a:avLst/>
          </a:prstGeom>
        </p:spPr>
      </p:pic>
    </p:spTree>
    <p:extLst>
      <p:ext uri="{BB962C8B-B14F-4D97-AF65-F5344CB8AC3E}">
        <p14:creationId xmlns:p14="http://schemas.microsoft.com/office/powerpoint/2010/main" val="127177868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cs typeface="B Yagut" pitchFamily="2" charset="-78"/>
              </a:rPr>
              <a:t>منابع</a:t>
            </a:r>
            <a:endParaRPr lang="en-US" sz="4000" dirty="0">
              <a:cs typeface="B Yagut" pitchFamily="2" charset="-78"/>
            </a:endParaRPr>
          </a:p>
        </p:txBody>
      </p:sp>
      <p:sp>
        <p:nvSpPr>
          <p:cNvPr id="3" name="Content Placeholder 2"/>
          <p:cNvSpPr>
            <a:spLocks noGrp="1"/>
          </p:cNvSpPr>
          <p:nvPr>
            <p:ph idx="1"/>
          </p:nvPr>
        </p:nvSpPr>
        <p:spPr>
          <a:xfrm>
            <a:off x="457200" y="1600200"/>
            <a:ext cx="8458200" cy="4525963"/>
          </a:xfrm>
        </p:spPr>
        <p:txBody>
          <a:bodyPr>
            <a:normAutofit/>
          </a:bodyPr>
          <a:lstStyle/>
          <a:p>
            <a:pPr>
              <a:buNone/>
            </a:pPr>
            <a:endParaRPr lang="en-US" sz="2800" dirty="0" smtClean="0">
              <a:cs typeface="2  Yagut" pitchFamily="2" charset="-78"/>
            </a:endParaRPr>
          </a:p>
          <a:p>
            <a:r>
              <a:rPr lang="fa-IR" dirty="0" smtClean="0">
                <a:cs typeface="2  Yagut" pitchFamily="2" charset="-78"/>
              </a:rPr>
              <a:t>راهنمای استفاده از نرم افزار اطلاعات بهداشتی (ناب)-معاونت بهداشتی دانشگاه گلستان-سال 96</a:t>
            </a:r>
          </a:p>
          <a:p>
            <a:endParaRPr lang="fa-IR" dirty="0">
              <a:cs typeface="2  Yagut" pitchFamily="2" charset="-78"/>
            </a:endParaRPr>
          </a:p>
          <a:p>
            <a:r>
              <a:rPr lang="fa-IR" sz="2800" dirty="0">
                <a:cs typeface="B Yagut" pitchFamily="2" charset="-78"/>
              </a:rPr>
              <a:t>مجموعه کتب بهورزی-سلامت باروری-ویرایش 94</a:t>
            </a:r>
          </a:p>
          <a:p>
            <a:endParaRPr lang="en-US" dirty="0">
              <a:cs typeface="2  Yagut" pitchFamily="2" charset="-78"/>
            </a:endParaRPr>
          </a:p>
        </p:txBody>
      </p:sp>
      <p:pic>
        <p:nvPicPr>
          <p:cNvPr id="4" name="2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81200" y="5507977"/>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467544" y="1447800"/>
            <a:ext cx="8280920" cy="1470025"/>
          </a:xfrm>
        </p:spPr>
        <p:txBody>
          <a:bodyPr>
            <a:normAutofit/>
          </a:bodyPr>
          <a:lstStyle/>
          <a:p>
            <a:pPr rtl="1"/>
            <a:r>
              <a:rPr lang="fa-IR" sz="3200" dirty="0" smtClean="0">
                <a:cs typeface="B Yagut" panose="00000400000000000000" pitchFamily="2" charset="-78"/>
              </a:rPr>
              <a:t> لطفاً نظرات و پیشنهادات خود پیرامون این </a:t>
            </a:r>
            <a:br>
              <a:rPr lang="fa-IR" sz="3200" dirty="0" smtClean="0">
                <a:cs typeface="B Yagut" panose="00000400000000000000" pitchFamily="2" charset="-78"/>
              </a:rPr>
            </a:br>
            <a:r>
              <a:rPr lang="fa-IR" sz="3200" dirty="0" smtClean="0">
                <a:cs typeface="B Yagut" panose="00000400000000000000" pitchFamily="2" charset="-78"/>
              </a:rPr>
              <a:t>بسته آموزشی را به آدرس زیر ارسال کنید</a:t>
            </a:r>
            <a:endParaRPr lang="en-US" sz="3200" dirty="0">
              <a:cs typeface="B Yagut" panose="00000400000000000000" pitchFamily="2" charset="-78"/>
            </a:endParaRPr>
          </a:p>
        </p:txBody>
      </p:sp>
      <p:sp>
        <p:nvSpPr>
          <p:cNvPr id="5" name="Subtitle 4"/>
          <p:cNvSpPr>
            <a:spLocks noGrp="1"/>
          </p:cNvSpPr>
          <p:nvPr>
            <p:ph type="subTitle" idx="1"/>
          </p:nvPr>
        </p:nvSpPr>
        <p:spPr>
          <a:xfrm>
            <a:off x="1371600" y="3200400"/>
            <a:ext cx="6400800" cy="1752600"/>
          </a:xfrm>
        </p:spPr>
        <p:txBody>
          <a:bodyPr>
            <a:normAutofit/>
          </a:bodyPr>
          <a:lstStyle/>
          <a:p>
            <a:r>
              <a:rPr lang="en-US" dirty="0" smtClean="0">
                <a:solidFill>
                  <a:schemeClr val="tx1"/>
                </a:solidFill>
                <a:cs typeface="B Yagut" pitchFamily="2" charset="-78"/>
              </a:rPr>
              <a:t>behdasht@guoms.ac.ir</a:t>
            </a:r>
          </a:p>
          <a:p>
            <a:pPr rtl="1"/>
            <a:r>
              <a:rPr lang="fa-IR" dirty="0" smtClean="0">
                <a:solidFill>
                  <a:schemeClr val="tx1"/>
                </a:solidFill>
                <a:cs typeface="B Yagut" panose="00000400000000000000" pitchFamily="2" charset="-78"/>
              </a:rPr>
              <a:t> </a:t>
            </a:r>
          </a:p>
        </p:txBody>
      </p:sp>
    </p:spTree>
    <p:extLst>
      <p:ext uri="{BB962C8B-B14F-4D97-AF65-F5344CB8AC3E}">
        <p14:creationId xmlns:p14="http://schemas.microsoft.com/office/powerpoint/2010/main" val="29630534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اهداف آموزشی</a:t>
            </a:r>
            <a:endParaRPr lang="fa-IR" sz="4000" dirty="0">
              <a:cs typeface="B Yagut" pitchFamily="2" charset="-78"/>
            </a:endParaRPr>
          </a:p>
        </p:txBody>
      </p:sp>
      <p:sp>
        <p:nvSpPr>
          <p:cNvPr id="3" name="Content Placeholder 2"/>
          <p:cNvSpPr>
            <a:spLocks noGrp="1"/>
          </p:cNvSpPr>
          <p:nvPr>
            <p:ph idx="1"/>
          </p:nvPr>
        </p:nvSpPr>
        <p:spPr>
          <a:xfrm>
            <a:off x="-36512" y="1600200"/>
            <a:ext cx="9180512" cy="4525963"/>
          </a:xfrm>
        </p:spPr>
        <p:txBody>
          <a:bodyPr/>
          <a:lstStyle/>
          <a:p>
            <a:pPr>
              <a:buNone/>
            </a:pPr>
            <a:r>
              <a:rPr lang="en-US" sz="2800" dirty="0" smtClean="0">
                <a:cs typeface="B Yagut" pitchFamily="2" charset="-78"/>
              </a:rPr>
              <a:t>   </a:t>
            </a:r>
            <a:r>
              <a:rPr lang="fa-IR" sz="2800" dirty="0" smtClean="0">
                <a:cs typeface="B Yagut" pitchFamily="2" charset="-78"/>
              </a:rPr>
              <a:t>انتظار می رود درپایان این فصل فراگیربتواند:</a:t>
            </a:r>
          </a:p>
          <a:p>
            <a:pPr>
              <a:buNone/>
            </a:pPr>
            <a:r>
              <a:rPr lang="en-US" sz="2800" dirty="0" smtClean="0">
                <a:cs typeface="B Yagut" pitchFamily="2" charset="-78"/>
              </a:rPr>
              <a:t> </a:t>
            </a:r>
            <a:r>
              <a:rPr lang="fa-IR" sz="2400" dirty="0" smtClean="0">
                <a:cs typeface="B Yagut" pitchFamily="2" charset="-78"/>
              </a:rPr>
              <a:t>1-نحوه استخراج زنان واجد شرایط همسرداررا از سامانه نمایش دهد.</a:t>
            </a:r>
          </a:p>
          <a:p>
            <a:pPr>
              <a:buNone/>
            </a:pPr>
            <a:endParaRPr lang="fa-IR" sz="2400" dirty="0" smtClean="0">
              <a:cs typeface="B Yagut" pitchFamily="2" charset="-78"/>
            </a:endParaRPr>
          </a:p>
          <a:p>
            <a:pPr>
              <a:buNone/>
            </a:pPr>
            <a:r>
              <a:rPr lang="fa-IR" sz="2400" dirty="0" smtClean="0">
                <a:cs typeface="B Yagut" pitchFamily="2" charset="-78"/>
              </a:rPr>
              <a:t>2</a:t>
            </a:r>
            <a:r>
              <a:rPr lang="en-US" sz="2400" dirty="0" smtClean="0">
                <a:cs typeface="B Yagut" pitchFamily="2" charset="-78"/>
              </a:rPr>
              <a:t> </a:t>
            </a:r>
            <a:r>
              <a:rPr lang="fa-IR" sz="2400" dirty="0" smtClean="0">
                <a:cs typeface="B Yagut" pitchFamily="2" charset="-78"/>
              </a:rPr>
              <a:t>–قادر باشدلیست روشهای جلوگیری از بارداری را از سامانه استخراج کند.</a:t>
            </a:r>
          </a:p>
          <a:p>
            <a:pPr>
              <a:buNone/>
            </a:pPr>
            <a:endParaRPr lang="fa-IR" sz="2400" dirty="0" smtClean="0">
              <a:cs typeface="B Yagut" pitchFamily="2" charset="-78"/>
            </a:endParaRPr>
          </a:p>
          <a:p>
            <a:pPr>
              <a:buNone/>
            </a:pPr>
            <a:r>
              <a:rPr lang="fa-IR" sz="2400" dirty="0" smtClean="0">
                <a:cs typeface="B Yagut" pitchFamily="2" charset="-78"/>
              </a:rPr>
              <a:t>3</a:t>
            </a:r>
            <a:r>
              <a:rPr lang="en-US" sz="2400" dirty="0" smtClean="0">
                <a:cs typeface="B Yagut" pitchFamily="2" charset="-78"/>
              </a:rPr>
              <a:t> </a:t>
            </a:r>
            <a:r>
              <a:rPr lang="fa-IR" sz="2400" dirty="0" smtClean="0">
                <a:cs typeface="B Yagut" pitchFamily="2" charset="-78"/>
              </a:rPr>
              <a:t>-  نحوه استخراج دوره های آموزشی را از سامانه نمایش دهد.</a:t>
            </a:r>
          </a:p>
          <a:p>
            <a:endParaRPr lang="fa-IR" dirty="0"/>
          </a:p>
        </p:txBody>
      </p:sp>
      <p:pic>
        <p:nvPicPr>
          <p:cNvPr id="4" name="0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81200" y="58213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2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cs typeface="B Yagut" pitchFamily="2" charset="-78"/>
              </a:rPr>
              <a:t>فهرست عناوین</a:t>
            </a:r>
            <a:br>
              <a:rPr lang="fa-IR" dirty="0" smtClean="0">
                <a:cs typeface="B Yagut" pitchFamily="2" charset="-78"/>
              </a:rPr>
            </a:br>
            <a:endParaRPr lang="en-US" dirty="0">
              <a:cs typeface="B Yagut" pitchFamily="2" charset="-78"/>
            </a:endParaRPr>
          </a:p>
        </p:txBody>
      </p:sp>
      <p:sp>
        <p:nvSpPr>
          <p:cNvPr id="3" name="Content Placeholder 2"/>
          <p:cNvSpPr>
            <a:spLocks noGrp="1"/>
          </p:cNvSpPr>
          <p:nvPr>
            <p:ph idx="1"/>
          </p:nvPr>
        </p:nvSpPr>
        <p:spPr>
          <a:xfrm>
            <a:off x="457200" y="1600200"/>
            <a:ext cx="8686800" cy="4525963"/>
          </a:xfrm>
        </p:spPr>
        <p:txBody>
          <a:bodyPr>
            <a:normAutofit/>
          </a:bodyPr>
          <a:lstStyle/>
          <a:p>
            <a:r>
              <a:rPr lang="fa-IR" sz="2800" dirty="0" smtClean="0">
                <a:cs typeface="B Yagut" pitchFamily="2" charset="-78"/>
              </a:rPr>
              <a:t>مقدمه</a:t>
            </a:r>
          </a:p>
          <a:p>
            <a:r>
              <a:rPr lang="fa-IR" sz="2800" dirty="0" smtClean="0">
                <a:cs typeface="B Yagut" pitchFamily="2" charset="-78"/>
              </a:rPr>
              <a:t>استخراج زنان واجد شرایط همسردار</a:t>
            </a:r>
          </a:p>
          <a:p>
            <a:r>
              <a:rPr lang="fa-IR" sz="2800" dirty="0" smtClean="0">
                <a:cs typeface="B Yagut" pitchFamily="2" charset="-78"/>
              </a:rPr>
              <a:t>لیست روشهای جلوگیری از بارداری</a:t>
            </a:r>
          </a:p>
          <a:p>
            <a:r>
              <a:rPr lang="fa-IR" sz="2800" dirty="0" smtClean="0">
                <a:cs typeface="B Yagut" pitchFamily="2" charset="-78"/>
              </a:rPr>
              <a:t>استخراج دوره های آموزشی</a:t>
            </a:r>
          </a:p>
          <a:p>
            <a:r>
              <a:rPr lang="fa-IR" sz="2800" dirty="0" smtClean="0">
                <a:cs typeface="B Yagut" pitchFamily="2" charset="-78"/>
              </a:rPr>
              <a:t>گزارش جمعیت به تفکیک سن وجنس</a:t>
            </a:r>
          </a:p>
          <a:p>
            <a:endParaRPr lang="fa-IR" dirty="0" smtClean="0"/>
          </a:p>
          <a:p>
            <a:endParaRPr lang="en-US" dirty="0"/>
          </a:p>
        </p:txBody>
      </p:sp>
      <p:pic>
        <p:nvPicPr>
          <p:cNvPr id="4" name="0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362200" y="6553200"/>
            <a:ext cx="8382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7000"/>
    </mc:Choice>
    <mc:Fallback xmlns="">
      <p:transition spd="slow"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1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cs typeface="B Yagut" pitchFamily="2" charset="-78"/>
              </a:rPr>
              <a:t>مقدمه</a:t>
            </a:r>
            <a:endParaRPr lang="en-US" sz="4000" dirty="0">
              <a:cs typeface="B Yagut" pitchFamily="2" charset="-78"/>
            </a:endParaRPr>
          </a:p>
        </p:txBody>
      </p:sp>
      <p:sp>
        <p:nvSpPr>
          <p:cNvPr id="3" name="Content Placeholder 2"/>
          <p:cNvSpPr>
            <a:spLocks noGrp="1"/>
          </p:cNvSpPr>
          <p:nvPr>
            <p:ph idx="1"/>
          </p:nvPr>
        </p:nvSpPr>
        <p:spPr>
          <a:xfrm>
            <a:off x="0" y="1600200"/>
            <a:ext cx="9108504" cy="4525963"/>
          </a:xfrm>
        </p:spPr>
        <p:txBody>
          <a:bodyPr>
            <a:normAutofit/>
          </a:bodyPr>
          <a:lstStyle/>
          <a:p>
            <a:pPr lvl="0" algn="ctr" rtl="0">
              <a:buNone/>
            </a:pPr>
            <a:r>
              <a:rPr lang="fa-IR" sz="2800" dirty="0" smtClean="0">
                <a:cs typeface="B Yagut" pitchFamily="2" charset="-78"/>
              </a:rPr>
              <a:t>آماروارقام ، همیشه </a:t>
            </a:r>
            <a:r>
              <a:rPr lang="fa-IR" sz="2800" dirty="0">
                <a:cs typeface="B Yagut" pitchFamily="2" charset="-78"/>
              </a:rPr>
              <a:t>رکن اساسی در تصمیم گیری می </a:t>
            </a:r>
            <a:r>
              <a:rPr lang="fa-IR" sz="2800" dirty="0" smtClean="0">
                <a:cs typeface="B Yagut" pitchFamily="2" charset="-78"/>
              </a:rPr>
              <a:t>باشد.          آمارجمعیتی </a:t>
            </a:r>
            <a:r>
              <a:rPr lang="fa-IR" sz="2800" dirty="0">
                <a:cs typeface="B Yagut" pitchFamily="2" charset="-78"/>
              </a:rPr>
              <a:t>ومراقبتها به مانشان می دهددرکجا نیاز به نیروی بیشتر </a:t>
            </a:r>
            <a:r>
              <a:rPr lang="fa-IR" sz="2800" dirty="0" smtClean="0">
                <a:cs typeface="B Yagut" pitchFamily="2" charset="-78"/>
              </a:rPr>
              <a:t>داریم یا </a:t>
            </a:r>
            <a:r>
              <a:rPr lang="fa-IR" sz="2800" dirty="0">
                <a:cs typeface="B Yagut" pitchFamily="2" charset="-78"/>
              </a:rPr>
              <a:t>کدام ارائه دهنده خدمت، فشارکار بیشتری را تحمل می کند.</a:t>
            </a:r>
          </a:p>
          <a:p>
            <a:pPr lvl="0">
              <a:buNone/>
            </a:pPr>
            <a:r>
              <a:rPr lang="fa-IR" sz="2800" dirty="0">
                <a:cs typeface="B Yagut" pitchFamily="2" charset="-78"/>
              </a:rPr>
              <a:t>    همچنین به کمک آمارمی توان نتیجه کار ارائه دهندگان خدمت رابه نمایش گذاشت وپیشرفت کار را رصد کرد تادر صورتی که از اهداف وبرنامه عملیاتی فاصله گرفتیم،بتوانیم دراسرع وقت رویه نادرست را اصلاح کرده و راهکار </a:t>
            </a:r>
            <a:r>
              <a:rPr lang="fa-IR" sz="2800" dirty="0" smtClean="0">
                <a:cs typeface="B Yagut" pitchFamily="2" charset="-78"/>
              </a:rPr>
              <a:t>درست را </a:t>
            </a:r>
            <a:r>
              <a:rPr lang="fa-IR" sz="2800" dirty="0">
                <a:cs typeface="B Yagut" pitchFamily="2" charset="-78"/>
              </a:rPr>
              <a:t>انتخاب </a:t>
            </a:r>
            <a:r>
              <a:rPr lang="fa-IR" sz="2800" dirty="0" smtClean="0">
                <a:cs typeface="B Yagut" pitchFamily="2" charset="-78"/>
              </a:rPr>
              <a:t>کنیم که لازمه این امر با توجه به استقرار سامانه ناب در استان گلستان  آشنایی با فرمهای مربوطه و نحوه تحلیل عملکرد و... می باشد.</a:t>
            </a:r>
            <a:endParaRPr lang="en-US" sz="2800" dirty="0" smtClean="0">
              <a:cs typeface="B Yagut" pitchFamily="2" charset="-78"/>
            </a:endParaRPr>
          </a:p>
          <a:p>
            <a:pPr>
              <a:buNone/>
            </a:pPr>
            <a:endParaRPr lang="fa-IR" sz="2800" dirty="0" smtClean="0">
              <a:cs typeface="B Yagut" pitchFamily="2" charset="-78"/>
            </a:endParaRPr>
          </a:p>
        </p:txBody>
      </p:sp>
      <p:pic>
        <p:nvPicPr>
          <p:cNvPr id="4" name="0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33600" y="6553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5000"/>
    </mc:Choice>
    <mc:Fallback xmlns="">
      <p:transition spd="slow" advTm="5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0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 y="274638"/>
            <a:ext cx="8991600" cy="1143000"/>
          </a:xfrm>
        </p:spPr>
        <p:txBody>
          <a:bodyPr>
            <a:normAutofit/>
          </a:bodyPr>
          <a:lstStyle/>
          <a:p>
            <a:r>
              <a:rPr lang="fa-IR" sz="3200" dirty="0" smtClean="0">
                <a:cs typeface="B Yagut" pitchFamily="2" charset="-78"/>
              </a:rPr>
              <a:t>نحوه استخراج لیست زنان واجد شرایط همسرداردر سامانه ناب</a:t>
            </a:r>
            <a:endParaRPr lang="en-US" sz="3200" dirty="0">
              <a:cs typeface="B Yagut" pitchFamily="2" charset="-78"/>
            </a:endParaRPr>
          </a:p>
        </p:txBody>
      </p:sp>
      <p:sp>
        <p:nvSpPr>
          <p:cNvPr id="3" name="Content Placeholder 2"/>
          <p:cNvSpPr>
            <a:spLocks noGrp="1"/>
          </p:cNvSpPr>
          <p:nvPr>
            <p:ph idx="1"/>
          </p:nvPr>
        </p:nvSpPr>
        <p:spPr>
          <a:xfrm>
            <a:off x="0" y="1371600"/>
            <a:ext cx="9108504" cy="4754563"/>
          </a:xfrm>
        </p:spPr>
        <p:txBody>
          <a:bodyPr>
            <a:normAutofit/>
          </a:bodyPr>
          <a:lstStyle/>
          <a:p>
            <a:pPr marL="0" indent="0">
              <a:buNone/>
            </a:pPr>
            <a:r>
              <a:rPr lang="fa-IR" sz="2400" dirty="0" smtClean="0">
                <a:cs typeface="B Yagut" pitchFamily="2" charset="-78"/>
              </a:rPr>
              <a:t> </a:t>
            </a:r>
          </a:p>
          <a:p>
            <a:pPr marL="0" indent="0">
              <a:buNone/>
            </a:pPr>
            <a:r>
              <a:rPr lang="fa-IR" sz="2800" dirty="0" smtClean="0">
                <a:cs typeface="B Yagut" pitchFamily="2" charset="-78"/>
              </a:rPr>
              <a:t>درابتدا ازقسمت مدیریت اشخاص وارد لیست اشخاص شده وجنسیت زن را انتخاب می کنیم.سپس درقسمت وضعیت تاهل ،گزینه متــاهل انتــخاب می شود.درقسمت سن 10تا54ساله را ثبت می کنیم.</a:t>
            </a:r>
          </a:p>
          <a:p>
            <a:pPr marL="0" indent="0">
              <a:buNone/>
            </a:pPr>
            <a:r>
              <a:rPr lang="fa-IR" sz="2800" dirty="0" smtClean="0">
                <a:cs typeface="B Yagut" pitchFamily="2" charset="-78"/>
              </a:rPr>
              <a:t>درجستجوی پیشرفته ازباکس گسترش وآمار، واحد مورد نظررا انتخــاب می کنیم.</a:t>
            </a:r>
          </a:p>
          <a:p>
            <a:pPr marL="0" indent="0">
              <a:buNone/>
            </a:pPr>
            <a:r>
              <a:rPr lang="fa-IR" sz="2800" dirty="0" smtClean="0">
                <a:cs typeface="B Yagut" pitchFamily="2" charset="-78"/>
              </a:rPr>
              <a:t>سپس گزینه جستجو را انتخاب کرده که بلافاصله تعدادزنان واجد شرایط همســـرداررویت می شود.</a:t>
            </a:r>
            <a:endParaRPr lang="fa-IR" sz="2800" dirty="0"/>
          </a:p>
        </p:txBody>
      </p:sp>
      <p:pic>
        <p:nvPicPr>
          <p:cNvPr id="2" name="0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05000" y="5334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4000"/>
    </mc:Choice>
    <mc:Fallback xmlns="">
      <p:transition spd="slow" advTm="3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2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mar\Desktop\Capture7.PNG"/>
          <p:cNvPicPr>
            <a:picLocks noChangeAspect="1" noChangeArrowheads="1"/>
          </p:cNvPicPr>
          <p:nvPr/>
        </p:nvPicPr>
        <p:blipFill>
          <a:blip r:embed="rId4"/>
          <a:srcRect/>
          <a:stretch>
            <a:fillRect/>
          </a:stretch>
        </p:blipFill>
        <p:spPr bwMode="auto">
          <a:xfrm>
            <a:off x="152400" y="990600"/>
            <a:ext cx="8915400" cy="5334000"/>
          </a:xfrm>
          <a:prstGeom prst="rect">
            <a:avLst/>
          </a:prstGeom>
          <a:noFill/>
        </p:spPr>
      </p:pic>
      <p:sp>
        <p:nvSpPr>
          <p:cNvPr id="2" name="TextBox 1"/>
          <p:cNvSpPr txBox="1"/>
          <p:nvPr/>
        </p:nvSpPr>
        <p:spPr>
          <a:xfrm>
            <a:off x="914400" y="228600"/>
            <a:ext cx="7173262" cy="461665"/>
          </a:xfrm>
          <a:prstGeom prst="rect">
            <a:avLst/>
          </a:prstGeom>
          <a:noFill/>
        </p:spPr>
        <p:txBody>
          <a:bodyPr wrap="square" rtlCol="0">
            <a:spAutoFit/>
          </a:bodyPr>
          <a:lstStyle/>
          <a:p>
            <a:r>
              <a:rPr lang="fa-IR" sz="2400" dirty="0" smtClean="0">
                <a:solidFill>
                  <a:srgbClr val="FF0000"/>
                </a:solidFill>
                <a:latin typeface="2  Yagut"/>
              </a:rPr>
              <a:t>فرایند عملی نحوه استخراج زنان واجد شرایط همسردار در سامانه ناب</a:t>
            </a:r>
            <a:endParaRPr lang="en-US" sz="2400" dirty="0">
              <a:solidFill>
                <a:srgbClr val="FF0000"/>
              </a:solidFill>
              <a:latin typeface="2  Yagut"/>
            </a:endParaRPr>
          </a:p>
        </p:txBody>
      </p:sp>
      <p:pic>
        <p:nvPicPr>
          <p:cNvPr id="3" name="0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52600" y="58674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5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mar\Desktop\Capture5.PNG"/>
          <p:cNvPicPr>
            <a:picLocks noChangeAspect="1" noChangeArrowheads="1"/>
          </p:cNvPicPr>
          <p:nvPr/>
        </p:nvPicPr>
        <p:blipFill>
          <a:blip r:embed="rId4"/>
          <a:srcRect/>
          <a:stretch>
            <a:fillRect/>
          </a:stretch>
        </p:blipFill>
        <p:spPr bwMode="auto">
          <a:xfrm>
            <a:off x="158187" y="914400"/>
            <a:ext cx="8915400" cy="5715000"/>
          </a:xfrm>
          <a:prstGeom prst="rect">
            <a:avLst/>
          </a:prstGeom>
          <a:noFill/>
        </p:spPr>
      </p:pic>
      <p:sp>
        <p:nvSpPr>
          <p:cNvPr id="2" name="TextBox 1"/>
          <p:cNvSpPr txBox="1"/>
          <p:nvPr/>
        </p:nvSpPr>
        <p:spPr>
          <a:xfrm>
            <a:off x="838200" y="268808"/>
            <a:ext cx="7114448" cy="461665"/>
          </a:xfrm>
          <a:prstGeom prst="rect">
            <a:avLst/>
          </a:prstGeom>
          <a:noFill/>
        </p:spPr>
        <p:txBody>
          <a:bodyPr wrap="none" rtlCol="0">
            <a:spAutoFit/>
          </a:bodyPr>
          <a:lstStyle/>
          <a:p>
            <a:r>
              <a:rPr lang="fa-IR" sz="2400" dirty="0">
                <a:solidFill>
                  <a:srgbClr val="FF0000"/>
                </a:solidFill>
              </a:rPr>
              <a:t>فرایند عملی نحوه استخراج زنان واجد شرایط همسردار در سامانه ناب</a:t>
            </a:r>
          </a:p>
        </p:txBody>
      </p:sp>
      <p:pic>
        <p:nvPicPr>
          <p:cNvPr id="3" name="0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 y="6400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5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274638"/>
            <a:ext cx="8991600" cy="1143000"/>
          </a:xfrm>
        </p:spPr>
        <p:txBody>
          <a:bodyPr>
            <a:normAutofit/>
          </a:bodyPr>
          <a:lstStyle/>
          <a:p>
            <a:r>
              <a:rPr lang="fa-IR" sz="2800" dirty="0" smtClean="0">
                <a:solidFill>
                  <a:srgbClr val="FF0000"/>
                </a:solidFill>
                <a:cs typeface="B Yagut" pitchFamily="2" charset="-78"/>
              </a:rPr>
              <a:t>استخراج تعداد افراد استفاده کننده از  روشهای جلوگیری از بارداری</a:t>
            </a:r>
            <a:endParaRPr lang="en-US" sz="2800" dirty="0">
              <a:solidFill>
                <a:srgbClr val="FF0000"/>
              </a:solidFill>
              <a:cs typeface="B Yagut" pitchFamily="2" charset="-78"/>
            </a:endParaRPr>
          </a:p>
        </p:txBody>
      </p:sp>
      <p:sp>
        <p:nvSpPr>
          <p:cNvPr id="3" name="Content Placeholder 2"/>
          <p:cNvSpPr>
            <a:spLocks noGrp="1"/>
          </p:cNvSpPr>
          <p:nvPr>
            <p:ph idx="1"/>
          </p:nvPr>
        </p:nvSpPr>
        <p:spPr/>
        <p:txBody>
          <a:bodyPr>
            <a:normAutofit/>
          </a:bodyPr>
          <a:lstStyle/>
          <a:p>
            <a:pPr marL="0" indent="0">
              <a:buNone/>
            </a:pPr>
            <a:r>
              <a:rPr lang="en-US" sz="2800" dirty="0" smtClean="0">
                <a:cs typeface="B Yagut" pitchFamily="2" charset="-78"/>
              </a:rPr>
              <a:t>    </a:t>
            </a:r>
            <a:r>
              <a:rPr lang="fa-IR" sz="2800" dirty="0" smtClean="0">
                <a:cs typeface="B Yagut" pitchFamily="2" charset="-78"/>
              </a:rPr>
              <a:t>مجددا ازقسمت مدیریت اشخاص وارد لیست اشخاص شده و</a:t>
            </a:r>
          </a:p>
          <a:p>
            <a:pPr>
              <a:buNone/>
            </a:pPr>
            <a:r>
              <a:rPr lang="en-US" sz="2800" dirty="0" smtClean="0">
                <a:cs typeface="B Yagut" pitchFamily="2" charset="-78"/>
              </a:rPr>
              <a:t>    </a:t>
            </a:r>
            <a:r>
              <a:rPr lang="fa-IR" sz="2800" dirty="0" smtClean="0">
                <a:cs typeface="B Yagut" pitchFamily="2" charset="-78"/>
              </a:rPr>
              <a:t>دربخش جستجوی پیشرفته از منو گسترش وآمار، واحد مورد نظررا انتخاب کرده وازباکس سلامت خانواده،وضعیت روش پیشگیری تعیین شده را انتخاب می کنیم.</a:t>
            </a:r>
          </a:p>
          <a:p>
            <a:pPr>
              <a:buNone/>
            </a:pPr>
            <a:r>
              <a:rPr lang="en-US" sz="2800" dirty="0" smtClean="0">
                <a:cs typeface="B Yagut" pitchFamily="2" charset="-78"/>
              </a:rPr>
              <a:t>    </a:t>
            </a:r>
            <a:r>
              <a:rPr lang="fa-IR" sz="2800" dirty="0" smtClean="0">
                <a:cs typeface="B Yagut" pitchFamily="2" charset="-78"/>
              </a:rPr>
              <a:t>پس از جستجوتعدادافرادی که ازروشهای جلوگیری از بارداری استفاده می کنند نمایش داده می شود.</a:t>
            </a:r>
          </a:p>
          <a:p>
            <a:pPr>
              <a:buNone/>
            </a:pPr>
            <a:endParaRPr lang="fa-IR" sz="2800" dirty="0">
              <a:cs typeface="B Yagut" pitchFamily="2" charset="-78"/>
            </a:endParaRPr>
          </a:p>
        </p:txBody>
      </p:sp>
      <p:pic>
        <p:nvPicPr>
          <p:cNvPr id="2" name="0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81200" y="6400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23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گلستان</_x062f__x0627__x0646__x0634__x06af__x0627__x0647_>
    <_x0646__x0648__x0639__x0020__x062d__x06cc__x0637__x0647_ xmlns="12fdc5dc-769e-4543-b10d-fbea3dac4417">سلامت باروري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5NN7CDR5NKU2-831-824</_dlc_DocId>
    <_dlc_DocIdUrl xmlns="1047730d-92e1-4018-9084-d932fd3a7f58">
      <Url>http://www.health.gov.ir/hnd/_layouts/DocIdRedir.aspx?ID=5NN7CDR5NKU2-831-824</Url>
      <Description>5NN7CDR5NKU2-831-824</Description>
    </_dlc_DocIdUrl>
  </documentManagement>
</p:properties>
</file>

<file path=customXml/itemProps1.xml><?xml version="1.0" encoding="utf-8"?>
<ds:datastoreItem xmlns:ds="http://schemas.openxmlformats.org/officeDocument/2006/customXml" ds:itemID="{A1ADBBFD-4377-4181-BE14-994DB6EF9C91}"/>
</file>

<file path=customXml/itemProps2.xml><?xml version="1.0" encoding="utf-8"?>
<ds:datastoreItem xmlns:ds="http://schemas.openxmlformats.org/officeDocument/2006/customXml" ds:itemID="{7BE74708-B059-4722-9EA4-7A9ABF0D23A9}"/>
</file>

<file path=customXml/itemProps3.xml><?xml version="1.0" encoding="utf-8"?>
<ds:datastoreItem xmlns:ds="http://schemas.openxmlformats.org/officeDocument/2006/customXml" ds:itemID="{9680CEF6-AE12-46D0-BDE6-6B9686121A40}"/>
</file>

<file path=customXml/itemProps4.xml><?xml version="1.0" encoding="utf-8"?>
<ds:datastoreItem xmlns:ds="http://schemas.openxmlformats.org/officeDocument/2006/customXml" ds:itemID="{5556D6E2-E3EF-4255-A90F-1997BA2DCFBE}"/>
</file>

<file path=docProps/app.xml><?xml version="1.0" encoding="utf-8"?>
<Properties xmlns="http://schemas.openxmlformats.org/officeDocument/2006/extended-properties" xmlns:vt="http://schemas.openxmlformats.org/officeDocument/2006/docPropsVTypes">
  <Template/>
  <TotalTime>1248</TotalTime>
  <Words>926</Words>
  <Application>Microsoft Office PowerPoint</Application>
  <PresentationFormat>On-screen Show (4:3)</PresentationFormat>
  <Paragraphs>96</Paragraphs>
  <Slides>21</Slides>
  <Notes>0</Notes>
  <HiddenSlides>0</HiddenSlides>
  <MMClips>19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2  Yagut</vt:lpstr>
      <vt:lpstr>Arial</vt:lpstr>
      <vt:lpstr>B Yagut</vt:lpstr>
      <vt:lpstr>Calibri</vt:lpstr>
      <vt:lpstr>Times New Roman</vt:lpstr>
      <vt:lpstr>Office Theme</vt:lpstr>
      <vt:lpstr>PowerPoint Presentation</vt:lpstr>
      <vt:lpstr> مشخصات سند</vt:lpstr>
      <vt:lpstr>اهداف آموزشی</vt:lpstr>
      <vt:lpstr>فهرست عناوین </vt:lpstr>
      <vt:lpstr>مقدمه</vt:lpstr>
      <vt:lpstr>نحوه استخراج لیست زنان واجد شرایط همسرداردر سامانه ناب</vt:lpstr>
      <vt:lpstr>PowerPoint Presentation</vt:lpstr>
      <vt:lpstr>PowerPoint Presentation</vt:lpstr>
      <vt:lpstr>استخراج تعداد افراد استفاده کننده از  روشهای جلوگیری از بارداری</vt:lpstr>
      <vt:lpstr>PowerPoint Presentation</vt:lpstr>
      <vt:lpstr>نحوه استخراج اطلاعات مرتبط با تعداد مراقبتهای مصرف کنندگان روشهای پیشگیری از بارداری </vt:lpstr>
      <vt:lpstr>PowerPoint Presentation</vt:lpstr>
      <vt:lpstr>نحوه استخراج آمار کلاسهای آموزشی سلامت باروری</vt:lpstr>
      <vt:lpstr>PowerPoint Presentation</vt:lpstr>
      <vt:lpstr>نحوه استخراج گزارش جمعیت به تفکیک سن وجنس</vt:lpstr>
      <vt:lpstr>PowerPoint Presentation</vt:lpstr>
      <vt:lpstr>هرم سنی</vt:lpstr>
      <vt:lpstr>خلاصه ونتیجه گیری</vt:lpstr>
      <vt:lpstr>پرسش وتمرین</vt:lpstr>
      <vt:lpstr>منابع</vt:lpstr>
      <vt:lpstr> 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آشنایی با فرمهای آماری</dc:title>
  <dc:creator>ACC</dc:creator>
  <cp:lastModifiedBy>Microsoft account</cp:lastModifiedBy>
  <cp:revision>501</cp:revision>
  <dcterms:created xsi:type="dcterms:W3CDTF">2020-04-19T03:35:33Z</dcterms:created>
  <dcterms:modified xsi:type="dcterms:W3CDTF">2020-07-19T18:42:02Z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90346641-0da7-4a24-a8b2-01f3c9b8d8a0</vt:lpwstr>
  </property>
</Properties>
</file>