
<file path=[Content_Types].xml><?xml version="1.0" encoding="utf-8"?>
<Types xmlns="http://schemas.openxmlformats.org/package/2006/content-types">
  <Default Extension="png" ContentType="image/png"/>
  <Default Extension="wma" ContentType="audio/x-ms-wma"/>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5"/>
  </p:sldMasterIdLst>
  <p:sldIdLst>
    <p:sldId id="284" r:id="rId6"/>
    <p:sldId id="256" r:id="rId7"/>
    <p:sldId id="257" r:id="rId8"/>
    <p:sldId id="261" r:id="rId9"/>
    <p:sldId id="282" r:id="rId10"/>
    <p:sldId id="259" r:id="rId11"/>
    <p:sldId id="274" r:id="rId12"/>
    <p:sldId id="262" r:id="rId13"/>
    <p:sldId id="264" r:id="rId14"/>
    <p:sldId id="265" r:id="rId15"/>
    <p:sldId id="266" r:id="rId16"/>
    <p:sldId id="275" r:id="rId17"/>
    <p:sldId id="277" r:id="rId18"/>
    <p:sldId id="276"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80" r:id="rId34"/>
    <p:sldId id="279" r:id="rId35"/>
    <p:sldId id="281" r:id="rId36"/>
    <p:sldId id="283" r:id="rId3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101" d="100"/>
          <a:sy n="101" d="100"/>
        </p:scale>
        <p:origin x="45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F0E98222-B248-4CDD-81ED-D716FDAF715B}"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1D3E0C6-CCF3-49E4-B049-BA16C7781885}" type="slidenum">
              <a:rPr lang="fa-IR" smtClean="0"/>
              <a:pPr/>
              <a:t>‹#›</a:t>
            </a:fld>
            <a:endParaRPr lang="fa-IR"/>
          </a:p>
        </p:txBody>
      </p:sp>
    </p:spTree>
    <p:extLst>
      <p:ext uri="{BB962C8B-B14F-4D97-AF65-F5344CB8AC3E}">
        <p14:creationId xmlns:p14="http://schemas.microsoft.com/office/powerpoint/2010/main" val="3476456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0E98222-B248-4CDD-81ED-D716FDAF715B}"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1D3E0C6-CCF3-49E4-B049-BA16C7781885}" type="slidenum">
              <a:rPr lang="fa-IR" smtClean="0"/>
              <a:pPr/>
              <a:t>‹#›</a:t>
            </a:fld>
            <a:endParaRPr lang="fa-IR"/>
          </a:p>
        </p:txBody>
      </p:sp>
    </p:spTree>
    <p:extLst>
      <p:ext uri="{BB962C8B-B14F-4D97-AF65-F5344CB8AC3E}">
        <p14:creationId xmlns:p14="http://schemas.microsoft.com/office/powerpoint/2010/main" val="2225773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0E98222-B248-4CDD-81ED-D716FDAF715B}"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1D3E0C6-CCF3-49E4-B049-BA16C7781885}" type="slidenum">
              <a:rPr lang="fa-IR" smtClean="0"/>
              <a:pPr/>
              <a:t>‹#›</a:t>
            </a:fld>
            <a:endParaRPr lang="fa-IR"/>
          </a:p>
        </p:txBody>
      </p:sp>
    </p:spTree>
    <p:extLst>
      <p:ext uri="{BB962C8B-B14F-4D97-AF65-F5344CB8AC3E}">
        <p14:creationId xmlns:p14="http://schemas.microsoft.com/office/powerpoint/2010/main" val="3588145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0E98222-B248-4CDD-81ED-D716FDAF715B}"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1D3E0C6-CCF3-49E4-B049-BA16C7781885}" type="slidenum">
              <a:rPr lang="fa-IR" smtClean="0"/>
              <a:pPr/>
              <a:t>‹#›</a:t>
            </a:fld>
            <a:endParaRPr lang="fa-IR"/>
          </a:p>
        </p:txBody>
      </p:sp>
    </p:spTree>
    <p:extLst>
      <p:ext uri="{BB962C8B-B14F-4D97-AF65-F5344CB8AC3E}">
        <p14:creationId xmlns:p14="http://schemas.microsoft.com/office/powerpoint/2010/main" val="1519645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0E98222-B248-4CDD-81ED-D716FDAF715B}" type="datetimeFigureOut">
              <a:rPr lang="fa-IR" smtClean="0"/>
              <a:pPr/>
              <a:t>11/30/1441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1D3E0C6-CCF3-49E4-B049-BA16C7781885}" type="slidenum">
              <a:rPr lang="fa-IR" smtClean="0"/>
              <a:pPr/>
              <a:t>‹#›</a:t>
            </a:fld>
            <a:endParaRPr lang="fa-IR"/>
          </a:p>
        </p:txBody>
      </p:sp>
    </p:spTree>
    <p:extLst>
      <p:ext uri="{BB962C8B-B14F-4D97-AF65-F5344CB8AC3E}">
        <p14:creationId xmlns:p14="http://schemas.microsoft.com/office/powerpoint/2010/main" val="3014549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F0E98222-B248-4CDD-81ED-D716FDAF715B}" type="datetimeFigureOut">
              <a:rPr lang="fa-IR" smtClean="0"/>
              <a:pPr/>
              <a:t>11/30/1441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1D3E0C6-CCF3-49E4-B049-BA16C7781885}" type="slidenum">
              <a:rPr lang="fa-IR" smtClean="0"/>
              <a:pPr/>
              <a:t>‹#›</a:t>
            </a:fld>
            <a:endParaRPr lang="fa-IR"/>
          </a:p>
        </p:txBody>
      </p:sp>
    </p:spTree>
    <p:extLst>
      <p:ext uri="{BB962C8B-B14F-4D97-AF65-F5344CB8AC3E}">
        <p14:creationId xmlns:p14="http://schemas.microsoft.com/office/powerpoint/2010/main" val="461254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F0E98222-B248-4CDD-81ED-D716FDAF715B}" type="datetimeFigureOut">
              <a:rPr lang="fa-IR" smtClean="0"/>
              <a:pPr/>
              <a:t>11/30/1441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A1D3E0C6-CCF3-49E4-B049-BA16C7781885}" type="slidenum">
              <a:rPr lang="fa-IR" smtClean="0"/>
              <a:pPr/>
              <a:t>‹#›</a:t>
            </a:fld>
            <a:endParaRPr lang="fa-IR"/>
          </a:p>
        </p:txBody>
      </p:sp>
    </p:spTree>
    <p:extLst>
      <p:ext uri="{BB962C8B-B14F-4D97-AF65-F5344CB8AC3E}">
        <p14:creationId xmlns:p14="http://schemas.microsoft.com/office/powerpoint/2010/main" val="2704682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F0E98222-B248-4CDD-81ED-D716FDAF715B}" type="datetimeFigureOut">
              <a:rPr lang="fa-IR" smtClean="0"/>
              <a:pPr/>
              <a:t>11/30/1441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A1D3E0C6-CCF3-49E4-B049-BA16C7781885}" type="slidenum">
              <a:rPr lang="fa-IR" smtClean="0"/>
              <a:pPr/>
              <a:t>‹#›</a:t>
            </a:fld>
            <a:endParaRPr lang="fa-IR"/>
          </a:p>
        </p:txBody>
      </p:sp>
    </p:spTree>
    <p:extLst>
      <p:ext uri="{BB962C8B-B14F-4D97-AF65-F5344CB8AC3E}">
        <p14:creationId xmlns:p14="http://schemas.microsoft.com/office/powerpoint/2010/main" val="2085954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E98222-B248-4CDD-81ED-D716FDAF715B}" type="datetimeFigureOut">
              <a:rPr lang="fa-IR" smtClean="0"/>
              <a:pPr/>
              <a:t>11/30/1441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A1D3E0C6-CCF3-49E4-B049-BA16C7781885}" type="slidenum">
              <a:rPr lang="fa-IR" smtClean="0"/>
              <a:pPr/>
              <a:t>‹#›</a:t>
            </a:fld>
            <a:endParaRPr lang="fa-IR"/>
          </a:p>
        </p:txBody>
      </p:sp>
    </p:spTree>
    <p:extLst>
      <p:ext uri="{BB962C8B-B14F-4D97-AF65-F5344CB8AC3E}">
        <p14:creationId xmlns:p14="http://schemas.microsoft.com/office/powerpoint/2010/main" val="1989498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E98222-B248-4CDD-81ED-D716FDAF715B}" type="datetimeFigureOut">
              <a:rPr lang="fa-IR" smtClean="0"/>
              <a:pPr/>
              <a:t>11/30/1441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1D3E0C6-CCF3-49E4-B049-BA16C7781885}" type="slidenum">
              <a:rPr lang="fa-IR" smtClean="0"/>
              <a:pPr/>
              <a:t>‹#›</a:t>
            </a:fld>
            <a:endParaRPr lang="fa-IR"/>
          </a:p>
        </p:txBody>
      </p:sp>
    </p:spTree>
    <p:extLst>
      <p:ext uri="{BB962C8B-B14F-4D97-AF65-F5344CB8AC3E}">
        <p14:creationId xmlns:p14="http://schemas.microsoft.com/office/powerpoint/2010/main" val="31282956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E98222-B248-4CDD-81ED-D716FDAF715B}" type="datetimeFigureOut">
              <a:rPr lang="fa-IR" smtClean="0"/>
              <a:pPr/>
              <a:t>11/30/1441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1D3E0C6-CCF3-49E4-B049-BA16C7781885}" type="slidenum">
              <a:rPr lang="fa-IR" smtClean="0"/>
              <a:pPr/>
              <a:t>‹#›</a:t>
            </a:fld>
            <a:endParaRPr lang="fa-IR"/>
          </a:p>
        </p:txBody>
      </p:sp>
    </p:spTree>
    <p:extLst>
      <p:ext uri="{BB962C8B-B14F-4D97-AF65-F5344CB8AC3E}">
        <p14:creationId xmlns:p14="http://schemas.microsoft.com/office/powerpoint/2010/main" val="42666712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0E98222-B248-4CDD-81ED-D716FDAF715B}" type="datetimeFigureOut">
              <a:rPr lang="fa-IR" smtClean="0"/>
              <a:pPr/>
              <a:t>11/30/1441</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1D3E0C6-CCF3-49E4-B049-BA16C7781885}" type="slidenum">
              <a:rPr lang="fa-IR" smtClean="0"/>
              <a:pPr/>
              <a:t>‹#›</a:t>
            </a:fld>
            <a:endParaRPr lang="fa-IR"/>
          </a:p>
        </p:txBody>
      </p:sp>
    </p:spTree>
    <p:extLst>
      <p:ext uri="{BB962C8B-B14F-4D97-AF65-F5344CB8AC3E}">
        <p14:creationId xmlns:p14="http://schemas.microsoft.com/office/powerpoint/2010/main" val="16007726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wma"/><Relationship Id="rId1" Type="http://schemas.microsoft.com/office/2007/relationships/media" Target="../media/media9.wma"/><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wma"/><Relationship Id="rId1" Type="http://schemas.microsoft.com/office/2007/relationships/media" Target="../media/media10.wm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wma"/><Relationship Id="rId1" Type="http://schemas.microsoft.com/office/2007/relationships/media" Target="../media/media11.wm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wma"/><Relationship Id="rId1" Type="http://schemas.microsoft.com/office/2007/relationships/media" Target="../media/media12.wm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wma"/><Relationship Id="rId1" Type="http://schemas.microsoft.com/office/2007/relationships/media" Target="../media/media13.wma"/><Relationship Id="rId5" Type="http://schemas.openxmlformats.org/officeDocument/2006/relationships/image" Target="../media/image2.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wma"/><Relationship Id="rId1" Type="http://schemas.microsoft.com/office/2007/relationships/media" Target="../media/media14.wma"/><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wma"/><Relationship Id="rId1" Type="http://schemas.microsoft.com/office/2007/relationships/media" Target="../media/media15.wma"/><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wma"/><Relationship Id="rId1" Type="http://schemas.microsoft.com/office/2007/relationships/media" Target="../media/media16.wma"/><Relationship Id="rId5" Type="http://schemas.openxmlformats.org/officeDocument/2006/relationships/image" Target="../media/image3.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wma"/><Relationship Id="rId1" Type="http://schemas.microsoft.com/office/2007/relationships/media" Target="../media/media17.wma"/><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wma"/><Relationship Id="rId1" Type="http://schemas.microsoft.com/office/2007/relationships/media" Target="../media/media18.wma"/><Relationship Id="rId5" Type="http://schemas.openxmlformats.org/officeDocument/2006/relationships/image" Target="../media/image3.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wma"/><Relationship Id="rId1" Type="http://schemas.microsoft.com/office/2007/relationships/media" Target="../media/media19.wma"/><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wma"/><Relationship Id="rId1" Type="http://schemas.microsoft.com/office/2007/relationships/media" Target="../media/media20.wma"/><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wma"/><Relationship Id="rId1" Type="http://schemas.microsoft.com/office/2007/relationships/media" Target="../media/media21.wma"/><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wma"/><Relationship Id="rId1" Type="http://schemas.microsoft.com/office/2007/relationships/media" Target="../media/media22.wma"/><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wma"/><Relationship Id="rId1" Type="http://schemas.microsoft.com/office/2007/relationships/media" Target="../media/media23.wma"/><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wma"/><Relationship Id="rId1" Type="http://schemas.microsoft.com/office/2007/relationships/media" Target="../media/media24.wma"/><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wma"/><Relationship Id="rId1" Type="http://schemas.microsoft.com/office/2007/relationships/media" Target="../media/media25.wma"/><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wma"/><Relationship Id="rId1" Type="http://schemas.microsoft.com/office/2007/relationships/media" Target="../media/media26.wma"/><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wma"/><Relationship Id="rId1" Type="http://schemas.microsoft.com/office/2007/relationships/media" Target="../media/media27.wma"/><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wma"/><Relationship Id="rId1" Type="http://schemas.microsoft.com/office/2007/relationships/media" Target="../media/media28.wma"/><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ma"/><Relationship Id="rId1" Type="http://schemas.microsoft.com/office/2007/relationships/media" Target="../media/media2.wm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wma"/><Relationship Id="rId1" Type="http://schemas.microsoft.com/office/2007/relationships/media" Target="../media/media29.wm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wma"/><Relationship Id="rId1" Type="http://schemas.microsoft.com/office/2007/relationships/media" Target="../media/media30.wma"/><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ma"/><Relationship Id="rId1" Type="http://schemas.microsoft.com/office/2007/relationships/media" Target="../media/media3.wma"/><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ma"/><Relationship Id="rId1" Type="http://schemas.microsoft.com/office/2007/relationships/media" Target="../media/media4.wm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wma"/><Relationship Id="rId1" Type="http://schemas.microsoft.com/office/2007/relationships/media" Target="../media/media6.wma"/><Relationship Id="rId5" Type="http://schemas.openxmlformats.org/officeDocument/2006/relationships/image" Target="../media/image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wma"/><Relationship Id="rId1" Type="http://schemas.microsoft.com/office/2007/relationships/media" Target="../media/media7.wm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ma"/><Relationship Id="rId1" Type="http://schemas.microsoft.com/office/2007/relationships/media" Target="../media/media8.wma"/><Relationship Id="rId5" Type="http://schemas.openxmlformats.org/officeDocument/2006/relationships/image" Target="../media/image2.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96752"/>
            <a:ext cx="8229600" cy="1143000"/>
          </a:xfrm>
        </p:spPr>
        <p:txBody>
          <a:bodyPr>
            <a:normAutofit fontScale="90000"/>
          </a:bodyPr>
          <a:lstStyle/>
          <a:p>
            <a:r>
              <a:rPr lang="fa-IR" sz="4000" dirty="0" smtClean="0">
                <a:cs typeface="B Yagut" pitchFamily="2" charset="-78"/>
              </a:rPr>
              <a:t/>
            </a:r>
            <a:br>
              <a:rPr lang="fa-IR" sz="4000" dirty="0" smtClean="0">
                <a:cs typeface="B Yagut" pitchFamily="2" charset="-78"/>
              </a:rPr>
            </a:br>
            <a:r>
              <a:rPr lang="fa-IR" sz="4000" dirty="0">
                <a:cs typeface="B Yagut" pitchFamily="2" charset="-78"/>
              </a:rPr>
              <a:t/>
            </a:r>
            <a:br>
              <a:rPr lang="fa-IR" sz="4000" dirty="0">
                <a:cs typeface="B Yagut" pitchFamily="2" charset="-78"/>
              </a:rPr>
            </a:br>
            <a:r>
              <a:rPr lang="fa-IR" sz="4000" dirty="0" smtClean="0">
                <a:cs typeface="B Yagut" pitchFamily="2" charset="-78"/>
              </a:rPr>
              <a:t>آثار </a:t>
            </a:r>
            <a:r>
              <a:rPr lang="fa-IR" sz="4000" dirty="0">
                <a:cs typeface="B Yagut" pitchFamily="2" charset="-78"/>
              </a:rPr>
              <a:t>و پیامدهای رشد نامتوازن ،نامناسب و پائین جمعیت بر عر صه های مختلف اقتصادی و اجتماعی </a:t>
            </a:r>
            <a:br>
              <a:rPr lang="fa-IR" sz="4000" dirty="0">
                <a:cs typeface="B Yagut" pitchFamily="2" charset="-78"/>
              </a:rPr>
            </a:br>
            <a:endParaRPr lang="fa-IR" sz="4000" dirty="0">
              <a:cs typeface="B Yagut" pitchFamily="2" charset="-78"/>
            </a:endParaRPr>
          </a:p>
        </p:txBody>
      </p:sp>
      <p:sp>
        <p:nvSpPr>
          <p:cNvPr id="3" name="Content Placeholder 2"/>
          <p:cNvSpPr>
            <a:spLocks noGrp="1"/>
          </p:cNvSpPr>
          <p:nvPr>
            <p:ph idx="1"/>
          </p:nvPr>
        </p:nvSpPr>
        <p:spPr/>
        <p:txBody>
          <a:bodyPr/>
          <a:lstStyle/>
          <a:p>
            <a:endParaRPr lang="fa-IR" dirty="0" smtClean="0"/>
          </a:p>
          <a:p>
            <a:endParaRPr lang="fa-IR" dirty="0"/>
          </a:p>
          <a:p>
            <a:pPr marL="0" indent="0">
              <a:buNone/>
            </a:pPr>
            <a:endParaRPr lang="fa-IR" dirty="0" smtClean="0">
              <a:cs typeface="B Yagut" pitchFamily="2" charset="-78"/>
            </a:endParaRPr>
          </a:p>
          <a:p>
            <a:pPr marL="0" indent="0" algn="ctr">
              <a:buNone/>
            </a:pPr>
            <a:r>
              <a:rPr lang="fa-IR" dirty="0" smtClean="0">
                <a:cs typeface="B Yagut" pitchFamily="2" charset="-78"/>
              </a:rPr>
              <a:t>سلامت باروری</a:t>
            </a:r>
            <a:endParaRPr lang="fa-IR" dirty="0">
              <a:cs typeface="B Yagut" pitchFamily="2" charset="-78"/>
            </a:endParaRPr>
          </a:p>
        </p:txBody>
      </p:sp>
    </p:spTree>
    <p:extLst>
      <p:ext uri="{BB962C8B-B14F-4D97-AF65-F5344CB8AC3E}">
        <p14:creationId xmlns:p14="http://schemas.microsoft.com/office/powerpoint/2010/main" val="1533768409"/>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گذار باروری در ایران</a:t>
            </a:r>
            <a:endParaRPr lang="fa-IR" sz="4000" dirty="0">
              <a:cs typeface="B Yagut" pitchFamily="2" charset="-78"/>
            </a:endParaRPr>
          </a:p>
        </p:txBody>
      </p:sp>
      <p:sp>
        <p:nvSpPr>
          <p:cNvPr id="3" name="Content Placeholder 2"/>
          <p:cNvSpPr>
            <a:spLocks noGrp="1"/>
          </p:cNvSpPr>
          <p:nvPr>
            <p:ph idx="1"/>
          </p:nvPr>
        </p:nvSpPr>
        <p:spPr>
          <a:xfrm>
            <a:off x="0" y="1600200"/>
            <a:ext cx="9036496" cy="4525963"/>
          </a:xfrm>
        </p:spPr>
        <p:txBody>
          <a:bodyPr>
            <a:normAutofit/>
          </a:bodyPr>
          <a:lstStyle/>
          <a:p>
            <a:r>
              <a:rPr lang="fa-IR" sz="2800" dirty="0" smtClean="0">
                <a:cs typeface="B Yagut" pitchFamily="2" charset="-78"/>
              </a:rPr>
              <a:t>کشورایران گذارباروري خودرا مثل اکثرکشورهاي در حال توسعه درنیمه دوم قرن بیستم تجربه کرده است.</a:t>
            </a:r>
          </a:p>
          <a:p>
            <a:endParaRPr lang="fa-IR" sz="2800" dirty="0" smtClean="0">
              <a:cs typeface="B Yagut" pitchFamily="2" charset="-78"/>
            </a:endParaRPr>
          </a:p>
          <a:p>
            <a:r>
              <a:rPr lang="fa-IR" sz="2800" dirty="0" smtClean="0">
                <a:cs typeface="B Yagut" pitchFamily="2" charset="-78"/>
              </a:rPr>
              <a:t>مشخصه گذار اول افزایش جمعیت است.</a:t>
            </a:r>
          </a:p>
          <a:p>
            <a:endParaRPr lang="fa-IR" sz="2800" dirty="0" smtClean="0">
              <a:cs typeface="B Yagut" pitchFamily="2" charset="-78"/>
            </a:endParaRPr>
          </a:p>
          <a:p>
            <a:r>
              <a:rPr lang="fa-IR" sz="2800" dirty="0" smtClean="0">
                <a:cs typeface="B Yagut" pitchFamily="2" charset="-78"/>
              </a:rPr>
              <a:t>مشخصه گذار دوم کاهش باروری به زیر نرخ جانشینی است.</a:t>
            </a:r>
          </a:p>
          <a:p>
            <a:endParaRPr lang="fa-IR" sz="2800" dirty="0" smtClean="0">
              <a:cs typeface="B Yagut" pitchFamily="2" charset="-78"/>
            </a:endParaRPr>
          </a:p>
          <a:p>
            <a:r>
              <a:rPr lang="fa-IR" sz="2800" dirty="0" smtClean="0">
                <a:cs typeface="B Yagut" pitchFamily="2" charset="-78"/>
              </a:rPr>
              <a:t>از ســال1364به بعد میزان باروري روندکاهشی پیدانمودچنانچه درسال 79به ســطح جانشینی حدود2/1و در سال 1390به 1/8رسید.</a:t>
            </a:r>
          </a:p>
          <a:p>
            <a:endParaRPr lang="fa-IR" sz="2800" dirty="0" smtClean="0">
              <a:cs typeface="B Yagut" pitchFamily="2" charset="-78"/>
            </a:endParaRPr>
          </a:p>
          <a:p>
            <a:endParaRPr lang="fa-IR" dirty="0"/>
          </a:p>
        </p:txBody>
      </p:sp>
      <p:pic>
        <p:nvPicPr>
          <p:cNvPr id="4" name="1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895600" y="7543800"/>
            <a:ext cx="609600" cy="609600"/>
          </a:xfrm>
          <a:prstGeom prst="rect">
            <a:avLst/>
          </a:prstGeom>
        </p:spPr>
      </p:pic>
    </p:spTree>
    <p:extLst>
      <p:ext uri="{BB962C8B-B14F-4D97-AF65-F5344CB8AC3E}">
        <p14:creationId xmlns:p14="http://schemas.microsoft.com/office/powerpoint/2010/main" val="3640104334"/>
      </p:ext>
    </p:extLst>
  </p:cSld>
  <p:clrMapOvr>
    <a:masterClrMapping/>
  </p:clrMapOvr>
  <mc:AlternateContent xmlns:mc="http://schemas.openxmlformats.org/markup-compatibility/2006" xmlns:p14="http://schemas.microsoft.com/office/powerpoint/2010/main">
    <mc:Choice Requires="p14">
      <p:transition spd="slow" p14:dur="2000" advClick="0" advTm="122000"/>
    </mc:Choice>
    <mc:Fallback xmlns="">
      <p:transition spd="slow" advClick="0" advTm="12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12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حد جایگزینی</a:t>
            </a:r>
            <a:endParaRPr lang="fa-IR" sz="4000" dirty="0">
              <a:cs typeface="B Yagut" pitchFamily="2" charset="-78"/>
            </a:endParaRPr>
          </a:p>
        </p:txBody>
      </p:sp>
      <p:sp>
        <p:nvSpPr>
          <p:cNvPr id="3" name="Content Placeholder 2"/>
          <p:cNvSpPr>
            <a:spLocks noGrp="1"/>
          </p:cNvSpPr>
          <p:nvPr>
            <p:ph idx="1"/>
          </p:nvPr>
        </p:nvSpPr>
        <p:spPr/>
        <p:txBody>
          <a:bodyPr>
            <a:normAutofit/>
          </a:bodyPr>
          <a:lstStyle/>
          <a:p>
            <a:r>
              <a:rPr lang="fa-IR" sz="2800" dirty="0" smtClean="0">
                <a:cs typeface="B Yagut" pitchFamily="2" charset="-78"/>
              </a:rPr>
              <a:t>حد جایگز ینی یعنی میزانی از باروری کل که در آن جمعیت ثابت می ماند این مقدار برای کشور حدود  2/1 می باشد .</a:t>
            </a:r>
          </a:p>
          <a:p>
            <a:endParaRPr lang="fa-IR" sz="2800" dirty="0" smtClean="0">
              <a:cs typeface="B Yagut" pitchFamily="2" charset="-78"/>
            </a:endParaRPr>
          </a:p>
          <a:p>
            <a:r>
              <a:rPr lang="fa-IR" sz="2800" dirty="0" smtClean="0">
                <a:cs typeface="B Yagut" pitchFamily="2" charset="-78"/>
              </a:rPr>
              <a:t>وقتی میزان باروری کل تقریبا کمتر از 2/1 فرزند برای هر زن باشد جمعیت در این جامعه جایگزین نمی شود.</a:t>
            </a:r>
            <a:endParaRPr lang="fa-IR" sz="2800" dirty="0" smtClean="0"/>
          </a:p>
          <a:p>
            <a:endParaRPr lang="fa-IR" sz="2800" dirty="0"/>
          </a:p>
        </p:txBody>
      </p:sp>
      <p:pic>
        <p:nvPicPr>
          <p:cNvPr id="4" name="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04800" y="8686800"/>
            <a:ext cx="609600" cy="609600"/>
          </a:xfrm>
          <a:prstGeom prst="rect">
            <a:avLst/>
          </a:prstGeom>
        </p:spPr>
      </p:pic>
    </p:spTree>
    <p:extLst>
      <p:ext uri="{BB962C8B-B14F-4D97-AF65-F5344CB8AC3E}">
        <p14:creationId xmlns:p14="http://schemas.microsoft.com/office/powerpoint/2010/main" val="3648626865"/>
      </p:ext>
    </p:extLst>
  </p:cSld>
  <p:clrMapOvr>
    <a:masterClrMapping/>
  </p:clrMapOvr>
  <mc:AlternateContent xmlns:mc="http://schemas.openxmlformats.org/markup-compatibility/2006" xmlns:p14="http://schemas.microsoft.com/office/powerpoint/2010/main">
    <mc:Choice Requires="p14">
      <p:transition spd="slow" p14:dur="2000" advClick="0" advTm="28000"/>
    </mc:Choice>
    <mc:Fallback xmlns="">
      <p:transition spd="slow" advClick="0"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44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پنجره جمعیتی</a:t>
            </a:r>
            <a:endParaRPr lang="fa-IR" sz="4000" dirty="0">
              <a:cs typeface="B Yagut" pitchFamily="2" charset="-78"/>
            </a:endParaRPr>
          </a:p>
        </p:txBody>
      </p:sp>
      <p:sp>
        <p:nvSpPr>
          <p:cNvPr id="3" name="Content Placeholder 2"/>
          <p:cNvSpPr>
            <a:spLocks noGrp="1"/>
          </p:cNvSpPr>
          <p:nvPr>
            <p:ph idx="1"/>
          </p:nvPr>
        </p:nvSpPr>
        <p:spPr>
          <a:xfrm>
            <a:off x="0" y="1600200"/>
            <a:ext cx="9144000" cy="4525963"/>
          </a:xfrm>
        </p:spPr>
        <p:txBody>
          <a:bodyPr>
            <a:normAutofit/>
          </a:bodyPr>
          <a:lstStyle/>
          <a:p>
            <a:r>
              <a:rPr lang="fa-IR" sz="2400" dirty="0">
                <a:cs typeface="B Yagut" pitchFamily="2" charset="-78"/>
              </a:rPr>
              <a:t>در سیمای وضعیت فعلی جمعیت کشورمان، یک امتیاز ویژه و فرصت طلایی </a:t>
            </a:r>
            <a:r>
              <a:rPr lang="fa-IR" sz="2400" dirty="0" smtClean="0">
                <a:cs typeface="B Yagut" pitchFamily="2" charset="-78"/>
              </a:rPr>
              <a:t>وجود </a:t>
            </a:r>
            <a:r>
              <a:rPr lang="fa-IR" sz="2400" dirty="0">
                <a:cs typeface="B Yagut" pitchFamily="2" charset="-78"/>
              </a:rPr>
              <a:t>دارد که در متن </a:t>
            </a:r>
            <a:r>
              <a:rPr lang="fa-IR" sz="2400" dirty="0" smtClean="0">
                <a:cs typeface="B Yagut" pitchFamily="2" charset="-78"/>
              </a:rPr>
              <a:t>ابلاغـیه </a:t>
            </a:r>
            <a:r>
              <a:rPr lang="fa-IR" sz="2400" dirty="0">
                <a:cs typeface="B Yagut" pitchFamily="2" charset="-78"/>
              </a:rPr>
              <a:t>سیاست‌های کلی </a:t>
            </a:r>
            <a:r>
              <a:rPr lang="fa-IR" sz="2400" dirty="0" smtClean="0">
                <a:cs typeface="B Yagut" pitchFamily="2" charset="-78"/>
              </a:rPr>
              <a:t>جمـعیت مقــام معظم رهبـری با عبـارت پویندگی</a:t>
            </a:r>
            <a:r>
              <a:rPr lang="fa-IR" sz="2400" dirty="0">
                <a:cs typeface="B Yagut" pitchFamily="2" charset="-78"/>
              </a:rPr>
              <a:t>، بالندگی و جوانی جمعیت کنونی کشور به‌عنوان یک فرصت و </a:t>
            </a:r>
            <a:r>
              <a:rPr lang="fa-IR" sz="2400" dirty="0" smtClean="0">
                <a:cs typeface="B Yagut" pitchFamily="2" charset="-78"/>
              </a:rPr>
              <a:t>امتیازبه </a:t>
            </a:r>
            <a:r>
              <a:rPr lang="fa-IR" sz="2400" dirty="0">
                <a:cs typeface="B Yagut" pitchFamily="2" charset="-78"/>
              </a:rPr>
              <a:t>آن اشاره شده و در متون تخصصی جمعیت‌شناسی از آن تحت عناوینی نظیر </a:t>
            </a:r>
            <a:r>
              <a:rPr lang="fa-IR" sz="2400" dirty="0" smtClean="0">
                <a:cs typeface="B Yagut" pitchFamily="2" charset="-78"/>
              </a:rPr>
              <a:t>پنجره جمعیتی، پنجره </a:t>
            </a:r>
            <a:r>
              <a:rPr lang="fa-IR" sz="2400" dirty="0">
                <a:cs typeface="B Yagut" pitchFamily="2" charset="-78"/>
              </a:rPr>
              <a:t>فرصت </a:t>
            </a:r>
            <a:r>
              <a:rPr lang="fa-IR" sz="2400" dirty="0" smtClean="0">
                <a:cs typeface="B Yagut" pitchFamily="2" charset="-78"/>
              </a:rPr>
              <a:t>جمعیتی </a:t>
            </a:r>
            <a:r>
              <a:rPr lang="fa-IR" sz="2400" dirty="0">
                <a:cs typeface="B Yagut" pitchFamily="2" charset="-78"/>
              </a:rPr>
              <a:t>و ... یاد می‌شود. </a:t>
            </a:r>
            <a:endParaRPr lang="fa-IR" sz="2400" dirty="0" smtClean="0">
              <a:cs typeface="B Yagut" pitchFamily="2" charset="-78"/>
            </a:endParaRPr>
          </a:p>
          <a:p>
            <a:pPr marL="0" indent="0">
              <a:buNone/>
            </a:pPr>
            <a:endParaRPr lang="fa-IR" sz="2400" dirty="0" smtClean="0">
              <a:cs typeface="B Yagut" pitchFamily="2" charset="-78"/>
            </a:endParaRPr>
          </a:p>
          <a:p>
            <a:r>
              <a:rPr lang="fa-IR" sz="2400" dirty="0" smtClean="0">
                <a:cs typeface="B Yagut" pitchFamily="2" charset="-78"/>
              </a:rPr>
              <a:t>در </a:t>
            </a:r>
            <a:r>
              <a:rPr lang="fa-IR" sz="2400" dirty="0">
                <a:cs typeface="B Yagut" pitchFamily="2" charset="-78"/>
              </a:rPr>
              <a:t>واقع این فرصت طلایی، وضعیتی است که </a:t>
            </a:r>
            <a:r>
              <a:rPr lang="fa-IR" sz="2400" dirty="0" smtClean="0">
                <a:cs typeface="B Yagut" pitchFamily="2" charset="-78"/>
              </a:rPr>
              <a:t>حاصل جمع </a:t>
            </a:r>
            <a:r>
              <a:rPr lang="fa-IR" sz="2400" dirty="0">
                <a:cs typeface="B Yagut" pitchFamily="2" charset="-78"/>
              </a:rPr>
              <a:t>جمعیت جوان و میانسال (۱۵ تا ۶۴ ساله) </a:t>
            </a:r>
            <a:r>
              <a:rPr lang="fa-IR" sz="2400" dirty="0" smtClean="0">
                <a:cs typeface="B Yagut" pitchFamily="2" charset="-78"/>
              </a:rPr>
              <a:t>به </a:t>
            </a:r>
            <a:r>
              <a:rPr lang="fa-IR" sz="2400" dirty="0">
                <a:cs typeface="B Yagut" pitchFamily="2" charset="-78"/>
              </a:rPr>
              <a:t>حداکثر میزان خود در طول دوران حدوداً صد ساله توسعه‌یافتگی آن کشور </a:t>
            </a:r>
            <a:r>
              <a:rPr lang="fa-IR" sz="2400" dirty="0" smtClean="0">
                <a:cs typeface="B Yagut" pitchFamily="2" charset="-78"/>
              </a:rPr>
              <a:t>می‌رسد.</a:t>
            </a:r>
            <a:endParaRPr lang="fa-IR" sz="2400" dirty="0"/>
          </a:p>
        </p:txBody>
      </p:sp>
      <p:pic>
        <p:nvPicPr>
          <p:cNvPr id="4" name="1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066800" y="7696200"/>
            <a:ext cx="609600" cy="609600"/>
          </a:xfrm>
          <a:prstGeom prst="rect">
            <a:avLst/>
          </a:prstGeom>
        </p:spPr>
      </p:pic>
    </p:spTree>
    <p:extLst>
      <p:ext uri="{BB962C8B-B14F-4D97-AF65-F5344CB8AC3E}">
        <p14:creationId xmlns:p14="http://schemas.microsoft.com/office/powerpoint/2010/main" val="3074096726"/>
      </p:ext>
    </p:extLst>
  </p:cSld>
  <p:clrMapOvr>
    <a:masterClrMapping/>
  </p:clrMapOvr>
  <mc:AlternateContent xmlns:mc="http://schemas.openxmlformats.org/markup-compatibility/2006" xmlns:p14="http://schemas.microsoft.com/office/powerpoint/2010/main">
    <mc:Choice Requires="p14">
      <p:transition spd="slow" p14:dur="2000" advClick="0" advTm="56000"/>
    </mc:Choice>
    <mc:Fallback xmlns="">
      <p:transition spd="slow" advClick="0" advTm="5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03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noAutofit/>
          </a:bodyPr>
          <a:lstStyle/>
          <a:p>
            <a:r>
              <a:rPr lang="fa-IR" sz="3200" dirty="0" smtClean="0">
                <a:cs typeface="B Yagut" pitchFamily="2" charset="-78"/>
              </a:rPr>
              <a:t>پنجره جمعیتی، </a:t>
            </a:r>
            <a:r>
              <a:rPr lang="fa-IR" sz="3200" dirty="0">
                <a:cs typeface="B Yagut" pitchFamily="2" charset="-78"/>
              </a:rPr>
              <a:t>فرصت و امتیاز شرایط کنونی جمعیت کشور</a:t>
            </a:r>
          </a:p>
        </p:txBody>
      </p:sp>
      <p:sp>
        <p:nvSpPr>
          <p:cNvPr id="3" name="Content Placeholder 2"/>
          <p:cNvSpPr>
            <a:spLocks noGrp="1"/>
          </p:cNvSpPr>
          <p:nvPr>
            <p:ph idx="1"/>
          </p:nvPr>
        </p:nvSpPr>
        <p:spPr>
          <a:xfrm>
            <a:off x="107504" y="1988841"/>
            <a:ext cx="8856984" cy="3600400"/>
          </a:xfrm>
        </p:spPr>
        <p:txBody>
          <a:bodyPr>
            <a:normAutofit/>
          </a:bodyPr>
          <a:lstStyle/>
          <a:p>
            <a:r>
              <a:rPr lang="fa-IR" sz="2800" dirty="0">
                <a:cs typeface="B Yagut" pitchFamily="2" charset="-78"/>
              </a:rPr>
              <a:t>کشورهای دنیا می‌توانند با مدیریت صحیح این </a:t>
            </a:r>
            <a:r>
              <a:rPr lang="fa-IR" sz="2800" dirty="0" smtClean="0">
                <a:cs typeface="B Yagut" pitchFamily="2" charset="-78"/>
              </a:rPr>
              <a:t>دوران، </a:t>
            </a:r>
            <a:r>
              <a:rPr lang="fa-IR" sz="2800" dirty="0">
                <a:cs typeface="B Yagut" pitchFamily="2" charset="-78"/>
              </a:rPr>
              <a:t>با افزایش میزان تولید نسبت به مصرف </a:t>
            </a:r>
            <a:r>
              <a:rPr lang="fa-IR" sz="2800" dirty="0" smtClean="0">
                <a:cs typeface="B Yagut" pitchFamily="2" charset="-78"/>
              </a:rPr>
              <a:t>در </a:t>
            </a:r>
            <a:r>
              <a:rPr lang="fa-IR" sz="2800" dirty="0">
                <a:cs typeface="B Yagut" pitchFamily="2" charset="-78"/>
              </a:rPr>
              <a:t>نتیجه افزایش پس‌اندازهای </a:t>
            </a:r>
            <a:r>
              <a:rPr lang="fa-IR" sz="2800" dirty="0" smtClean="0">
                <a:cs typeface="B Yagut" pitchFamily="2" charset="-78"/>
              </a:rPr>
              <a:t>ملی درسطح </a:t>
            </a:r>
            <a:r>
              <a:rPr lang="fa-IR" sz="2800" dirty="0">
                <a:cs typeface="B Yagut" pitchFamily="2" charset="-78"/>
              </a:rPr>
              <a:t>کلان، </a:t>
            </a:r>
            <a:r>
              <a:rPr lang="fa-IR" sz="2800" dirty="0" smtClean="0">
                <a:cs typeface="B Yagut" pitchFamily="2" charset="-78"/>
              </a:rPr>
              <a:t>بربسیاری </a:t>
            </a:r>
            <a:r>
              <a:rPr lang="fa-IR" sz="2800" dirty="0">
                <a:cs typeface="B Yagut" pitchFamily="2" charset="-78"/>
              </a:rPr>
              <a:t>از مسائل دوران سالمندی خود فائق آیند. </a:t>
            </a:r>
            <a:endParaRPr lang="fa-IR" sz="2800" dirty="0" smtClean="0">
              <a:cs typeface="B Yagut" pitchFamily="2" charset="-78"/>
            </a:endParaRPr>
          </a:p>
          <a:p>
            <a:endParaRPr lang="fa-IR" sz="2800" dirty="0">
              <a:cs typeface="B Yagut" pitchFamily="2" charset="-78"/>
            </a:endParaRPr>
          </a:p>
          <a:p>
            <a:r>
              <a:rPr lang="fa-IR" sz="2800" dirty="0">
                <a:cs typeface="B Yagut" pitchFamily="2" charset="-78"/>
              </a:rPr>
              <a:t>فاز پنجره جمعیتی در ایران از حدود سال ۱۳۸۰ آغاز شده و تا سال ۱۴۳۰ ادامه خواهد داشت.</a:t>
            </a:r>
          </a:p>
          <a:p>
            <a:endParaRPr lang="fa-IR" dirty="0"/>
          </a:p>
        </p:txBody>
      </p:sp>
      <p:pic>
        <p:nvPicPr>
          <p:cNvPr id="4" name="1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2514600" y="8610600"/>
            <a:ext cx="609600" cy="609600"/>
          </a:xfrm>
          <a:prstGeom prst="rect">
            <a:avLst/>
          </a:prstGeom>
        </p:spPr>
      </p:pic>
    </p:spTree>
    <p:extLst>
      <p:ext uri="{BB962C8B-B14F-4D97-AF65-F5344CB8AC3E}">
        <p14:creationId xmlns:p14="http://schemas.microsoft.com/office/powerpoint/2010/main" val="1144228868"/>
      </p:ext>
    </p:extLst>
  </p:cSld>
  <p:clrMapOvr>
    <a:masterClrMapping/>
  </p:clrMapOvr>
  <mc:AlternateContent xmlns:mc="http://schemas.openxmlformats.org/markup-compatibility/2006" xmlns:p14="http://schemas.microsoft.com/office/powerpoint/2010/main">
    <mc:Choice Requires="p14">
      <p:transition spd="slow" p14:dur="2000" advClick="0" advTm="31000"/>
    </mc:Choice>
    <mc:Fallback xmlns="">
      <p:transition spd="slow" advClick="0" advTm="3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5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پنجره جمعیتی</a:t>
            </a:r>
            <a:endParaRPr lang="fa-IR" sz="4000" dirty="0">
              <a:cs typeface="B Yagut" pitchFamily="2" charset="-78"/>
            </a:endParaRPr>
          </a:p>
        </p:txBody>
      </p:sp>
      <p:pic>
        <p:nvPicPr>
          <p:cNvPr id="1026" name="Picture 2"/>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827584" y="1571612"/>
            <a:ext cx="7128792" cy="4429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1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905000" y="7696200"/>
            <a:ext cx="609600" cy="609600"/>
          </a:xfrm>
          <a:prstGeom prst="rect">
            <a:avLst/>
          </a:prstGeom>
        </p:spPr>
      </p:pic>
    </p:spTree>
    <p:extLst>
      <p:ext uri="{BB962C8B-B14F-4D97-AF65-F5344CB8AC3E}">
        <p14:creationId xmlns:p14="http://schemas.microsoft.com/office/powerpoint/2010/main" val="2264996494"/>
      </p:ext>
    </p:extLst>
  </p:cSld>
  <p:clrMapOvr>
    <a:masterClrMapping/>
  </p:clrMapOvr>
  <mc:AlternateContent xmlns:mc="http://schemas.openxmlformats.org/markup-compatibility/2006" xmlns:p14="http://schemas.microsoft.com/office/powerpoint/2010/main">
    <mc:Choice Requires="p14">
      <p:transition spd="slow" p14:dur="2000" advClick="0" advTm="11000"/>
    </mc:Choice>
    <mc:Fallback xmlns="">
      <p:transition spd="slow" advClick="0" advTm="1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7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چالشهای جمعیتی</a:t>
            </a:r>
            <a:endParaRPr lang="fa-IR" sz="4000" dirty="0">
              <a:cs typeface="B Yagut" pitchFamily="2" charset="-78"/>
            </a:endParaRPr>
          </a:p>
        </p:txBody>
      </p:sp>
      <p:sp>
        <p:nvSpPr>
          <p:cNvPr id="3" name="Content Placeholder 2"/>
          <p:cNvSpPr>
            <a:spLocks noGrp="1"/>
          </p:cNvSpPr>
          <p:nvPr>
            <p:ph idx="1"/>
          </p:nvPr>
        </p:nvSpPr>
        <p:spPr>
          <a:xfrm>
            <a:off x="0" y="1600200"/>
            <a:ext cx="9144000" cy="4525963"/>
          </a:xfrm>
        </p:spPr>
        <p:txBody>
          <a:bodyPr>
            <a:normAutofit lnSpcReduction="10000"/>
          </a:bodyPr>
          <a:lstStyle/>
          <a:p>
            <a:endParaRPr lang="fa-IR" dirty="0" smtClean="0"/>
          </a:p>
          <a:p>
            <a:pPr marL="0" indent="0" algn="just">
              <a:buNone/>
            </a:pPr>
            <a:r>
              <a:rPr lang="fa-IR" sz="2800" dirty="0" smtClean="0">
                <a:cs typeface="B Yagut" pitchFamily="2" charset="-78"/>
              </a:rPr>
              <a:t>1</a:t>
            </a:r>
            <a:r>
              <a:rPr lang="fa-IR" dirty="0" smtClean="0">
                <a:cs typeface="B Yagut" pitchFamily="2" charset="-78"/>
              </a:rPr>
              <a:t>-چالشها و مسائل ناشی از گذار جمعیتی</a:t>
            </a:r>
          </a:p>
          <a:p>
            <a:pPr marL="0" indent="0" algn="just">
              <a:buNone/>
            </a:pPr>
            <a:endParaRPr lang="fa-IR" dirty="0" smtClean="0">
              <a:cs typeface="B Yagut" pitchFamily="2" charset="-78"/>
            </a:endParaRPr>
          </a:p>
          <a:p>
            <a:pPr marL="0" indent="0" algn="just">
              <a:buNone/>
            </a:pPr>
            <a:r>
              <a:rPr lang="fa-IR" dirty="0" smtClean="0">
                <a:cs typeface="B Yagut" pitchFamily="2" charset="-78"/>
              </a:rPr>
              <a:t>2-چالشهای اجتماعی-فرهنگی</a:t>
            </a:r>
          </a:p>
          <a:p>
            <a:pPr marL="0" indent="0" algn="just">
              <a:buNone/>
            </a:pPr>
            <a:endParaRPr lang="fa-IR" dirty="0" smtClean="0">
              <a:cs typeface="B Yagut" pitchFamily="2" charset="-78"/>
            </a:endParaRPr>
          </a:p>
          <a:p>
            <a:pPr marL="0" indent="0" algn="just">
              <a:buNone/>
            </a:pPr>
            <a:r>
              <a:rPr lang="fa-IR" dirty="0" smtClean="0">
                <a:cs typeface="B Yagut" pitchFamily="2" charset="-78"/>
              </a:rPr>
              <a:t>3-چالشهای سیاسی- امنیتی</a:t>
            </a:r>
          </a:p>
          <a:p>
            <a:pPr marL="0" indent="0" algn="just">
              <a:buNone/>
            </a:pPr>
            <a:endParaRPr lang="fa-IR" dirty="0" smtClean="0">
              <a:cs typeface="B Yagut" pitchFamily="2" charset="-78"/>
            </a:endParaRPr>
          </a:p>
          <a:p>
            <a:pPr marL="0" indent="0" algn="just">
              <a:buNone/>
            </a:pPr>
            <a:r>
              <a:rPr lang="fa-IR" dirty="0" smtClean="0">
                <a:cs typeface="B Yagut" pitchFamily="2" charset="-78"/>
              </a:rPr>
              <a:t>4-چالش‌ها و فرصت‌هاي اقتصادي</a:t>
            </a:r>
          </a:p>
          <a:p>
            <a:endParaRPr lang="fa-IR" sz="2800" dirty="0"/>
          </a:p>
        </p:txBody>
      </p:sp>
      <p:pic>
        <p:nvPicPr>
          <p:cNvPr id="4" name="1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514600" y="7696200"/>
            <a:ext cx="609600" cy="609600"/>
          </a:xfrm>
          <a:prstGeom prst="rect">
            <a:avLst/>
          </a:prstGeom>
        </p:spPr>
      </p:pic>
    </p:spTree>
    <p:extLst>
      <p:ext uri="{BB962C8B-B14F-4D97-AF65-F5344CB8AC3E}">
        <p14:creationId xmlns:p14="http://schemas.microsoft.com/office/powerpoint/2010/main" val="2161953637"/>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67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Yagut" pitchFamily="2" charset="-78"/>
              </a:rPr>
              <a:t>1-</a:t>
            </a:r>
            <a:r>
              <a:rPr lang="ar-SA" dirty="0" smtClean="0">
                <a:cs typeface="B Yagut" pitchFamily="2" charset="-78"/>
              </a:rPr>
              <a:t>چالش‌ها و مسائل ناشي از گذار جمعيتي</a:t>
            </a:r>
            <a:endParaRPr lang="fa-IR" dirty="0"/>
          </a:p>
        </p:txBody>
      </p:sp>
      <p:sp>
        <p:nvSpPr>
          <p:cNvPr id="3" name="Content Placeholder 2"/>
          <p:cNvSpPr>
            <a:spLocks noGrp="1"/>
          </p:cNvSpPr>
          <p:nvPr>
            <p:ph idx="1"/>
          </p:nvPr>
        </p:nvSpPr>
        <p:spPr/>
        <p:txBody>
          <a:bodyPr/>
          <a:lstStyle/>
          <a:p>
            <a:pPr>
              <a:buNone/>
            </a:pPr>
            <a:r>
              <a:rPr lang="ar-SA" dirty="0" smtClean="0">
                <a:cs typeface="B Yagut" pitchFamily="2" charset="-78"/>
              </a:rPr>
              <a:t>الف</a:t>
            </a:r>
            <a:r>
              <a:rPr lang="fa-IR" dirty="0" smtClean="0">
                <a:cs typeface="B Yagut" pitchFamily="2" charset="-78"/>
              </a:rPr>
              <a:t>-</a:t>
            </a:r>
            <a:r>
              <a:rPr lang="ar-SA" dirty="0" smtClean="0">
                <a:cs typeface="B Yagut" pitchFamily="2" charset="-78"/>
              </a:rPr>
              <a:t>كاهش حجم و رشد جمعيت ملي </a:t>
            </a:r>
            <a:endParaRPr lang="fa-IR" dirty="0" smtClean="0">
              <a:cs typeface="B Yagut" pitchFamily="2" charset="-78"/>
            </a:endParaRPr>
          </a:p>
          <a:p>
            <a:pPr>
              <a:buNone/>
            </a:pPr>
            <a:endParaRPr lang="fa-IR" dirty="0" smtClean="0">
              <a:cs typeface="B Yagut" pitchFamily="2" charset="-78"/>
            </a:endParaRPr>
          </a:p>
          <a:p>
            <a:pPr>
              <a:buNone/>
            </a:pPr>
            <a:r>
              <a:rPr lang="fa-IR" dirty="0" smtClean="0">
                <a:cs typeface="B Yagut" pitchFamily="2" charset="-78"/>
              </a:rPr>
              <a:t>ب-كاهش باروري و قدرت تجديد نسل</a:t>
            </a:r>
          </a:p>
          <a:p>
            <a:pPr>
              <a:buNone/>
            </a:pPr>
            <a:endParaRPr lang="fa-IR" dirty="0" smtClean="0">
              <a:cs typeface="B Yagut" pitchFamily="2" charset="-78"/>
            </a:endParaRPr>
          </a:p>
          <a:p>
            <a:pPr>
              <a:buNone/>
            </a:pPr>
            <a:r>
              <a:rPr lang="fa-IR" dirty="0" smtClean="0">
                <a:cs typeface="B Yagut" pitchFamily="2" charset="-78"/>
              </a:rPr>
              <a:t>ج-افزايش ميانه سني و سالمندي جمعيت</a:t>
            </a:r>
          </a:p>
          <a:p>
            <a:pPr>
              <a:buNone/>
            </a:pPr>
            <a:endParaRPr lang="fa-IR" dirty="0" smtClean="0">
              <a:cs typeface="B Yagut" pitchFamily="2" charset="-78"/>
            </a:endParaRPr>
          </a:p>
          <a:p>
            <a:pPr>
              <a:buNone/>
            </a:pPr>
            <a:r>
              <a:rPr lang="fa-IR" dirty="0" smtClean="0">
                <a:cs typeface="B Yagut" pitchFamily="2" charset="-78"/>
              </a:rPr>
              <a:t>د-كاهش جمعيت در سن كار وافزایش مهاجرین خارجی</a:t>
            </a:r>
          </a:p>
          <a:p>
            <a:endParaRPr lang="fa-IR" dirty="0"/>
          </a:p>
        </p:txBody>
      </p:sp>
      <p:pic>
        <p:nvPicPr>
          <p:cNvPr id="4" name="1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667000" y="7467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6000"/>
    </mc:Choice>
    <mc:Fallback xmlns="">
      <p:transition spd="slow" advTm="2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44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cs typeface="B Yagut" pitchFamily="2" charset="-78"/>
              </a:rPr>
              <a:t>الف)كاهش حجم و رشد جمعيت ملي</a:t>
            </a:r>
            <a:endParaRPr lang="fa-IR" dirty="0"/>
          </a:p>
        </p:txBody>
      </p:sp>
      <p:sp>
        <p:nvSpPr>
          <p:cNvPr id="3" name="Content Placeholder 2"/>
          <p:cNvSpPr>
            <a:spLocks noGrp="1"/>
          </p:cNvSpPr>
          <p:nvPr>
            <p:ph idx="1"/>
          </p:nvPr>
        </p:nvSpPr>
        <p:spPr/>
        <p:txBody>
          <a:bodyPr/>
          <a:lstStyle/>
          <a:p>
            <a:pPr algn="ctr"/>
            <a:r>
              <a:rPr lang="ar-SA" sz="1800" b="1" dirty="0" smtClean="0">
                <a:cs typeface="B Yagut" pitchFamily="2" charset="-78"/>
              </a:rPr>
              <a:t>نتایج پیش بینی شاخص‌های جمعیتي ایران  ادمه روند گذشته بین سال های  1385 تا 1425 میزان باروری کل سال پایه: </a:t>
            </a:r>
            <a:r>
              <a:rPr lang="fa-IR" sz="1800" b="1" dirty="0" smtClean="0">
                <a:cs typeface="B Yagut" pitchFamily="2" charset="-78"/>
              </a:rPr>
              <a:t>1/96</a:t>
            </a:r>
            <a:r>
              <a:rPr lang="ar-SA" sz="1800" b="1" dirty="0" smtClean="0">
                <a:cs typeface="B Yagut" pitchFamily="2" charset="-78"/>
              </a:rPr>
              <a:t>(جمعیت کل)</a:t>
            </a:r>
            <a:endParaRPr lang="fa-IR" sz="1800" b="1" dirty="0" smtClean="0">
              <a:cs typeface="B Yagut" pitchFamily="2" charset="-78"/>
            </a:endParaRPr>
          </a:p>
          <a:p>
            <a:pPr algn="ctr"/>
            <a:endParaRPr lang="fa-IR" sz="1800" b="1" dirty="0" smtClean="0">
              <a:cs typeface="B Yagut" pitchFamily="2" charset="-78"/>
            </a:endParaRPr>
          </a:p>
          <a:p>
            <a:endParaRPr lang="fa-IR" dirty="0"/>
          </a:p>
        </p:txBody>
      </p:sp>
      <p:pic>
        <p:nvPicPr>
          <p:cNvPr id="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2667000"/>
            <a:ext cx="74676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1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6000" y="81534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97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Yagut" pitchFamily="2" charset="-78"/>
              </a:rPr>
              <a:t>ب-كاهش باروري و قدرت تجديد نسل</a:t>
            </a:r>
            <a:endParaRPr lang="fa-IR" dirty="0"/>
          </a:p>
        </p:txBody>
      </p:sp>
      <p:sp>
        <p:nvSpPr>
          <p:cNvPr id="3" name="Content Placeholder 2"/>
          <p:cNvSpPr>
            <a:spLocks noGrp="1"/>
          </p:cNvSpPr>
          <p:nvPr>
            <p:ph idx="1"/>
          </p:nvPr>
        </p:nvSpPr>
        <p:spPr>
          <a:xfrm>
            <a:off x="76200" y="1600200"/>
            <a:ext cx="8991600" cy="4525963"/>
          </a:xfrm>
        </p:spPr>
        <p:txBody>
          <a:bodyPr>
            <a:normAutofit/>
          </a:bodyPr>
          <a:lstStyle/>
          <a:p>
            <a:pPr algn="just">
              <a:buNone/>
            </a:pPr>
            <a:r>
              <a:rPr lang="fa-IR" sz="2800" dirty="0" smtClean="0">
                <a:cs typeface="B Yagut" pitchFamily="2" charset="-78"/>
              </a:rPr>
              <a:t>در پايان انتقال جمعيتي ، رشد طبيعي جمعيت با تحقق سه شرط به رشد صفر و منفي ميل مي‌كند:</a:t>
            </a:r>
          </a:p>
          <a:p>
            <a:pPr algn="just">
              <a:buNone/>
            </a:pPr>
            <a:endParaRPr lang="en-US" dirty="0" smtClean="0">
              <a:cs typeface="B Yagut" pitchFamily="2" charset="-78"/>
            </a:endParaRPr>
          </a:p>
          <a:p>
            <a:pPr lvl="0" algn="just">
              <a:buNone/>
            </a:pPr>
            <a:r>
              <a:rPr lang="fa-IR" sz="2800" dirty="0" smtClean="0">
                <a:cs typeface="B Yagut" pitchFamily="2" charset="-78"/>
              </a:rPr>
              <a:t>1-سطوح باروري به كمتر از سطح جانشيني ميل كند</a:t>
            </a:r>
            <a:r>
              <a:rPr lang="fa-IR" sz="1800" dirty="0" smtClean="0">
                <a:cs typeface="B Yagut" pitchFamily="2" charset="-78"/>
              </a:rPr>
              <a:t>(ميزان باروري كل كمتر از 2/1)</a:t>
            </a:r>
          </a:p>
          <a:p>
            <a:pPr lvl="0" algn="just">
              <a:buNone/>
            </a:pPr>
            <a:r>
              <a:rPr lang="fa-IR" sz="1800" dirty="0" smtClean="0">
                <a:cs typeface="B Yagut" pitchFamily="2" charset="-78"/>
              </a:rPr>
              <a:t> </a:t>
            </a:r>
            <a:endParaRPr lang="en-US" sz="1800" dirty="0" smtClean="0">
              <a:cs typeface="B Yagut" pitchFamily="2" charset="-78"/>
            </a:endParaRPr>
          </a:p>
          <a:p>
            <a:pPr lvl="0" algn="just">
              <a:buNone/>
            </a:pPr>
            <a:r>
              <a:rPr lang="fa-IR" sz="2800" dirty="0" smtClean="0">
                <a:cs typeface="B Yagut" pitchFamily="2" charset="-78"/>
              </a:rPr>
              <a:t>2-ساختار سني جمعيت به سالخوردگي گرايش يابد.</a:t>
            </a:r>
          </a:p>
          <a:p>
            <a:pPr lvl="0" algn="just">
              <a:buNone/>
            </a:pPr>
            <a:endParaRPr lang="en-US" sz="2800" dirty="0" smtClean="0">
              <a:cs typeface="B Yagut" pitchFamily="2" charset="-78"/>
            </a:endParaRPr>
          </a:p>
          <a:p>
            <a:pPr algn="just">
              <a:buNone/>
            </a:pPr>
            <a:r>
              <a:rPr lang="fa-IR" sz="2800" dirty="0" smtClean="0">
                <a:cs typeface="B Yagut" pitchFamily="2" charset="-78"/>
              </a:rPr>
              <a:t>3-كاهش مرگ‌ومير متوقف ‌شود.</a:t>
            </a:r>
            <a:endParaRPr lang="en-US" sz="2800" dirty="0" smtClean="0">
              <a:cs typeface="B Yagut" pitchFamily="2" charset="-78"/>
            </a:endParaRPr>
          </a:p>
          <a:p>
            <a:pPr algn="just">
              <a:buNone/>
            </a:pPr>
            <a:r>
              <a:rPr lang="fa-IR" dirty="0" smtClean="0"/>
              <a:t>  </a:t>
            </a:r>
            <a:endParaRPr lang="en-US" dirty="0" smtClean="0"/>
          </a:p>
          <a:p>
            <a:endParaRPr lang="fa-IR" dirty="0"/>
          </a:p>
        </p:txBody>
      </p:sp>
      <p:pic>
        <p:nvPicPr>
          <p:cNvPr id="4" name="1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048000" y="7543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5000"/>
    </mc:Choice>
    <mc:Fallback xmlns="">
      <p:transition spd="slow" advTm="7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467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Yagut" pitchFamily="2" charset="-78"/>
              </a:rPr>
              <a:t>ج-افزايش ميانه سني و سالمندي جمعيت</a:t>
            </a:r>
            <a:endParaRPr lang="fa-IR" dirty="0"/>
          </a:p>
        </p:txBody>
      </p:sp>
      <p:sp>
        <p:nvSpPr>
          <p:cNvPr id="3" name="Content Placeholder 2"/>
          <p:cNvSpPr>
            <a:spLocks noGrp="1"/>
          </p:cNvSpPr>
          <p:nvPr>
            <p:ph idx="1"/>
          </p:nvPr>
        </p:nvSpPr>
        <p:spPr/>
        <p:txBody>
          <a:bodyPr/>
          <a:lstStyle/>
          <a:p>
            <a:r>
              <a:rPr lang="fa-IR" dirty="0" smtClean="0">
                <a:cs typeface="B Yagut" pitchFamily="2" charset="-78"/>
              </a:rPr>
              <a:t>کاهش میزان</a:t>
            </a:r>
            <a:r>
              <a:rPr lang="ar-SA" dirty="0" smtClean="0">
                <a:cs typeface="B Yagut" pitchFamily="2" charset="-78"/>
              </a:rPr>
              <a:t> مرگ‌و میر، باعث افزایش امید‌</a:t>
            </a:r>
            <a:r>
              <a:rPr lang="fa-IR" dirty="0" smtClean="0">
                <a:cs typeface="B Yagut" pitchFamily="2" charset="-78"/>
              </a:rPr>
              <a:t>به </a:t>
            </a:r>
            <a:r>
              <a:rPr lang="ar-SA" dirty="0" smtClean="0">
                <a:cs typeface="B Yagut" pitchFamily="2" charset="-78"/>
              </a:rPr>
              <a:t>زندگی و افزایش جمعیت سالمندان می‌شود.</a:t>
            </a:r>
            <a:r>
              <a:rPr lang="fa-IR" dirty="0" smtClean="0">
                <a:cs typeface="B Yagut" pitchFamily="2" charset="-78"/>
              </a:rPr>
              <a:t> </a:t>
            </a:r>
          </a:p>
          <a:p>
            <a:endParaRPr lang="fa-IR" dirty="0" smtClean="0">
              <a:cs typeface="B Yagut" pitchFamily="2" charset="-78"/>
            </a:endParaRPr>
          </a:p>
          <a:p>
            <a:r>
              <a:rPr lang="fa-IR" dirty="0" smtClean="0">
                <a:cs typeface="B Yagut" pitchFamily="2" charset="-78"/>
              </a:rPr>
              <a:t>انفجار عمودي سالخورده‌ها </a:t>
            </a:r>
          </a:p>
          <a:p>
            <a:pPr>
              <a:buNone/>
            </a:pPr>
            <a:endParaRPr lang="fa-IR" dirty="0" smtClean="0">
              <a:cs typeface="B Yagut" pitchFamily="2" charset="-78"/>
            </a:endParaRPr>
          </a:p>
          <a:p>
            <a:r>
              <a:rPr lang="fa-IR" dirty="0" smtClean="0">
                <a:cs typeface="B Yagut" pitchFamily="2" charset="-78"/>
              </a:rPr>
              <a:t>معكوس شدن هرم سني جمعیت</a:t>
            </a:r>
            <a:endParaRPr lang="en-US" dirty="0" smtClean="0">
              <a:cs typeface="B Yagut" pitchFamily="2" charset="-78"/>
            </a:endParaRPr>
          </a:p>
          <a:p>
            <a:endParaRPr lang="fa-IR"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400" y="2971800"/>
            <a:ext cx="2667000" cy="2286000"/>
          </a:xfrm>
          <a:prstGeom prst="rect">
            <a:avLst/>
          </a:prstGeom>
        </p:spPr>
      </p:pic>
      <p:pic>
        <p:nvPicPr>
          <p:cNvPr id="5" name="1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866900" y="8001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6000"/>
    </mc:Choice>
    <mc:Fallback xmlns="">
      <p:transition spd="slow" advTm="5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63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
            <a:ext cx="8229600" cy="1143000"/>
          </a:xfrm>
        </p:spPr>
        <p:txBody>
          <a:bodyPr>
            <a:normAutofit fontScale="90000"/>
          </a:bodyPr>
          <a:lstStyle/>
          <a:p>
            <a:r>
              <a:rPr lang="fa-IR" sz="4000" dirty="0" smtClean="0">
                <a:cs typeface="B Yagut" pitchFamily="2" charset="-78"/>
              </a:rPr>
              <a:t/>
            </a:r>
            <a:br>
              <a:rPr lang="fa-IR" sz="4000" dirty="0" smtClean="0">
                <a:cs typeface="B Yagut" pitchFamily="2" charset="-78"/>
              </a:rPr>
            </a:br>
            <a:r>
              <a:rPr lang="fa-IR" sz="4000" dirty="0" smtClean="0">
                <a:cs typeface="B Yagut" pitchFamily="2" charset="-78"/>
              </a:rPr>
              <a:t>مشخصات سند</a:t>
            </a:r>
            <a:r>
              <a:rPr lang="fa-IR" sz="4000" dirty="0">
                <a:cs typeface="B Yagut" pitchFamily="2" charset="-78"/>
              </a:rPr>
              <a:t/>
            </a:r>
            <a:br>
              <a:rPr lang="fa-IR" sz="4000" dirty="0">
                <a:cs typeface="B Yagut" pitchFamily="2" charset="-78"/>
              </a:rPr>
            </a:br>
            <a:endParaRPr lang="fa-IR" sz="4000" dirty="0">
              <a:cs typeface="B Yagut" pitchFamily="2" charset="-78"/>
            </a:endParaRPr>
          </a:p>
        </p:txBody>
      </p:sp>
      <p:sp>
        <p:nvSpPr>
          <p:cNvPr id="3" name="Content Placeholder 2"/>
          <p:cNvSpPr>
            <a:spLocks noGrp="1"/>
          </p:cNvSpPr>
          <p:nvPr>
            <p:ph sz="half" idx="1"/>
          </p:nvPr>
        </p:nvSpPr>
        <p:spPr>
          <a:xfrm>
            <a:off x="175320" y="838200"/>
            <a:ext cx="4320480" cy="6019800"/>
          </a:xfrm>
        </p:spPr>
        <p:txBody>
          <a:bodyPr>
            <a:normAutofit fontScale="70000" lnSpcReduction="20000"/>
          </a:bodyPr>
          <a:lstStyle/>
          <a:p>
            <a:pPr marL="0" indent="0" algn="ctr">
              <a:buNone/>
            </a:pPr>
            <a:r>
              <a:rPr lang="fa-IR" sz="4100" dirty="0" smtClean="0">
                <a:cs typeface="B Yagut" pitchFamily="2" charset="-78"/>
              </a:rPr>
              <a:t>مشخصات مدرس</a:t>
            </a:r>
          </a:p>
          <a:p>
            <a:pPr marL="0" indent="0" algn="ctr">
              <a:buNone/>
            </a:pPr>
            <a:endParaRPr lang="en-US" sz="4400" dirty="0" smtClean="0">
              <a:cs typeface="B Yagut" pitchFamily="2" charset="-78"/>
            </a:endParaRPr>
          </a:p>
          <a:p>
            <a:pPr marL="0" indent="0" algn="ctr">
              <a:buNone/>
            </a:pPr>
            <a:endParaRPr lang="en-US" sz="4400" dirty="0" smtClean="0">
              <a:cs typeface="B Yagut" pitchFamily="2" charset="-78"/>
            </a:endParaRPr>
          </a:p>
          <a:p>
            <a:pPr marL="0" indent="0" algn="ctr">
              <a:buNone/>
            </a:pPr>
            <a:endParaRPr lang="en-US" sz="4400" dirty="0" smtClean="0">
              <a:cs typeface="B Yagut" pitchFamily="2" charset="-78"/>
            </a:endParaRPr>
          </a:p>
          <a:p>
            <a:pPr marL="0" indent="0" algn="ctr">
              <a:buNone/>
            </a:pPr>
            <a:endParaRPr lang="fa-IR" sz="4400" dirty="0" smtClean="0">
              <a:cs typeface="B Yagut" pitchFamily="2" charset="-78"/>
            </a:endParaRPr>
          </a:p>
          <a:p>
            <a:pPr marL="0" indent="0" algn="ctr">
              <a:buNone/>
            </a:pPr>
            <a:endParaRPr lang="fa-IR" sz="4400" dirty="0">
              <a:cs typeface="B Yagut" pitchFamily="2" charset="-78"/>
            </a:endParaRPr>
          </a:p>
          <a:p>
            <a:pPr marL="0" indent="0" algn="ctr">
              <a:buNone/>
            </a:pPr>
            <a:endParaRPr lang="fa-IR" sz="4600" dirty="0" smtClean="0">
              <a:cs typeface="B Yagut" pitchFamily="2" charset="-78"/>
            </a:endParaRPr>
          </a:p>
          <a:p>
            <a:pPr marL="0" indent="0" algn="ctr">
              <a:buNone/>
            </a:pPr>
            <a:r>
              <a:rPr lang="fa-IR" sz="3100" dirty="0" smtClean="0">
                <a:cs typeface="B Yagut" pitchFamily="2" charset="-78"/>
              </a:rPr>
              <a:t>     </a:t>
            </a:r>
          </a:p>
          <a:p>
            <a:pPr marL="0" indent="0" algn="ctr">
              <a:buNone/>
            </a:pPr>
            <a:r>
              <a:rPr lang="fa-IR" sz="3100" dirty="0" smtClean="0">
                <a:cs typeface="B Yagut" pitchFamily="2" charset="-78"/>
              </a:rPr>
              <a:t>گزل</a:t>
            </a:r>
            <a:r>
              <a:rPr lang="fa-IR" sz="3600" dirty="0" smtClean="0">
                <a:cs typeface="B Yagut" pitchFamily="2" charset="-78"/>
              </a:rPr>
              <a:t> </a:t>
            </a:r>
            <a:r>
              <a:rPr lang="fa-IR" sz="3100" dirty="0">
                <a:cs typeface="B Yagut" pitchFamily="2" charset="-78"/>
              </a:rPr>
              <a:t>شافعی </a:t>
            </a:r>
            <a:r>
              <a:rPr lang="fa-IR" sz="3100" dirty="0" smtClean="0">
                <a:cs typeface="B Yagut" pitchFamily="2" charset="-78"/>
              </a:rPr>
              <a:t>قرنجیک</a:t>
            </a:r>
            <a:endParaRPr lang="fa-IR" sz="3100" dirty="0">
              <a:cs typeface="B Yagut" pitchFamily="2" charset="-78"/>
            </a:endParaRPr>
          </a:p>
          <a:p>
            <a:pPr marL="0" indent="0" algn="ctr">
              <a:buNone/>
            </a:pPr>
            <a:r>
              <a:rPr lang="fa-IR" sz="3100" dirty="0" smtClean="0">
                <a:cs typeface="B Yagut" pitchFamily="2" charset="-78"/>
              </a:rPr>
              <a:t> کارشناس مامایی</a:t>
            </a:r>
            <a:endParaRPr lang="fa-IR" sz="3100" dirty="0">
              <a:cs typeface="B Yagut" pitchFamily="2" charset="-78"/>
            </a:endParaRPr>
          </a:p>
          <a:p>
            <a:pPr marL="0" indent="0" algn="ctr">
              <a:buNone/>
            </a:pPr>
            <a:r>
              <a:rPr lang="fa-IR" sz="3100" dirty="0" smtClean="0">
                <a:cs typeface="B Yagut" pitchFamily="2" charset="-78"/>
              </a:rPr>
              <a:t>مربی </a:t>
            </a:r>
            <a:r>
              <a:rPr lang="fa-IR" sz="3100" dirty="0">
                <a:cs typeface="B Yagut" pitchFamily="2" charset="-78"/>
              </a:rPr>
              <a:t>مامایی مرکز آموزش </a:t>
            </a:r>
            <a:r>
              <a:rPr lang="fa-IR" sz="3100" dirty="0" smtClean="0">
                <a:cs typeface="B Yagut" pitchFamily="2" charset="-78"/>
              </a:rPr>
              <a:t>بهورزی       شهرستان ترکمن</a:t>
            </a:r>
            <a:endParaRPr lang="fa-IR" sz="3100" dirty="0">
              <a:cs typeface="B Yagut" pitchFamily="2" charset="-78"/>
            </a:endParaRPr>
          </a:p>
          <a:p>
            <a:pPr marL="0" indent="0" algn="ctr">
              <a:buNone/>
            </a:pPr>
            <a:r>
              <a:rPr lang="fa-IR" sz="3100" dirty="0" smtClean="0">
                <a:cs typeface="B Yagut" pitchFamily="2" charset="-78"/>
              </a:rPr>
              <a:t>دانشگاه </a:t>
            </a:r>
            <a:r>
              <a:rPr lang="fa-IR" sz="3100" dirty="0">
                <a:cs typeface="B Yagut" pitchFamily="2" charset="-78"/>
              </a:rPr>
              <a:t>علوم پزشکی </a:t>
            </a:r>
            <a:r>
              <a:rPr lang="fa-IR" sz="3100" dirty="0" smtClean="0">
                <a:cs typeface="B Yagut" pitchFamily="2" charset="-78"/>
              </a:rPr>
              <a:t>و خدمات </a:t>
            </a:r>
          </a:p>
          <a:p>
            <a:pPr marL="0" indent="0" algn="ctr">
              <a:buNone/>
            </a:pPr>
            <a:r>
              <a:rPr lang="fa-IR" sz="3100" dirty="0" smtClean="0">
                <a:cs typeface="B Yagut" pitchFamily="2" charset="-78"/>
              </a:rPr>
              <a:t> بهداشتی درمانی گلستان</a:t>
            </a:r>
            <a:endParaRPr lang="fa-IR" sz="3100" dirty="0">
              <a:cs typeface="B Yagut" pitchFamily="2" charset="-78"/>
            </a:endParaRPr>
          </a:p>
          <a:p>
            <a:pPr marL="0" indent="0" algn="ctr">
              <a:buNone/>
            </a:pPr>
            <a:endParaRPr lang="fa-IR" sz="4400" dirty="0">
              <a:cs typeface="B Yagut" pitchFamily="2" charset="-78"/>
            </a:endParaRPr>
          </a:p>
        </p:txBody>
      </p:sp>
      <p:sp>
        <p:nvSpPr>
          <p:cNvPr id="4" name="Content Placeholder 3"/>
          <p:cNvSpPr>
            <a:spLocks noGrp="1"/>
          </p:cNvSpPr>
          <p:nvPr>
            <p:ph sz="half" idx="2"/>
          </p:nvPr>
        </p:nvSpPr>
        <p:spPr>
          <a:xfrm>
            <a:off x="4648200" y="1124744"/>
            <a:ext cx="4038600" cy="5001419"/>
          </a:xfrm>
        </p:spPr>
        <p:txBody>
          <a:bodyPr>
            <a:normAutofit fontScale="70000" lnSpcReduction="20000"/>
          </a:bodyPr>
          <a:lstStyle/>
          <a:p>
            <a:pPr marL="0" indent="0">
              <a:buNone/>
            </a:pPr>
            <a:endParaRPr lang="fa-IR" sz="4600" dirty="0">
              <a:cs typeface="B Yagut" pitchFamily="2" charset="-78"/>
            </a:endParaRPr>
          </a:p>
          <a:p>
            <a:pPr marL="0" indent="0">
              <a:buNone/>
            </a:pPr>
            <a:r>
              <a:rPr lang="fa-IR" sz="3600" dirty="0" smtClean="0">
                <a:cs typeface="B Yagut" pitchFamily="2" charset="-78"/>
              </a:rPr>
              <a:t>مشخصات بسته آموزشی</a:t>
            </a:r>
          </a:p>
          <a:p>
            <a:pPr marL="0" indent="0">
              <a:buNone/>
            </a:pPr>
            <a:endParaRPr lang="fa-IR" sz="4600" dirty="0" smtClean="0">
              <a:cs typeface="B Yagut" pitchFamily="2" charset="-78"/>
            </a:endParaRPr>
          </a:p>
          <a:p>
            <a:pPr marL="0" indent="0">
              <a:buNone/>
            </a:pPr>
            <a:r>
              <a:rPr lang="fa-IR" sz="3100" dirty="0" smtClean="0">
                <a:cs typeface="B Yagut" pitchFamily="2" charset="-78"/>
              </a:rPr>
              <a:t>حیطه درس:سلامت باروری</a:t>
            </a:r>
          </a:p>
          <a:p>
            <a:pPr marL="0" indent="0">
              <a:buNone/>
            </a:pPr>
            <a:endParaRPr lang="fa-IR" sz="3100" dirty="0" smtClean="0">
              <a:cs typeface="B Yagut" pitchFamily="2" charset="-78"/>
            </a:endParaRPr>
          </a:p>
          <a:p>
            <a:pPr marL="0" indent="0">
              <a:buNone/>
            </a:pPr>
            <a:r>
              <a:rPr lang="fa-IR" sz="3100" dirty="0" smtClean="0">
                <a:cs typeface="B Yagut" pitchFamily="2" charset="-78"/>
              </a:rPr>
              <a:t>تاریخ </a:t>
            </a:r>
            <a:r>
              <a:rPr lang="fa-IR" sz="3100" dirty="0" smtClean="0">
                <a:cs typeface="B Yagut" pitchFamily="2" charset="-78"/>
              </a:rPr>
              <a:t>بازنگری:</a:t>
            </a:r>
            <a:r>
              <a:rPr lang="fa-IR" sz="3100" dirty="0" smtClean="0">
                <a:cs typeface="B Yagut" pitchFamily="2" charset="-78"/>
              </a:rPr>
              <a:t>15تیر</a:t>
            </a:r>
            <a:r>
              <a:rPr lang="fa-IR" sz="3100" dirty="0" smtClean="0">
                <a:cs typeface="B Yagut" pitchFamily="2" charset="-78"/>
              </a:rPr>
              <a:t>1399</a:t>
            </a:r>
            <a:endParaRPr lang="fa-IR" sz="3100" dirty="0" smtClean="0">
              <a:cs typeface="B Yagut" pitchFamily="2" charset="-78"/>
            </a:endParaRPr>
          </a:p>
          <a:p>
            <a:pPr marL="0" indent="0">
              <a:buNone/>
            </a:pPr>
            <a:endParaRPr lang="fa-IR" sz="3100" dirty="0" smtClean="0">
              <a:cs typeface="B Yagut" pitchFamily="2" charset="-78"/>
            </a:endParaRPr>
          </a:p>
          <a:p>
            <a:pPr marL="0" indent="0">
              <a:buNone/>
            </a:pPr>
            <a:r>
              <a:rPr lang="fa-IR" sz="3100" smtClean="0">
                <a:cs typeface="B Yagut" pitchFamily="2" charset="-78"/>
              </a:rPr>
              <a:t>نوبت </a:t>
            </a:r>
            <a:r>
              <a:rPr lang="fa-IR" sz="3100" smtClean="0">
                <a:cs typeface="B Yagut" pitchFamily="2" charset="-78"/>
              </a:rPr>
              <a:t>تهیه:دوم</a:t>
            </a:r>
            <a:endParaRPr lang="fa-IR" sz="3100" dirty="0" smtClean="0">
              <a:cs typeface="B Yagut" pitchFamily="2" charset="-78"/>
            </a:endParaRPr>
          </a:p>
          <a:p>
            <a:pPr marL="0" indent="0">
              <a:buNone/>
            </a:pPr>
            <a:endParaRPr lang="fa-IR" sz="3100" dirty="0">
              <a:cs typeface="B Yagut" pitchFamily="2" charset="-78"/>
            </a:endParaRPr>
          </a:p>
          <a:p>
            <a:pPr marL="0" indent="0">
              <a:buNone/>
            </a:pPr>
            <a:r>
              <a:rPr lang="fa-IR" sz="3100" dirty="0">
                <a:cs typeface="B Yagut" pitchFamily="2" charset="-78"/>
              </a:rPr>
              <a:t>نام فایل</a:t>
            </a:r>
            <a:r>
              <a:rPr lang="fa-IR" sz="3100" dirty="0" smtClean="0">
                <a:cs typeface="B Yagut" pitchFamily="2" charset="-78"/>
              </a:rPr>
              <a:t>:</a:t>
            </a:r>
            <a:endParaRPr lang="en-US" sz="3100" dirty="0" smtClean="0">
              <a:cs typeface="B Yagut" pitchFamily="2" charset="-78"/>
            </a:endParaRPr>
          </a:p>
          <a:p>
            <a:pPr marL="0" indent="0">
              <a:buNone/>
            </a:pPr>
            <a:r>
              <a:rPr lang="en-US" sz="3100" dirty="0" smtClean="0">
                <a:cs typeface="B Yagut" pitchFamily="2" charset="-78"/>
              </a:rPr>
              <a:t>SB-Asar-va-payamadhaye-roshde-namonasebe-jameyat-edi2</a:t>
            </a:r>
          </a:p>
          <a:p>
            <a:endParaRPr lang="en-US" sz="2900" dirty="0">
              <a:cs typeface="B Yagut" pitchFamily="2" charset="-78"/>
            </a:endParaRPr>
          </a:p>
          <a:p>
            <a:endParaRPr lang="fa-IR" sz="3200"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0766" y="1163879"/>
            <a:ext cx="2342034" cy="2950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0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609600" y="6743700"/>
            <a:ext cx="609600" cy="609600"/>
          </a:xfrm>
          <a:prstGeom prst="rect">
            <a:avLst/>
          </a:prstGeom>
        </p:spPr>
      </p:pic>
    </p:spTree>
    <p:extLst>
      <p:ext uri="{BB962C8B-B14F-4D97-AF65-F5344CB8AC3E}">
        <p14:creationId xmlns:p14="http://schemas.microsoft.com/office/powerpoint/2010/main" val="2386202513"/>
      </p:ext>
    </p:extLst>
  </p:cSld>
  <p:clrMapOvr>
    <a:masterClrMapping/>
  </p:clrMapOvr>
  <mc:AlternateContent xmlns:mc="http://schemas.openxmlformats.org/markup-compatibility/2006" xmlns:p14="http://schemas.microsoft.com/office/powerpoint/2010/main">
    <mc:Choice Requires="p14">
      <p:transition spd="slow" p14:dur="2000" advClick="0" advTm="23000"/>
    </mc:Choice>
    <mc:Fallback xmlns="">
      <p:transition spd="slow" advClick="0" advTm="2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2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Yagut" pitchFamily="2" charset="-78"/>
              </a:rPr>
              <a:t>د-كاهش جمعيت در سن كار</a:t>
            </a:r>
            <a:endParaRPr lang="fa-IR" dirty="0"/>
          </a:p>
        </p:txBody>
      </p:sp>
      <p:sp>
        <p:nvSpPr>
          <p:cNvPr id="3" name="Content Placeholder 2"/>
          <p:cNvSpPr>
            <a:spLocks noGrp="1"/>
          </p:cNvSpPr>
          <p:nvPr>
            <p:ph idx="1"/>
          </p:nvPr>
        </p:nvSpPr>
        <p:spPr>
          <a:xfrm>
            <a:off x="152400" y="1600200"/>
            <a:ext cx="8763000" cy="4525963"/>
          </a:xfrm>
        </p:spPr>
        <p:txBody>
          <a:bodyPr/>
          <a:lstStyle/>
          <a:p>
            <a:pPr marL="0" indent="0">
              <a:buNone/>
            </a:pPr>
            <a:endParaRPr lang="fa-IR" dirty="0" smtClean="0">
              <a:cs typeface="B Yagut" pitchFamily="2" charset="-78"/>
            </a:endParaRPr>
          </a:p>
          <a:p>
            <a:r>
              <a:rPr lang="fa-IR" dirty="0" smtClean="0">
                <a:cs typeface="B Yagut" pitchFamily="2" charset="-78"/>
              </a:rPr>
              <a:t>يكي از مسائل اساسي جمعيتي كشورهايي كه در مرحله مابعد انتقال جمعيتي قرار دارند، كاهش جمعيت در سن كار و به دنبال آن افزايش تدريجي جمعيت مهاجرين خارجي است.</a:t>
            </a:r>
            <a:endParaRPr lang="fa-IR" dirty="0"/>
          </a:p>
        </p:txBody>
      </p:sp>
      <p:pic>
        <p:nvPicPr>
          <p:cNvPr id="4" name="2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048000" y="7543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0000"/>
    </mc:Choice>
    <mc:Fallback xmlns="">
      <p:transition spd="slow" advTm="5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31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Yagut" pitchFamily="2" charset="-78"/>
              </a:rPr>
              <a:t>2-چالش‌هاي اجتماعي – فرهنگي </a:t>
            </a:r>
            <a:endParaRPr lang="fa-IR" dirty="0"/>
          </a:p>
        </p:txBody>
      </p:sp>
      <p:sp>
        <p:nvSpPr>
          <p:cNvPr id="3" name="Content Placeholder 2"/>
          <p:cNvSpPr>
            <a:spLocks noGrp="1"/>
          </p:cNvSpPr>
          <p:nvPr>
            <p:ph idx="1"/>
          </p:nvPr>
        </p:nvSpPr>
        <p:spPr>
          <a:xfrm>
            <a:off x="457200" y="1600200"/>
            <a:ext cx="8610600" cy="4525963"/>
          </a:xfrm>
        </p:spPr>
        <p:txBody>
          <a:bodyPr/>
          <a:lstStyle/>
          <a:p>
            <a:pPr marL="514350" indent="-514350" algn="just">
              <a:buNone/>
            </a:pPr>
            <a:r>
              <a:rPr lang="fa-IR" dirty="0" smtClean="0">
                <a:cs typeface="B Yagut" pitchFamily="2" charset="-78"/>
              </a:rPr>
              <a:t>الف) بحران ساختاري خانواده</a:t>
            </a:r>
            <a:endParaRPr lang="en-US" dirty="0" smtClean="0">
              <a:cs typeface="B Yagut" pitchFamily="2" charset="-78"/>
            </a:endParaRPr>
          </a:p>
          <a:p>
            <a:pPr marL="514350" indent="-514350" algn="just">
              <a:buNone/>
            </a:pPr>
            <a:r>
              <a:rPr lang="fa-IR" dirty="0" smtClean="0">
                <a:cs typeface="B Yagut" pitchFamily="2" charset="-78"/>
              </a:rPr>
              <a:t>ب) اختلال در حمايت هاي بين نسلي</a:t>
            </a:r>
            <a:endParaRPr lang="en-US" dirty="0" smtClean="0">
              <a:cs typeface="B Yagut" pitchFamily="2" charset="-78"/>
            </a:endParaRPr>
          </a:p>
          <a:p>
            <a:pPr marL="514350" indent="-514350" algn="just">
              <a:buNone/>
            </a:pPr>
            <a:r>
              <a:rPr lang="ar-SA" dirty="0" smtClean="0">
                <a:cs typeface="B Yagut" pitchFamily="2" charset="-78"/>
              </a:rPr>
              <a:t>ج) شكاف‌هاي نسلي در اثر بهم خوردن توازن جمعيت نسل‌ها</a:t>
            </a:r>
            <a:endParaRPr lang="en-US" dirty="0" smtClean="0">
              <a:cs typeface="B Yagut" pitchFamily="2" charset="-78"/>
            </a:endParaRPr>
          </a:p>
          <a:p>
            <a:pPr marL="514350" indent="-514350" algn="just">
              <a:buNone/>
            </a:pPr>
            <a:r>
              <a:rPr lang="ar-SA" dirty="0" smtClean="0">
                <a:cs typeface="B Yagut" pitchFamily="2" charset="-78"/>
              </a:rPr>
              <a:t>د) كاهش تدريجي سرمايه اجتماعي</a:t>
            </a:r>
            <a:endParaRPr lang="en-US" dirty="0" smtClean="0">
              <a:cs typeface="B Yagut" pitchFamily="2" charset="-78"/>
            </a:endParaRPr>
          </a:p>
          <a:p>
            <a:pPr marL="514350" indent="-514350" algn="just">
              <a:buNone/>
            </a:pPr>
            <a:r>
              <a:rPr lang="ar-SA" dirty="0" smtClean="0">
                <a:cs typeface="B Yagut" pitchFamily="2" charset="-78"/>
              </a:rPr>
              <a:t>ه ) جمع شدن چترهاي حمايتي خانواده از سالمندان</a:t>
            </a:r>
            <a:endParaRPr lang="en-US" dirty="0" smtClean="0">
              <a:cs typeface="B Yagut" pitchFamily="2" charset="-78"/>
            </a:endParaRPr>
          </a:p>
          <a:p>
            <a:endParaRPr lang="fa-IR" dirty="0"/>
          </a:p>
        </p:txBody>
      </p:sp>
      <p:pic>
        <p:nvPicPr>
          <p:cNvPr id="4" name="2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09800" y="7543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1000"/>
    </mc:Choice>
    <mc:Fallback xmlns="">
      <p:transition spd="slow" advTm="3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69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Yagut" pitchFamily="2" charset="-78"/>
              </a:rPr>
              <a:t>الف) بحران ساختاري خانواده</a:t>
            </a:r>
            <a:endParaRPr lang="fa-IR" dirty="0"/>
          </a:p>
        </p:txBody>
      </p:sp>
      <p:sp>
        <p:nvSpPr>
          <p:cNvPr id="3" name="Content Placeholder 2"/>
          <p:cNvSpPr>
            <a:spLocks noGrp="1"/>
          </p:cNvSpPr>
          <p:nvPr>
            <p:ph idx="1"/>
          </p:nvPr>
        </p:nvSpPr>
        <p:spPr>
          <a:xfrm>
            <a:off x="457200" y="1447800"/>
            <a:ext cx="8229600" cy="4373563"/>
          </a:xfrm>
        </p:spPr>
        <p:txBody>
          <a:bodyPr/>
          <a:lstStyle/>
          <a:p>
            <a:endParaRPr lang="fa-IR" dirty="0" smtClean="0">
              <a:cs typeface="B Yagut" pitchFamily="2" charset="-78"/>
            </a:endParaRPr>
          </a:p>
          <a:p>
            <a:r>
              <a:rPr lang="fa-IR" dirty="0" smtClean="0">
                <a:cs typeface="B Yagut" pitchFamily="2" charset="-78"/>
              </a:rPr>
              <a:t>افزایش سن ازدواج</a:t>
            </a:r>
          </a:p>
          <a:p>
            <a:r>
              <a:rPr lang="fa-IR" dirty="0" smtClean="0">
                <a:cs typeface="B Yagut" pitchFamily="2" charset="-78"/>
              </a:rPr>
              <a:t>تمایل کمتر به تشکیل خانواده</a:t>
            </a:r>
          </a:p>
          <a:p>
            <a:r>
              <a:rPr lang="fa-IR" dirty="0" smtClean="0">
                <a:cs typeface="B Yagut" pitchFamily="2" charset="-78"/>
              </a:rPr>
              <a:t>افزایش ناسازگاریهای زوجین</a:t>
            </a:r>
          </a:p>
          <a:p>
            <a:r>
              <a:rPr lang="fa-IR" dirty="0" smtClean="0">
                <a:cs typeface="B Yagut" pitchFamily="2" charset="-78"/>
              </a:rPr>
              <a:t>افزایش طلاق</a:t>
            </a:r>
          </a:p>
          <a:p>
            <a:r>
              <a:rPr lang="fa-IR" dirty="0" smtClean="0">
                <a:cs typeface="B Yagut" pitchFamily="2" charset="-78"/>
              </a:rPr>
              <a:t>افزایش نرخ تجرد قطعی</a:t>
            </a:r>
          </a:p>
          <a:p>
            <a:r>
              <a:rPr lang="fa-IR" dirty="0" smtClean="0">
                <a:cs typeface="B Yagut" pitchFamily="2" charset="-78"/>
              </a:rPr>
              <a:t>تمایل کمتر برای داشتن فرزند</a:t>
            </a:r>
          </a:p>
          <a:p>
            <a:endParaRPr lang="fa-IR" dirty="0"/>
          </a:p>
        </p:txBody>
      </p:sp>
      <p:pic>
        <p:nvPicPr>
          <p:cNvPr id="4" name="2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2600" y="7315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2000"/>
    </mc:Choice>
    <mc:Fallback xmlns="">
      <p:transition spd="slow" advTm="7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61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ب) اختلال در حمايت هاي بين نسلي</a:t>
            </a:r>
            <a:endParaRPr lang="fa-IR" sz="4000" dirty="0"/>
          </a:p>
        </p:txBody>
      </p:sp>
      <p:sp>
        <p:nvSpPr>
          <p:cNvPr id="3" name="Content Placeholder 2"/>
          <p:cNvSpPr>
            <a:spLocks noGrp="1"/>
          </p:cNvSpPr>
          <p:nvPr>
            <p:ph idx="1"/>
          </p:nvPr>
        </p:nvSpPr>
        <p:spPr>
          <a:xfrm>
            <a:off x="76200" y="1600200"/>
            <a:ext cx="9067800" cy="4525963"/>
          </a:xfrm>
        </p:spPr>
        <p:txBody>
          <a:bodyPr/>
          <a:lstStyle/>
          <a:p>
            <a:r>
              <a:rPr lang="fa-IR" dirty="0" smtClean="0">
                <a:cs typeface="B Yagut" pitchFamily="2" charset="-78"/>
              </a:rPr>
              <a:t>جوامع در مراحل پاياني گذار جمعيتي با افزايش تعداد جمعيت سالمند مواجه خواهند شد.</a:t>
            </a:r>
          </a:p>
          <a:p>
            <a:endParaRPr lang="fa-IR" dirty="0" smtClean="0">
              <a:cs typeface="B Yagut" pitchFamily="2" charset="-78"/>
            </a:endParaRPr>
          </a:p>
          <a:p>
            <a:r>
              <a:rPr lang="fa-IR" dirty="0" smtClean="0">
                <a:cs typeface="B Yagut" pitchFamily="2" charset="-78"/>
              </a:rPr>
              <a:t>در صورتي كه  افت اساسي و مستمر در باروري رخ دهد، جمعيت‌هاي سالمند بدون پشتوانه حمايت نسلي خواهند ماند، اما اگر سطح باروري مطلوب باشد، حمايت‌هاي بين نسلي خانوادگي تقويت خواهد شد. </a:t>
            </a:r>
          </a:p>
          <a:p>
            <a:endParaRPr lang="fa-IR" dirty="0"/>
          </a:p>
        </p:txBody>
      </p:sp>
      <p:pic>
        <p:nvPicPr>
          <p:cNvPr id="4" name="2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133600" y="7543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9000"/>
    </mc:Choice>
    <mc:Fallback xmlns="">
      <p:transition spd="slow" advTm="4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1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fontScale="90000"/>
          </a:bodyPr>
          <a:lstStyle/>
          <a:p>
            <a:r>
              <a:rPr lang="ar-SA" dirty="0" smtClean="0">
                <a:cs typeface="B Yagut" pitchFamily="2" charset="-78"/>
              </a:rPr>
              <a:t>ج) </a:t>
            </a:r>
            <a:r>
              <a:rPr lang="ar-SA" sz="3600" dirty="0" smtClean="0">
                <a:cs typeface="B Yagut" pitchFamily="2" charset="-78"/>
              </a:rPr>
              <a:t>شكاف‌هاي نسلي در اثر بهم خوردن توازن جمعيت نسل‌ها</a:t>
            </a:r>
            <a:endParaRPr lang="fa-IR" sz="4000" dirty="0"/>
          </a:p>
        </p:txBody>
      </p:sp>
      <p:sp>
        <p:nvSpPr>
          <p:cNvPr id="3" name="Content Placeholder 2"/>
          <p:cNvSpPr>
            <a:spLocks noGrp="1"/>
          </p:cNvSpPr>
          <p:nvPr>
            <p:ph idx="1"/>
          </p:nvPr>
        </p:nvSpPr>
        <p:spPr>
          <a:xfrm>
            <a:off x="76200" y="1874837"/>
            <a:ext cx="8915400" cy="4525963"/>
          </a:xfrm>
        </p:spPr>
        <p:txBody>
          <a:bodyPr/>
          <a:lstStyle/>
          <a:p>
            <a:r>
              <a:rPr lang="fa-IR" sz="2800" dirty="0" smtClean="0">
                <a:cs typeface="B Yagut" pitchFamily="2" charset="-78"/>
              </a:rPr>
              <a:t>بهم خوردن توازن جمعيتي نسل ها از يك سو و از سوي ديگر تغييرات هنجارهاي فرهنگي و ترويج عقلانيت اقتصادي  مسئله شكاف نسلي را تشديد خواهد كرد.</a:t>
            </a:r>
          </a:p>
          <a:p>
            <a:endParaRPr lang="fa-IR" sz="2800" dirty="0" smtClean="0">
              <a:cs typeface="B Yagut" pitchFamily="2" charset="-78"/>
            </a:endParaRPr>
          </a:p>
          <a:p>
            <a:r>
              <a:rPr lang="fa-IR" sz="2800" dirty="0" smtClean="0">
                <a:cs typeface="B Yagut" pitchFamily="2" charset="-78"/>
              </a:rPr>
              <a:t> درجامعه‌اي كه حدود يك سوم جمعيت آن را سالمند بالاي 60 سال تشكيل مي‌دهند، تعامل بين نسل جوان و گروه سالمندان ممكن است با دشواري روبه رو شود و شكاف نسلي بيشترگردد</a:t>
            </a:r>
            <a:r>
              <a:rPr lang="fa-IR" sz="2800" dirty="0" smtClean="0"/>
              <a:t>.</a:t>
            </a:r>
            <a:endParaRPr lang="en-US" sz="2800" dirty="0" smtClean="0">
              <a:cs typeface="B Yagut" pitchFamily="2" charset="-78"/>
            </a:endParaRPr>
          </a:p>
          <a:p>
            <a:endParaRPr lang="fa-IR" dirty="0"/>
          </a:p>
        </p:txBody>
      </p:sp>
      <p:pic>
        <p:nvPicPr>
          <p:cNvPr id="4" name="2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124200" y="7543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0000"/>
    </mc:Choice>
    <mc:Fallback xmlns="">
      <p:transition spd="slow" advTm="7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1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cs typeface="B Yagut" pitchFamily="2" charset="-78"/>
              </a:rPr>
              <a:t>د) كاهش تدريجي سرمايه اجتماعي</a:t>
            </a:r>
            <a:endParaRPr lang="fa-IR" dirty="0"/>
          </a:p>
        </p:txBody>
      </p:sp>
      <p:sp>
        <p:nvSpPr>
          <p:cNvPr id="3" name="Content Placeholder 2"/>
          <p:cNvSpPr>
            <a:spLocks noGrp="1"/>
          </p:cNvSpPr>
          <p:nvPr>
            <p:ph idx="1"/>
          </p:nvPr>
        </p:nvSpPr>
        <p:spPr/>
        <p:txBody>
          <a:bodyPr/>
          <a:lstStyle/>
          <a:p>
            <a:pPr algn="just"/>
            <a:r>
              <a:rPr lang="fa-IR" dirty="0" smtClean="0"/>
              <a:t> </a:t>
            </a:r>
            <a:r>
              <a:rPr lang="fa-IR" dirty="0" smtClean="0">
                <a:cs typeface="B Yagut" pitchFamily="2" charset="-78"/>
              </a:rPr>
              <a:t>سرمايه اجتماعي قدرت و توانايي مردم براي برقراري ارتباط با يكديگرمی باشد.</a:t>
            </a:r>
          </a:p>
          <a:p>
            <a:pPr algn="just"/>
            <a:endParaRPr lang="fa-IR" dirty="0" smtClean="0">
              <a:cs typeface="B Yagut" pitchFamily="2" charset="-78"/>
            </a:endParaRPr>
          </a:p>
          <a:p>
            <a:pPr algn="just"/>
            <a:r>
              <a:rPr lang="fa-IR" dirty="0" smtClean="0">
                <a:cs typeface="B Yagut" pitchFamily="2" charset="-78"/>
              </a:rPr>
              <a:t>ترويج روابط عاطفي فردگرايانه، انسجام اجتماعي و سرمايه شبكه‌هاي اجتماعي را به شدت كاهش مي‌دهد</a:t>
            </a:r>
            <a:r>
              <a:rPr lang="fa-IR" b="1" dirty="0" smtClean="0">
                <a:cs typeface="B Yagut" pitchFamily="2" charset="-78"/>
              </a:rPr>
              <a:t> </a:t>
            </a:r>
            <a:r>
              <a:rPr lang="fa-IR" dirty="0" smtClean="0"/>
              <a:t>.</a:t>
            </a:r>
            <a:endParaRPr lang="en-US" dirty="0" smtClean="0"/>
          </a:p>
          <a:p>
            <a:endParaRPr lang="fa-IR" dirty="0"/>
          </a:p>
        </p:txBody>
      </p:sp>
      <p:pic>
        <p:nvPicPr>
          <p:cNvPr id="4" name="2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09800" y="7239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5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dirty="0" smtClean="0">
                <a:cs typeface="B Yagut" pitchFamily="2" charset="-78"/>
              </a:rPr>
              <a:t>ه ) </a:t>
            </a:r>
            <a:r>
              <a:rPr lang="ar-SA" sz="4000" dirty="0" smtClean="0">
                <a:cs typeface="B Yagut" pitchFamily="2" charset="-78"/>
              </a:rPr>
              <a:t>جمع شدن چترهاي حمايتي خانواده از سالمندان</a:t>
            </a:r>
            <a:endParaRPr lang="fa-IR" sz="4000" dirty="0"/>
          </a:p>
        </p:txBody>
      </p:sp>
      <p:sp>
        <p:nvSpPr>
          <p:cNvPr id="3" name="Content Placeholder 2"/>
          <p:cNvSpPr>
            <a:spLocks noGrp="1"/>
          </p:cNvSpPr>
          <p:nvPr>
            <p:ph idx="1"/>
          </p:nvPr>
        </p:nvSpPr>
        <p:spPr>
          <a:xfrm>
            <a:off x="228600" y="1600200"/>
            <a:ext cx="8763000" cy="4525963"/>
          </a:xfrm>
        </p:spPr>
        <p:txBody>
          <a:bodyPr/>
          <a:lstStyle/>
          <a:p>
            <a:endParaRPr lang="fa-IR" dirty="0" smtClean="0">
              <a:cs typeface="B Yagut" pitchFamily="2" charset="-78"/>
            </a:endParaRPr>
          </a:p>
          <a:p>
            <a:pPr algn="just">
              <a:buNone/>
            </a:pPr>
            <a:r>
              <a:rPr lang="fa-IR" dirty="0" smtClean="0">
                <a:cs typeface="B Yagut" pitchFamily="2" charset="-78"/>
              </a:rPr>
              <a:t>   براي بسياري از سالمندان در كشورهاي توسعه‌يافته، خانواده دومين و يا سومين منبع مهم حمايت محسوب مي‌شود كه اين وضعيت يك الگوي جديد است. قبل از قرن بيستم، دوره وابستگي كهنسالي خيلي كوتاه‌تر بود‌، ميزان هزينه دولت براي سالمندان خيلي كم بود و هم خانه بودن سالمندان با فرزندان يك هنجار محسوب مي‌شد‌.</a:t>
            </a:r>
            <a:endParaRPr lang="fa-IR" dirty="0"/>
          </a:p>
        </p:txBody>
      </p:sp>
      <p:pic>
        <p:nvPicPr>
          <p:cNvPr id="4" name="2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505200" y="7315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0000"/>
    </mc:Choice>
    <mc:Fallback xmlns="">
      <p:transition spd="slow" advTm="5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1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Yagut" pitchFamily="2" charset="-78"/>
              </a:rPr>
              <a:t>3-چالش‌هاي سياسي </a:t>
            </a:r>
            <a:r>
              <a:rPr lang="fa-IR" dirty="0">
                <a:cs typeface="B Yagut" pitchFamily="2" charset="-78"/>
              </a:rPr>
              <a:t>-</a:t>
            </a:r>
            <a:r>
              <a:rPr lang="fa-IR" dirty="0" smtClean="0">
                <a:cs typeface="B Yagut" pitchFamily="2" charset="-78"/>
              </a:rPr>
              <a:t> امنیتی </a:t>
            </a:r>
            <a:endParaRPr lang="fa-IR" dirty="0"/>
          </a:p>
        </p:txBody>
      </p:sp>
      <p:sp>
        <p:nvSpPr>
          <p:cNvPr id="3" name="Content Placeholder 2"/>
          <p:cNvSpPr>
            <a:spLocks noGrp="1"/>
          </p:cNvSpPr>
          <p:nvPr>
            <p:ph idx="1"/>
          </p:nvPr>
        </p:nvSpPr>
        <p:spPr>
          <a:xfrm>
            <a:off x="152400" y="1600200"/>
            <a:ext cx="8763000" cy="4525963"/>
          </a:xfrm>
        </p:spPr>
        <p:txBody>
          <a:bodyPr/>
          <a:lstStyle/>
          <a:p>
            <a:pPr algn="just"/>
            <a:r>
              <a:rPr lang="fa-IR" dirty="0" smtClean="0">
                <a:cs typeface="B Yagut" pitchFamily="2" charset="-78"/>
              </a:rPr>
              <a:t>جمعیت یکی از مؤلفه های اساسای و بنیادین در شکل گیری  و کیفیت ساختار دفاعی امنیتی کشور است.</a:t>
            </a:r>
          </a:p>
          <a:p>
            <a:endParaRPr lang="fa-IR" dirty="0" smtClean="0">
              <a:cs typeface="B Yagut" pitchFamily="2" charset="-78"/>
            </a:endParaRPr>
          </a:p>
          <a:p>
            <a:pPr algn="just"/>
            <a:r>
              <a:rPr lang="fa-IR" dirty="0" smtClean="0">
                <a:cs typeface="B Yagut" pitchFamily="2" charset="-78"/>
              </a:rPr>
              <a:t>یک جمعیت سالخورده توان تأمین نیازمندی های بخش دفاع و امنیت در ابعاد مختلف (تأمین مهارت ها و تجهیزات موردنیاز روز،تأمین نیروی انسانی و ...) را نخواهد داشت.</a:t>
            </a:r>
          </a:p>
          <a:p>
            <a:endParaRPr lang="fa-IR" dirty="0"/>
          </a:p>
        </p:txBody>
      </p:sp>
      <p:pic>
        <p:nvPicPr>
          <p:cNvPr id="4" name="2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743200" y="7924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7000"/>
    </mc:Choice>
    <mc:Fallback xmlns="">
      <p:transition spd="slow" advTm="4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2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Yagut" pitchFamily="2" charset="-78"/>
              </a:rPr>
              <a:t>4-چالش‌ها و فرصت‌هاي اقتصادي</a:t>
            </a:r>
            <a:endParaRPr lang="fa-IR" dirty="0"/>
          </a:p>
        </p:txBody>
      </p:sp>
      <p:sp>
        <p:nvSpPr>
          <p:cNvPr id="3" name="Content Placeholder 2"/>
          <p:cNvSpPr>
            <a:spLocks noGrp="1"/>
          </p:cNvSpPr>
          <p:nvPr>
            <p:ph idx="1"/>
          </p:nvPr>
        </p:nvSpPr>
        <p:spPr>
          <a:xfrm>
            <a:off x="0" y="1600200"/>
            <a:ext cx="9144000" cy="5257800"/>
          </a:xfrm>
        </p:spPr>
        <p:txBody>
          <a:bodyPr>
            <a:normAutofit/>
          </a:bodyPr>
          <a:lstStyle/>
          <a:p>
            <a:pPr marL="0" indent="0" algn="just">
              <a:buNone/>
            </a:pPr>
            <a:r>
              <a:rPr lang="fa-IR" dirty="0" smtClean="0">
                <a:cs typeface="B Yagut" pitchFamily="2" charset="-78"/>
              </a:rPr>
              <a:t>    جمعیت از سه کانال:</a:t>
            </a:r>
          </a:p>
          <a:p>
            <a:pPr algn="just"/>
            <a:r>
              <a:rPr lang="fa-IR" dirty="0" smtClean="0">
                <a:cs typeface="B Yagut" pitchFamily="2" charset="-78"/>
              </a:rPr>
              <a:t>افزایش عرضه نیروی کار</a:t>
            </a:r>
          </a:p>
          <a:p>
            <a:pPr algn="just"/>
            <a:r>
              <a:rPr lang="fa-IR" dirty="0" smtClean="0">
                <a:cs typeface="B Yagut" pitchFamily="2" charset="-78"/>
              </a:rPr>
              <a:t> افزایش پس انداز </a:t>
            </a:r>
          </a:p>
          <a:p>
            <a:pPr algn="just"/>
            <a:r>
              <a:rPr lang="fa-IR" dirty="0" smtClean="0">
                <a:cs typeface="B Yagut" pitchFamily="2" charset="-78"/>
              </a:rPr>
              <a:t> افزایش سرمایه انسانی، که اثری متقابل بر هم دارند، بر رشد و توسعه اقتصادی اثر مثبت می گذارد.</a:t>
            </a:r>
          </a:p>
          <a:p>
            <a:pPr marL="0" indent="0" algn="just">
              <a:buNone/>
            </a:pPr>
            <a:r>
              <a:rPr lang="fa-IR" dirty="0" smtClean="0">
                <a:cs typeface="B Yagut" pitchFamily="2" charset="-78"/>
              </a:rPr>
              <a:t>   با کاهش جمعیت جوان روند معکوس می شود.</a:t>
            </a:r>
          </a:p>
          <a:p>
            <a:endParaRPr lang="fa-IR" dirty="0"/>
          </a:p>
        </p:txBody>
      </p:sp>
      <p:pic>
        <p:nvPicPr>
          <p:cNvPr id="4" name="2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971800" y="7467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1000"/>
    </mc:Choice>
    <mc:Fallback xmlns="">
      <p:transition spd="slow" advTm="5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6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خلاصه و نتیجه گیری </a:t>
            </a:r>
            <a:endParaRPr lang="fa-IR" sz="4000" dirty="0">
              <a:cs typeface="B Yagut" pitchFamily="2" charset="-78"/>
            </a:endParaRPr>
          </a:p>
        </p:txBody>
      </p:sp>
      <p:sp>
        <p:nvSpPr>
          <p:cNvPr id="3" name="Content Placeholder 2"/>
          <p:cNvSpPr>
            <a:spLocks noGrp="1"/>
          </p:cNvSpPr>
          <p:nvPr>
            <p:ph idx="1"/>
          </p:nvPr>
        </p:nvSpPr>
        <p:spPr>
          <a:xfrm>
            <a:off x="0" y="1600200"/>
            <a:ext cx="9144000" cy="5257800"/>
          </a:xfrm>
        </p:spPr>
        <p:txBody>
          <a:bodyPr>
            <a:noAutofit/>
          </a:bodyPr>
          <a:lstStyle/>
          <a:p>
            <a:pPr marL="0" indent="0">
              <a:buNone/>
            </a:pPr>
            <a:r>
              <a:rPr lang="fa-IR" sz="2800" dirty="0" smtClean="0">
                <a:cs typeface="B Yagut" pitchFamily="2" charset="-78"/>
              </a:rPr>
              <a:t>کاهش میزان رشد جمعیت کشور و در نتیجه کاهش جمعیت کشور در تمامی ابعاد اقتصــادی ،اجتماعی ،فرهنگی و امنیتـــی جامعه تاثیر منفــی  می گذارد .داشتن جمعیت جوان برای هر کشور یک فرصت است و کشورهایی که جمعیت آنها به سمت سالمندی پیش می رود با آینده نگری تلاش می کنند توزیع سنی جمعیت خود را به تعادل برسانند و برای این کار از سیاستهای تشویقی مختلف برای افزایش تولید مثل و پیشگیری از پیری جمعیت استفاده می نمایند.وظیفه وزارت بهداشت هم با توجه به قوانین وابلاغیه مقام معظم رهبری ارتقاء،پویایی و جوانی و بالندگی جمعیت در راستای افزایش جمعیت به بیش از نرخ جایگزینی می باشد تا کشوراز تاثیرات منفی کاهش جمعیت در امان بماند .</a:t>
            </a:r>
          </a:p>
          <a:p>
            <a:pPr marL="0" indent="0">
              <a:buNone/>
            </a:pPr>
            <a:endParaRPr lang="fa-IR" dirty="0">
              <a:cs typeface="B Yagut" pitchFamily="2" charset="-78"/>
            </a:endParaRPr>
          </a:p>
        </p:txBody>
      </p:sp>
      <p:pic>
        <p:nvPicPr>
          <p:cNvPr id="4" name="2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09800" y="7467600"/>
            <a:ext cx="609600" cy="609600"/>
          </a:xfrm>
          <a:prstGeom prst="rect">
            <a:avLst/>
          </a:prstGeom>
        </p:spPr>
      </p:pic>
    </p:spTree>
    <p:extLst>
      <p:ext uri="{BB962C8B-B14F-4D97-AF65-F5344CB8AC3E}">
        <p14:creationId xmlns:p14="http://schemas.microsoft.com/office/powerpoint/2010/main" val="3900096047"/>
      </p:ext>
    </p:extLst>
  </p:cSld>
  <p:clrMapOvr>
    <a:masterClrMapping/>
  </p:clrMapOvr>
  <mc:AlternateContent xmlns:mc="http://schemas.openxmlformats.org/markup-compatibility/2006" xmlns:p14="http://schemas.microsoft.com/office/powerpoint/2010/main">
    <mc:Choice Requires="p14">
      <p:transition spd="slow" p14:dur="2000" advClick="0" advTm="130000"/>
    </mc:Choice>
    <mc:Fallback xmlns="">
      <p:transition spd="slow" advClick="0" advTm="1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19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اهداف آموزشی</a:t>
            </a:r>
            <a:endParaRPr lang="fa-IR" sz="4000" dirty="0">
              <a:cs typeface="B Yagut" pitchFamily="2" charset="-78"/>
            </a:endParaRPr>
          </a:p>
        </p:txBody>
      </p:sp>
      <p:sp>
        <p:nvSpPr>
          <p:cNvPr id="3" name="Content Placeholder 2"/>
          <p:cNvSpPr>
            <a:spLocks noGrp="1"/>
          </p:cNvSpPr>
          <p:nvPr>
            <p:ph idx="1"/>
          </p:nvPr>
        </p:nvSpPr>
        <p:spPr>
          <a:xfrm>
            <a:off x="0" y="1600200"/>
            <a:ext cx="9144000" cy="4525963"/>
          </a:xfrm>
        </p:spPr>
        <p:txBody>
          <a:bodyPr>
            <a:normAutofit/>
          </a:bodyPr>
          <a:lstStyle/>
          <a:p>
            <a:r>
              <a:rPr lang="fa-IR" sz="2800" dirty="0">
                <a:cs typeface="B Yagut" pitchFamily="2" charset="-78"/>
              </a:rPr>
              <a:t>انتظار می رود </a:t>
            </a:r>
            <a:r>
              <a:rPr lang="fa-IR" sz="2800" dirty="0" smtClean="0">
                <a:cs typeface="B Yagut" pitchFamily="2" charset="-78"/>
              </a:rPr>
              <a:t>فراگیر </a:t>
            </a:r>
            <a:r>
              <a:rPr lang="fa-IR" sz="2800" dirty="0">
                <a:cs typeface="B Yagut" pitchFamily="2" charset="-78"/>
              </a:rPr>
              <a:t>پس از مطالعه این درس </a:t>
            </a:r>
            <a:r>
              <a:rPr lang="fa-IR" sz="2800" dirty="0" smtClean="0">
                <a:cs typeface="B Yagut" pitchFamily="2" charset="-78"/>
              </a:rPr>
              <a:t>بتواند </a:t>
            </a:r>
            <a:r>
              <a:rPr lang="fa-IR" sz="2800" dirty="0">
                <a:cs typeface="B Yagut" pitchFamily="2" charset="-78"/>
              </a:rPr>
              <a:t>:</a:t>
            </a:r>
          </a:p>
          <a:p>
            <a:endParaRPr lang="fa-IR" sz="2800" dirty="0" smtClean="0">
              <a:cs typeface="B Yagut" pitchFamily="2" charset="-78"/>
            </a:endParaRPr>
          </a:p>
          <a:p>
            <a:r>
              <a:rPr lang="fa-IR" sz="2800" dirty="0" smtClean="0">
                <a:cs typeface="B Yagut" pitchFamily="2" charset="-78"/>
              </a:rPr>
              <a:t>میزان (نرخ )باروری کلی را تعریف نماید .</a:t>
            </a:r>
          </a:p>
          <a:p>
            <a:r>
              <a:rPr lang="fa-IR" sz="2800" dirty="0" smtClean="0">
                <a:cs typeface="B Yagut" pitchFamily="2" charset="-78"/>
              </a:rPr>
              <a:t>مفهوم انتقال جمعیتی و مراحل آنرا از روی نمودار شرح دهد .</a:t>
            </a:r>
          </a:p>
          <a:p>
            <a:r>
              <a:rPr lang="fa-IR" sz="2800" dirty="0" smtClean="0">
                <a:cs typeface="B Yagut" pitchFamily="2" charset="-78"/>
              </a:rPr>
              <a:t>حد جایگزینی جمعیت را توضیح دهد. </a:t>
            </a:r>
          </a:p>
          <a:p>
            <a:r>
              <a:rPr lang="fa-IR" sz="2800" dirty="0" smtClean="0">
                <a:cs typeface="B Yagut" pitchFamily="2" charset="-78"/>
              </a:rPr>
              <a:t>آثار کاهش جمعیت بر عرصه های مختلف اجتماعی و اقتصادی را تشریح نماید.</a:t>
            </a:r>
          </a:p>
          <a:p>
            <a:endParaRPr lang="fa-IR" dirty="0" smtClean="0">
              <a:cs typeface="B Yagut" pitchFamily="2" charset="-78"/>
            </a:endParaRPr>
          </a:p>
          <a:p>
            <a:endParaRPr lang="fa-IR" dirty="0" smtClean="0">
              <a:cs typeface="B Yagut" pitchFamily="2" charset="-78"/>
            </a:endParaRPr>
          </a:p>
          <a:p>
            <a:endParaRPr lang="fa-IR" dirty="0"/>
          </a:p>
        </p:txBody>
      </p:sp>
      <p:pic>
        <p:nvPicPr>
          <p:cNvPr id="4" name="0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447800" y="7315200"/>
            <a:ext cx="609600" cy="609600"/>
          </a:xfrm>
          <a:prstGeom prst="rect">
            <a:avLst/>
          </a:prstGeom>
        </p:spPr>
      </p:pic>
    </p:spTree>
    <p:extLst>
      <p:ext uri="{BB962C8B-B14F-4D97-AF65-F5344CB8AC3E}">
        <p14:creationId xmlns:p14="http://schemas.microsoft.com/office/powerpoint/2010/main" val="3802861846"/>
      </p:ext>
    </p:extLst>
  </p:cSld>
  <p:clrMapOvr>
    <a:masterClrMapping/>
  </p:clrMapOvr>
  <mc:AlternateContent xmlns:mc="http://schemas.openxmlformats.org/markup-compatibility/2006" xmlns:p14="http://schemas.microsoft.com/office/powerpoint/2010/main">
    <mc:Choice Requires="p14">
      <p:transition spd="slow" p14:dur="2000" advClick="0" advTm="23000"/>
    </mc:Choice>
    <mc:Fallback xmlns="">
      <p:transition spd="slow" advClick="0" advTm="2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52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پرسش و تمرین</a:t>
            </a:r>
            <a:endParaRPr lang="fa-IR" sz="4000" dirty="0">
              <a:cs typeface="B Yagut" pitchFamily="2" charset="-78"/>
            </a:endParaRPr>
          </a:p>
        </p:txBody>
      </p:sp>
      <p:sp>
        <p:nvSpPr>
          <p:cNvPr id="3" name="Content Placeholder 2"/>
          <p:cNvSpPr>
            <a:spLocks noGrp="1"/>
          </p:cNvSpPr>
          <p:nvPr>
            <p:ph idx="1"/>
          </p:nvPr>
        </p:nvSpPr>
        <p:spPr>
          <a:xfrm>
            <a:off x="0" y="1340768"/>
            <a:ext cx="9180512" cy="4785395"/>
          </a:xfrm>
        </p:spPr>
        <p:txBody>
          <a:bodyPr/>
          <a:lstStyle/>
          <a:p>
            <a:pPr marL="0" indent="0">
              <a:buNone/>
            </a:pPr>
            <a:r>
              <a:rPr lang="fa-IR" sz="2400" dirty="0" smtClean="0">
                <a:cs typeface="B Yagut" pitchFamily="2" charset="-78"/>
              </a:rPr>
              <a:t>1-اگرهرزن دویا کمتر ازدو فرزند بدنیا بیاورد و همین روند درفرزندان آنهاهم ادامه یابدایران درآینده از نظررشد جمعیتی چه وضعیتی خواهد داشت؟</a:t>
            </a:r>
          </a:p>
          <a:p>
            <a:pPr marL="0" indent="0">
              <a:buNone/>
            </a:pPr>
            <a:endParaRPr lang="fa-IR" sz="2400" dirty="0" smtClean="0">
              <a:cs typeface="B Yagut" pitchFamily="2" charset="-78"/>
            </a:endParaRPr>
          </a:p>
          <a:p>
            <a:pPr marL="0" indent="0">
              <a:buNone/>
            </a:pPr>
            <a:r>
              <a:rPr lang="fa-IR" sz="2400" dirty="0" smtClean="0">
                <a:cs typeface="B Yagut" pitchFamily="2" charset="-78"/>
              </a:rPr>
              <a:t>2-میزان باوری کلی را تعریف نمایید؟</a:t>
            </a:r>
          </a:p>
          <a:p>
            <a:pPr marL="0" indent="0">
              <a:buNone/>
            </a:pPr>
            <a:endParaRPr lang="fa-IR" sz="2400" dirty="0" smtClean="0">
              <a:cs typeface="B Yagut" pitchFamily="2" charset="-78"/>
            </a:endParaRPr>
          </a:p>
          <a:p>
            <a:pPr marL="0" indent="0">
              <a:buNone/>
            </a:pPr>
            <a:r>
              <a:rPr lang="fa-IR" sz="2400" dirty="0" smtClean="0">
                <a:cs typeface="B Yagut" pitchFamily="2" charset="-78"/>
              </a:rPr>
              <a:t>3-مفهوم انتقال جمعیتی را توضیح دهید ؟</a:t>
            </a:r>
          </a:p>
          <a:p>
            <a:pPr marL="0" indent="0">
              <a:buNone/>
            </a:pPr>
            <a:endParaRPr lang="fa-IR" sz="2400" dirty="0" smtClean="0">
              <a:cs typeface="B Yagut" pitchFamily="2" charset="-78"/>
            </a:endParaRPr>
          </a:p>
          <a:p>
            <a:pPr marL="0" indent="0">
              <a:buNone/>
            </a:pPr>
            <a:r>
              <a:rPr lang="fa-IR" sz="2400" dirty="0" smtClean="0">
                <a:cs typeface="B Yagut" pitchFamily="2" charset="-78"/>
              </a:rPr>
              <a:t>4-آثار و پیامدهای رشد نامناسب جمعیت بر عرصه های مختلف اجتماعی و اقتصادی و سیاسی امنیتی  را توضیح دهید؟</a:t>
            </a:r>
          </a:p>
          <a:p>
            <a:pPr marL="0" indent="0">
              <a:buNone/>
            </a:pPr>
            <a:endParaRPr lang="fa-IR" dirty="0" smtClean="0">
              <a:cs typeface="B Yagut" pitchFamily="2" charset="-78"/>
            </a:endParaRPr>
          </a:p>
          <a:p>
            <a:pPr marL="514350" indent="-514350">
              <a:buFont typeface="+mj-lt"/>
              <a:buAutoNum type="arabicPeriod"/>
            </a:pPr>
            <a:endParaRPr lang="fa-IR" dirty="0" smtClean="0"/>
          </a:p>
          <a:p>
            <a:pPr marL="514350" indent="-514350">
              <a:buFont typeface="+mj-lt"/>
              <a:buAutoNum type="arabicPeriod"/>
            </a:pPr>
            <a:endParaRPr lang="fa-IR" dirty="0" smtClean="0"/>
          </a:p>
          <a:p>
            <a:pPr marL="514350" indent="-514350">
              <a:buFont typeface="+mj-lt"/>
              <a:buAutoNum type="arabicPeriod"/>
            </a:pPr>
            <a:endParaRPr lang="fa-IR" dirty="0" smtClean="0"/>
          </a:p>
          <a:p>
            <a:endParaRPr lang="fa-IR" dirty="0" smtClean="0"/>
          </a:p>
          <a:p>
            <a:endParaRPr lang="fa-IR" dirty="0"/>
          </a:p>
        </p:txBody>
      </p:sp>
      <p:pic>
        <p:nvPicPr>
          <p:cNvPr id="4" name="1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457200" y="7924800"/>
            <a:ext cx="609600" cy="609600"/>
          </a:xfrm>
          <a:prstGeom prst="rect">
            <a:avLst/>
          </a:prstGeom>
        </p:spPr>
      </p:pic>
    </p:spTree>
    <p:extLst>
      <p:ext uri="{BB962C8B-B14F-4D97-AF65-F5344CB8AC3E}">
        <p14:creationId xmlns:p14="http://schemas.microsoft.com/office/powerpoint/2010/main" val="724303664"/>
      </p:ext>
    </p:extLst>
  </p:cSld>
  <p:clrMapOvr>
    <a:masterClrMapping/>
  </p:clrMapOvr>
  <mc:AlternateContent xmlns:mc="http://schemas.openxmlformats.org/markup-compatibility/2006" xmlns:p14="http://schemas.microsoft.com/office/powerpoint/2010/main">
    <mc:Choice Requires="p14">
      <p:transition spd="slow" p14:dur="2000" advClick="0" advTm="38000"/>
    </mc:Choice>
    <mc:Fallback xmlns="">
      <p:transition spd="slow" advClick="0" advTm="3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7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cs typeface="B Yagut" pitchFamily="2" charset="-78"/>
              </a:rPr>
              <a:t>منابع</a:t>
            </a:r>
            <a:r>
              <a:rPr lang="fa-IR" dirty="0" smtClean="0"/>
              <a:t> </a:t>
            </a:r>
            <a:endParaRPr lang="fa-IR" dirty="0"/>
          </a:p>
        </p:txBody>
      </p:sp>
      <p:sp>
        <p:nvSpPr>
          <p:cNvPr id="3" name="Content Placeholder 2"/>
          <p:cNvSpPr>
            <a:spLocks noGrp="1"/>
          </p:cNvSpPr>
          <p:nvPr>
            <p:ph idx="1"/>
          </p:nvPr>
        </p:nvSpPr>
        <p:spPr>
          <a:xfrm>
            <a:off x="107504" y="1600200"/>
            <a:ext cx="9001000" cy="4525963"/>
          </a:xfrm>
        </p:spPr>
        <p:txBody>
          <a:bodyPr>
            <a:normAutofit lnSpcReduction="10000"/>
          </a:bodyPr>
          <a:lstStyle/>
          <a:p>
            <a:r>
              <a:rPr lang="fa-IR" sz="2400" dirty="0" smtClean="0"/>
              <a:t>معاونت بهداشت-دفتر سلامت جمعیت، خانواده و مدارس-اداره باروري سالم و جمعیت</a:t>
            </a:r>
          </a:p>
          <a:p>
            <a:pPr marL="0" indent="0">
              <a:buNone/>
            </a:pPr>
            <a:r>
              <a:rPr lang="fa-IR" sz="2400" dirty="0" smtClean="0"/>
              <a:t>     مراقبت هاي ادغام یافته باروري سالم وجمعیت-1397-1398</a:t>
            </a:r>
          </a:p>
          <a:p>
            <a:r>
              <a:rPr lang="fa-IR" sz="2400" dirty="0" smtClean="0">
                <a:cs typeface="B Yagut" pitchFamily="2" charset="-78"/>
              </a:rPr>
              <a:t>وزارت علوم، تحقيقات و فناوري -مركز مطالعات و پژوهش‌هاي جمعيتي آسيا و اقيانوسيه-خلاصه مديريتي طرح پژوهشي بررسي چالش‌ها و مسائل انتقال جمعيتي در ايران-1390</a:t>
            </a:r>
          </a:p>
          <a:p>
            <a:r>
              <a:rPr lang="fa-IR" sz="2400" dirty="0" smtClean="0">
                <a:cs typeface="B Yagut" pitchFamily="2" charset="-78"/>
              </a:rPr>
              <a:t>مجموعه آموزش کتب بهورزی 1394</a:t>
            </a:r>
          </a:p>
          <a:p>
            <a:r>
              <a:rPr lang="fa-IR" sz="2400" dirty="0" smtClean="0">
                <a:cs typeface="B Yagut" pitchFamily="2" charset="-78"/>
              </a:rPr>
              <a:t>ابعاد آماری مسئله جمعیت در ایران-گزارش تحلیلی مر کز آمار ایران-1398</a:t>
            </a:r>
          </a:p>
          <a:p>
            <a:r>
              <a:rPr lang="fa-IR" sz="2400" dirty="0" smtClean="0">
                <a:cs typeface="B Yagut" pitchFamily="2" charset="-78"/>
              </a:rPr>
              <a:t>تحلیل سیاست های کلی جمعیت ابلاغی مقام معظم رهبری-ویرایش دوم مهر93</a:t>
            </a:r>
          </a:p>
          <a:p>
            <a:r>
              <a:rPr lang="fa-IR" sz="2400" dirty="0" smtClean="0">
                <a:cs typeface="B Yagut" pitchFamily="2" charset="-78"/>
              </a:rPr>
              <a:t>معاونت برنامه ریزی و تدوین سیاست شورای عالی انقلاب فرهنگی-جمعیت ایران افزایش یا کاهش1394</a:t>
            </a:r>
          </a:p>
          <a:p>
            <a:pPr marL="0" indent="0">
              <a:buNone/>
            </a:pPr>
            <a:r>
              <a:rPr lang="fa-IR" sz="2800" dirty="0" smtClean="0">
                <a:cs typeface="B Yagut" pitchFamily="2" charset="-78"/>
              </a:rPr>
              <a:t> </a:t>
            </a:r>
          </a:p>
          <a:p>
            <a:endParaRPr lang="fa-IR" sz="2400" dirty="0">
              <a:cs typeface="B Yagut" pitchFamily="2" charset="-78"/>
            </a:endParaRPr>
          </a:p>
          <a:p>
            <a:pPr marL="0" indent="0">
              <a:buNone/>
            </a:pPr>
            <a:endParaRPr lang="fa-IR" sz="2800" dirty="0" smtClean="0">
              <a:cs typeface="B Yagut" pitchFamily="2" charset="-78"/>
            </a:endParaRPr>
          </a:p>
        </p:txBody>
      </p:sp>
      <p:pic>
        <p:nvPicPr>
          <p:cNvPr id="4" name="2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495300" y="8610600"/>
            <a:ext cx="609600" cy="609600"/>
          </a:xfrm>
          <a:prstGeom prst="rect">
            <a:avLst/>
          </a:prstGeom>
        </p:spPr>
      </p:pic>
    </p:spTree>
    <p:extLst>
      <p:ext uri="{BB962C8B-B14F-4D97-AF65-F5344CB8AC3E}">
        <p14:creationId xmlns:p14="http://schemas.microsoft.com/office/powerpoint/2010/main" val="42756224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9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cs typeface="B Yagut" pitchFamily="2" charset="-78"/>
              </a:rPr>
              <a:t>لطفاً نظرات و پیشنهادات خود پیرامون این بسته آموزشی را به آدرس زیر ارسال کنید</a:t>
            </a:r>
          </a:p>
        </p:txBody>
      </p:sp>
      <p:sp>
        <p:nvSpPr>
          <p:cNvPr id="3" name="Content Placeholder 2"/>
          <p:cNvSpPr>
            <a:spLocks noGrp="1"/>
          </p:cNvSpPr>
          <p:nvPr>
            <p:ph idx="1"/>
          </p:nvPr>
        </p:nvSpPr>
        <p:spPr/>
        <p:txBody>
          <a:bodyPr/>
          <a:lstStyle/>
          <a:p>
            <a:pPr algn="l" rtl="0"/>
            <a:endParaRPr lang="en-US" dirty="0" smtClean="0"/>
          </a:p>
          <a:p>
            <a:pPr algn="l" rtl="0"/>
            <a:endParaRPr lang="en-US" dirty="0"/>
          </a:p>
          <a:p>
            <a:pPr marL="0" indent="0" algn="ctr" rtl="0">
              <a:buNone/>
            </a:pPr>
            <a:r>
              <a:rPr lang="en-US" dirty="0"/>
              <a:t>bedasht@goums.ac.ir</a:t>
            </a:r>
          </a:p>
          <a:p>
            <a:pPr marL="0" indent="0" algn="ctr" rtl="0">
              <a:buNone/>
            </a:pPr>
            <a:endParaRPr lang="fa-IR" dirty="0"/>
          </a:p>
        </p:txBody>
      </p:sp>
    </p:spTree>
    <p:extLst>
      <p:ext uri="{BB962C8B-B14F-4D97-AF65-F5344CB8AC3E}">
        <p14:creationId xmlns:p14="http://schemas.microsoft.com/office/powerpoint/2010/main" val="182941004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فهرست عناوین</a:t>
            </a:r>
            <a:endParaRPr lang="fa-IR" sz="4000" dirty="0">
              <a:cs typeface="B Yagut" pitchFamily="2" charset="-78"/>
            </a:endParaRPr>
          </a:p>
        </p:txBody>
      </p:sp>
      <p:sp>
        <p:nvSpPr>
          <p:cNvPr id="3" name="Content Placeholder 2"/>
          <p:cNvSpPr>
            <a:spLocks noGrp="1"/>
          </p:cNvSpPr>
          <p:nvPr>
            <p:ph idx="1"/>
          </p:nvPr>
        </p:nvSpPr>
        <p:spPr>
          <a:xfrm>
            <a:off x="0" y="1371600"/>
            <a:ext cx="9144000" cy="5486400"/>
          </a:xfrm>
        </p:spPr>
        <p:txBody>
          <a:bodyPr>
            <a:normAutofit fontScale="92500" lnSpcReduction="20000"/>
          </a:bodyPr>
          <a:lstStyle/>
          <a:p>
            <a:endParaRPr lang="fa-IR" dirty="0" smtClean="0"/>
          </a:p>
          <a:p>
            <a:r>
              <a:rPr lang="fa-IR" dirty="0" smtClean="0">
                <a:cs typeface="B Yagut" pitchFamily="2" charset="-78"/>
              </a:rPr>
              <a:t>مقدمه</a:t>
            </a:r>
          </a:p>
          <a:p>
            <a:r>
              <a:rPr lang="fa-IR" dirty="0" smtClean="0">
                <a:cs typeface="B Yagut" pitchFamily="2" charset="-78"/>
              </a:rPr>
              <a:t>میزان باروری کلی</a:t>
            </a:r>
          </a:p>
          <a:p>
            <a:r>
              <a:rPr lang="fa-IR" dirty="0" smtClean="0">
                <a:cs typeface="B Yagut" pitchFamily="2" charset="-78"/>
              </a:rPr>
              <a:t>گذار باروری (انتقال جمعیتی)</a:t>
            </a:r>
          </a:p>
          <a:p>
            <a:r>
              <a:rPr lang="fa-IR" dirty="0" smtClean="0">
                <a:cs typeface="B Yagut" pitchFamily="2" charset="-78"/>
              </a:rPr>
              <a:t> تغییرات میزان باروری کلی</a:t>
            </a:r>
          </a:p>
          <a:p>
            <a:r>
              <a:rPr lang="fa-IR" dirty="0" smtClean="0">
                <a:cs typeface="B Yagut" pitchFamily="2" charset="-78"/>
              </a:rPr>
              <a:t>حد جایگزینی </a:t>
            </a:r>
          </a:p>
          <a:p>
            <a:r>
              <a:rPr lang="fa-IR" dirty="0" smtClean="0">
                <a:cs typeface="B Yagut" pitchFamily="2" charset="-78"/>
              </a:rPr>
              <a:t>پنجره جمعیتی</a:t>
            </a:r>
          </a:p>
          <a:p>
            <a:r>
              <a:rPr lang="fa-IR" dirty="0" smtClean="0">
                <a:cs typeface="B Yagut" pitchFamily="2" charset="-78"/>
              </a:rPr>
              <a:t>چالشها و مسائل ناشی از گذار جمعیتی و کاهش باروری</a:t>
            </a:r>
          </a:p>
          <a:p>
            <a:r>
              <a:rPr lang="fa-IR" dirty="0" smtClean="0">
                <a:cs typeface="B Yagut" pitchFamily="2" charset="-78"/>
              </a:rPr>
              <a:t>نتیجه گیری</a:t>
            </a:r>
          </a:p>
          <a:p>
            <a:r>
              <a:rPr lang="fa-IR" dirty="0" smtClean="0">
                <a:cs typeface="B Yagut" pitchFamily="2" charset="-78"/>
              </a:rPr>
              <a:t>پرسش و تمرین</a:t>
            </a:r>
          </a:p>
          <a:p>
            <a:r>
              <a:rPr lang="fa-IR" dirty="0" smtClean="0">
                <a:cs typeface="B Yagut" pitchFamily="2" charset="-78"/>
              </a:rPr>
              <a:t>منابع</a:t>
            </a:r>
          </a:p>
          <a:p>
            <a:endParaRPr lang="fa-IR" dirty="0" smtClean="0"/>
          </a:p>
          <a:p>
            <a:endParaRPr lang="fa-IR" dirty="0" smtClean="0"/>
          </a:p>
          <a:p>
            <a:endParaRPr lang="fa-IR" dirty="0"/>
          </a:p>
        </p:txBody>
      </p:sp>
      <p:pic>
        <p:nvPicPr>
          <p:cNvPr id="4" name="0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971800" y="7924800"/>
            <a:ext cx="609600" cy="609600"/>
          </a:xfrm>
          <a:prstGeom prst="rect">
            <a:avLst/>
          </a:prstGeom>
        </p:spPr>
      </p:pic>
    </p:spTree>
    <p:extLst>
      <p:ext uri="{BB962C8B-B14F-4D97-AF65-F5344CB8AC3E}">
        <p14:creationId xmlns:p14="http://schemas.microsoft.com/office/powerpoint/2010/main" val="3370791644"/>
      </p:ext>
    </p:extLst>
  </p:cSld>
  <p:clrMapOvr>
    <a:masterClrMapping/>
  </p:clrMapOvr>
  <mc:AlternateContent xmlns:mc="http://schemas.openxmlformats.org/markup-compatibility/2006" xmlns:p14="http://schemas.microsoft.com/office/powerpoint/2010/main">
    <mc:Choice Requires="p14">
      <p:transition spd="slow" p14:dur="2000" advClick="0" advTm="18000"/>
    </mc:Choice>
    <mc:Fallback xmlns="">
      <p:transition spd="slow" advClick="0" advTm="1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7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مقدمه</a:t>
            </a:r>
            <a:endParaRPr lang="fa-IR" sz="4000" dirty="0">
              <a:cs typeface="B Yagut" pitchFamily="2" charset="-78"/>
            </a:endParaRPr>
          </a:p>
        </p:txBody>
      </p:sp>
      <p:sp>
        <p:nvSpPr>
          <p:cNvPr id="4" name="Content Placeholder 3"/>
          <p:cNvSpPr>
            <a:spLocks noGrp="1"/>
          </p:cNvSpPr>
          <p:nvPr>
            <p:ph idx="1"/>
          </p:nvPr>
        </p:nvSpPr>
        <p:spPr>
          <a:xfrm>
            <a:off x="457200" y="1196752"/>
            <a:ext cx="8229600" cy="4929411"/>
          </a:xfrm>
        </p:spPr>
        <p:txBody>
          <a:bodyPr>
            <a:normAutofit/>
          </a:bodyPr>
          <a:lstStyle/>
          <a:p>
            <a:pPr marL="0" indent="0">
              <a:buNone/>
            </a:pPr>
            <a:r>
              <a:rPr lang="fa-IR" sz="2400" dirty="0" smtClean="0">
                <a:cs typeface="B Yagut" pitchFamily="2" charset="-78"/>
              </a:rPr>
              <a:t>بر اساس سرشماری عمومی نفوس و مسکن سال 1390 میزان باروری کلی در ایران به کمتر از 2.1 فرزند به ازای هر زن کاهش یافته است که تداوم این امر می تواند سبب شود،رشد جمعیت کشور در سالهای آینده به صفر رسیده و پس از آن به سوی منفی شدن میل نماید که این امر پیامدهای منفی بر جنبه های مختلف اجتماعی،اقتصادی ،فرهنگی و...کشوربه همراه خواهد داشت. </a:t>
            </a:r>
            <a:endParaRPr lang="fa-IR" sz="2400" dirty="0">
              <a:cs typeface="B Yagut" pitchFamily="2" charset="-78"/>
            </a:endParaRPr>
          </a:p>
          <a:p>
            <a:pPr marL="0" indent="0">
              <a:buNone/>
            </a:pPr>
            <a:r>
              <a:rPr lang="fa-IR" sz="2400" dirty="0" smtClean="0">
                <a:cs typeface="B Yagut" pitchFamily="2" charset="-78"/>
              </a:rPr>
              <a:t>با عنایت به حساسیت موضوع و </a:t>
            </a:r>
            <a:r>
              <a:rPr lang="fa-IR" sz="2400" dirty="0">
                <a:cs typeface="B Yagut" pitchFamily="2" charset="-78"/>
              </a:rPr>
              <a:t>کاهش رشد جمعیت در سالهای اخیر </a:t>
            </a:r>
            <a:r>
              <a:rPr lang="fa-IR" sz="2400" dirty="0" smtClean="0">
                <a:cs typeface="B Yagut" pitchFamily="2" charset="-78"/>
              </a:rPr>
              <a:t>،مقام </a:t>
            </a:r>
            <a:r>
              <a:rPr lang="fa-IR" sz="2400" dirty="0">
                <a:cs typeface="B Yagut" pitchFamily="2" charset="-78"/>
              </a:rPr>
              <a:t>معظم </a:t>
            </a:r>
            <a:r>
              <a:rPr lang="fa-IR" sz="2400" dirty="0" smtClean="0">
                <a:cs typeface="B Yagut" pitchFamily="2" charset="-78"/>
              </a:rPr>
              <a:t>رهبری نیز در </a:t>
            </a:r>
            <a:r>
              <a:rPr lang="fa-IR" sz="2400" dirty="0">
                <a:cs typeface="B Yagut" pitchFamily="2" charset="-78"/>
              </a:rPr>
              <a:t>راستای اصلاح و افزایش روند رشد </a:t>
            </a:r>
            <a:r>
              <a:rPr lang="fa-IR" sz="2400" dirty="0" smtClean="0">
                <a:cs typeface="B Yagut" pitchFamily="2" charset="-78"/>
              </a:rPr>
              <a:t>جمعیت ، </a:t>
            </a:r>
            <a:r>
              <a:rPr lang="fa-IR" sz="2400" dirty="0">
                <a:cs typeface="B Yagut" pitchFamily="2" charset="-78"/>
              </a:rPr>
              <a:t>سیاستهای کلی جمعیت را تبیین و ابلاغ فرموده </a:t>
            </a:r>
            <a:r>
              <a:rPr lang="fa-IR" sz="2400" dirty="0" smtClean="0">
                <a:cs typeface="B Yagut" pitchFamily="2" charset="-78"/>
              </a:rPr>
              <a:t>اند که این نشان از اهمیت موضوع و الزام اجرای صحیح و دقیق سیاستهای ابلاغی جمعیت دارد. </a:t>
            </a:r>
            <a:endParaRPr lang="fa-IR" sz="2600" dirty="0"/>
          </a:p>
          <a:p>
            <a:endParaRPr lang="fa-IR" dirty="0"/>
          </a:p>
          <a:p>
            <a:endParaRPr lang="fa-IR" dirty="0"/>
          </a:p>
        </p:txBody>
      </p:sp>
      <p:pic>
        <p:nvPicPr>
          <p:cNvPr id="3" name="0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1295400" y="6858000"/>
            <a:ext cx="609600" cy="609600"/>
          </a:xfrm>
          <a:prstGeom prst="rect">
            <a:avLst/>
          </a:prstGeom>
        </p:spPr>
      </p:pic>
    </p:spTree>
    <p:extLst>
      <p:ext uri="{BB962C8B-B14F-4D97-AF65-F5344CB8AC3E}">
        <p14:creationId xmlns:p14="http://schemas.microsoft.com/office/powerpoint/2010/main" val="3040478584"/>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33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میزان باروری کلی</a:t>
            </a:r>
            <a:r>
              <a:rPr lang="en-US" sz="4000" dirty="0" smtClean="0">
                <a:cs typeface="B Yagut" pitchFamily="2" charset="-78"/>
              </a:rPr>
              <a:t>TFR </a:t>
            </a:r>
            <a:r>
              <a:rPr lang="fa-IR" sz="4000" dirty="0" smtClean="0">
                <a:cs typeface="B Yagut" pitchFamily="2" charset="-78"/>
              </a:rPr>
              <a:t>=</a:t>
            </a:r>
            <a:r>
              <a:rPr lang="en-US" sz="4000" dirty="0" smtClean="0">
                <a:cs typeface="B Yagut" pitchFamily="2" charset="-78"/>
              </a:rPr>
              <a:t>Total Fertility Rate</a:t>
            </a:r>
            <a:endParaRPr lang="fa-IR" sz="4000" dirty="0">
              <a:cs typeface="B Yagut" pitchFamily="2" charset="-78"/>
            </a:endParaRPr>
          </a:p>
        </p:txBody>
      </p:sp>
      <p:sp>
        <p:nvSpPr>
          <p:cNvPr id="3" name="Content Placeholder 2"/>
          <p:cNvSpPr>
            <a:spLocks noGrp="1"/>
          </p:cNvSpPr>
          <p:nvPr>
            <p:ph idx="1"/>
          </p:nvPr>
        </p:nvSpPr>
        <p:spPr>
          <a:xfrm>
            <a:off x="0" y="1600200"/>
            <a:ext cx="9144000" cy="4525963"/>
          </a:xfrm>
        </p:spPr>
        <p:txBody>
          <a:bodyPr>
            <a:normAutofit/>
          </a:bodyPr>
          <a:lstStyle/>
          <a:p>
            <a:endParaRPr lang="fa-IR" dirty="0" smtClean="0">
              <a:cs typeface="B Yagut" pitchFamily="2" charset="-78"/>
            </a:endParaRPr>
          </a:p>
          <a:p>
            <a:r>
              <a:rPr lang="fa-IR" sz="2800" dirty="0">
                <a:cs typeface="B Yagut" pitchFamily="2" charset="-78"/>
              </a:rPr>
              <a:t>باروری و فرزند آوری یکی از متغیرهای تعیین کننده رشد جمعیت </a:t>
            </a:r>
            <a:endParaRPr lang="fa-IR" sz="2800" dirty="0" smtClean="0">
              <a:cs typeface="B Yagut" pitchFamily="2" charset="-78"/>
            </a:endParaRPr>
          </a:p>
          <a:p>
            <a:pPr marL="0" indent="0">
              <a:buNone/>
            </a:pPr>
            <a:r>
              <a:rPr lang="fa-IR" sz="2800" dirty="0">
                <a:cs typeface="B Yagut" pitchFamily="2" charset="-78"/>
              </a:rPr>
              <a:t> </a:t>
            </a:r>
            <a:r>
              <a:rPr lang="fa-IR" sz="2800" dirty="0" smtClean="0">
                <a:cs typeface="B Yagut" pitchFamily="2" charset="-78"/>
              </a:rPr>
              <a:t>  می </a:t>
            </a:r>
            <a:r>
              <a:rPr lang="fa-IR" sz="2800" dirty="0">
                <a:cs typeface="B Yagut" pitchFamily="2" charset="-78"/>
              </a:rPr>
              <a:t>باشد </a:t>
            </a:r>
            <a:r>
              <a:rPr lang="fa-IR" sz="2800" dirty="0" smtClean="0">
                <a:cs typeface="B Yagut" pitchFamily="2" charset="-78"/>
              </a:rPr>
              <a:t>.</a:t>
            </a:r>
          </a:p>
          <a:p>
            <a:pPr marL="0" indent="0">
              <a:buNone/>
            </a:pPr>
            <a:endParaRPr lang="fa-IR" sz="2800" dirty="0">
              <a:cs typeface="B Yagut" pitchFamily="2" charset="-78"/>
            </a:endParaRPr>
          </a:p>
          <a:p>
            <a:r>
              <a:rPr lang="fa-IR" sz="2800" dirty="0" smtClean="0">
                <a:cs typeface="B Yagut" pitchFamily="2" charset="-78"/>
              </a:rPr>
              <a:t>میزان باروری کلی، میانگین تعداد </a:t>
            </a:r>
            <a:r>
              <a:rPr lang="fa-IR" sz="2800" dirty="0">
                <a:cs typeface="B Yagut" pitchFamily="2" charset="-78"/>
              </a:rPr>
              <a:t>فرزندان </a:t>
            </a:r>
            <a:r>
              <a:rPr lang="fa-IR" sz="2800" dirty="0" smtClean="0">
                <a:cs typeface="B Yagut" pitchFamily="2" charset="-78"/>
              </a:rPr>
              <a:t>زنده ای است </a:t>
            </a:r>
            <a:r>
              <a:rPr lang="fa-IR" sz="2800" dirty="0">
                <a:cs typeface="B Yagut" pitchFamily="2" charset="-78"/>
              </a:rPr>
              <a:t>که یک زن در طول دوره باروری </a:t>
            </a:r>
            <a:r>
              <a:rPr lang="fa-IR" sz="2800" dirty="0" smtClean="0">
                <a:cs typeface="B Yagut" pitchFamily="2" charset="-78"/>
              </a:rPr>
              <a:t>خود میتواند </a:t>
            </a:r>
            <a:r>
              <a:rPr lang="fa-IR" sz="2800" dirty="0">
                <a:cs typeface="B Yagut" pitchFamily="2" charset="-78"/>
              </a:rPr>
              <a:t>به دنیا بیاورد، </a:t>
            </a:r>
            <a:r>
              <a:rPr lang="fa-IR" sz="2800" dirty="0" smtClean="0">
                <a:cs typeface="B Yagut" pitchFamily="2" charset="-78"/>
              </a:rPr>
              <a:t>مشروط بر اینکه  </a:t>
            </a:r>
            <a:r>
              <a:rPr lang="fa-IR" sz="2800" dirty="0">
                <a:cs typeface="B Yagut" pitchFamily="2" charset="-78"/>
              </a:rPr>
              <a:t>در تمام سالهای باروری زنده بماندو در هر سنی از </a:t>
            </a:r>
            <a:r>
              <a:rPr lang="fa-IR" sz="2800" dirty="0" smtClean="0">
                <a:cs typeface="B Yagut" pitchFamily="2" charset="-78"/>
              </a:rPr>
              <a:t>دوره باروری که بخواهد ،بارداری را </a:t>
            </a:r>
            <a:r>
              <a:rPr lang="fa-IR" sz="2800" dirty="0">
                <a:cs typeface="B Yagut" pitchFamily="2" charset="-78"/>
              </a:rPr>
              <a:t>تجربه کند.</a:t>
            </a:r>
          </a:p>
          <a:p>
            <a:endParaRPr lang="fa-IR" sz="2800" dirty="0"/>
          </a:p>
        </p:txBody>
      </p:sp>
      <p:pic>
        <p:nvPicPr>
          <p:cNvPr id="4" name="0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8100" y="7772400"/>
            <a:ext cx="609600" cy="609600"/>
          </a:xfrm>
          <a:prstGeom prst="rect">
            <a:avLst/>
          </a:prstGeom>
        </p:spPr>
      </p:pic>
    </p:spTree>
    <p:extLst>
      <p:ext uri="{BB962C8B-B14F-4D97-AF65-F5344CB8AC3E}">
        <p14:creationId xmlns:p14="http://schemas.microsoft.com/office/powerpoint/2010/main" val="75711087"/>
      </p:ext>
    </p:extLst>
  </p:cSld>
  <p:clrMapOvr>
    <a:masterClrMapping/>
  </p:clrMapOvr>
  <mc:AlternateContent xmlns:mc="http://schemas.openxmlformats.org/markup-compatibility/2006" xmlns:p14="http://schemas.microsoft.com/office/powerpoint/2010/main">
    <mc:Choice Requires="p14">
      <p:transition spd="slow" p14:dur="2000" advClick="0" advTm="53000"/>
    </mc:Choice>
    <mc:Fallback xmlns="">
      <p:transition spd="slow" advClick="0" advTm="5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47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تغییرات میزان باروری کلی</a:t>
            </a:r>
            <a:endParaRPr lang="fa-IR" sz="4000" dirty="0">
              <a:cs typeface="B Yagut" pitchFamily="2" charset="-78"/>
            </a:endParaRPr>
          </a:p>
        </p:txBody>
      </p:sp>
      <p:pic>
        <p:nvPicPr>
          <p:cNvPr id="1026" name="Picture 2"/>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1412776"/>
            <a:ext cx="7992888"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0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600200" y="7239000"/>
            <a:ext cx="609600" cy="609600"/>
          </a:xfrm>
          <a:prstGeom prst="rect">
            <a:avLst/>
          </a:prstGeom>
        </p:spPr>
      </p:pic>
    </p:spTree>
    <p:extLst>
      <p:ext uri="{BB962C8B-B14F-4D97-AF65-F5344CB8AC3E}">
        <p14:creationId xmlns:p14="http://schemas.microsoft.com/office/powerpoint/2010/main" val="3206904882"/>
      </p:ext>
    </p:extLst>
  </p:cSld>
  <p:clrMapOvr>
    <a:masterClrMapping/>
  </p:clrMapOvr>
  <mc:AlternateContent xmlns:mc="http://schemas.openxmlformats.org/markup-compatibility/2006" xmlns:p14="http://schemas.microsoft.com/office/powerpoint/2010/main">
    <mc:Choice Requires="p14">
      <p:transition spd="slow" p14:dur="2000" advClick="0" advTm="35000"/>
    </mc:Choice>
    <mc:Fallback xmlns="">
      <p:transition spd="slow" advClick="0"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4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229600" cy="1143000"/>
          </a:xfrm>
        </p:spPr>
        <p:txBody>
          <a:bodyPr>
            <a:normAutofit fontScale="90000"/>
          </a:bodyPr>
          <a:lstStyle/>
          <a:p>
            <a:r>
              <a:rPr lang="fa-IR" dirty="0" smtClean="0">
                <a:cs typeface="B Yagut" pitchFamily="2" charset="-78"/>
              </a:rPr>
              <a:t/>
            </a:r>
            <a:br>
              <a:rPr lang="fa-IR" dirty="0" smtClean="0">
                <a:cs typeface="B Yagut" pitchFamily="2" charset="-78"/>
              </a:rPr>
            </a:br>
            <a:r>
              <a:rPr lang="fa-IR" dirty="0" smtClean="0">
                <a:cs typeface="B Yagut" pitchFamily="2" charset="-78"/>
              </a:rPr>
              <a:t>مفهوم انتقال جمعیتی</a:t>
            </a:r>
            <a:r>
              <a:rPr lang="fa-IR" dirty="0" smtClean="0"/>
              <a:t/>
            </a:r>
            <a:br>
              <a:rPr lang="fa-IR" dirty="0" smtClean="0"/>
            </a:br>
            <a:endParaRPr lang="fa-IR" dirty="0"/>
          </a:p>
        </p:txBody>
      </p:sp>
      <p:sp>
        <p:nvSpPr>
          <p:cNvPr id="3" name="Content Placeholder 2"/>
          <p:cNvSpPr>
            <a:spLocks noGrp="1"/>
          </p:cNvSpPr>
          <p:nvPr>
            <p:ph idx="1"/>
          </p:nvPr>
        </p:nvSpPr>
        <p:spPr>
          <a:xfrm>
            <a:off x="0" y="1600200"/>
            <a:ext cx="9036496" cy="4525963"/>
          </a:xfrm>
        </p:spPr>
        <p:txBody>
          <a:bodyPr>
            <a:normAutofit/>
          </a:bodyPr>
          <a:lstStyle/>
          <a:p>
            <a:r>
              <a:rPr lang="fa-IR" sz="2800" dirty="0" smtClean="0">
                <a:cs typeface="B Yagut" pitchFamily="2" charset="-78"/>
              </a:rPr>
              <a:t>منظور از انتقال جمعیت این است که، چگونه جمعیت ها از وضعیتی که سطح زاد و ولد و مرگ‌ومیر هر دو بالا و در نتیجه رشد جمعیت ناچیز است به وضعیتی انتقال می یابد که در آن سطح زاد و ولد و مرگ‌ومیر هر دو پایین و باز هم رشد ناچیز است.</a:t>
            </a:r>
          </a:p>
          <a:p>
            <a:pPr marL="0" indent="0">
              <a:buNone/>
            </a:pPr>
            <a:endParaRPr lang="fa-IR" sz="2800" dirty="0" smtClean="0">
              <a:cs typeface="B Yagut" pitchFamily="2" charset="-78"/>
            </a:endParaRPr>
          </a:p>
          <a:p>
            <a:r>
              <a:rPr lang="fa-IR" sz="2800" dirty="0">
                <a:cs typeface="B Yagut" pitchFamily="2" charset="-78"/>
              </a:rPr>
              <a:t>قبل و بعد از انتقال، رشد جمعیت بسیار کند است. حدّفاصل این دو حالت، دوران گذار جمعیت شناختی(باروری) است. </a:t>
            </a:r>
          </a:p>
          <a:p>
            <a:endParaRPr lang="fa-IR" dirty="0" smtClean="0">
              <a:cs typeface="B Yagut" pitchFamily="2" charset="-78"/>
            </a:endParaRPr>
          </a:p>
          <a:p>
            <a:endParaRPr lang="fa-IR" dirty="0"/>
          </a:p>
        </p:txBody>
      </p:sp>
      <p:pic>
        <p:nvPicPr>
          <p:cNvPr id="4" name="0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304800" y="7696200"/>
            <a:ext cx="609600" cy="609600"/>
          </a:xfrm>
          <a:prstGeom prst="rect">
            <a:avLst/>
          </a:prstGeom>
        </p:spPr>
      </p:pic>
    </p:spTree>
    <p:extLst>
      <p:ext uri="{BB962C8B-B14F-4D97-AF65-F5344CB8AC3E}">
        <p14:creationId xmlns:p14="http://schemas.microsoft.com/office/powerpoint/2010/main" val="4148138197"/>
      </p:ext>
    </p:extLst>
  </p:cSld>
  <p:clrMapOvr>
    <a:masterClrMapping/>
  </p:clrMapOvr>
  <mc:AlternateContent xmlns:mc="http://schemas.openxmlformats.org/markup-compatibility/2006" xmlns:p14="http://schemas.microsoft.com/office/powerpoint/2010/main">
    <mc:Choice Requires="p14">
      <p:transition spd="slow" p14:dur="2000" advClick="0" advTm="29000"/>
    </mc:Choice>
    <mc:Fallback xmlns="">
      <p:transition spd="slow" advClick="0" advTm="2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83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یک نمونه منحنی انتقال جمعیت </a:t>
            </a:r>
            <a:endParaRPr lang="fa-IR" sz="4000" dirty="0">
              <a:cs typeface="B Yagut" pitchFamily="2" charset="-78"/>
            </a:endParaRPr>
          </a:p>
        </p:txBody>
      </p:sp>
      <p:pic>
        <p:nvPicPr>
          <p:cNvPr id="1026" name="Picture 2"/>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1475656" y="1196752"/>
            <a:ext cx="6048672" cy="4929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Up-Down Arrow 3"/>
          <p:cNvSpPr/>
          <p:nvPr/>
        </p:nvSpPr>
        <p:spPr>
          <a:xfrm>
            <a:off x="5508104" y="2924944"/>
            <a:ext cx="45719" cy="144016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p:cNvSpPr txBox="1"/>
          <p:nvPr/>
        </p:nvSpPr>
        <p:spPr>
          <a:xfrm>
            <a:off x="5916274" y="3252032"/>
            <a:ext cx="648072" cy="369332"/>
          </a:xfrm>
          <a:prstGeom prst="rect">
            <a:avLst/>
          </a:prstGeom>
          <a:noFill/>
        </p:spPr>
        <p:txBody>
          <a:bodyPr wrap="square" rtlCol="1">
            <a:spAutoFit/>
          </a:bodyPr>
          <a:lstStyle/>
          <a:p>
            <a:r>
              <a:rPr lang="fa-IR" dirty="0" smtClean="0"/>
              <a:t>موالید</a:t>
            </a:r>
            <a:endParaRPr lang="fa-IR" dirty="0"/>
          </a:p>
        </p:txBody>
      </p:sp>
      <p:sp>
        <p:nvSpPr>
          <p:cNvPr id="6" name="TextBox 5"/>
          <p:cNvSpPr txBox="1"/>
          <p:nvPr/>
        </p:nvSpPr>
        <p:spPr>
          <a:xfrm>
            <a:off x="6084168" y="4725144"/>
            <a:ext cx="720080" cy="369332"/>
          </a:xfrm>
          <a:prstGeom prst="rect">
            <a:avLst/>
          </a:prstGeom>
          <a:noFill/>
        </p:spPr>
        <p:txBody>
          <a:bodyPr wrap="square" rtlCol="1">
            <a:spAutoFit/>
          </a:bodyPr>
          <a:lstStyle/>
          <a:p>
            <a:r>
              <a:rPr lang="fa-IR" dirty="0" smtClean="0"/>
              <a:t>مرگ</a:t>
            </a:r>
            <a:endParaRPr lang="fa-IR" dirty="0"/>
          </a:p>
        </p:txBody>
      </p:sp>
      <p:sp>
        <p:nvSpPr>
          <p:cNvPr id="3" name="TextBox 2"/>
          <p:cNvSpPr txBox="1"/>
          <p:nvPr/>
        </p:nvSpPr>
        <p:spPr>
          <a:xfrm>
            <a:off x="5364089" y="3645024"/>
            <a:ext cx="1080120" cy="369332"/>
          </a:xfrm>
          <a:prstGeom prst="rect">
            <a:avLst/>
          </a:prstGeom>
          <a:noFill/>
        </p:spPr>
        <p:txBody>
          <a:bodyPr wrap="square" rtlCol="1">
            <a:spAutoFit/>
          </a:bodyPr>
          <a:lstStyle/>
          <a:p>
            <a:r>
              <a:rPr lang="fa-IR" dirty="0" smtClean="0"/>
              <a:t>رشدجمعیت</a:t>
            </a:r>
            <a:endParaRPr lang="fa-IR" dirty="0"/>
          </a:p>
        </p:txBody>
      </p:sp>
      <p:pic>
        <p:nvPicPr>
          <p:cNvPr id="7" name="0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371600" y="7772400"/>
            <a:ext cx="609600" cy="609600"/>
          </a:xfrm>
          <a:prstGeom prst="rect">
            <a:avLst/>
          </a:prstGeom>
        </p:spPr>
      </p:pic>
    </p:spTree>
    <p:extLst>
      <p:ext uri="{BB962C8B-B14F-4D97-AF65-F5344CB8AC3E}">
        <p14:creationId xmlns:p14="http://schemas.microsoft.com/office/powerpoint/2010/main" val="1553954544"/>
      </p:ext>
    </p:extLst>
  </p:cSld>
  <p:clrMapOvr>
    <a:masterClrMapping/>
  </p:clrMapOvr>
  <mc:AlternateContent xmlns:mc="http://schemas.openxmlformats.org/markup-compatibility/2006" xmlns:p14="http://schemas.microsoft.com/office/powerpoint/2010/main">
    <mc:Choice Requires="p14">
      <p:transition spd="slow" p14:dur="2000" advClick="0" advTm="54000"/>
    </mc:Choice>
    <mc:Fallback xmlns="">
      <p:transition spd="slow" advClick="0" advTm="5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91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گلستان</_x062f__x0627__x0646__x0634__x06af__x0627__x0647_>
    <_x0646__x0648__x0639__x0020__x062d__x06cc__x0637__x0647_ xmlns="12fdc5dc-769e-4543-b10d-fbea3dac4417">سلامت باروري</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5NN7CDR5NKU2-831-823</_dlc_DocId>
    <_dlc_DocIdUrl xmlns="1047730d-92e1-4018-9084-d932fd3a7f58">
      <Url>http://www.health.gov.ir/hnd/_layouts/DocIdRedir.aspx?ID=5NN7CDR5NKU2-831-823</Url>
      <Description>5NN7CDR5NKU2-831-823</Description>
    </_dlc_DocIdUrl>
  </documentManagement>
</p:properties>
</file>

<file path=customXml/itemProps1.xml><?xml version="1.0" encoding="utf-8"?>
<ds:datastoreItem xmlns:ds="http://schemas.openxmlformats.org/officeDocument/2006/customXml" ds:itemID="{FDB55401-6109-4180-A9C7-387494E886BA}"/>
</file>

<file path=customXml/itemProps2.xml><?xml version="1.0" encoding="utf-8"?>
<ds:datastoreItem xmlns:ds="http://schemas.openxmlformats.org/officeDocument/2006/customXml" ds:itemID="{B56D98C3-5714-4CC2-8913-C945B04C6610}">
  <ds:schemaRefs>
    <ds:schemaRef ds:uri="http://schemas.microsoft.com/sharepoint/events"/>
  </ds:schemaRefs>
</ds:datastoreItem>
</file>

<file path=customXml/itemProps3.xml><?xml version="1.0" encoding="utf-8"?>
<ds:datastoreItem xmlns:ds="http://schemas.openxmlformats.org/officeDocument/2006/customXml" ds:itemID="{72941AE6-4F9F-4F99-BCB0-9AD8EDCF16A7}">
  <ds:schemaRefs>
    <ds:schemaRef ds:uri="http://schemas.microsoft.com/sharepoint/v3/contenttype/forms"/>
  </ds:schemaRefs>
</ds:datastoreItem>
</file>

<file path=customXml/itemProps4.xml><?xml version="1.0" encoding="utf-8"?>
<ds:datastoreItem xmlns:ds="http://schemas.openxmlformats.org/officeDocument/2006/customXml" ds:itemID="{5CEF277D-DBEC-4277-B158-534833DA6440}">
  <ds:schemaRefs>
    <ds:schemaRef ds:uri="http://schemas.microsoft.com/office/2006/metadata/properties"/>
    <ds:schemaRef ds:uri="http://schemas.microsoft.com/office/infopath/2007/PartnerControls"/>
    <ds:schemaRef ds:uri="12fdc5dc-769e-4543-b10d-fbea3dac4417"/>
    <ds:schemaRef ds:uri="1047730d-92e1-4018-9084-d932fd3a7f58"/>
  </ds:schemaRefs>
</ds:datastoreItem>
</file>

<file path=docProps/app.xml><?xml version="1.0" encoding="utf-8"?>
<Properties xmlns="http://schemas.openxmlformats.org/officeDocument/2006/extended-properties" xmlns:vt="http://schemas.openxmlformats.org/officeDocument/2006/docPropsVTypes">
  <TotalTime>1179</TotalTime>
  <Words>1591</Words>
  <Application>Microsoft Office PowerPoint</Application>
  <PresentationFormat>On-screen Show (4:3)</PresentationFormat>
  <Paragraphs>193</Paragraphs>
  <Slides>32</Slides>
  <Notes>0</Notes>
  <HiddenSlides>0</HiddenSlides>
  <MMClips>30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B Yagut</vt:lpstr>
      <vt:lpstr>Calibri</vt:lpstr>
      <vt:lpstr>Times New Roman</vt:lpstr>
      <vt:lpstr>Office Theme</vt:lpstr>
      <vt:lpstr>  آثار و پیامدهای رشد نامتوازن ،نامناسب و پائین جمعیت بر عر صه های مختلف اقتصادی و اجتماعی  </vt:lpstr>
      <vt:lpstr> مشخصات سند </vt:lpstr>
      <vt:lpstr>اهداف آموزشی</vt:lpstr>
      <vt:lpstr>فهرست عناوین</vt:lpstr>
      <vt:lpstr>مقدمه</vt:lpstr>
      <vt:lpstr>میزان باروری کلیTFR =Total Fertility Rate</vt:lpstr>
      <vt:lpstr>تغییرات میزان باروری کلی</vt:lpstr>
      <vt:lpstr> مفهوم انتقال جمعیتی </vt:lpstr>
      <vt:lpstr>یک نمونه منحنی انتقال جمعیت </vt:lpstr>
      <vt:lpstr>گذار باروری در ایران</vt:lpstr>
      <vt:lpstr>حد جایگزینی</vt:lpstr>
      <vt:lpstr>پنجره جمعیتی</vt:lpstr>
      <vt:lpstr>پنجره جمعیتی، فرصت و امتیاز شرایط کنونی جمعیت کشور</vt:lpstr>
      <vt:lpstr>پنجره جمعیتی</vt:lpstr>
      <vt:lpstr>چالشهای جمعیتی</vt:lpstr>
      <vt:lpstr>1-چالش‌ها و مسائل ناشي از گذار جمعيتي</vt:lpstr>
      <vt:lpstr>الف)كاهش حجم و رشد جمعيت ملي</vt:lpstr>
      <vt:lpstr>ب-كاهش باروري و قدرت تجديد نسل</vt:lpstr>
      <vt:lpstr>ج-افزايش ميانه سني و سالمندي جمعيت</vt:lpstr>
      <vt:lpstr>د-كاهش جمعيت در سن كار</vt:lpstr>
      <vt:lpstr>2-چالش‌هاي اجتماعي – فرهنگي </vt:lpstr>
      <vt:lpstr>الف) بحران ساختاري خانواده</vt:lpstr>
      <vt:lpstr>ب) اختلال در حمايت هاي بين نسلي</vt:lpstr>
      <vt:lpstr>ج) شكاف‌هاي نسلي در اثر بهم خوردن توازن جمعيت نسل‌ها</vt:lpstr>
      <vt:lpstr>د) كاهش تدريجي سرمايه اجتماعي</vt:lpstr>
      <vt:lpstr>ه ) جمع شدن چترهاي حمايتي خانواده از سالمندان</vt:lpstr>
      <vt:lpstr>3-چالش‌هاي سياسي - امنیتی </vt:lpstr>
      <vt:lpstr>4-چالش‌ها و فرصت‌هاي اقتصادي</vt:lpstr>
      <vt:lpstr>خلاصه و نتیجه گیری </vt:lpstr>
      <vt:lpstr>پرسش و تمرین</vt:lpstr>
      <vt:lpstr>منابع </vt:lpstr>
      <vt:lpstr>لطفاً نظرات و پیشنهادات خود پیرامون این بسته آموزشی را به آدرس زیر ارسال کنید</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آثار و پیامدهای رشد نامناسب جمعیت</dc:title>
  <dc:creator>kin</dc:creator>
  <cp:lastModifiedBy>Iranian Novin</cp:lastModifiedBy>
  <cp:revision>304</cp:revision>
  <dcterms:created xsi:type="dcterms:W3CDTF">2020-04-19T05:40:00Z</dcterms:created>
  <dcterms:modified xsi:type="dcterms:W3CDTF">2020-07-20T06:00:41Z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e2f5d218-36e9-4c4d-8731-09b6c6e7d9d5</vt:lpwstr>
  </property>
</Properties>
</file>