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2" r:id="rId6"/>
    <p:sldMasterId id="2147483684" r:id="rId7"/>
    <p:sldMasterId id="2147483696" r:id="rId8"/>
    <p:sldMasterId id="2147483708" r:id="rId9"/>
    <p:sldMasterId id="2147483720" r:id="rId10"/>
    <p:sldMasterId id="2147483756" r:id="rId11"/>
    <p:sldMasterId id="2147483804" r:id="rId12"/>
    <p:sldMasterId id="2147483816" r:id="rId13"/>
    <p:sldMasterId id="2147483840" r:id="rId14"/>
    <p:sldMasterId id="2147483852" r:id="rId15"/>
    <p:sldMasterId id="2147483888" r:id="rId16"/>
    <p:sldMasterId id="2147483912" r:id="rId17"/>
    <p:sldMasterId id="2147483924" r:id="rId18"/>
    <p:sldMasterId id="2147483936" r:id="rId19"/>
    <p:sldMasterId id="2147483984" r:id="rId20"/>
    <p:sldMasterId id="2147484080" r:id="rId21"/>
    <p:sldMasterId id="2147484092" r:id="rId22"/>
    <p:sldMasterId id="2147484104" r:id="rId23"/>
  </p:sldMasterIdLst>
  <p:notesMasterIdLst>
    <p:notesMasterId r:id="rId67"/>
  </p:notesMasterIdLst>
  <p:sldIdLst>
    <p:sldId id="328" r:id="rId24"/>
    <p:sldId id="327" r:id="rId25"/>
    <p:sldId id="258" r:id="rId26"/>
    <p:sldId id="259" r:id="rId27"/>
    <p:sldId id="260" r:id="rId28"/>
    <p:sldId id="330" r:id="rId29"/>
    <p:sldId id="261" r:id="rId30"/>
    <p:sldId id="262" r:id="rId31"/>
    <p:sldId id="314" r:id="rId32"/>
    <p:sldId id="309" r:id="rId33"/>
    <p:sldId id="310" r:id="rId34"/>
    <p:sldId id="265" r:id="rId35"/>
    <p:sldId id="305" r:id="rId36"/>
    <p:sldId id="269" r:id="rId37"/>
    <p:sldId id="306" r:id="rId38"/>
    <p:sldId id="270" r:id="rId39"/>
    <p:sldId id="273" r:id="rId40"/>
    <p:sldId id="275" r:id="rId41"/>
    <p:sldId id="276" r:id="rId42"/>
    <p:sldId id="311" r:id="rId43"/>
    <p:sldId id="312" r:id="rId44"/>
    <p:sldId id="313" r:id="rId45"/>
    <p:sldId id="279" r:id="rId46"/>
    <p:sldId id="307" r:id="rId47"/>
    <p:sldId id="282" r:id="rId48"/>
    <p:sldId id="308" r:id="rId49"/>
    <p:sldId id="283" r:id="rId50"/>
    <p:sldId id="287" r:id="rId51"/>
    <p:sldId id="325" r:id="rId52"/>
    <p:sldId id="315" r:id="rId53"/>
    <p:sldId id="316" r:id="rId54"/>
    <p:sldId id="317" r:id="rId55"/>
    <p:sldId id="318" r:id="rId56"/>
    <p:sldId id="329" r:id="rId57"/>
    <p:sldId id="320" r:id="rId58"/>
    <p:sldId id="321" r:id="rId59"/>
    <p:sldId id="322" r:id="rId60"/>
    <p:sldId id="323" r:id="rId61"/>
    <p:sldId id="324" r:id="rId62"/>
    <p:sldId id="295" r:id="rId63"/>
    <p:sldId id="296" r:id="rId64"/>
    <p:sldId id="297" r:id="rId65"/>
    <p:sldId id="304"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p:cViewPr varScale="1">
        <p:scale>
          <a:sx n="101" d="100"/>
          <a:sy n="101" d="100"/>
        </p:scale>
        <p:origin x="9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3.xml"/><Relationship Id="rId21" Type="http://schemas.openxmlformats.org/officeDocument/2006/relationships/slideMaster" Target="slideMasters/slideMaster17.xml"/><Relationship Id="rId42" Type="http://schemas.openxmlformats.org/officeDocument/2006/relationships/slide" Target="slides/slide19.xml"/><Relationship Id="rId47" Type="http://schemas.openxmlformats.org/officeDocument/2006/relationships/slide" Target="slides/slide24.xml"/><Relationship Id="rId63" Type="http://schemas.openxmlformats.org/officeDocument/2006/relationships/slide" Target="slides/slide40.xml"/><Relationship Id="rId68" Type="http://schemas.openxmlformats.org/officeDocument/2006/relationships/presProps" Target="presProps.xml"/><Relationship Id="rId7" Type="http://schemas.openxmlformats.org/officeDocument/2006/relationships/slideMaster" Target="slideMasters/slideMaster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12.xml"/><Relationship Id="rId29" Type="http://schemas.openxmlformats.org/officeDocument/2006/relationships/slide" Target="slides/slide6.xml"/><Relationship Id="rId11" Type="http://schemas.openxmlformats.org/officeDocument/2006/relationships/slideMaster" Target="slideMasters/slideMaster7.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slide" Target="slides/slide43.xml"/><Relationship Id="rId5" Type="http://schemas.openxmlformats.org/officeDocument/2006/relationships/slideMaster" Target="slideMasters/slideMaster1.xml"/><Relationship Id="rId61" Type="http://schemas.openxmlformats.org/officeDocument/2006/relationships/slide" Target="slides/slide38.xml"/><Relationship Id="rId19" Type="http://schemas.openxmlformats.org/officeDocument/2006/relationships/slideMaster" Target="slideMasters/slideMaster15.xml"/><Relationship Id="rId14" Type="http://schemas.openxmlformats.org/officeDocument/2006/relationships/slideMaster" Target="slideMasters/slideMaster10.xml"/><Relationship Id="rId22" Type="http://schemas.openxmlformats.org/officeDocument/2006/relationships/slideMaster" Target="slideMasters/slideMaster18.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slide" Target="slides/slide41.xml"/><Relationship Id="rId69" Type="http://schemas.openxmlformats.org/officeDocument/2006/relationships/viewProps" Target="viewProps.xml"/><Relationship Id="rId8" Type="http://schemas.openxmlformats.org/officeDocument/2006/relationships/slideMaster" Target="slideMasters/slideMaster4.xml"/><Relationship Id="rId51" Type="http://schemas.openxmlformats.org/officeDocument/2006/relationships/slide" Target="slides/slide28.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notesMaster" Target="notesMasters/notesMaster1.xml"/><Relationship Id="rId20" Type="http://schemas.openxmlformats.org/officeDocument/2006/relationships/slideMaster" Target="slideMasters/slideMaster16.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Master" Target="slideMasters/slideMaster19.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10" Type="http://schemas.openxmlformats.org/officeDocument/2006/relationships/slideMaster" Target="slideMasters/slideMaster6.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slide" Target="slides/slide42.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Master" Target="slideMasters/slideMaster14.xml"/><Relationship Id="rId39" Type="http://schemas.openxmlformats.org/officeDocument/2006/relationships/slide" Target="slides/slide16.xml"/><Relationship Id="rId34" Type="http://schemas.openxmlformats.org/officeDocument/2006/relationships/slide" Target="slides/slide11.xml"/><Relationship Id="rId50" Type="http://schemas.openxmlformats.org/officeDocument/2006/relationships/slide" Target="slides/slide27.xml"/><Relationship Id="rId55"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0C8F425-0A64-488E-A69B-2D6614C86063}" type="datetimeFigureOut">
              <a:rPr lang="fa-IR" smtClean="0"/>
              <a:pPr/>
              <a:t>11/30/1441</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03DF47B-87B0-4271-9285-BBB1B1B42753}" type="slidenum">
              <a:rPr lang="fa-IR" smtClean="0"/>
              <a:pPr/>
              <a:t>‹#›</a:t>
            </a:fld>
            <a:endParaRPr lang="fa-IR"/>
          </a:p>
        </p:txBody>
      </p:sp>
    </p:spTree>
    <p:extLst>
      <p:ext uri="{BB962C8B-B14F-4D97-AF65-F5344CB8AC3E}">
        <p14:creationId xmlns:p14="http://schemas.microsoft.com/office/powerpoint/2010/main" val="376580871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14</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15</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25</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26</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37</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63E3374-6C35-4619-9397-C63D1A358453}" type="slidenum">
              <a:rPr lang="fa-IR" smtClean="0">
                <a:solidFill>
                  <a:prstClr val="black"/>
                </a:solidFill>
              </a:rPr>
              <a:pPr/>
              <a:t>38</a:t>
            </a:fld>
            <a:endParaRPr lang="fa-IR">
              <a:solidFill>
                <a:prstClr val="black"/>
              </a:solidFill>
            </a:endParaRPr>
          </a:p>
        </p:txBody>
      </p:sp>
    </p:spTree>
    <p:extLst>
      <p:ext uri="{BB962C8B-B14F-4D97-AF65-F5344CB8AC3E}">
        <p14:creationId xmlns:p14="http://schemas.microsoft.com/office/powerpoint/2010/main" val="521962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68391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1419762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8800224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9763513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0046367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3135081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2237319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5799441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306613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589297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647235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79083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6292556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6459026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47904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8442136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7287684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9519999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7397850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7772341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5858195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0977824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95662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783823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29973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7257641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6125267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1769246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3531755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6278379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9400925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2091598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554228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675726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4683619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6241683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1993735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69930049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217964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2702488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7933746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5112421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1191356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782975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01937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6371228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4917021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9072113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6416981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6902633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020053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1517523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6297664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0332723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111724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76204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6361975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7913631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6028645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4814648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1435113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3712350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6538683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4077721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1806948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4457019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63188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6967841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8736398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4366736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8872535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2686847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8532785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263117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2895377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6032783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9099814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288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5058417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3892532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7645104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5519964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2641389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4308283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9465746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482606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4824660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7491459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806994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59080009"/>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5831803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60606236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1767467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6548750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6580363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2382102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2890747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20328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4482384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88875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1284296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3027171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1004572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8646751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0184684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9559900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0987152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7123365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7151341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4639692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9872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552793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7332222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06103188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97193651"/>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60198581"/>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6403693"/>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1053850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7352134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4843349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50976173"/>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1273185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05997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750378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601626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6714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406770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317650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76760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129257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6756419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98857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095017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449018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378027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791662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842550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668225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369285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287318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345119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554969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04387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488699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666514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529318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771408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827038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326270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381696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820521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675301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415984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7228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82589087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464122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594322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826163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889089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9353452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993758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453840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971590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071386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71258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241790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924755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1554736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9473287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747134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609247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1253985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9075766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512099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504065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85844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9660660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619156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377059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1795699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51505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224010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048182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396539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11227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978924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99500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9808465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818648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0146439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722887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3691811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268298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5978169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619380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994843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1919109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5274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2123397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613157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761733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142424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4420406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317551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71717058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1762973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673796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0712859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C8DAB6D-D12B-4D59-9BAA-71ED3CBFE28E}" type="datetimeFigureOut">
              <a:rPr lang="fa-IR" smtClean="0">
                <a:solidFill>
                  <a:prstClr val="black">
                    <a:tint val="75000"/>
                  </a:prstClr>
                </a:solidFill>
              </a:rPr>
              <a:pPr/>
              <a:t>11/30/1441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D81F509-BB43-4FE6-9D4C-4E5EEB450AB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03582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193148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4194240779"/>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031441768"/>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950943175"/>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457299359"/>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322033262"/>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084722071"/>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612711329"/>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4064510284"/>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781202578"/>
      </p:ext>
    </p:extLst>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55617050"/>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477025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56408317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70586214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25305232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89730400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548018231"/>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0AE-923B-4D08-9431-F1539EC8AF67}" type="datetimeFigureOut">
              <a:rPr lang="en-US" smtClean="0">
                <a:solidFill>
                  <a:prstClr val="black">
                    <a:tint val="75000"/>
                  </a:prstClr>
                </a:solidFill>
              </a:rPr>
              <a:pPr/>
              <a:t>7/20/2020</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DF0023-7A76-46B0-8438-5F9F4E930EF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624770"/>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CC8DAB6D-D12B-4D59-9BAA-71ED3CBFE28E}" type="datetimeFigureOut">
              <a:rPr lang="fa-IR" smtClean="0">
                <a:solidFill>
                  <a:prstClr val="black">
                    <a:tint val="75000"/>
                  </a:prstClr>
                </a:solidFill>
              </a:rPr>
              <a:pPr rtl="1"/>
              <a:t>11/30/1441</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5D81F509-BB43-4FE6-9D4C-4E5EEB450AB8}"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601230080"/>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audio" Target="../media/media11.wma"/><Relationship Id="rId1" Type="http://schemas.microsoft.com/office/2007/relationships/media" Target="../media/media11.wma"/><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audio" Target="../media/media12.wma"/><Relationship Id="rId1" Type="http://schemas.microsoft.com/office/2007/relationships/media" Target="../media/media12.wma"/><Relationship Id="rId6" Type="http://schemas.openxmlformats.org/officeDocument/2006/relationships/image" Target="../media/image3.png"/><Relationship Id="rId5" Type="http://schemas.openxmlformats.org/officeDocument/2006/relationships/image" Target="../media/image9.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10.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audio" Target="../media/media14.wma"/><Relationship Id="rId1" Type="http://schemas.microsoft.com/office/2007/relationships/media" Target="../media/media14.wma"/><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audio" Target="../media/media15.wma"/><Relationship Id="rId1" Type="http://schemas.microsoft.com/office/2007/relationships/media" Target="../media/media15.wma"/><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audio" Target="../media/media16.wma"/><Relationship Id="rId1" Type="http://schemas.microsoft.com/office/2007/relationships/media" Target="../media/media16.wma"/><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audio" Target="../media/media17.wma"/><Relationship Id="rId1" Type="http://schemas.microsoft.com/office/2007/relationships/media" Target="../media/media17.wma"/><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1.xml"/><Relationship Id="rId2" Type="http://schemas.openxmlformats.org/officeDocument/2006/relationships/audio" Target="../media/media18.wma"/><Relationship Id="rId1" Type="http://schemas.microsoft.com/office/2007/relationships/media" Target="../media/media18.wma"/><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audio" Target="../media/media19.wma"/><Relationship Id="rId1" Type="http://schemas.microsoft.com/office/2007/relationships/media" Target="../media/media19.wma"/><Relationship Id="rId5" Type="http://schemas.openxmlformats.org/officeDocument/2006/relationships/image" Target="../media/image3.pn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1.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audio" Target="../media/media20.wma"/><Relationship Id="rId1" Type="http://schemas.microsoft.com/office/2007/relationships/media" Target="../media/media20.wma"/><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audio" Target="../media/media21.wma"/><Relationship Id="rId1" Type="http://schemas.microsoft.com/office/2007/relationships/media" Target="../media/media21.wma"/><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audio" Target="../media/media22.wma"/><Relationship Id="rId1" Type="http://schemas.microsoft.com/office/2007/relationships/media" Target="../media/media22.wma"/><Relationship Id="rId5" Type="http://schemas.openxmlformats.org/officeDocument/2006/relationships/image" Target="../media/image3.png"/><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audio" Target="../media/media23.wma"/><Relationship Id="rId1" Type="http://schemas.microsoft.com/office/2007/relationships/media" Target="../media/media23.wma"/><Relationship Id="rId5" Type="http://schemas.openxmlformats.org/officeDocument/2006/relationships/image" Target="../media/image3.pn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audio" Target="../media/media24.wma"/><Relationship Id="rId1" Type="http://schemas.microsoft.com/office/2007/relationships/media" Target="../media/media24.wma"/><Relationship Id="rId5" Type="http://schemas.openxmlformats.org/officeDocument/2006/relationships/image" Target="../media/image10.jpe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5.xml"/><Relationship Id="rId2" Type="http://schemas.openxmlformats.org/officeDocument/2006/relationships/audio" Target="../media/media25.wma"/><Relationship Id="rId1" Type="http://schemas.microsoft.com/office/2007/relationships/media" Target="../media/media25.wma"/><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5.xml"/><Relationship Id="rId2" Type="http://schemas.openxmlformats.org/officeDocument/2006/relationships/audio" Target="../media/media26.wma"/><Relationship Id="rId1" Type="http://schemas.microsoft.com/office/2007/relationships/media" Target="../media/media26.wma"/><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56.xml"/><Relationship Id="rId2" Type="http://schemas.openxmlformats.org/officeDocument/2006/relationships/audio" Target="../media/media27.wma"/><Relationship Id="rId1" Type="http://schemas.microsoft.com/office/2007/relationships/media" Target="../media/media27.wma"/><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28.wma"/><Relationship Id="rId1" Type="http://schemas.microsoft.com/office/2007/relationships/media" Target="../media/media28.wma"/><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29.wma"/><Relationship Id="rId1" Type="http://schemas.microsoft.com/office/2007/relationships/media" Target="../media/media29.wma"/><Relationship Id="rId5" Type="http://schemas.openxmlformats.org/officeDocument/2006/relationships/image" Target="../media/image3.pn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30.wma"/><Relationship Id="rId1" Type="http://schemas.microsoft.com/office/2007/relationships/media" Target="../media/media30.wma"/><Relationship Id="rId5" Type="http://schemas.openxmlformats.org/officeDocument/2006/relationships/image" Target="../media/image3.png"/><Relationship Id="rId4" Type="http://schemas.openxmlformats.org/officeDocument/2006/relationships/image" Target="../media/image15.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31.wma"/><Relationship Id="rId1" Type="http://schemas.microsoft.com/office/2007/relationships/media" Target="../media/media31.wma"/><Relationship Id="rId5" Type="http://schemas.openxmlformats.org/officeDocument/2006/relationships/image" Target="../media/image3.png"/><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32.wma"/><Relationship Id="rId1" Type="http://schemas.microsoft.com/office/2007/relationships/media" Target="../media/media32.wma"/><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33.wma"/><Relationship Id="rId1" Type="http://schemas.microsoft.com/office/2007/relationships/media" Target="../media/media33.wma"/><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34.wma"/><Relationship Id="rId1" Type="http://schemas.microsoft.com/office/2007/relationships/media" Target="../media/media34.wma"/><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35.wma"/><Relationship Id="rId1" Type="http://schemas.microsoft.com/office/2007/relationships/media" Target="../media/media35.wma"/><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36.wma"/><Relationship Id="rId1" Type="http://schemas.microsoft.com/office/2007/relationships/media" Target="../media/media36.wma"/><Relationship Id="rId5" Type="http://schemas.openxmlformats.org/officeDocument/2006/relationships/image" Target="../media/image10.jpe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67.xml"/><Relationship Id="rId2" Type="http://schemas.openxmlformats.org/officeDocument/2006/relationships/audio" Target="../media/media37.wma"/><Relationship Id="rId1" Type="http://schemas.microsoft.com/office/2007/relationships/media" Target="../media/media37.wma"/><Relationship Id="rId5" Type="http://schemas.openxmlformats.org/officeDocument/2006/relationships/image" Target="../media/image3.png"/><Relationship Id="rId4" Type="http://schemas.openxmlformats.org/officeDocument/2006/relationships/notesSlide" Target="../notesSlides/notesSlide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audio" Target="../media/media38.wma"/><Relationship Id="rId1" Type="http://schemas.microsoft.com/office/2007/relationships/media" Target="../media/media38.wma"/><Relationship Id="rId5" Type="http://schemas.openxmlformats.org/officeDocument/2006/relationships/image" Target="../media/image3.png"/><Relationship Id="rId4" Type="http://schemas.openxmlformats.org/officeDocument/2006/relationships/notesSlide" Target="../notesSlides/notesSlide6.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wma"/><Relationship Id="rId1" Type="http://schemas.microsoft.com/office/2007/relationships/media" Target="../media/media39.wma"/><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78.xml"/><Relationship Id="rId2" Type="http://schemas.openxmlformats.org/officeDocument/2006/relationships/audio" Target="../media/media40.wma"/><Relationship Id="rId1" Type="http://schemas.microsoft.com/office/2007/relationships/media" Target="../media/media40.wma"/><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89.xml"/><Relationship Id="rId2" Type="http://schemas.openxmlformats.org/officeDocument/2006/relationships/audio" Target="../media/media41.wma"/><Relationship Id="rId1" Type="http://schemas.microsoft.com/office/2007/relationships/media" Target="../media/media41.wma"/><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42.wma"/><Relationship Id="rId1" Type="http://schemas.microsoft.com/office/2007/relationships/media" Target="../media/media42.wma"/><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00.xml"/><Relationship Id="rId2" Type="http://schemas.openxmlformats.org/officeDocument/2006/relationships/audio" Target="../media/media43.wma"/><Relationship Id="rId1" Type="http://schemas.microsoft.com/office/2007/relationships/media" Target="../media/media43.wma"/><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6.wma"/><Relationship Id="rId1" Type="http://schemas.microsoft.com/office/2007/relationships/media" Target="../media/media6.wm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7.wma"/><Relationship Id="rId1" Type="http://schemas.microsoft.com/office/2007/relationships/media" Target="../media/media7.wma"/><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3.pn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3.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2160240"/>
          </a:xfrm>
        </p:spPr>
        <p:txBody>
          <a:bodyPr>
            <a:normAutofit/>
          </a:bodyPr>
          <a:lstStyle/>
          <a:p>
            <a:pPr algn="ctr">
              <a:buNone/>
            </a:pPr>
            <a:endParaRPr lang="fa-IR" sz="3600" b="1" dirty="0" smtClean="0">
              <a:cs typeface="B Yagut"/>
            </a:endParaRPr>
          </a:p>
          <a:p>
            <a:pPr algn="ctr">
              <a:buNone/>
            </a:pPr>
            <a:r>
              <a:rPr lang="fa-IR" sz="3600" dirty="0" smtClean="0">
                <a:cs typeface="B Yagut"/>
              </a:rPr>
              <a:t>آشنایی و انتخاب روش های مناسب فاصله گذاری</a:t>
            </a:r>
          </a:p>
          <a:p>
            <a:pPr algn="ctr">
              <a:buNone/>
            </a:pPr>
            <a:r>
              <a:rPr lang="fa-IR" sz="3600" dirty="0" smtClean="0">
                <a:cs typeface="B Yagut"/>
              </a:rPr>
              <a:t> بین بارداری ها</a:t>
            </a:r>
          </a:p>
          <a:p>
            <a:pPr algn="ctr">
              <a:buNone/>
            </a:pPr>
            <a:endParaRPr lang="fa-IR" sz="3600" dirty="0" smtClean="0">
              <a:cs typeface="B Yagut"/>
            </a:endParaRPr>
          </a:p>
        </p:txBody>
      </p:sp>
      <p:sp>
        <p:nvSpPr>
          <p:cNvPr id="5" name="TextBox 4"/>
          <p:cNvSpPr txBox="1"/>
          <p:nvPr/>
        </p:nvSpPr>
        <p:spPr>
          <a:xfrm>
            <a:off x="3135549" y="3429000"/>
            <a:ext cx="2605200" cy="646331"/>
          </a:xfrm>
          <a:prstGeom prst="rect">
            <a:avLst/>
          </a:prstGeom>
          <a:noFill/>
        </p:spPr>
        <p:txBody>
          <a:bodyPr wrap="none" rtlCol="0">
            <a:spAutoFit/>
          </a:bodyPr>
          <a:lstStyle/>
          <a:p>
            <a:r>
              <a:rPr lang="fa-IR" sz="3600" dirty="0" smtClean="0">
                <a:cs typeface="B Yagut" panose="00000400000000000000" pitchFamily="2" charset="-78"/>
              </a:rPr>
              <a:t>سلامت باروری</a:t>
            </a:r>
            <a:endParaRPr lang="en-US" sz="3600" dirty="0">
              <a:cs typeface="B Yagut" panose="00000400000000000000" pitchFamily="2" charset="-78"/>
            </a:endParaRPr>
          </a:p>
        </p:txBody>
      </p:sp>
      <p:sp>
        <p:nvSpPr>
          <p:cNvPr id="6" name="TextBox 5"/>
          <p:cNvSpPr txBox="1"/>
          <p:nvPr/>
        </p:nvSpPr>
        <p:spPr>
          <a:xfrm>
            <a:off x="3824962" y="5094395"/>
            <a:ext cx="1510350" cy="584775"/>
          </a:xfrm>
          <a:prstGeom prst="rect">
            <a:avLst/>
          </a:prstGeom>
          <a:noFill/>
        </p:spPr>
        <p:txBody>
          <a:bodyPr wrap="none" rtlCol="0">
            <a:spAutoFit/>
          </a:bodyPr>
          <a:lstStyle/>
          <a:p>
            <a:pPr algn="ctr"/>
            <a:r>
              <a:rPr lang="fa-IR" sz="3200" dirty="0" smtClean="0">
                <a:cs typeface="B Yagut" panose="00000400000000000000" pitchFamily="2" charset="-78"/>
              </a:rPr>
              <a:t>بخش اول</a:t>
            </a:r>
            <a:endParaRPr lang="en-US" sz="3200" dirty="0">
              <a:cs typeface="B Yagut" panose="00000400000000000000" pitchFamily="2" charset="-78"/>
            </a:endParaRPr>
          </a:p>
        </p:txBody>
      </p:sp>
      <p:pic>
        <p:nvPicPr>
          <p:cNvPr id="4" name="0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91680" y="7101408"/>
            <a:ext cx="609600" cy="609600"/>
          </a:xfrm>
          <a:prstGeom prst="rect">
            <a:avLst/>
          </a:prstGeom>
        </p:spPr>
      </p:pic>
    </p:spTree>
  </p:cSld>
  <p:clrMapOvr>
    <a:masterClrMapping/>
  </p:clrMapOvr>
  <p:transition advClick="0" advTm="1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smtClean="0">
                <a:cs typeface="B Yagut"/>
              </a:rPr>
              <a:t>موارد منع مصرف مطلق قرص های ترکیبی</a:t>
            </a:r>
            <a:endParaRPr lang="en-US" sz="4000" dirty="0"/>
          </a:p>
        </p:txBody>
      </p:sp>
      <p:sp>
        <p:nvSpPr>
          <p:cNvPr id="3" name="Content Placeholder 2"/>
          <p:cNvSpPr>
            <a:spLocks noGrp="1"/>
          </p:cNvSpPr>
          <p:nvPr>
            <p:ph idx="1"/>
          </p:nvPr>
        </p:nvSpPr>
        <p:spPr>
          <a:xfrm>
            <a:off x="0" y="1268760"/>
            <a:ext cx="9144000" cy="5114948"/>
          </a:xfrm>
        </p:spPr>
        <p:txBody>
          <a:bodyPr>
            <a:noAutofit/>
          </a:bodyPr>
          <a:lstStyle/>
          <a:p>
            <a:r>
              <a:rPr lang="fa-IR" sz="2400" dirty="0" smtClean="0">
                <a:cs typeface="B Yagut" pitchFamily="2" charset="-78"/>
              </a:rPr>
              <a:t>سابقه سکته قلبی یا مغزي</a:t>
            </a:r>
          </a:p>
          <a:p>
            <a:r>
              <a:rPr lang="fa-IR" sz="2400" dirty="0" smtClean="0">
                <a:cs typeface="B Yagut" pitchFamily="2" charset="-78"/>
              </a:rPr>
              <a:t>لخته خون در پاها یا ریه</a:t>
            </a:r>
          </a:p>
          <a:p>
            <a:r>
              <a:rPr lang="fa-IR" sz="2400" dirty="0" smtClean="0">
                <a:cs typeface="B Yagut" pitchFamily="2" charset="-78"/>
              </a:rPr>
              <a:t>خونریزي رحمی بدون علت مشخص</a:t>
            </a:r>
          </a:p>
          <a:p>
            <a:r>
              <a:rPr lang="fa-IR" sz="2400" dirty="0" smtClean="0">
                <a:cs typeface="B Yagut" pitchFamily="2" charset="-78"/>
              </a:rPr>
              <a:t>سیگاري 35 ساله یا مسن تر</a:t>
            </a:r>
          </a:p>
          <a:p>
            <a:r>
              <a:rPr lang="fa-IR" sz="2400" dirty="0" smtClean="0">
                <a:cs typeface="B Yagut" pitchFamily="2" charset="-78"/>
              </a:rPr>
              <a:t>کارسینوم آندومتر</a:t>
            </a:r>
          </a:p>
          <a:p>
            <a:r>
              <a:rPr lang="fa-IR" sz="2400" dirty="0" smtClean="0">
                <a:cs typeface="B Yagut" pitchFamily="2" charset="-78"/>
              </a:rPr>
              <a:t>شک به سرطان پستان، ابتلا یا سابقه آن</a:t>
            </a:r>
          </a:p>
          <a:p>
            <a:r>
              <a:rPr lang="fa-IR" sz="2400" dirty="0" smtClean="0">
                <a:cs typeface="B Yagut" pitchFamily="2" charset="-78"/>
              </a:rPr>
              <a:t>ابتلاي به دیابت به مدت بیست سال یا بیش از آن</a:t>
            </a:r>
          </a:p>
          <a:p>
            <a:r>
              <a:rPr lang="fa-IR" sz="2400" dirty="0" smtClean="0">
                <a:cs typeface="B Yagut" pitchFamily="2" charset="-78"/>
              </a:rPr>
              <a:t>سر درد هاي مکرر شامل میگرن با علایم عصبی موضعی</a:t>
            </a:r>
          </a:p>
          <a:p>
            <a:r>
              <a:rPr lang="fa-IR" sz="2400" dirty="0" smtClean="0">
                <a:cs typeface="B Yagut" pitchFamily="2" charset="-78"/>
              </a:rPr>
              <a:t>داشتن فشارخون بیش از160/100 میلی متر جیوه</a:t>
            </a:r>
          </a:p>
          <a:p>
            <a:r>
              <a:rPr lang="fa-IR" sz="2400" dirty="0" smtClean="0">
                <a:cs typeface="B Yagut" pitchFamily="2" charset="-78"/>
              </a:rPr>
              <a:t>زایمان در سه هفته گذشته در زن غیر شیرده،</a:t>
            </a:r>
          </a:p>
          <a:p>
            <a:r>
              <a:rPr lang="fa-IR" sz="2400" dirty="0" smtClean="0">
                <a:cs typeface="B Yagut" pitchFamily="2" charset="-78"/>
              </a:rPr>
              <a:t>بیماري فعال یا مزمن کبدي</a:t>
            </a:r>
            <a:endParaRPr lang="en-US" sz="2400" dirty="0">
              <a:cs typeface="B Yagut" pitchFamily="2" charset="-78"/>
            </a:endParaRPr>
          </a:p>
        </p:txBody>
      </p:sp>
      <p:pic>
        <p:nvPicPr>
          <p:cNvPr id="4" name="0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5616" y="7173416"/>
            <a:ext cx="609600" cy="609600"/>
          </a:xfrm>
          <a:prstGeom prst="rect">
            <a:avLst/>
          </a:prstGeom>
        </p:spPr>
      </p:pic>
    </p:spTree>
    <p:extLst>
      <p:ext uri="{BB962C8B-B14F-4D97-AF65-F5344CB8AC3E}">
        <p14:creationId xmlns:p14="http://schemas.microsoft.com/office/powerpoint/2010/main" val="384907480"/>
      </p:ext>
    </p:extLst>
  </p:cSld>
  <p:clrMapOvr>
    <a:masterClrMapping/>
  </p:clrMapOvr>
  <mc:AlternateContent xmlns:mc="http://schemas.openxmlformats.org/markup-compatibility/2006" xmlns:p14="http://schemas.microsoft.com/office/powerpoint/2010/main">
    <mc:Choice Requires="p14">
      <p:transition spd="slow" p14:dur="2000" advClick="0" advTm="74000"/>
    </mc:Choice>
    <mc:Fallback xmlns="">
      <p:transition spd="slow" advClick="0" advTm="7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04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smtClean="0">
                <a:cs typeface="B Yagut"/>
              </a:rPr>
              <a:t>موارد منع مصرف نسبی قرص های ترکیبی</a:t>
            </a:r>
            <a:endParaRPr lang="en-US" sz="4000" dirty="0"/>
          </a:p>
        </p:txBody>
      </p:sp>
      <p:sp>
        <p:nvSpPr>
          <p:cNvPr id="3" name="Content Placeholder 2"/>
          <p:cNvSpPr>
            <a:spLocks noGrp="1"/>
          </p:cNvSpPr>
          <p:nvPr>
            <p:ph idx="1"/>
          </p:nvPr>
        </p:nvSpPr>
        <p:spPr>
          <a:xfrm>
            <a:off x="457200" y="1340769"/>
            <a:ext cx="8229600" cy="2952328"/>
          </a:xfrm>
        </p:spPr>
        <p:txBody>
          <a:bodyPr>
            <a:normAutofit/>
          </a:bodyPr>
          <a:lstStyle/>
          <a:p>
            <a:pPr marL="0" indent="0">
              <a:buNone/>
            </a:pPr>
            <a:endParaRPr lang="fa-IR" sz="2800" b="1" dirty="0" smtClean="0">
              <a:cs typeface="B Yagut" pitchFamily="2" charset="-78"/>
            </a:endParaRPr>
          </a:p>
          <a:p>
            <a:r>
              <a:rPr lang="fa-IR" sz="2800" dirty="0" smtClean="0">
                <a:cs typeface="B Yagut" pitchFamily="2" charset="-78"/>
              </a:rPr>
              <a:t>مادران شیرده با شیرخوار کوچک تر از 6 ماه</a:t>
            </a:r>
          </a:p>
          <a:p>
            <a:r>
              <a:rPr lang="fa-IR" sz="2800" dirty="0" smtClean="0">
                <a:cs typeface="B Yagut" pitchFamily="2" charset="-78"/>
              </a:rPr>
              <a:t>فشارخون کنترل شده 140/90 تا 160/100 میلی متر جیوه</a:t>
            </a:r>
          </a:p>
          <a:p>
            <a:r>
              <a:rPr lang="fa-IR" sz="2800" dirty="0" smtClean="0">
                <a:cs typeface="B Yagut" pitchFamily="2" charset="-78"/>
              </a:rPr>
              <a:t>سیگاري زیر 35 سال</a:t>
            </a:r>
          </a:p>
          <a:p>
            <a:r>
              <a:rPr lang="fa-IR" sz="2800" dirty="0" smtClean="0">
                <a:cs typeface="B Yagut" pitchFamily="2" charset="-78"/>
              </a:rPr>
              <a:t>سابقه زردي انسدادي دوران حاملگی</a:t>
            </a:r>
            <a:endParaRPr lang="en-US" sz="2800" dirty="0" smtClean="0">
              <a:cs typeface="B Yagut" pitchFamily="2" charset="-78"/>
            </a:endParaRPr>
          </a:p>
        </p:txBody>
      </p:sp>
      <p:pic>
        <p:nvPicPr>
          <p:cNvPr id="4" name="1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907704" y="7461448"/>
            <a:ext cx="609600" cy="609600"/>
          </a:xfrm>
          <a:prstGeom prst="rect">
            <a:avLst/>
          </a:prstGeom>
        </p:spPr>
      </p:pic>
    </p:spTree>
    <p:extLst>
      <p:ext uri="{BB962C8B-B14F-4D97-AF65-F5344CB8AC3E}">
        <p14:creationId xmlns:p14="http://schemas.microsoft.com/office/powerpoint/2010/main" val="3883102807"/>
      </p:ext>
    </p:extLst>
  </p:cSld>
  <p:clrMapOvr>
    <a:masterClrMapping/>
  </p:clrMapOvr>
  <mc:AlternateContent xmlns:mc="http://schemas.openxmlformats.org/markup-compatibility/2006" xmlns:p14="http://schemas.microsoft.com/office/powerpoint/2010/main">
    <mc:Choice Requires="p14">
      <p:transition spd="slow" p14:dur="2000" advClick="0" advTm="27000"/>
    </mc:Choice>
    <mc:Fallback xmlns="">
      <p:transition spd="slow" advClick="0" advTm="2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2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smtClean="0">
                <a:cs typeface="B Yagut"/>
              </a:rPr>
              <a:t>عوارض قرص های ترکیبی</a:t>
            </a:r>
            <a:endParaRPr lang="en-US" sz="4000" dirty="0">
              <a:cs typeface="B Yagut"/>
            </a:endParaRPr>
          </a:p>
        </p:txBody>
      </p:sp>
      <p:sp>
        <p:nvSpPr>
          <p:cNvPr id="3" name="Content Placeholder 2"/>
          <p:cNvSpPr>
            <a:spLocks noGrp="1"/>
          </p:cNvSpPr>
          <p:nvPr>
            <p:ph idx="1"/>
          </p:nvPr>
        </p:nvSpPr>
        <p:spPr/>
        <p:txBody>
          <a:bodyPr>
            <a:normAutofit/>
          </a:bodyPr>
          <a:lstStyle/>
          <a:p>
            <a:r>
              <a:rPr lang="fa-IR" sz="2800" dirty="0" smtClean="0">
                <a:cs typeface="B Yagut" pitchFamily="2" charset="-78"/>
              </a:rPr>
              <a:t>تهوع</a:t>
            </a:r>
          </a:p>
          <a:p>
            <a:pPr lvl="0"/>
            <a:r>
              <a:rPr lang="fa-IR" sz="2800" dirty="0">
                <a:solidFill>
                  <a:prstClr val="black"/>
                </a:solidFill>
                <a:cs typeface="B Yagut" pitchFamily="2" charset="-78"/>
              </a:rPr>
              <a:t>سردردهای خفیف</a:t>
            </a:r>
          </a:p>
          <a:p>
            <a:pPr lvl="0"/>
            <a:r>
              <a:rPr lang="fa-IR" sz="2800" dirty="0">
                <a:solidFill>
                  <a:prstClr val="black"/>
                </a:solidFill>
                <a:cs typeface="B Yagut" pitchFamily="2" charset="-78"/>
              </a:rPr>
              <a:t>حساسیت پستان </a:t>
            </a:r>
            <a:r>
              <a:rPr lang="fa-IR" sz="2800" dirty="0" smtClean="0">
                <a:solidFill>
                  <a:prstClr val="black"/>
                </a:solidFill>
                <a:cs typeface="B Yagut" pitchFamily="2" charset="-78"/>
              </a:rPr>
              <a:t>ها</a:t>
            </a:r>
            <a:endParaRPr lang="fa-IR" sz="2800" dirty="0" smtClean="0">
              <a:cs typeface="B Yagut" pitchFamily="2" charset="-78"/>
            </a:endParaRPr>
          </a:p>
          <a:p>
            <a:r>
              <a:rPr lang="fa-IR" sz="2800" dirty="0" smtClean="0">
                <a:cs typeface="B Yagut" pitchFamily="2" charset="-78"/>
              </a:rPr>
              <a:t>لکه بینی یا خونریزی بین قاعدگی ها</a:t>
            </a:r>
          </a:p>
          <a:p>
            <a:pPr lvl="0"/>
            <a:r>
              <a:rPr lang="fa-IR" sz="2800" dirty="0" smtClean="0">
                <a:solidFill>
                  <a:prstClr val="black"/>
                </a:solidFill>
                <a:cs typeface="B Yagut" pitchFamily="2" charset="-78"/>
              </a:rPr>
              <a:t>افزایش </a:t>
            </a:r>
            <a:r>
              <a:rPr lang="fa-IR" sz="2800" dirty="0">
                <a:solidFill>
                  <a:prstClr val="black"/>
                </a:solidFill>
                <a:cs typeface="B Yagut" pitchFamily="2" charset="-78"/>
              </a:rPr>
              <a:t>وزن </a:t>
            </a:r>
          </a:p>
        </p:txBody>
      </p:sp>
      <p:pic>
        <p:nvPicPr>
          <p:cNvPr id="1027" name="Picture 3" descr="C:\Users\Emdad Rayaneh\Desktop\توبکتومی\17.jpg"/>
          <p:cNvPicPr>
            <a:picLocks noChangeAspect="1" noChangeArrowheads="1"/>
          </p:cNvPicPr>
          <p:nvPr/>
        </p:nvPicPr>
        <p:blipFill>
          <a:blip r:embed="rId4"/>
          <a:srcRect/>
          <a:stretch>
            <a:fillRect/>
          </a:stretch>
        </p:blipFill>
        <p:spPr bwMode="auto">
          <a:xfrm>
            <a:off x="179512" y="404664"/>
            <a:ext cx="3643338" cy="2592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descr="C:\Users\Emdad Rayaneh\Desktop\توبکتومی\20.jpg"/>
          <p:cNvPicPr>
            <a:picLocks noChangeAspect="1" noChangeArrowheads="1"/>
          </p:cNvPicPr>
          <p:nvPr/>
        </p:nvPicPr>
        <p:blipFill>
          <a:blip r:embed="rId5"/>
          <a:srcRect/>
          <a:stretch>
            <a:fillRect/>
          </a:stretch>
        </p:blipFill>
        <p:spPr bwMode="auto">
          <a:xfrm>
            <a:off x="3023828" y="4005064"/>
            <a:ext cx="3096344" cy="25472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395536" y="7245424"/>
            <a:ext cx="609600" cy="609600"/>
          </a:xfrm>
          <a:prstGeom prst="rect">
            <a:avLst/>
          </a:prstGeom>
        </p:spPr>
      </p:pic>
    </p:spTree>
    <p:extLst>
      <p:ext uri="{BB962C8B-B14F-4D97-AF65-F5344CB8AC3E}">
        <p14:creationId xmlns:p14="http://schemas.microsoft.com/office/powerpoint/2010/main" val="989619735"/>
      </p:ext>
    </p:extLst>
  </p:cSld>
  <p:clrMapOvr>
    <a:masterClrMapping/>
  </p:clrMapOvr>
  <mc:AlternateContent xmlns:mc="http://schemas.openxmlformats.org/markup-compatibility/2006" xmlns:p14="http://schemas.microsoft.com/office/powerpoint/2010/main">
    <mc:Choice Requires="p14">
      <p:transition spd="slow" p14:dur="2000" advClick="0" advTm="26000"/>
    </mc:Choice>
    <mc:Fallback xmlns="">
      <p:transition spd="slow" advClick="0" advTm="2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30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smtClean="0">
                <a:cs typeface="B Yagut"/>
              </a:rPr>
              <a:t>هشدارها</a:t>
            </a:r>
            <a:r>
              <a:rPr lang="fa-IR" sz="4000" dirty="0" smtClean="0">
                <a:cs typeface="B Yagut"/>
              </a:rPr>
              <a:t>(قرص های ترکیبی)</a:t>
            </a:r>
            <a:endParaRPr lang="fa-IR" sz="4000" dirty="0">
              <a:cs typeface="B Yagut"/>
            </a:endParaRPr>
          </a:p>
        </p:txBody>
      </p:sp>
      <p:sp>
        <p:nvSpPr>
          <p:cNvPr id="3" name="Content Placeholder 2"/>
          <p:cNvSpPr>
            <a:spLocks noGrp="1"/>
          </p:cNvSpPr>
          <p:nvPr>
            <p:ph idx="1"/>
          </p:nvPr>
        </p:nvSpPr>
        <p:spPr>
          <a:xfrm>
            <a:off x="457200" y="1214422"/>
            <a:ext cx="8229600" cy="4911741"/>
          </a:xfrm>
        </p:spPr>
        <p:txBody>
          <a:bodyPr>
            <a:normAutofit/>
          </a:bodyPr>
          <a:lstStyle/>
          <a:p>
            <a:pPr algn="r" rtl="1"/>
            <a:endParaRPr lang="fa-IR" sz="2400" b="1" dirty="0" smtClean="0">
              <a:cs typeface="B Yagut" pitchFamily="2" charset="-78"/>
            </a:endParaRPr>
          </a:p>
          <a:p>
            <a:pPr algn="r" rtl="1"/>
            <a:r>
              <a:rPr lang="fa-IR" dirty="0" smtClean="0">
                <a:cs typeface="B Yagut" pitchFamily="2" charset="-78"/>
              </a:rPr>
              <a:t>درد شدید در قسمت بالای شکم</a:t>
            </a:r>
          </a:p>
          <a:p>
            <a:pPr algn="r" rtl="1"/>
            <a:r>
              <a:rPr lang="fa-IR" dirty="0" smtClean="0">
                <a:cs typeface="B Yagut" pitchFamily="2" charset="-78"/>
              </a:rPr>
              <a:t>درد قفسه سینه ،تنگی نفس ، سرفه با خلط خونی</a:t>
            </a:r>
          </a:p>
          <a:p>
            <a:pPr algn="r" rtl="1"/>
            <a:r>
              <a:rPr lang="fa-IR" dirty="0" smtClean="0">
                <a:cs typeface="B Yagut" pitchFamily="2" charset="-78"/>
              </a:rPr>
              <a:t>تورم یا درد شدید یک پا</a:t>
            </a:r>
          </a:p>
          <a:p>
            <a:pPr algn="r" rtl="1"/>
            <a:r>
              <a:rPr lang="fa-IR" dirty="0" smtClean="0">
                <a:cs typeface="B Yagut" pitchFamily="2" charset="-78"/>
              </a:rPr>
              <a:t>مشکلات چشمی </a:t>
            </a:r>
          </a:p>
          <a:p>
            <a:pPr algn="r" rtl="1"/>
            <a:r>
              <a:rPr lang="fa-IR" dirty="0" smtClean="0">
                <a:cs typeface="B Yagut" pitchFamily="2" charset="-78"/>
              </a:rPr>
              <a:t>سردرد غیر معمول</a:t>
            </a:r>
            <a:endParaRPr lang="fa-IR" dirty="0">
              <a:cs typeface="B Yagut" pitchFamily="2" charset="-78"/>
            </a:endParaRPr>
          </a:p>
        </p:txBody>
      </p:sp>
      <p:pic>
        <p:nvPicPr>
          <p:cNvPr id="4" name="1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611560" y="7461448"/>
            <a:ext cx="609600" cy="609600"/>
          </a:xfrm>
          <a:prstGeom prst="rect">
            <a:avLst/>
          </a:prstGeom>
        </p:spPr>
      </p:pic>
      <p:pic>
        <p:nvPicPr>
          <p:cNvPr id="1026" name="Picture 2" descr="C:\Users\karbasi\Desktop\علامت خطر.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1058" y="116632"/>
            <a:ext cx="2304281" cy="1944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216553"/>
      </p:ext>
    </p:extLst>
  </p:cSld>
  <p:clrMapOvr>
    <a:masterClrMapping/>
  </p:clrMapOvr>
  <mc:AlternateContent xmlns:mc="http://schemas.openxmlformats.org/markup-compatibility/2006" xmlns:p14="http://schemas.microsoft.com/office/powerpoint/2010/main">
    <mc:Choice Requires="p14">
      <p:transition spd="slow" p14:dur="2000" advClick="0" advTm="58000"/>
    </mc:Choice>
    <mc:Fallback xmlns="">
      <p:transition spd="slow" advClick="0" advTm="5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2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41256538"/>
              </p:ext>
            </p:extLst>
          </p:nvPr>
        </p:nvGraphicFramePr>
        <p:xfrm>
          <a:off x="0" y="260648"/>
          <a:ext cx="9144000" cy="6264696"/>
        </p:xfrm>
        <a:graphic>
          <a:graphicData uri="http://schemas.openxmlformats.org/drawingml/2006/table">
            <a:tbl>
              <a:tblPr rtl="1" firstRow="1" firstCol="1" bandRow="1"/>
              <a:tblGrid>
                <a:gridCol w="2994964"/>
                <a:gridCol w="1873466"/>
                <a:gridCol w="4275570"/>
              </a:tblGrid>
              <a:tr h="841376">
                <a:tc>
                  <a:txBody>
                    <a:bodyPr/>
                    <a:lstStyle/>
                    <a:p>
                      <a:pPr algn="ctr" rtl="1">
                        <a:lnSpc>
                          <a:spcPct val="115000"/>
                        </a:lnSpc>
                        <a:spcAft>
                          <a:spcPts val="0"/>
                        </a:spcAft>
                      </a:pPr>
                      <a:r>
                        <a:rPr lang="fa-IR" sz="1800" b="0" dirty="0" smtClean="0">
                          <a:effectLst/>
                          <a:latin typeface="B Yagut"/>
                          <a:ea typeface="Calibri"/>
                          <a:cs typeface="B Yagut"/>
                        </a:rPr>
                        <a:t>نتیجه</a:t>
                      </a:r>
                      <a:r>
                        <a:rPr lang="fa-IR" sz="1800" b="0" baseline="0" dirty="0" smtClean="0">
                          <a:effectLst/>
                          <a:latin typeface="B Yagut"/>
                          <a:ea typeface="Calibri"/>
                          <a:cs typeface="B Yagut"/>
                        </a:rPr>
                        <a:t> ارزیابی (قرص ترکیبی)</a:t>
                      </a:r>
                    </a:p>
                    <a:p>
                      <a:pPr algn="ctr" rtl="1">
                        <a:lnSpc>
                          <a:spcPct val="115000"/>
                        </a:lnSpc>
                        <a:spcAft>
                          <a:spcPts val="0"/>
                        </a:spcAft>
                      </a:pPr>
                      <a:r>
                        <a:rPr lang="fa-IR" sz="1800" b="0" baseline="0" dirty="0" smtClean="0">
                          <a:effectLst/>
                          <a:latin typeface="B Yagut"/>
                          <a:ea typeface="Calibri"/>
                          <a:cs typeface="B Yagut"/>
                        </a:rPr>
                        <a:t>(مراجعه اول)</a:t>
                      </a:r>
                      <a:endParaRPr lang="en-US" sz="1800" b="0" dirty="0">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800" b="0" dirty="0" smtClean="0">
                          <a:effectLst/>
                          <a:latin typeface="B Yagut"/>
                          <a:ea typeface="Calibri"/>
                          <a:cs typeface="B Yagut"/>
                        </a:rPr>
                        <a:t>گروه</a:t>
                      </a:r>
                      <a:r>
                        <a:rPr lang="fa-IR" sz="1800" b="0" baseline="0" dirty="0" smtClean="0">
                          <a:effectLst/>
                          <a:latin typeface="B Yagut"/>
                          <a:ea typeface="Calibri"/>
                          <a:cs typeface="B Yagut"/>
                        </a:rPr>
                        <a:t> بندی، علایم و نشانه ها</a:t>
                      </a:r>
                      <a:endParaRPr lang="en-US" sz="1800" b="0" dirty="0">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800" b="0" dirty="0" smtClean="0">
                          <a:effectLst/>
                          <a:latin typeface="B Yagut"/>
                          <a:ea typeface="Calibri"/>
                          <a:cs typeface="B Yagut"/>
                        </a:rPr>
                        <a:t>اقدام ،توصیه،اقدامات درمانی،ارجاع،پیگیری</a:t>
                      </a:r>
                      <a:endParaRPr lang="en-US" sz="1800" b="0" dirty="0">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632599">
                <a:tc>
                  <a:txBody>
                    <a:bodyPr/>
                    <a:lstStyle/>
                    <a:p>
                      <a:pPr algn="r" rtl="1">
                        <a:lnSpc>
                          <a:spcPct val="115000"/>
                        </a:lnSpc>
                        <a:spcAft>
                          <a:spcPts val="0"/>
                        </a:spcAft>
                      </a:pPr>
                      <a:endParaRPr lang="fa-IR" sz="1800" b="0" dirty="0" smtClean="0">
                        <a:effectLst/>
                        <a:latin typeface="B Yagut"/>
                        <a:ea typeface="Calibri"/>
                        <a:cs typeface="B Yagut" panose="00000400000000000000" pitchFamily="2" charset="-78"/>
                      </a:endParaRPr>
                    </a:p>
                    <a:p>
                      <a:pPr algn="r" rtl="1">
                        <a:lnSpc>
                          <a:spcPct val="115000"/>
                        </a:lnSpc>
                        <a:spcAft>
                          <a:spcPts val="0"/>
                        </a:spcAft>
                      </a:pPr>
                      <a:r>
                        <a:rPr lang="fa-IR" sz="1800" b="0" dirty="0" smtClean="0">
                          <a:effectLst/>
                          <a:latin typeface="B Yagut"/>
                          <a:ea typeface="Calibri"/>
                          <a:cs typeface="B Yagut" panose="00000400000000000000" pitchFamily="2" charset="-78"/>
                        </a:rPr>
                        <a:t>داشتن حداقل یک مورد از موانع منع مصرف مطلق</a:t>
                      </a:r>
                      <a:endParaRPr lang="en-US" sz="1800" b="0" dirty="0">
                        <a:effectLst/>
                        <a:latin typeface="B Yagut"/>
                        <a:ea typeface="Calibri"/>
                        <a:cs typeface="B Yagut"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ctr" rtl="1">
                        <a:lnSpc>
                          <a:spcPct val="115000"/>
                        </a:lnSpc>
                        <a:spcAft>
                          <a:spcPts val="0"/>
                        </a:spcAft>
                      </a:pPr>
                      <a:r>
                        <a:rPr lang="fa-IR" sz="1800" b="0" dirty="0" smtClean="0">
                          <a:effectLst/>
                          <a:latin typeface="B Yagut"/>
                          <a:ea typeface="Calibri"/>
                          <a:cs typeface="B Yagut" panose="00000400000000000000" pitchFamily="2" charset="-78"/>
                        </a:rPr>
                        <a:t>منع مصرف دارد</a:t>
                      </a:r>
                      <a:endParaRPr lang="en-US" sz="1800" b="0" dirty="0">
                        <a:effectLst/>
                        <a:latin typeface="B Yagut"/>
                        <a:ea typeface="Calibri"/>
                        <a:cs typeface="B Yagut"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r" rtl="1">
                        <a:lnSpc>
                          <a:spcPct val="115000"/>
                        </a:lnSpc>
                        <a:spcAft>
                          <a:spcPts val="0"/>
                        </a:spcAft>
                      </a:pPr>
                      <a:r>
                        <a:rPr lang="fa-IR" sz="1800" b="0" dirty="0" smtClean="0">
                          <a:effectLst/>
                          <a:latin typeface="B Yagut"/>
                          <a:ea typeface="Calibri"/>
                          <a:cs typeface="B Yagut" panose="00000400000000000000" pitchFamily="2" charset="-78"/>
                        </a:rPr>
                        <a:t>عدم ارایه روش قرص های ترکیبی،مشاوره در خصوص استفاده از یک روش مناسب دیگر</a:t>
                      </a:r>
                      <a:endParaRPr lang="en-US" sz="1800" b="0" dirty="0">
                        <a:effectLst/>
                        <a:latin typeface="B Yagut"/>
                        <a:ea typeface="Calibri"/>
                        <a:cs typeface="B Yagut"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984775">
                <a:tc>
                  <a:txBody>
                    <a:bodyPr/>
                    <a:lstStyle/>
                    <a:p>
                      <a:pPr algn="r" rtl="1">
                        <a:lnSpc>
                          <a:spcPct val="115000"/>
                        </a:lnSpc>
                        <a:spcAft>
                          <a:spcPts val="0"/>
                        </a:spcAft>
                      </a:pPr>
                      <a:endParaRPr lang="fa-IR" sz="1800" b="0" dirty="0" smtClean="0">
                        <a:effectLst/>
                        <a:latin typeface="B Yagut"/>
                        <a:ea typeface="Calibri"/>
                        <a:cs typeface="B Yagut" panose="00000400000000000000" pitchFamily="2" charset="-78"/>
                      </a:endParaRPr>
                    </a:p>
                    <a:p>
                      <a:pPr algn="r" rtl="1">
                        <a:lnSpc>
                          <a:spcPct val="115000"/>
                        </a:lnSpc>
                        <a:spcAft>
                          <a:spcPts val="0"/>
                        </a:spcAft>
                      </a:pPr>
                      <a:endParaRPr lang="fa-IR" sz="1800" b="0" dirty="0" smtClean="0">
                        <a:effectLst/>
                        <a:latin typeface="B Yagut"/>
                        <a:ea typeface="Calibri"/>
                        <a:cs typeface="B Yagut" panose="00000400000000000000" pitchFamily="2" charset="-78"/>
                      </a:endParaRPr>
                    </a:p>
                    <a:p>
                      <a:pPr algn="r" rtl="1">
                        <a:lnSpc>
                          <a:spcPct val="115000"/>
                        </a:lnSpc>
                        <a:spcAft>
                          <a:spcPts val="0"/>
                        </a:spcAft>
                      </a:pPr>
                      <a:r>
                        <a:rPr lang="fa-IR" sz="1800" b="0" dirty="0" smtClean="0">
                          <a:effectLst/>
                          <a:latin typeface="B Yagut"/>
                          <a:ea typeface="Calibri"/>
                          <a:cs typeface="B Yagut" panose="00000400000000000000" pitchFamily="2" charset="-78"/>
                        </a:rPr>
                        <a:t>نداشتن منع مصرف مطلق و داشتن حداقل یک مورد منع مصرف نسبی</a:t>
                      </a:r>
                      <a:endParaRPr lang="en-US" sz="1800" b="0" dirty="0">
                        <a:effectLst/>
                        <a:latin typeface="B Yagut"/>
                        <a:ea typeface="Calibri"/>
                        <a:cs typeface="B Yagut"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ctr" rtl="1">
                        <a:lnSpc>
                          <a:spcPct val="115000"/>
                        </a:lnSpc>
                        <a:spcAft>
                          <a:spcPts val="0"/>
                        </a:spcAft>
                      </a:pPr>
                      <a:r>
                        <a:rPr lang="fa-IR" sz="1800" b="0" dirty="0" smtClean="0">
                          <a:effectLst/>
                          <a:latin typeface="B Yagut"/>
                          <a:ea typeface="Calibri"/>
                          <a:cs typeface="B Yagut" panose="00000400000000000000" pitchFamily="2" charset="-78"/>
                        </a:rPr>
                        <a:t>نیازمند بررسی بیشتر</a:t>
                      </a:r>
                      <a:endParaRPr lang="en-US" sz="1800" b="0" dirty="0">
                        <a:effectLst/>
                        <a:latin typeface="B Yagut"/>
                        <a:ea typeface="Calibri"/>
                        <a:cs typeface="B Yagut"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B Yagut"/>
                          <a:ea typeface="Calibri"/>
                          <a:cs typeface="B Yagut" panose="00000400000000000000" pitchFamily="2" charset="-78"/>
                        </a:rPr>
                        <a:t>مشاوره در خصوص استفاده از یک روش مناسب دیگر،در صورت اصرار فرد به استفاده از این روش ارجاع به مراقب سلامت-ماما یا پزشک برای ارزیابی بیشتر</a:t>
                      </a:r>
                      <a:endParaRPr kumimoji="0" lang="en-US" sz="1800" b="0" i="0" u="none" strike="noStrike" kern="1200" cap="none" spc="0" normalizeH="0" baseline="0" noProof="0" dirty="0" smtClean="0">
                        <a:ln>
                          <a:noFill/>
                        </a:ln>
                        <a:solidFill>
                          <a:prstClr val="black"/>
                        </a:solidFill>
                        <a:effectLst/>
                        <a:uLnTx/>
                        <a:uFillTx/>
                        <a:latin typeface="B Yagut"/>
                        <a:ea typeface="Calibri"/>
                        <a:cs typeface="B Yagut" panose="00000400000000000000" pitchFamily="2" charset="-78"/>
                      </a:endParaRPr>
                    </a:p>
                    <a:p>
                      <a:pPr algn="r" rtl="1">
                        <a:lnSpc>
                          <a:spcPct val="115000"/>
                        </a:lnSpc>
                        <a:spcAft>
                          <a:spcPts val="0"/>
                        </a:spcAft>
                      </a:pPr>
                      <a:endParaRPr lang="en-US" sz="1800" b="0" dirty="0">
                        <a:effectLst/>
                        <a:latin typeface="B Yagut"/>
                        <a:ea typeface="Calibri"/>
                        <a:cs typeface="B Yagut"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805946">
                <a:tc>
                  <a:txBody>
                    <a:bodyPr/>
                    <a:lstStyle/>
                    <a:p>
                      <a:pPr algn="r" rtl="1">
                        <a:lnSpc>
                          <a:spcPct val="115000"/>
                        </a:lnSpc>
                        <a:spcAft>
                          <a:spcPts val="0"/>
                        </a:spcAft>
                      </a:pPr>
                      <a:endParaRPr lang="fa-IR" sz="1800" b="0" dirty="0" smtClean="0">
                        <a:effectLst/>
                        <a:latin typeface="B Yagut"/>
                        <a:ea typeface="Calibri"/>
                        <a:cs typeface="B Yagut" panose="00000400000000000000" pitchFamily="2" charset="-78"/>
                      </a:endParaRPr>
                    </a:p>
                    <a:p>
                      <a:pPr algn="r" rtl="1">
                        <a:lnSpc>
                          <a:spcPct val="115000"/>
                        </a:lnSpc>
                        <a:spcAft>
                          <a:spcPts val="0"/>
                        </a:spcAft>
                      </a:pPr>
                      <a:r>
                        <a:rPr lang="fa-IR" sz="1800" b="0" dirty="0" smtClean="0">
                          <a:effectLst/>
                          <a:latin typeface="B Yagut"/>
                          <a:ea typeface="Calibri"/>
                          <a:cs typeface="B Yagut" panose="00000400000000000000" pitchFamily="2" charset="-78"/>
                        </a:rPr>
                        <a:t>نداشتن موارد منع مصرف مطلق و نسبی و زمان مناسب</a:t>
                      </a:r>
                      <a:r>
                        <a:rPr lang="fa-IR" sz="1800" b="0" baseline="0" dirty="0" smtClean="0">
                          <a:effectLst/>
                          <a:latin typeface="B Yagut"/>
                          <a:ea typeface="Calibri"/>
                          <a:cs typeface="B Yagut" panose="00000400000000000000" pitchFamily="2" charset="-78"/>
                        </a:rPr>
                        <a:t> جهت استفاده</a:t>
                      </a:r>
                      <a:endParaRPr lang="en-US" sz="1800" b="0" dirty="0">
                        <a:effectLst/>
                        <a:latin typeface="B Yagut"/>
                        <a:ea typeface="Calibri"/>
                        <a:cs typeface="B Yagut"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15000"/>
                        </a:lnSpc>
                        <a:spcAft>
                          <a:spcPts val="0"/>
                        </a:spcAft>
                      </a:pPr>
                      <a:r>
                        <a:rPr lang="fa-IR" sz="1800" b="0" dirty="0" smtClean="0">
                          <a:effectLst/>
                          <a:latin typeface="B Yagut"/>
                          <a:ea typeface="Calibri"/>
                          <a:cs typeface="B Yagut" panose="00000400000000000000" pitchFamily="2" charset="-78"/>
                        </a:rPr>
                        <a:t>منع مصرف ندارد</a:t>
                      </a:r>
                      <a:endParaRPr lang="en-US" sz="1800" b="0" dirty="0">
                        <a:effectLst/>
                        <a:latin typeface="B Yagut"/>
                        <a:ea typeface="Calibri"/>
                        <a:cs typeface="B Yagut"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1800" b="0" dirty="0" smtClean="0">
                          <a:effectLst/>
                          <a:latin typeface="B Yagut"/>
                          <a:ea typeface="Calibri"/>
                          <a:cs typeface="B Yagut" panose="00000400000000000000" pitchFamily="2" charset="-78"/>
                        </a:rPr>
                        <a:t>آموزش نحوه مصرف</a:t>
                      </a:r>
                      <a:r>
                        <a:rPr lang="fa-IR" sz="1800" b="0" baseline="0" dirty="0" smtClean="0">
                          <a:effectLst/>
                          <a:latin typeface="B Yagut"/>
                          <a:ea typeface="Calibri"/>
                          <a:cs typeface="B Yagut" panose="00000400000000000000" pitchFamily="2" charset="-78"/>
                        </a:rPr>
                        <a:t> روش، موارد فراموشی،علایم هشدار و عوارض احتمالی، ارایه روش</a:t>
                      </a:r>
                      <a:endParaRPr lang="en-US" sz="1800" b="0" dirty="0">
                        <a:effectLst/>
                        <a:latin typeface="B Yagut"/>
                        <a:ea typeface="Calibri"/>
                        <a:cs typeface="B Yagut"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pic>
        <p:nvPicPr>
          <p:cNvPr id="2" name="1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2195736" y="7389440"/>
            <a:ext cx="609600" cy="609600"/>
          </a:xfrm>
          <a:prstGeom prst="rect">
            <a:avLst/>
          </a:prstGeom>
        </p:spPr>
      </p:pic>
    </p:spTree>
    <p:extLst>
      <p:ext uri="{BB962C8B-B14F-4D97-AF65-F5344CB8AC3E}">
        <p14:creationId xmlns:p14="http://schemas.microsoft.com/office/powerpoint/2010/main" val="2116568812"/>
      </p:ext>
    </p:extLst>
  </p:cSld>
  <p:clrMapOvr>
    <a:masterClrMapping/>
  </p:clrMapOvr>
  <mc:AlternateContent xmlns:mc="http://schemas.openxmlformats.org/markup-compatibility/2006" xmlns:p14="http://schemas.microsoft.com/office/powerpoint/2010/main">
    <mc:Choice Requires="p14">
      <p:transition spd="slow" p14:dur="2000" advClick="0" advTm="77000"/>
    </mc:Choice>
    <mc:Fallback xmlns="">
      <p:transition spd="slow" advClick="0" advTm="7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4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71647274"/>
              </p:ext>
            </p:extLst>
          </p:nvPr>
        </p:nvGraphicFramePr>
        <p:xfrm>
          <a:off x="29060" y="188640"/>
          <a:ext cx="9114940" cy="6668818"/>
        </p:xfrm>
        <a:graphic>
          <a:graphicData uri="http://schemas.openxmlformats.org/drawingml/2006/table">
            <a:tbl>
              <a:tblPr rtl="1" firstRow="1" firstCol="1" bandRow="1"/>
              <a:tblGrid>
                <a:gridCol w="2362876"/>
                <a:gridCol w="1443046"/>
                <a:gridCol w="5309018"/>
              </a:tblGrid>
              <a:tr h="751233">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نتیجه ارزیابی(قرص ترکیبی)</a:t>
                      </a:r>
                    </a:p>
                    <a:p>
                      <a:pPr algn="ctr" rtl="1">
                        <a:lnSpc>
                          <a:spcPct val="115000"/>
                        </a:lnSpc>
                        <a:spcAft>
                          <a:spcPts val="0"/>
                        </a:spcAft>
                      </a:pPr>
                      <a:r>
                        <a:rPr lang="fa-IR" sz="1800" b="0" kern="1200" dirty="0" smtClean="0">
                          <a:solidFill>
                            <a:schemeClr val="tx1"/>
                          </a:solidFill>
                          <a:effectLst/>
                          <a:latin typeface="B Yagut"/>
                          <a:ea typeface="Calibri"/>
                          <a:cs typeface="B Yagut"/>
                        </a:rPr>
                        <a:t>(مراجعه دوره ای)</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گروه بندی، علایم و نشانه ها</a:t>
                      </a:r>
                      <a:endParaRPr lang="en-US" sz="1800" b="0"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اقدام ،توصیه،اقدامات درمانی،ارجاع،پیگیری</a:t>
                      </a:r>
                      <a:endParaRPr lang="en-US" sz="1800" b="0"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87867">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وجود یک یا چند علایم هشدار</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مشکل جدی احتمالی</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ارجاع فوری به بیمارستان</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800794">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بروز تهوع</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5">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نیازمند بررسی بیشتر</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r" rtl="1"/>
                      <a:r>
                        <a:rPr lang="fa-IR" sz="1800" b="0" kern="1200" dirty="0" smtClean="0">
                          <a:solidFill>
                            <a:schemeClr val="tx1"/>
                          </a:solidFill>
                          <a:effectLst/>
                          <a:latin typeface="B Yagut"/>
                          <a:ea typeface="Calibri"/>
                          <a:cs typeface="B Yagut"/>
                        </a:rPr>
                        <a:t>ارایه آموزش هاي لازم در خصوص خوردن قرص در هنگام خواب و یا همراه با غذا، خوردن مایعات بیشترو سبزي و میوه تازه، در صورت عدم رفع مشکل ارجاع به مراقب سلامت- ماما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499765">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سردرد خفیف</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ارجاع به مراقب سلامت- ماما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1067725">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حساسیت پستان ها</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algn="r" rtl="1">
                        <a:lnSpc>
                          <a:spcPct val="115000"/>
                        </a:lnSpc>
                        <a:spcAft>
                          <a:spcPts val="0"/>
                        </a:spcAft>
                      </a:pPr>
                      <a:endParaRPr lang="en-US" sz="2000" b="0" dirty="0">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r" rtl="0"/>
                      <a:r>
                        <a:rPr lang="fa-IR" sz="1800" b="0" kern="1200" dirty="0" smtClean="0">
                          <a:solidFill>
                            <a:schemeClr val="tx1"/>
                          </a:solidFill>
                          <a:effectLst/>
                          <a:latin typeface="B Yagut"/>
                          <a:ea typeface="Calibri"/>
                          <a:cs typeface="B Yagut"/>
                        </a:rPr>
                        <a:t>آموزش در خصوص رعایت توصیه هاي بهداشتی مانند استفاده از پستان بندهاي محکم، مسکن هاي معمولی و کمپرس سرد یا گرم . در صورت ادامه یافتن مشکل، ارجاع فرد به مراقب سلامت- ماما و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1067725">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لکه بینی یا خونریزي بین قاعدگی ها</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algn="r" rtl="1"/>
                      <a:r>
                        <a:rPr lang="fa-IR" sz="1800" b="0" kern="1200" dirty="0" smtClean="0">
                          <a:solidFill>
                            <a:schemeClr val="tx1"/>
                          </a:solidFill>
                          <a:effectLst/>
                          <a:latin typeface="B Yagut"/>
                          <a:ea typeface="Calibri"/>
                          <a:cs typeface="B Yagut"/>
                        </a:rPr>
                        <a:t>آموزش در خصوص رفع مشکل در عرض 2-3 ماه اول پس از استفاده از قرص های ترکیبی. توصیه به مصرف مرتب قرص و فراموش نکردن مصرف مرتب آن ها. در صورت عدم رفع مشکل، ارجاع به مراقب سلامت- ماما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800794">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افزایش وزن</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algn="r" rtl="1"/>
                      <a:r>
                        <a:rPr lang="fa-IR" sz="1800" b="0" kern="1200" dirty="0" smtClean="0">
                          <a:solidFill>
                            <a:schemeClr val="tx1"/>
                          </a:solidFill>
                          <a:effectLst/>
                          <a:latin typeface="B Yagut"/>
                          <a:ea typeface="Calibri"/>
                          <a:cs typeface="B Yagut"/>
                        </a:rPr>
                        <a:t>ارایه آموزش هاي لازم در خصوص ورزش منظم و رژیم غذایی متعادل. در صورت وجود مشکل ارجاع به مراقب سلامت- ماما و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894837">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نداشتن هیچیک ازعلایم هشدار و عوارض احتمالی/ رضایت از روش</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مشکلی ندارد</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ادامه مصرف روش ،آموزش و دریافت روش و یادآوري مراجعه زمان بعدي</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bl>
          </a:graphicData>
        </a:graphic>
      </p:graphicFrame>
      <p:pic>
        <p:nvPicPr>
          <p:cNvPr id="2" name="1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547664" y="7389440"/>
            <a:ext cx="609600" cy="609600"/>
          </a:xfrm>
          <a:prstGeom prst="rect">
            <a:avLst/>
          </a:prstGeom>
        </p:spPr>
      </p:pic>
    </p:spTree>
    <p:extLst>
      <p:ext uri="{BB962C8B-B14F-4D97-AF65-F5344CB8AC3E}">
        <p14:creationId xmlns:p14="http://schemas.microsoft.com/office/powerpoint/2010/main" val="40866587"/>
      </p:ext>
    </p:extLst>
  </p:cSld>
  <p:clrMapOvr>
    <a:masterClrMapping/>
  </p:clrMapOvr>
  <mc:AlternateContent xmlns:mc="http://schemas.openxmlformats.org/markup-compatibility/2006" xmlns:p14="http://schemas.microsoft.com/office/powerpoint/2010/main">
    <mc:Choice Requires="p14">
      <p:transition spd="slow" p14:dur="2000" advTm="256000"/>
    </mc:Choice>
    <mc:Fallback xmlns="">
      <p:transition spd="slow" advTm="25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51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47352399"/>
              </p:ext>
            </p:extLst>
          </p:nvPr>
        </p:nvGraphicFramePr>
        <p:xfrm>
          <a:off x="0" y="116631"/>
          <a:ext cx="9144000" cy="6624735"/>
        </p:xfrm>
        <a:graphic>
          <a:graphicData uri="http://schemas.openxmlformats.org/drawingml/2006/table">
            <a:tbl>
              <a:tblPr rtl="1" firstRow="1" firstCol="1" bandRow="1"/>
              <a:tblGrid>
                <a:gridCol w="1900282"/>
                <a:gridCol w="7243718"/>
              </a:tblGrid>
              <a:tr h="394174">
                <a:tc>
                  <a:txBody>
                    <a:bodyPr/>
                    <a:lstStyle/>
                    <a:p>
                      <a:pPr algn="ctr" rtl="1">
                        <a:lnSpc>
                          <a:spcPct val="115000"/>
                        </a:lnSpc>
                        <a:spcAft>
                          <a:spcPts val="0"/>
                        </a:spcAft>
                      </a:pPr>
                      <a:r>
                        <a:rPr lang="fa-IR" sz="2000" b="0" dirty="0" smtClean="0">
                          <a:effectLst/>
                          <a:latin typeface="B Yagut"/>
                          <a:ea typeface="Calibri"/>
                          <a:cs typeface="B Yagut"/>
                        </a:rPr>
                        <a:t>زمان شروع مصرف</a:t>
                      </a:r>
                      <a:endParaRPr lang="en-US" sz="2000" b="0" dirty="0">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rtl="1">
                        <a:lnSpc>
                          <a:spcPct val="115000"/>
                        </a:lnSpc>
                        <a:spcAft>
                          <a:spcPts val="0"/>
                        </a:spcAft>
                      </a:pPr>
                      <a:r>
                        <a:rPr lang="fa-IR" sz="2000" b="0" dirty="0" smtClean="0">
                          <a:effectLst/>
                          <a:latin typeface="B Yagut"/>
                          <a:ea typeface="Calibri"/>
                          <a:cs typeface="B Yagut"/>
                        </a:rPr>
                        <a:t>اقدام(قرص ترکیبی)</a:t>
                      </a:r>
                      <a:endParaRPr lang="en-US" sz="2000" b="0" dirty="0">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1353212">
                <a:tc>
                  <a:txBody>
                    <a:bodyPr/>
                    <a:lstStyle/>
                    <a:p>
                      <a:pPr marL="0" algn="ctr" defTabSz="914400" rtl="1" eaLnBrk="1" latinLnBrk="0" hangingPunct="1">
                        <a:lnSpc>
                          <a:spcPct val="115000"/>
                        </a:lnSpc>
                        <a:spcAft>
                          <a:spcPts val="0"/>
                        </a:spcAft>
                      </a:pPr>
                      <a:r>
                        <a:rPr lang="fa-IR" sz="1800" b="0" kern="1200" dirty="0" smtClean="0">
                          <a:solidFill>
                            <a:schemeClr val="tx1"/>
                          </a:solidFill>
                          <a:effectLst/>
                          <a:latin typeface="B Yagut"/>
                          <a:ea typeface="Calibri"/>
                          <a:cs typeface="B Yagut"/>
                        </a:rPr>
                        <a:t>در5 روز اول خونریزی قاعدگی</a:t>
                      </a:r>
                    </a:p>
                    <a:p>
                      <a:pPr marL="0" algn="ctr" defTabSz="914400" rtl="1" eaLnBrk="1" latinLnBrk="0" hangingPunct="1">
                        <a:lnSpc>
                          <a:spcPct val="115000"/>
                        </a:lnSpc>
                        <a:spcAft>
                          <a:spcPts val="0"/>
                        </a:spcAft>
                      </a:pPr>
                      <a:r>
                        <a:rPr lang="fa-IR" sz="1800" b="0" kern="1200" dirty="0" smtClean="0">
                          <a:solidFill>
                            <a:schemeClr val="tx1"/>
                          </a:solidFill>
                          <a:effectLst/>
                          <a:latin typeface="B Yagut"/>
                          <a:ea typeface="Calibri"/>
                          <a:cs typeface="B Yagut"/>
                        </a:rPr>
                        <a:t>(روز اول تا روز پنجم)</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ارایه روش و بیان نکات آموزشی لازم(شروع استفاده از روش، ترجیحا در روز اول) استفاده از کاندوم تا یک هفته</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6606">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غیر از دوران قاعدگی</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استفاده از قرص های ترکیبی در هر زمان درصورت اطمینان از باردار نبودن. استفاده از کاندوم تا یک هفته</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2131">
                <a:tc rowSpan="4">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تغییر از روش لاینسترنول،آی یو دی، آمپول 3</a:t>
                      </a:r>
                      <a:r>
                        <a:rPr lang="fa-IR" sz="1800" b="0" kern="1200" baseline="0" dirty="0" smtClean="0">
                          <a:solidFill>
                            <a:schemeClr val="tx1"/>
                          </a:solidFill>
                          <a:effectLst/>
                          <a:latin typeface="B Yagut"/>
                          <a:ea typeface="Calibri"/>
                          <a:cs typeface="B Yagut"/>
                        </a:rPr>
                        <a:t> ماهه</a:t>
                      </a:r>
                      <a:r>
                        <a:rPr lang="fa-IR" sz="1800" b="0" kern="1200" dirty="0" smtClean="0">
                          <a:solidFill>
                            <a:schemeClr val="tx1"/>
                          </a:solidFill>
                          <a:effectLst/>
                          <a:latin typeface="B Yagut"/>
                          <a:ea typeface="Calibri"/>
                          <a:cs typeface="B Yagut"/>
                        </a:rPr>
                        <a:t> و ترکیبی</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 قطع روش در یکی از 5 روز اول قاعدگی و شروع مصرف قرص های ترکیبی بلافاصله، در غیر این صورت،به تاخیر انداختن آغاز استفاده از قرص های ترکیبی تا زمان شروع خونریزی قاعدگی و پیشنهاد استفاده از کاندوم در این مدت.</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6606">
                <a:tc vMerge="1">
                  <a:txBody>
                    <a:bodyPr/>
                    <a:lstStyle/>
                    <a:p>
                      <a:pPr algn="ctr" rtl="1">
                        <a:lnSpc>
                          <a:spcPct val="115000"/>
                        </a:lnSpc>
                        <a:spcAft>
                          <a:spcPts val="0"/>
                        </a:spcAft>
                      </a:pPr>
                      <a:endParaRPr lang="en-US" sz="1800" b="1"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در صورت آمنوره همراه با استفاده مرتب از لاینسترنول ،بلافاصله پس از قطع لاینسترنول مصرف آغاز شود.</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9098">
                <a:tc vMerge="1">
                  <a:txBody>
                    <a:bodyPr/>
                    <a:lstStyle/>
                    <a:p>
                      <a:pPr algn="ctr" rtl="1">
                        <a:lnSpc>
                          <a:spcPct val="115000"/>
                        </a:lnSpc>
                        <a:spcAft>
                          <a:spcPts val="0"/>
                        </a:spcAft>
                      </a:pPr>
                      <a:endParaRPr lang="en-US" sz="1800" b="1" dirty="0">
                        <a:effectLst/>
                        <a:latin typeface="B Yagut"/>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در صورت آمنوره با استفاده مرتب از </a:t>
                      </a:r>
                      <a:r>
                        <a:rPr lang="fa-IR" sz="1800" b="0" kern="1200" noProof="0" dirty="0" smtClean="0">
                          <a:solidFill>
                            <a:schemeClr val="tx1"/>
                          </a:solidFill>
                          <a:effectLst/>
                          <a:latin typeface="B Yagut"/>
                          <a:ea typeface="Calibri"/>
                          <a:cs typeface="B Yagut"/>
                        </a:rPr>
                        <a:t>آمپول 3 ماهه </a:t>
                      </a:r>
                      <a:r>
                        <a:rPr lang="fa-IR" sz="1800" b="0" kern="1200" dirty="0" smtClean="0">
                          <a:solidFill>
                            <a:schemeClr val="tx1"/>
                          </a:solidFill>
                          <a:effectLst/>
                          <a:latin typeface="B Yagut"/>
                          <a:ea typeface="Calibri"/>
                          <a:cs typeface="B Yagut"/>
                        </a:rPr>
                        <a:t>، اگر آمپول 3 ماهه در فاصله زمانی 14-+90 روزقبل تزریق شده باشد، آغاز استفاده از قرص های ترکیبی</a:t>
                      </a:r>
                      <a:r>
                        <a:rPr lang="en-US" sz="1800" b="0" kern="1200" dirty="0" smtClean="0">
                          <a:solidFill>
                            <a:schemeClr val="tx1"/>
                          </a:solidFill>
                          <a:effectLst/>
                          <a:latin typeface="B Yagut"/>
                          <a:ea typeface="Calibri"/>
                          <a:cs typeface="B Yagut"/>
                        </a:rPr>
                        <a:t>.</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6302">
                <a:tc vMerge="1">
                  <a:txBody>
                    <a:bodyPr/>
                    <a:lstStyle/>
                    <a:p>
                      <a:pPr algn="ctr" rtl="1">
                        <a:lnSpc>
                          <a:spcPct val="115000"/>
                        </a:lnSpc>
                        <a:spcAft>
                          <a:spcPts val="0"/>
                        </a:spcAft>
                      </a:pPr>
                      <a:endParaRPr lang="en-US" sz="1800" b="1" dirty="0">
                        <a:effectLst/>
                        <a:latin typeface="B Yagut"/>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در صورت تزریق آمپول ترکیبی در فاصله 33-27 روزقبل، آغاز استفاده از قرص ترکیبی</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6606">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سایر موارد</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آغاز استفاده از قرص ترکیبی پس از بررسی فرداز نظر عدم حاملگی و رد احتمال آن</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 name="1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5616" y="7317432"/>
            <a:ext cx="609600" cy="609600"/>
          </a:xfrm>
          <a:prstGeom prst="rect">
            <a:avLst/>
          </a:prstGeom>
        </p:spPr>
      </p:pic>
    </p:spTree>
    <p:extLst>
      <p:ext uri="{BB962C8B-B14F-4D97-AF65-F5344CB8AC3E}">
        <p14:creationId xmlns:p14="http://schemas.microsoft.com/office/powerpoint/2010/main" val="1477748641"/>
      </p:ext>
    </p:extLst>
  </p:cSld>
  <p:clrMapOvr>
    <a:masterClrMapping/>
  </p:clrMapOvr>
  <mc:AlternateContent xmlns:mc="http://schemas.openxmlformats.org/markup-compatibility/2006" xmlns:p14="http://schemas.microsoft.com/office/powerpoint/2010/main">
    <mc:Choice Requires="p14">
      <p:transition spd="slow" p14:dur="2000" advClick="0" advTm="140000"/>
    </mc:Choice>
    <mc:Fallback xmlns="">
      <p:transition spd="slow" advClick="0" advTm="14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3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cs typeface="B Yagut"/>
              </a:rPr>
              <a:t>فراموشی قرصهای ترکیبی</a:t>
            </a:r>
            <a:endParaRPr lang="en-US" sz="4000" dirty="0">
              <a:cs typeface="B Yagut"/>
            </a:endParaRPr>
          </a:p>
        </p:txBody>
      </p:sp>
      <p:sp>
        <p:nvSpPr>
          <p:cNvPr id="3" name="Content Placeholder 2"/>
          <p:cNvSpPr>
            <a:spLocks noGrp="1"/>
          </p:cNvSpPr>
          <p:nvPr>
            <p:ph idx="1"/>
          </p:nvPr>
        </p:nvSpPr>
        <p:spPr>
          <a:xfrm>
            <a:off x="0" y="1600200"/>
            <a:ext cx="9144000" cy="4525963"/>
          </a:xfrm>
        </p:spPr>
        <p:txBody>
          <a:bodyPr>
            <a:normAutofit/>
          </a:bodyPr>
          <a:lstStyle/>
          <a:p>
            <a:endParaRPr lang="fa-IR" sz="2800" b="1" dirty="0" smtClean="0">
              <a:cs typeface="B Yagut" pitchFamily="2" charset="-78"/>
            </a:endParaRPr>
          </a:p>
          <a:p>
            <a:r>
              <a:rPr lang="fa-IR" sz="2400" b="1" dirty="0" smtClean="0">
                <a:cs typeface="B Yagut" pitchFamily="2" charset="-78"/>
              </a:rPr>
              <a:t>یک قرص: </a:t>
            </a:r>
            <a:r>
              <a:rPr lang="fa-IR" sz="2400" dirty="0" smtClean="0">
                <a:cs typeface="B Yagut" pitchFamily="2" charset="-78"/>
              </a:rPr>
              <a:t>قرص فراموش شده خورده ومصرف بقیه قرص ها طبق معمول ادامه </a:t>
            </a:r>
          </a:p>
          <a:p>
            <a:pPr marL="0" indent="0">
              <a:buNone/>
            </a:pPr>
            <a:endParaRPr lang="fa-IR" sz="2400" dirty="0" smtClean="0">
              <a:cs typeface="B Yagut" pitchFamily="2" charset="-78"/>
            </a:endParaRPr>
          </a:p>
          <a:p>
            <a:r>
              <a:rPr lang="fa-IR" sz="2400" b="1" dirty="0" smtClean="0">
                <a:cs typeface="B Yagut" pitchFamily="2" charset="-78"/>
              </a:rPr>
              <a:t>دوقرص: </a:t>
            </a:r>
            <a:r>
              <a:rPr lang="fa-IR" sz="2400" dirty="0" smtClean="0">
                <a:cs typeface="B Yagut" pitchFamily="2" charset="-78"/>
              </a:rPr>
              <a:t>در2شب بعد،هر شب 2قرص+تا یک هفته کاندوم</a:t>
            </a:r>
          </a:p>
          <a:p>
            <a:pPr marL="0" indent="0">
              <a:buNone/>
            </a:pPr>
            <a:endParaRPr lang="fa-IR" sz="2400" dirty="0" smtClean="0">
              <a:cs typeface="B Yagut" pitchFamily="2" charset="-78"/>
            </a:endParaRPr>
          </a:p>
          <a:p>
            <a:r>
              <a:rPr lang="fa-IR" sz="2400" b="1" dirty="0" smtClean="0">
                <a:cs typeface="B Yagut" pitchFamily="2" charset="-78"/>
              </a:rPr>
              <a:t>سه قرص وبیشتر: </a:t>
            </a:r>
            <a:r>
              <a:rPr lang="fa-IR" sz="2400" dirty="0" smtClean="0">
                <a:cs typeface="B Yagut" pitchFamily="2" charset="-78"/>
              </a:rPr>
              <a:t>خوردن قرصها (روزی یک عدد)ادامه یافته+تا یک هفته کاندوم+مصرف بسته بعدی (بدون فاصله هفت روزه)</a:t>
            </a:r>
            <a:endParaRPr lang="en-US" sz="2400" dirty="0">
              <a:cs typeface="B Yagut" pitchFamily="2" charset="-78"/>
            </a:endParaRPr>
          </a:p>
        </p:txBody>
      </p:sp>
      <p:pic>
        <p:nvPicPr>
          <p:cNvPr id="4" name="1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5616" y="7389440"/>
            <a:ext cx="609600" cy="609600"/>
          </a:xfrm>
          <a:prstGeom prst="rect">
            <a:avLst/>
          </a:prstGeom>
        </p:spPr>
      </p:pic>
    </p:spTree>
    <p:extLst>
      <p:ext uri="{BB962C8B-B14F-4D97-AF65-F5344CB8AC3E}">
        <p14:creationId xmlns:p14="http://schemas.microsoft.com/office/powerpoint/2010/main" val="2061174713"/>
      </p:ext>
    </p:extLst>
  </p:cSld>
  <p:clrMapOvr>
    <a:masterClrMapping/>
  </p:clrMapOvr>
  <mc:AlternateContent xmlns:mc="http://schemas.openxmlformats.org/markup-compatibility/2006" xmlns:p14="http://schemas.microsoft.com/office/powerpoint/2010/main">
    <mc:Choice Requires="p14">
      <p:transition spd="slow" p14:dur="2000" advClick="0" advTm="80000"/>
    </mc:Choice>
    <mc:Fallback xmlns="">
      <p:transition spd="slow" advClick="0" advTm="8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9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smtClean="0">
                <a:cs typeface="B Yagut"/>
              </a:rPr>
              <a:t>پیگیری قرص های ترکیبی</a:t>
            </a:r>
            <a:endParaRPr lang="en-US" sz="4000" dirty="0" smtClean="0">
              <a:cs typeface="B Yagut"/>
            </a:endParaRPr>
          </a:p>
        </p:txBody>
      </p:sp>
      <p:sp>
        <p:nvSpPr>
          <p:cNvPr id="3" name="Content Placeholder 2"/>
          <p:cNvSpPr>
            <a:spLocks noGrp="1"/>
          </p:cNvSpPr>
          <p:nvPr>
            <p:ph idx="1"/>
          </p:nvPr>
        </p:nvSpPr>
        <p:spPr>
          <a:xfrm>
            <a:off x="179512" y="980728"/>
            <a:ext cx="8964488" cy="2088233"/>
          </a:xfrm>
        </p:spPr>
        <p:txBody>
          <a:bodyPr>
            <a:normAutofit lnSpcReduction="10000"/>
          </a:bodyPr>
          <a:lstStyle/>
          <a:p>
            <a:pPr marL="0" indent="0">
              <a:buNone/>
            </a:pPr>
            <a:endParaRPr lang="fa-IR" sz="2400" dirty="0" smtClean="0">
              <a:cs typeface="B Yagut" pitchFamily="2" charset="-78"/>
            </a:endParaRPr>
          </a:p>
          <a:p>
            <a:pPr marL="0" indent="0">
              <a:buNone/>
            </a:pPr>
            <a:r>
              <a:rPr lang="fa-IR" sz="2800" dirty="0" smtClean="0">
                <a:cs typeface="B Yagut" pitchFamily="2" charset="-78"/>
              </a:rPr>
              <a:t>اولین بررسی دوره اي سه ماه بعد از تجویز اولین بسته قرص و بررسی هاي بعدي با فاصله شش ماهه تا دوســال انجام می شود. بررسی هاي پس از دو سال، درصورت عدم وجود مشکــل با فاصله ســالانه انجــام خواهد شد.</a:t>
            </a:r>
          </a:p>
          <a:p>
            <a:endParaRPr lang="fa-IR" sz="2800" b="1" dirty="0" smtClean="0">
              <a:cs typeface="B Yagut" pitchFamily="2" charset="-78"/>
            </a:endParaRPr>
          </a:p>
          <a:p>
            <a:pPr marL="0" indent="0">
              <a:buNone/>
            </a:pPr>
            <a:endParaRPr lang="fa-IR" sz="2400" b="1" dirty="0" smtClean="0">
              <a:cs typeface="B Yagut" pitchFamily="2" charset="-78"/>
            </a:endParaRPr>
          </a:p>
        </p:txBody>
      </p:sp>
      <p:pic>
        <p:nvPicPr>
          <p:cNvPr id="4" name="1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331640" y="7461448"/>
            <a:ext cx="609600" cy="609600"/>
          </a:xfrm>
          <a:prstGeom prst="rect">
            <a:avLst/>
          </a:prstGeom>
        </p:spPr>
      </p:pic>
    </p:spTree>
    <p:extLst>
      <p:ext uri="{BB962C8B-B14F-4D97-AF65-F5344CB8AC3E}">
        <p14:creationId xmlns:p14="http://schemas.microsoft.com/office/powerpoint/2010/main" val="1106210047"/>
      </p:ext>
    </p:extLst>
  </p:cSld>
  <p:clrMapOvr>
    <a:masterClrMapping/>
  </p:clrMapOvr>
  <mc:AlternateContent xmlns:mc="http://schemas.openxmlformats.org/markup-compatibility/2006" xmlns:p14="http://schemas.microsoft.com/office/powerpoint/2010/main">
    <mc:Choice Requires="p14">
      <p:transition spd="slow" p14:dur="2000" advClick="0" advTm="69000"/>
    </mc:Choice>
    <mc:Fallback xmlns="">
      <p:transition spd="slow" advClick="0" advTm="6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65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b="1" dirty="0">
                <a:cs typeface="B Yagut"/>
              </a:rPr>
              <a:t>قرص </a:t>
            </a:r>
            <a:r>
              <a:rPr lang="fa-IR" sz="3200" b="1" dirty="0" smtClean="0">
                <a:cs typeface="B Yagut"/>
              </a:rPr>
              <a:t>دوران شیردهی</a:t>
            </a:r>
            <a:br>
              <a:rPr lang="fa-IR" sz="3200" b="1" dirty="0" smtClean="0">
                <a:cs typeface="B Yagut"/>
              </a:rPr>
            </a:br>
            <a:r>
              <a:rPr lang="fa-IR" sz="3200" b="1" dirty="0" smtClean="0">
                <a:cs typeface="B Yagut"/>
              </a:rPr>
              <a:t> </a:t>
            </a:r>
            <a:r>
              <a:rPr lang="fa-IR" sz="3200" b="1" dirty="0">
                <a:cs typeface="B Yagut"/>
              </a:rPr>
              <a:t>( لاینسترونول )</a:t>
            </a:r>
            <a:r>
              <a:rPr lang="fa-IR" sz="3200" dirty="0" smtClean="0">
                <a:cs typeface="B Titr" pitchFamily="2" charset="-78"/>
              </a:rPr>
              <a:t> </a:t>
            </a:r>
            <a:endParaRPr lang="fa-IR" sz="3200" dirty="0">
              <a:cs typeface="B Titr" pitchFamily="2" charset="-78"/>
            </a:endParaRPr>
          </a:p>
        </p:txBody>
      </p:sp>
      <p:sp>
        <p:nvSpPr>
          <p:cNvPr id="3" name="Content Placeholder 2"/>
          <p:cNvSpPr>
            <a:spLocks noGrp="1"/>
          </p:cNvSpPr>
          <p:nvPr>
            <p:ph idx="1"/>
          </p:nvPr>
        </p:nvSpPr>
        <p:spPr>
          <a:xfrm>
            <a:off x="0" y="1714488"/>
            <a:ext cx="9036496" cy="4296259"/>
          </a:xfrm>
        </p:spPr>
        <p:txBody>
          <a:bodyPr>
            <a:normAutofit/>
          </a:bodyPr>
          <a:lstStyle/>
          <a:p>
            <a:pPr>
              <a:buNone/>
            </a:pPr>
            <a:r>
              <a:rPr lang="fa-IR" b="1" dirty="0" smtClean="0">
                <a:cs typeface="B Yagut" pitchFamily="2" charset="-78"/>
              </a:rPr>
              <a:t>     </a:t>
            </a:r>
          </a:p>
          <a:p>
            <a:pPr>
              <a:buNone/>
            </a:pPr>
            <a:endParaRPr lang="fa-IR" sz="3100" b="1" dirty="0" smtClean="0">
              <a:latin typeface="+mj-lt"/>
              <a:ea typeface="+mj-ea"/>
              <a:cs typeface="B Yagut"/>
            </a:endParaRPr>
          </a:p>
          <a:p>
            <a:pPr>
              <a:buNone/>
            </a:pPr>
            <a:endParaRPr lang="fa-IR" sz="3100" b="1" dirty="0" smtClean="0">
              <a:latin typeface="+mj-lt"/>
              <a:ea typeface="+mj-ea"/>
              <a:cs typeface="B Yagut"/>
            </a:endParaRPr>
          </a:p>
          <a:p>
            <a:endParaRPr lang="fa-IR" sz="2800" dirty="0">
              <a:latin typeface="+mj-lt"/>
              <a:ea typeface="+mj-ea"/>
              <a:cs typeface="B Yagut"/>
            </a:endParaRPr>
          </a:p>
          <a:p>
            <a:pPr marL="0" indent="0">
              <a:buNone/>
            </a:pPr>
            <a:endParaRPr lang="fa-IR" sz="2800" dirty="0" smtClean="0">
              <a:latin typeface="+mj-lt"/>
              <a:ea typeface="+mj-ea"/>
              <a:cs typeface="B Yagut"/>
            </a:endParaRPr>
          </a:p>
          <a:p>
            <a:pPr marL="0" indent="0">
              <a:buNone/>
            </a:pPr>
            <a:r>
              <a:rPr lang="fa-IR" sz="2400" dirty="0" smtClean="0">
                <a:latin typeface="+mj-lt"/>
                <a:ea typeface="+mj-ea"/>
                <a:cs typeface="B Yagut"/>
              </a:rPr>
              <a:t>     اثربخشی این قرص هم زمان با شیردهی به کودک کمتر از شش ماه 99%  است.</a:t>
            </a:r>
            <a:endParaRPr lang="fa-IR" sz="2400" dirty="0">
              <a:latin typeface="+mj-lt"/>
              <a:ea typeface="+mj-ea"/>
              <a:cs typeface="B Yagut"/>
            </a:endParaRPr>
          </a:p>
        </p:txBody>
      </p:sp>
      <p:pic>
        <p:nvPicPr>
          <p:cNvPr id="3075" name="Picture 3" descr="C:\Users\Emdad Rayaneh\Desktop\توبکتومی\6.jpg"/>
          <p:cNvPicPr>
            <a:picLocks noChangeAspect="1" noChangeArrowheads="1"/>
          </p:cNvPicPr>
          <p:nvPr/>
        </p:nvPicPr>
        <p:blipFill>
          <a:blip r:embed="rId4"/>
          <a:srcRect/>
          <a:stretch>
            <a:fillRect/>
          </a:stretch>
        </p:blipFill>
        <p:spPr bwMode="auto">
          <a:xfrm>
            <a:off x="2051720" y="1268760"/>
            <a:ext cx="4970719" cy="2880320"/>
          </a:xfrm>
          <a:prstGeom prst="rect">
            <a:avLst/>
          </a:prstGeom>
          <a:noFill/>
        </p:spPr>
      </p:pic>
      <p:pic>
        <p:nvPicPr>
          <p:cNvPr id="4" name="1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441795" y="7317432"/>
            <a:ext cx="609600" cy="609600"/>
          </a:xfrm>
          <a:prstGeom prst="rect">
            <a:avLst/>
          </a:prstGeom>
        </p:spPr>
      </p:pic>
    </p:spTree>
    <p:extLst>
      <p:ext uri="{BB962C8B-B14F-4D97-AF65-F5344CB8AC3E}">
        <p14:creationId xmlns:p14="http://schemas.microsoft.com/office/powerpoint/2010/main" val="2581109"/>
      </p:ext>
    </p:extLst>
  </p:cSld>
  <p:clrMapOvr>
    <a:masterClrMapping/>
  </p:clrMapOvr>
  <mc:AlternateContent xmlns:mc="http://schemas.openxmlformats.org/markup-compatibility/2006" xmlns:p14="http://schemas.microsoft.com/office/powerpoint/2010/main">
    <mc:Choice Requires="p14">
      <p:transition spd="slow" p14:dur="2000" advClick="0" advTm="51000"/>
    </mc:Choice>
    <mc:Fallback xmlns="">
      <p:transition spd="slow" advClick="0" advTm="5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5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31840" y="216830"/>
            <a:ext cx="3008313" cy="851694"/>
          </a:xfrm>
        </p:spPr>
        <p:txBody>
          <a:bodyPr>
            <a:normAutofit/>
          </a:bodyPr>
          <a:lstStyle/>
          <a:p>
            <a:r>
              <a:rPr lang="fa-IR" sz="4000" b="0" dirty="0" smtClean="0">
                <a:cs typeface="B Yagut"/>
              </a:rPr>
              <a:t>مشخصات سند</a:t>
            </a:r>
            <a:endParaRPr lang="fa-IR" sz="4000" b="0" dirty="0">
              <a:cs typeface="B Yagut"/>
            </a:endParaRPr>
          </a:p>
        </p:txBody>
      </p:sp>
      <p:sp>
        <p:nvSpPr>
          <p:cNvPr id="5" name="Content Placeholder 4"/>
          <p:cNvSpPr>
            <a:spLocks noGrp="1"/>
          </p:cNvSpPr>
          <p:nvPr>
            <p:ph idx="1"/>
          </p:nvPr>
        </p:nvSpPr>
        <p:spPr>
          <a:xfrm>
            <a:off x="3575050" y="273050"/>
            <a:ext cx="5389438" cy="5853113"/>
          </a:xfrm>
        </p:spPr>
        <p:txBody>
          <a:bodyPr>
            <a:normAutofit/>
          </a:bodyPr>
          <a:lstStyle/>
          <a:p>
            <a:pPr marL="0" indent="0">
              <a:buNone/>
            </a:pPr>
            <a:endParaRPr lang="en-US" sz="2800" dirty="0" smtClean="0">
              <a:cs typeface="B Yagut"/>
            </a:endParaRPr>
          </a:p>
          <a:p>
            <a:pPr marL="0" indent="0">
              <a:buNone/>
            </a:pPr>
            <a:endParaRPr lang="en-US" sz="2800" dirty="0">
              <a:cs typeface="B Yagut"/>
            </a:endParaRPr>
          </a:p>
          <a:p>
            <a:pPr marL="0" indent="0">
              <a:buNone/>
            </a:pPr>
            <a:r>
              <a:rPr lang="fa-IR" sz="2400" dirty="0" smtClean="0">
                <a:cs typeface="B Yagut"/>
              </a:rPr>
              <a:t>مشخصات بسته آموزشی</a:t>
            </a:r>
          </a:p>
          <a:p>
            <a:pPr marL="0" indent="0">
              <a:buNone/>
            </a:pPr>
            <a:endParaRPr lang="fa-IR" sz="2400" dirty="0" smtClean="0"/>
          </a:p>
          <a:p>
            <a:pPr marL="0" lvl="0" indent="0">
              <a:buNone/>
            </a:pPr>
            <a:r>
              <a:rPr lang="fa-IR" sz="2400" dirty="0" smtClean="0">
                <a:cs typeface="B Yagut"/>
              </a:rPr>
              <a:t>حیطه درس</a:t>
            </a:r>
            <a:r>
              <a:rPr lang="fa-IR" sz="2400" dirty="0" smtClean="0"/>
              <a:t>: </a:t>
            </a:r>
            <a:r>
              <a:rPr lang="fa-IR" sz="2400" dirty="0" smtClean="0">
                <a:solidFill>
                  <a:prstClr val="black"/>
                </a:solidFill>
                <a:cs typeface="B Yagut"/>
              </a:rPr>
              <a:t>سلامت باروری</a:t>
            </a:r>
          </a:p>
          <a:p>
            <a:pPr marL="0" lvl="0" indent="0">
              <a:buNone/>
            </a:pPr>
            <a:endParaRPr lang="fa-IR" sz="2400" dirty="0" smtClean="0"/>
          </a:p>
          <a:p>
            <a:pPr marL="0" indent="0">
              <a:buNone/>
            </a:pPr>
            <a:r>
              <a:rPr lang="fa-IR" sz="2400" dirty="0" smtClean="0">
                <a:cs typeface="B Yagut"/>
              </a:rPr>
              <a:t>تاریخ آخرین </a:t>
            </a:r>
            <a:r>
              <a:rPr lang="fa-IR" sz="2400" dirty="0" smtClean="0">
                <a:cs typeface="B Yagut"/>
              </a:rPr>
              <a:t>بازنگری:15تیر </a:t>
            </a:r>
            <a:r>
              <a:rPr lang="fa-IR" sz="2400" dirty="0" smtClean="0">
                <a:cs typeface="B Yagut"/>
              </a:rPr>
              <a:t>1399</a:t>
            </a:r>
          </a:p>
          <a:p>
            <a:pPr marL="0" indent="0">
              <a:buNone/>
            </a:pPr>
            <a:endParaRPr lang="fa-IR" sz="2400" dirty="0" smtClean="0">
              <a:cs typeface="B Yagut"/>
            </a:endParaRPr>
          </a:p>
          <a:p>
            <a:pPr marL="0" indent="0">
              <a:buNone/>
            </a:pPr>
            <a:r>
              <a:rPr lang="fa-IR" sz="2400" dirty="0" smtClean="0">
                <a:cs typeface="B Yagut"/>
              </a:rPr>
              <a:t>نوبت </a:t>
            </a:r>
            <a:r>
              <a:rPr lang="fa-IR" sz="2400" smtClean="0">
                <a:cs typeface="B Yagut"/>
              </a:rPr>
              <a:t>تهیه </a:t>
            </a:r>
            <a:r>
              <a:rPr lang="fa-IR" sz="2400" smtClean="0">
                <a:cs typeface="B Yagut"/>
              </a:rPr>
              <a:t>:دوم</a:t>
            </a:r>
            <a:endParaRPr lang="fa-IR" sz="2400" dirty="0" smtClean="0">
              <a:cs typeface="B Yagut"/>
            </a:endParaRPr>
          </a:p>
          <a:p>
            <a:pPr marL="0" indent="0">
              <a:buNone/>
            </a:pPr>
            <a:endParaRPr lang="fa-IR" sz="2400" dirty="0" smtClean="0">
              <a:cs typeface="B Yagut"/>
            </a:endParaRPr>
          </a:p>
          <a:p>
            <a:pPr marL="0" indent="0">
              <a:buNone/>
            </a:pPr>
            <a:r>
              <a:rPr lang="fa-IR" sz="2400" dirty="0" smtClean="0">
                <a:cs typeface="B Yagut"/>
              </a:rPr>
              <a:t>نام فایل:</a:t>
            </a:r>
            <a:r>
              <a:rPr lang="en-US" sz="2400" dirty="0" smtClean="0">
                <a:cs typeface="B Yagut"/>
              </a:rPr>
              <a:t>SB-</a:t>
            </a:r>
            <a:r>
              <a:rPr lang="en-US" sz="2400" dirty="0" err="1" smtClean="0">
                <a:cs typeface="B Yagut"/>
              </a:rPr>
              <a:t>ashnaee</a:t>
            </a:r>
            <a:r>
              <a:rPr lang="en-US" sz="2400" dirty="0" smtClean="0">
                <a:cs typeface="B Yagut"/>
              </a:rPr>
              <a:t>-</a:t>
            </a:r>
            <a:r>
              <a:rPr lang="en-US" sz="2400" dirty="0" err="1" smtClean="0">
                <a:cs typeface="B Yagut"/>
              </a:rPr>
              <a:t>va-entekhabe</a:t>
            </a:r>
            <a:r>
              <a:rPr lang="en-US" sz="2400" dirty="0" smtClean="0">
                <a:cs typeface="B Yagut"/>
              </a:rPr>
              <a:t> raveshhaye-faselegozari-beyn-bardariha-edi2(unit1)</a:t>
            </a:r>
            <a:endParaRPr lang="fa-IR" sz="2400" dirty="0">
              <a:cs typeface="B Yagut"/>
            </a:endParaRPr>
          </a:p>
        </p:txBody>
      </p:sp>
      <p:sp>
        <p:nvSpPr>
          <p:cNvPr id="6" name="Text Placeholder 5"/>
          <p:cNvSpPr>
            <a:spLocks noGrp="1"/>
          </p:cNvSpPr>
          <p:nvPr>
            <p:ph type="body" sz="half" idx="2"/>
          </p:nvPr>
        </p:nvSpPr>
        <p:spPr>
          <a:xfrm>
            <a:off x="251520" y="1628800"/>
            <a:ext cx="3816424" cy="4497363"/>
          </a:xfrm>
        </p:spPr>
        <p:txBody>
          <a:bodyPr>
            <a:normAutofit fontScale="62500" lnSpcReduction="20000"/>
          </a:bodyPr>
          <a:lstStyle/>
          <a:p>
            <a:endParaRPr lang="fa-IR" dirty="0" smtClean="0"/>
          </a:p>
          <a:p>
            <a:endParaRPr lang="fa-IR" dirty="0"/>
          </a:p>
          <a:p>
            <a:endParaRPr lang="fa-IR" dirty="0" smtClean="0"/>
          </a:p>
          <a:p>
            <a:endParaRPr lang="fa-IR" dirty="0"/>
          </a:p>
          <a:p>
            <a:pPr algn="ctr"/>
            <a:endParaRPr lang="fa-IR" sz="3200" dirty="0" smtClean="0">
              <a:latin typeface="B Yagut"/>
            </a:endParaRPr>
          </a:p>
          <a:p>
            <a:pPr algn="ctr"/>
            <a:endParaRPr lang="fa-IR" sz="3200" dirty="0" smtClean="0">
              <a:latin typeface="B Yagut"/>
            </a:endParaRPr>
          </a:p>
          <a:p>
            <a:pPr algn="ctr"/>
            <a:endParaRPr lang="fa-IR" sz="3000" dirty="0" smtClean="0"/>
          </a:p>
          <a:p>
            <a:pPr algn="ctr"/>
            <a:r>
              <a:rPr lang="fa-IR" sz="3000" dirty="0" smtClean="0">
                <a:cs typeface="B Yagut" pitchFamily="2" charset="-78"/>
              </a:rPr>
              <a:t>تکتم </a:t>
            </a:r>
            <a:r>
              <a:rPr lang="fa-IR" sz="3000" dirty="0">
                <a:cs typeface="B Yagut" pitchFamily="2" charset="-78"/>
              </a:rPr>
              <a:t>زرگرانی</a:t>
            </a:r>
          </a:p>
          <a:p>
            <a:pPr algn="ctr"/>
            <a:endParaRPr lang="fa-IR" sz="3000" dirty="0">
              <a:cs typeface="B Yagut" pitchFamily="2" charset="-78"/>
            </a:endParaRPr>
          </a:p>
          <a:p>
            <a:pPr algn="ctr"/>
            <a:r>
              <a:rPr lang="fa-IR" sz="3000" dirty="0">
                <a:cs typeface="B Yagut" pitchFamily="2" charset="-78"/>
              </a:rPr>
              <a:t>کارشناسی مامایی</a:t>
            </a:r>
          </a:p>
          <a:p>
            <a:pPr algn="ctr"/>
            <a:endParaRPr lang="fa-IR" sz="3000" dirty="0">
              <a:cs typeface="B Yagut" pitchFamily="2" charset="-78"/>
            </a:endParaRPr>
          </a:p>
          <a:p>
            <a:pPr algn="ctr"/>
            <a:endParaRPr lang="fa-IR" sz="3000" dirty="0">
              <a:cs typeface="B Yagut" pitchFamily="2" charset="-78"/>
            </a:endParaRPr>
          </a:p>
          <a:p>
            <a:pPr algn="ctr"/>
            <a:r>
              <a:rPr lang="fa-IR" sz="3000" dirty="0">
                <a:cs typeface="B Yagut" pitchFamily="2" charset="-78"/>
              </a:rPr>
              <a:t>مربی مرکز آموزش بهورزی گرگان</a:t>
            </a:r>
          </a:p>
          <a:p>
            <a:pPr algn="ctr"/>
            <a:endParaRPr lang="fa-IR" sz="3000" dirty="0">
              <a:cs typeface="B Yagut" pitchFamily="2" charset="-78"/>
            </a:endParaRPr>
          </a:p>
          <a:p>
            <a:pPr algn="ctr"/>
            <a:endParaRPr lang="fa-IR" sz="3000" dirty="0">
              <a:cs typeface="B Yagut" pitchFamily="2" charset="-78"/>
            </a:endParaRPr>
          </a:p>
          <a:p>
            <a:pPr algn="ctr"/>
            <a:r>
              <a:rPr lang="fa-IR" sz="3000" dirty="0">
                <a:cs typeface="B Yagut" pitchFamily="2" charset="-78"/>
              </a:rPr>
              <a:t>دانشگاه علوم پزشکی و خدمات بهداشتی درمانی گلستان</a:t>
            </a:r>
          </a:p>
        </p:txBody>
      </p:sp>
      <p:pic>
        <p:nvPicPr>
          <p:cNvPr id="7" name="Picture 2" descr="C:\Users\kin\Desktop\تکتم.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1556792"/>
            <a:ext cx="1388340" cy="14401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58891" y="1167135"/>
            <a:ext cx="2029723" cy="461665"/>
          </a:xfrm>
          <a:prstGeom prst="rect">
            <a:avLst/>
          </a:prstGeom>
          <a:noFill/>
        </p:spPr>
        <p:txBody>
          <a:bodyPr wrap="none" rtlCol="0">
            <a:spAutoFit/>
          </a:bodyPr>
          <a:lstStyle/>
          <a:p>
            <a:pPr algn="ctr"/>
            <a:r>
              <a:rPr lang="fa-IR" sz="2400" dirty="0" smtClean="0">
                <a:cs typeface="B Yagut" pitchFamily="2" charset="-78"/>
              </a:rPr>
              <a:t>مشخصات مدرس</a:t>
            </a:r>
            <a:endParaRPr lang="en-US" sz="2400" dirty="0">
              <a:cs typeface="B Yagut" pitchFamily="2" charset="-78"/>
            </a:endParaRPr>
          </a:p>
        </p:txBody>
      </p:sp>
      <p:pic>
        <p:nvPicPr>
          <p:cNvPr id="8" name="0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25216" y="7389440"/>
            <a:ext cx="609600" cy="609600"/>
          </a:xfrm>
          <a:prstGeom prst="rect">
            <a:avLst/>
          </a:prstGeom>
        </p:spPr>
      </p:pic>
    </p:spTree>
    <p:extLst>
      <p:ext uri="{BB962C8B-B14F-4D97-AF65-F5344CB8AC3E}">
        <p14:creationId xmlns:p14="http://schemas.microsoft.com/office/powerpoint/2010/main" val="1491312017"/>
      </p:ext>
    </p:extLst>
  </p:cSld>
  <p:clrMapOvr>
    <a:masterClrMapping/>
  </p:clrMapOvr>
  <mc:AlternateContent xmlns:mc="http://schemas.openxmlformats.org/markup-compatibility/2006" xmlns:p14="http://schemas.microsoft.com/office/powerpoint/2010/main">
    <mc:Choice Requires="p14">
      <p:transition spd="slow" p14:dur="2000" advClick="0" advTm="22000"/>
    </mc:Choice>
    <mc:Fallback xmlns="">
      <p:transition spd="slow" advClick="0" advTm="2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82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10146"/>
          </a:xfrm>
        </p:spPr>
        <p:txBody>
          <a:bodyPr>
            <a:normAutofit fontScale="90000"/>
          </a:bodyPr>
          <a:lstStyle/>
          <a:p>
            <a:pPr marL="342900" lvl="0" indent="-342900" algn="r">
              <a:spcBef>
                <a:spcPct val="20000"/>
              </a:spcBef>
            </a:pPr>
            <a:r>
              <a:rPr lang="fa-IR" b="1" dirty="0">
                <a:solidFill>
                  <a:prstClr val="black"/>
                </a:solidFill>
                <a:ea typeface="+mn-ea"/>
                <a:cs typeface="B Yagut"/>
              </a:rPr>
              <a:t>مکانیسم </a:t>
            </a:r>
            <a:r>
              <a:rPr lang="fa-IR" b="1" dirty="0" smtClean="0">
                <a:solidFill>
                  <a:prstClr val="black"/>
                </a:solidFill>
                <a:ea typeface="+mn-ea"/>
                <a:cs typeface="B Yagut"/>
              </a:rPr>
              <a:t>عمل لاینسترنول </a:t>
            </a:r>
            <a:r>
              <a:rPr lang="fa-IR" sz="3200" b="1" dirty="0">
                <a:solidFill>
                  <a:prstClr val="black"/>
                </a:solidFill>
                <a:ea typeface="+mn-ea"/>
                <a:cs typeface="B Yagut"/>
              </a:rPr>
              <a:t/>
            </a:r>
            <a:br>
              <a:rPr lang="fa-IR" sz="3200" b="1" dirty="0">
                <a:solidFill>
                  <a:prstClr val="black"/>
                </a:solidFill>
                <a:ea typeface="+mn-ea"/>
                <a:cs typeface="B Yagut"/>
              </a:rPr>
            </a:br>
            <a:endParaRPr lang="fa-IR" dirty="0"/>
          </a:p>
        </p:txBody>
      </p:sp>
      <p:sp>
        <p:nvSpPr>
          <p:cNvPr id="3" name="Content Placeholder 2"/>
          <p:cNvSpPr>
            <a:spLocks noGrp="1"/>
          </p:cNvSpPr>
          <p:nvPr>
            <p:ph idx="1"/>
          </p:nvPr>
        </p:nvSpPr>
        <p:spPr>
          <a:xfrm>
            <a:off x="-108520" y="1515143"/>
            <a:ext cx="9252520" cy="2633937"/>
          </a:xfrm>
        </p:spPr>
        <p:txBody>
          <a:bodyPr>
            <a:normAutofit/>
          </a:bodyPr>
          <a:lstStyle/>
          <a:p>
            <a:pPr lvl="0"/>
            <a:r>
              <a:rPr lang="fa-IR" sz="2400" dirty="0">
                <a:solidFill>
                  <a:prstClr val="black"/>
                </a:solidFill>
                <a:cs typeface="B Yagut"/>
              </a:rPr>
              <a:t>دشوار نمودن رسیدن اسپرم به رحم به دلیل افزایش غلظت ترشحات دهانه رحم </a:t>
            </a:r>
          </a:p>
          <a:p>
            <a:pPr lvl="0"/>
            <a:r>
              <a:rPr lang="fa-IR" sz="2400" dirty="0">
                <a:solidFill>
                  <a:prstClr val="black"/>
                </a:solidFill>
                <a:cs typeface="B Yagut"/>
              </a:rPr>
              <a:t>جلوگیری از تخمک گذاری ماهانه ( در نیمی از استفاده کننده ها )</a:t>
            </a:r>
          </a:p>
          <a:p>
            <a:pPr lvl="0"/>
            <a:r>
              <a:rPr lang="fa-IR" sz="2400" dirty="0">
                <a:solidFill>
                  <a:prstClr val="black"/>
                </a:solidFill>
                <a:cs typeface="B Yagut"/>
              </a:rPr>
              <a:t>تاثیر بر مخاط داخلی رحم ( آندومتر ) </a:t>
            </a:r>
          </a:p>
          <a:p>
            <a:pPr marL="0" indent="0">
              <a:buNone/>
            </a:pPr>
            <a:endParaRPr lang="fa-IR" sz="2800" dirty="0"/>
          </a:p>
        </p:txBody>
      </p:sp>
      <p:pic>
        <p:nvPicPr>
          <p:cNvPr id="4" name="1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547664" y="7317432"/>
            <a:ext cx="609600" cy="609600"/>
          </a:xfrm>
          <a:prstGeom prst="rect">
            <a:avLst/>
          </a:prstGeom>
        </p:spPr>
      </p:pic>
    </p:spTree>
    <p:extLst>
      <p:ext uri="{BB962C8B-B14F-4D97-AF65-F5344CB8AC3E}">
        <p14:creationId xmlns:p14="http://schemas.microsoft.com/office/powerpoint/2010/main" val="2061056482"/>
      </p:ext>
    </p:extLst>
  </p:cSld>
  <p:clrMapOvr>
    <a:masterClrMapping/>
  </p:clrMapOvr>
  <mc:AlternateContent xmlns:mc="http://schemas.openxmlformats.org/markup-compatibility/2006" xmlns:p14="http://schemas.microsoft.com/office/powerpoint/2010/main">
    <mc:Choice Requires="p14">
      <p:transition spd="slow" p14:dur="2000" advClick="0" advTm="21000"/>
    </mc:Choice>
    <mc:Fallback xmlns="">
      <p:transition spd="slow" advClick="0" advTm="2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cs typeface="B Yagut"/>
              </a:rPr>
              <a:t>موارد منع مصرف مطلق </a:t>
            </a:r>
            <a:r>
              <a:rPr lang="fa-IR" sz="4000" dirty="0" smtClean="0">
                <a:cs typeface="B Yagut"/>
              </a:rPr>
              <a:t>لاینسترنول</a:t>
            </a:r>
            <a:endParaRPr lang="fa-IR" sz="4000" dirty="0">
              <a:cs typeface="B Yagut"/>
            </a:endParaRPr>
          </a:p>
        </p:txBody>
      </p:sp>
      <p:sp>
        <p:nvSpPr>
          <p:cNvPr id="3" name="Content Placeholder 2"/>
          <p:cNvSpPr>
            <a:spLocks noGrp="1"/>
          </p:cNvSpPr>
          <p:nvPr>
            <p:ph idx="1"/>
          </p:nvPr>
        </p:nvSpPr>
        <p:spPr>
          <a:xfrm>
            <a:off x="0" y="1714488"/>
            <a:ext cx="9144000" cy="4411675"/>
          </a:xfrm>
        </p:spPr>
        <p:txBody>
          <a:bodyPr>
            <a:normAutofit/>
          </a:bodyPr>
          <a:lstStyle/>
          <a:p>
            <a:pPr lvl="0"/>
            <a:r>
              <a:rPr lang="fa-IR" sz="2800" dirty="0">
                <a:solidFill>
                  <a:prstClr val="black"/>
                </a:solidFill>
                <a:cs typeface="B Yagut" pitchFamily="2" charset="-78"/>
              </a:rPr>
              <a:t>ابتلای فعلی به مشکل لخته شدن خون </a:t>
            </a:r>
            <a:r>
              <a:rPr lang="fa-IR" sz="2800" dirty="0" smtClean="0">
                <a:solidFill>
                  <a:prstClr val="black"/>
                </a:solidFill>
                <a:cs typeface="B Yagut" pitchFamily="2" charset="-78"/>
              </a:rPr>
              <a:t>در وریدهای </a:t>
            </a:r>
            <a:r>
              <a:rPr lang="fa-IR" sz="2800" dirty="0">
                <a:solidFill>
                  <a:prstClr val="black"/>
                </a:solidFill>
                <a:cs typeface="B Yagut" pitchFamily="2" charset="-78"/>
              </a:rPr>
              <a:t>عمقی، </a:t>
            </a:r>
            <a:r>
              <a:rPr lang="fa-IR" sz="2800" dirty="0" smtClean="0">
                <a:solidFill>
                  <a:prstClr val="black"/>
                </a:solidFill>
                <a:cs typeface="B Yagut" pitchFamily="2" charset="-78"/>
              </a:rPr>
              <a:t>آمبولی</a:t>
            </a:r>
          </a:p>
          <a:p>
            <a:pPr marL="0" lvl="0" indent="0">
              <a:buNone/>
            </a:pPr>
            <a:endParaRPr lang="fa-IR" sz="2800" dirty="0">
              <a:solidFill>
                <a:prstClr val="black"/>
              </a:solidFill>
              <a:cs typeface="B Yagut" pitchFamily="2" charset="-78"/>
            </a:endParaRPr>
          </a:p>
          <a:p>
            <a:pPr lvl="0"/>
            <a:r>
              <a:rPr lang="fa-IR" sz="2800" dirty="0">
                <a:solidFill>
                  <a:prstClr val="black"/>
                </a:solidFill>
                <a:cs typeface="B Yagut" pitchFamily="2" charset="-78"/>
              </a:rPr>
              <a:t>سابقه /ابتلای به سرطان پستان</a:t>
            </a:r>
          </a:p>
          <a:p>
            <a:endParaRPr lang="fa-IR" sz="2800" dirty="0" smtClean="0">
              <a:cs typeface="B Yagut" pitchFamily="2" charset="-78"/>
            </a:endParaRPr>
          </a:p>
          <a:p>
            <a:r>
              <a:rPr lang="fa-IR" sz="2800" dirty="0" smtClean="0">
                <a:cs typeface="B Yagut" pitchFamily="2" charset="-78"/>
              </a:rPr>
              <a:t>خونریزی غیر طبیعی رحمی</a:t>
            </a:r>
          </a:p>
          <a:p>
            <a:pPr>
              <a:buNone/>
            </a:pPr>
            <a:endParaRPr lang="fa-IR" sz="2800" dirty="0" smtClean="0">
              <a:cs typeface="B Yagut" pitchFamily="2" charset="-78"/>
            </a:endParaRPr>
          </a:p>
          <a:p>
            <a:r>
              <a:rPr lang="fa-IR" sz="2800" dirty="0" smtClean="0">
                <a:cs typeface="B Yagut" pitchFamily="2" charset="-78"/>
              </a:rPr>
              <a:t>اختلالات مزمن یا حاد کبدی ( تومور ، هپاتیت و .....)</a:t>
            </a:r>
          </a:p>
          <a:p>
            <a:pPr>
              <a:buNone/>
            </a:pPr>
            <a:endParaRPr lang="fa-IR" sz="2800" dirty="0" smtClean="0">
              <a:cs typeface="B Yagut" pitchFamily="2" charset="-78"/>
            </a:endParaRPr>
          </a:p>
          <a:p>
            <a:pPr marL="0" indent="0">
              <a:buNone/>
            </a:pPr>
            <a:endParaRPr lang="fa-IR" sz="2800" dirty="0" smtClean="0">
              <a:cs typeface="B Yagut" pitchFamily="2" charset="-78"/>
            </a:endParaRPr>
          </a:p>
        </p:txBody>
      </p:sp>
      <p:pic>
        <p:nvPicPr>
          <p:cNvPr id="4" name="2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403648" y="7173416"/>
            <a:ext cx="609600" cy="609600"/>
          </a:xfrm>
          <a:prstGeom prst="rect">
            <a:avLst/>
          </a:prstGeom>
        </p:spPr>
      </p:pic>
    </p:spTree>
    <p:extLst>
      <p:ext uri="{BB962C8B-B14F-4D97-AF65-F5344CB8AC3E}">
        <p14:creationId xmlns:p14="http://schemas.microsoft.com/office/powerpoint/2010/main" val="401141574"/>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7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cs typeface="B Yagut"/>
              </a:rPr>
              <a:t>موارد منع مصرف نسبی </a:t>
            </a:r>
            <a:r>
              <a:rPr lang="fa-IR" sz="4000" dirty="0" smtClean="0">
                <a:cs typeface="B Yagut"/>
              </a:rPr>
              <a:t>لاینسترنول</a:t>
            </a:r>
            <a:endParaRPr lang="fa-IR" sz="4000" dirty="0">
              <a:cs typeface="B Yagut"/>
            </a:endParaRPr>
          </a:p>
        </p:txBody>
      </p:sp>
      <p:sp>
        <p:nvSpPr>
          <p:cNvPr id="3" name="Content Placeholder 2"/>
          <p:cNvSpPr>
            <a:spLocks noGrp="1"/>
          </p:cNvSpPr>
          <p:nvPr>
            <p:ph idx="1"/>
          </p:nvPr>
        </p:nvSpPr>
        <p:spPr>
          <a:xfrm>
            <a:off x="539552" y="1484784"/>
            <a:ext cx="8229600" cy="4625989"/>
          </a:xfrm>
        </p:spPr>
        <p:txBody>
          <a:bodyPr/>
          <a:lstStyle/>
          <a:p>
            <a:pPr lvl="0"/>
            <a:endParaRPr lang="fa-IR" sz="2800" dirty="0" smtClean="0">
              <a:solidFill>
                <a:prstClr val="black"/>
              </a:solidFill>
              <a:cs typeface="B Yagut" pitchFamily="2" charset="-78"/>
            </a:endParaRPr>
          </a:p>
          <a:p>
            <a:pPr lvl="0"/>
            <a:endParaRPr lang="fa-IR" sz="2800" dirty="0">
              <a:solidFill>
                <a:prstClr val="black"/>
              </a:solidFill>
              <a:cs typeface="B Yagut" pitchFamily="2" charset="-78"/>
            </a:endParaRPr>
          </a:p>
          <a:p>
            <a:pPr lvl="0"/>
            <a:r>
              <a:rPr lang="fa-IR" sz="2800" dirty="0" smtClean="0">
                <a:solidFill>
                  <a:prstClr val="black"/>
                </a:solidFill>
                <a:cs typeface="B Yagut" pitchFamily="2" charset="-78"/>
              </a:rPr>
              <a:t>سابقه </a:t>
            </a:r>
            <a:r>
              <a:rPr lang="fa-IR" sz="2800" dirty="0">
                <a:solidFill>
                  <a:prstClr val="black"/>
                </a:solidFill>
                <a:cs typeface="B Yagut" pitchFamily="2" charset="-78"/>
              </a:rPr>
              <a:t>حاملگی خارج رحمی ( </a:t>
            </a:r>
            <a:r>
              <a:rPr lang="en-US" sz="2800" dirty="0">
                <a:solidFill>
                  <a:prstClr val="black"/>
                </a:solidFill>
                <a:cs typeface="B Yagut" pitchFamily="2" charset="-78"/>
              </a:rPr>
              <a:t>EP</a:t>
            </a:r>
            <a:r>
              <a:rPr lang="fa-IR" sz="2800" dirty="0">
                <a:solidFill>
                  <a:prstClr val="black"/>
                </a:solidFill>
                <a:cs typeface="B Yagut" pitchFamily="2" charset="-78"/>
              </a:rPr>
              <a:t>) </a:t>
            </a:r>
            <a:endParaRPr lang="fa-IR" sz="2800" dirty="0" smtClean="0">
              <a:cs typeface="B Yagut" pitchFamily="2" charset="-78"/>
            </a:endParaRPr>
          </a:p>
          <a:p>
            <a:r>
              <a:rPr lang="fa-IR" sz="2800" dirty="0" smtClean="0">
                <a:cs typeface="B Yagut" pitchFamily="2" charset="-78"/>
              </a:rPr>
              <a:t>وزن بیشتر از 70 کیلوگرم</a:t>
            </a:r>
          </a:p>
          <a:p>
            <a:pPr lvl="0"/>
            <a:r>
              <a:rPr lang="fa-IR" sz="2800" dirty="0">
                <a:solidFill>
                  <a:prstClr val="black"/>
                </a:solidFill>
                <a:cs typeface="B Yagut" pitchFamily="2" charset="-78"/>
              </a:rPr>
              <a:t>فشارخون بالا (160/100 میلیمتر جیوه و بالاتر </a:t>
            </a:r>
            <a:r>
              <a:rPr lang="fa-IR" sz="2800" dirty="0" smtClean="0">
                <a:solidFill>
                  <a:prstClr val="black"/>
                </a:solidFill>
                <a:cs typeface="B Yagut" pitchFamily="2" charset="-78"/>
              </a:rPr>
              <a:t>)</a:t>
            </a:r>
            <a:endParaRPr lang="fa-IR" sz="2800" dirty="0" smtClean="0">
              <a:cs typeface="B Yagut" pitchFamily="2" charset="-78"/>
            </a:endParaRPr>
          </a:p>
          <a:p>
            <a:r>
              <a:rPr lang="fa-IR" sz="2800" dirty="0" smtClean="0">
                <a:cs typeface="B Yagut" pitchFamily="2" charset="-78"/>
              </a:rPr>
              <a:t>سابقه کلستاز بارداری</a:t>
            </a:r>
          </a:p>
          <a:p>
            <a:r>
              <a:rPr lang="fa-IR" sz="2800" dirty="0" smtClean="0">
                <a:cs typeface="B Yagut" pitchFamily="2" charset="-78"/>
              </a:rPr>
              <a:t>مصرف همزمان داروهای ضد تشنج و ریفامپین و گریزوفولوین</a:t>
            </a:r>
          </a:p>
          <a:p>
            <a:pPr>
              <a:buNone/>
            </a:pPr>
            <a:endParaRPr lang="fa-IR" b="1" dirty="0">
              <a:cs typeface="B Yagut" pitchFamily="2" charset="-78"/>
            </a:endParaRPr>
          </a:p>
        </p:txBody>
      </p:sp>
      <p:pic>
        <p:nvPicPr>
          <p:cNvPr id="6146" name="Picture 2" descr="C:\Users\Emdad Rayaneh\Desktop\توبکتومی\224.jpg"/>
          <p:cNvPicPr>
            <a:picLocks noChangeAspect="1" noChangeArrowheads="1"/>
          </p:cNvPicPr>
          <p:nvPr/>
        </p:nvPicPr>
        <p:blipFill>
          <a:blip r:embed="rId4"/>
          <a:srcRect/>
          <a:stretch>
            <a:fillRect/>
          </a:stretch>
        </p:blipFill>
        <p:spPr bwMode="auto">
          <a:xfrm>
            <a:off x="214282" y="1142984"/>
            <a:ext cx="2463662" cy="2428892"/>
          </a:xfrm>
          <a:prstGeom prst="rect">
            <a:avLst/>
          </a:prstGeom>
          <a:noFill/>
        </p:spPr>
      </p:pic>
      <p:pic>
        <p:nvPicPr>
          <p:cNvPr id="4" name="2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15616" y="7461448"/>
            <a:ext cx="609600" cy="609600"/>
          </a:xfrm>
          <a:prstGeom prst="rect">
            <a:avLst/>
          </a:prstGeom>
        </p:spPr>
      </p:pic>
    </p:spTree>
    <p:extLst>
      <p:ext uri="{BB962C8B-B14F-4D97-AF65-F5344CB8AC3E}">
        <p14:creationId xmlns:p14="http://schemas.microsoft.com/office/powerpoint/2010/main" val="2363617151"/>
      </p:ext>
    </p:extLst>
  </p:cSld>
  <p:clrMapOvr>
    <a:masterClrMapping/>
  </p:clrMapOvr>
  <mc:AlternateContent xmlns:mc="http://schemas.openxmlformats.org/markup-compatibility/2006" xmlns:p14="http://schemas.microsoft.com/office/powerpoint/2010/main">
    <mc:Choice Requires="p14">
      <p:transition spd="slow" p14:dur="2000" advClick="0" advTm="27000"/>
    </mc:Choice>
    <mc:Fallback xmlns="">
      <p:transition spd="slow" advClick="0" advTm="2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0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smtClean="0">
                <a:cs typeface="B Yagut"/>
              </a:rPr>
              <a:t>عوارض لاینسترنول </a:t>
            </a:r>
            <a:endParaRPr lang="en-US" sz="4000" dirty="0">
              <a:cs typeface="B Yagut"/>
            </a:endParaRPr>
          </a:p>
        </p:txBody>
      </p:sp>
      <p:sp>
        <p:nvSpPr>
          <p:cNvPr id="3" name="Content Placeholder 2"/>
          <p:cNvSpPr>
            <a:spLocks noGrp="1"/>
          </p:cNvSpPr>
          <p:nvPr>
            <p:ph idx="1"/>
          </p:nvPr>
        </p:nvSpPr>
        <p:spPr/>
        <p:txBody>
          <a:bodyPr>
            <a:normAutofit/>
          </a:bodyPr>
          <a:lstStyle/>
          <a:p>
            <a:r>
              <a:rPr lang="fa-IR" dirty="0" smtClean="0">
                <a:solidFill>
                  <a:prstClr val="black"/>
                </a:solidFill>
                <a:cs typeface="B Yagut" pitchFamily="2" charset="-78"/>
              </a:rPr>
              <a:t>حساس شدن پستان ها </a:t>
            </a:r>
          </a:p>
          <a:p>
            <a:r>
              <a:rPr lang="fa-IR" dirty="0" smtClean="0">
                <a:solidFill>
                  <a:prstClr val="black"/>
                </a:solidFill>
                <a:cs typeface="B Yagut" pitchFamily="2" charset="-78"/>
              </a:rPr>
              <a:t>سایرعوارض احتمالی</a:t>
            </a:r>
          </a:p>
          <a:p>
            <a:pPr marL="0" indent="0">
              <a:buNone/>
            </a:pPr>
            <a:endParaRPr lang="fa-IR" sz="2800" dirty="0">
              <a:solidFill>
                <a:prstClr val="black"/>
              </a:solidFill>
              <a:cs typeface="B Yagut" pitchFamily="2" charset="-78"/>
            </a:endParaRPr>
          </a:p>
          <a:p>
            <a:pPr marL="0" indent="0">
              <a:buNone/>
            </a:pPr>
            <a:endParaRPr lang="fa-IR" b="1" dirty="0" smtClean="0">
              <a:cs typeface="B Yagut" pitchFamily="2" charset="-78"/>
            </a:endParaRPr>
          </a:p>
        </p:txBody>
      </p:sp>
      <p:pic>
        <p:nvPicPr>
          <p:cNvPr id="3075" name="Picture 3" descr="C:\Users\Emdad Rayaneh\Desktop\عکس روشهای پیشگیری\index000.jpg"/>
          <p:cNvPicPr>
            <a:picLocks noChangeAspect="1" noChangeArrowheads="1"/>
          </p:cNvPicPr>
          <p:nvPr/>
        </p:nvPicPr>
        <p:blipFill>
          <a:blip r:embed="rId4"/>
          <a:srcRect/>
          <a:stretch>
            <a:fillRect/>
          </a:stretch>
        </p:blipFill>
        <p:spPr bwMode="auto">
          <a:xfrm>
            <a:off x="683568" y="3429000"/>
            <a:ext cx="5786477" cy="2786082"/>
          </a:xfrm>
          <a:prstGeom prst="rect">
            <a:avLst/>
          </a:prstGeom>
          <a:noFill/>
        </p:spPr>
      </p:pic>
      <p:pic>
        <p:nvPicPr>
          <p:cNvPr id="4" name="2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475656" y="7461448"/>
            <a:ext cx="609600" cy="609600"/>
          </a:xfrm>
          <a:prstGeom prst="rect">
            <a:avLst/>
          </a:prstGeom>
        </p:spPr>
      </p:pic>
    </p:spTree>
    <p:extLst>
      <p:ext uri="{BB962C8B-B14F-4D97-AF65-F5344CB8AC3E}">
        <p14:creationId xmlns:p14="http://schemas.microsoft.com/office/powerpoint/2010/main" val="3463974380"/>
      </p:ext>
    </p:extLst>
  </p:cSld>
  <p:clrMapOvr>
    <a:masterClrMapping/>
  </p:clrMapOvr>
  <mc:AlternateContent xmlns:mc="http://schemas.openxmlformats.org/markup-compatibility/2006" xmlns:p14="http://schemas.microsoft.com/office/powerpoint/2010/main">
    <mc:Choice Requires="p14">
      <p:transition spd="slow" p14:dur="2000" advClick="0" advTm="14000"/>
    </mc:Choice>
    <mc:Fallback xmlns="">
      <p:transition spd="slow" advClick="0" advTm="1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14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54162"/>
          </a:xfrm>
        </p:spPr>
        <p:txBody>
          <a:bodyPr>
            <a:normAutofit/>
          </a:bodyPr>
          <a:lstStyle/>
          <a:p>
            <a:pPr algn="r"/>
            <a:r>
              <a:rPr lang="fa-IR" sz="4000" b="1" dirty="0" smtClean="0">
                <a:cs typeface="B Yagut"/>
              </a:rPr>
              <a:t>هشدارها</a:t>
            </a:r>
            <a:r>
              <a:rPr lang="fa-IR" sz="4000" dirty="0" smtClean="0">
                <a:cs typeface="B Yagut"/>
              </a:rPr>
              <a:t>(لاینسترنول)</a:t>
            </a:r>
            <a:endParaRPr lang="fa-IR" sz="4000" dirty="0">
              <a:cs typeface="B Yagut"/>
            </a:endParaRPr>
          </a:p>
        </p:txBody>
      </p:sp>
      <p:sp>
        <p:nvSpPr>
          <p:cNvPr id="3" name="Content Placeholder 2"/>
          <p:cNvSpPr>
            <a:spLocks noGrp="1"/>
          </p:cNvSpPr>
          <p:nvPr>
            <p:ph idx="1"/>
          </p:nvPr>
        </p:nvSpPr>
        <p:spPr>
          <a:xfrm>
            <a:off x="214282" y="1214422"/>
            <a:ext cx="8472518" cy="4911741"/>
          </a:xfrm>
        </p:spPr>
        <p:txBody>
          <a:bodyPr>
            <a:normAutofit/>
          </a:bodyPr>
          <a:lstStyle/>
          <a:p>
            <a:pPr marL="0" indent="0">
              <a:buNone/>
            </a:pPr>
            <a:endParaRPr lang="fa-IR" sz="2800" dirty="0">
              <a:cs typeface="B Yagut" pitchFamily="2" charset="-78"/>
            </a:endParaRPr>
          </a:p>
          <a:p>
            <a:r>
              <a:rPr lang="fa-IR" sz="2800" dirty="0" smtClean="0">
                <a:cs typeface="B Yagut" pitchFamily="2" charset="-78"/>
              </a:rPr>
              <a:t>احتمال پارگی کیست های تخمدانی</a:t>
            </a:r>
          </a:p>
          <a:p>
            <a:r>
              <a:rPr lang="fa-IR" sz="2800" dirty="0" smtClean="0">
                <a:cs typeface="B Yagut" pitchFamily="2" charset="-78"/>
              </a:rPr>
              <a:t>حاملگی خارج رحمی</a:t>
            </a:r>
          </a:p>
          <a:p>
            <a:r>
              <a:rPr lang="fa-IR" sz="2800" dirty="0" smtClean="0">
                <a:cs typeface="B Yagut" pitchFamily="2" charset="-78"/>
              </a:rPr>
              <a:t>خونریزی شدید</a:t>
            </a:r>
          </a:p>
          <a:p>
            <a:r>
              <a:rPr lang="fa-IR" sz="2800" dirty="0" smtClean="0">
                <a:cs typeface="B Yagut" pitchFamily="2" charset="-78"/>
              </a:rPr>
              <a:t>درد شدید قفسه سینه</a:t>
            </a:r>
          </a:p>
          <a:p>
            <a:r>
              <a:rPr lang="fa-IR" sz="2800" dirty="0" smtClean="0">
                <a:cs typeface="B Yagut" pitchFamily="2" charset="-78"/>
              </a:rPr>
              <a:t>زردی پوست و چشم</a:t>
            </a:r>
          </a:p>
          <a:p>
            <a:r>
              <a:rPr lang="fa-IR" sz="2800" dirty="0" smtClean="0">
                <a:cs typeface="B Yagut" pitchFamily="2" charset="-78"/>
              </a:rPr>
              <a:t>خونریزی نامرتب رحمی</a:t>
            </a:r>
          </a:p>
          <a:p>
            <a:r>
              <a:rPr lang="fa-IR" sz="2800" dirty="0" smtClean="0">
                <a:cs typeface="B Yagut" pitchFamily="2" charset="-78"/>
              </a:rPr>
              <a:t>سردرد شدید(میگرن-سردردهای شدید همراه با تاری دید)</a:t>
            </a:r>
          </a:p>
          <a:p>
            <a:pPr marL="0" indent="0">
              <a:buNone/>
            </a:pPr>
            <a:endParaRPr lang="fa-IR" sz="2800" dirty="0" smtClean="0">
              <a:cs typeface="B Yagut" pitchFamily="2" charset="-78"/>
            </a:endParaRPr>
          </a:p>
          <a:p>
            <a:endParaRPr lang="fa-IR" sz="2800" b="1" dirty="0">
              <a:cs typeface="B Yagut" pitchFamily="2" charset="-78"/>
            </a:endParaRPr>
          </a:p>
        </p:txBody>
      </p:sp>
      <p:pic>
        <p:nvPicPr>
          <p:cNvPr id="4" name="2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5616" y="7461448"/>
            <a:ext cx="609600" cy="609600"/>
          </a:xfrm>
          <a:prstGeom prst="rect">
            <a:avLst/>
          </a:prstGeom>
        </p:spPr>
      </p:pic>
      <p:pic>
        <p:nvPicPr>
          <p:cNvPr id="2050" name="Picture 2" descr="C:\Users\karbasi\Desktop\علامت خطر.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20416" y="260623"/>
            <a:ext cx="2376289" cy="1944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598533"/>
      </p:ext>
    </p:extLst>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93145000"/>
              </p:ext>
            </p:extLst>
          </p:nvPr>
        </p:nvGraphicFramePr>
        <p:xfrm>
          <a:off x="0" y="260648"/>
          <a:ext cx="9144000" cy="6480721"/>
        </p:xfrm>
        <a:graphic>
          <a:graphicData uri="http://schemas.openxmlformats.org/drawingml/2006/table">
            <a:tbl>
              <a:tblPr rtl="1" firstRow="1" firstCol="1" bandRow="1"/>
              <a:tblGrid>
                <a:gridCol w="3213219"/>
                <a:gridCol w="1987967"/>
                <a:gridCol w="3942814"/>
              </a:tblGrid>
              <a:tr h="897264">
                <a:tc>
                  <a:txBody>
                    <a:bodyPr/>
                    <a:lstStyle/>
                    <a:p>
                      <a:pPr algn="ctr" rtl="1">
                        <a:lnSpc>
                          <a:spcPct val="115000"/>
                        </a:lnSpc>
                        <a:spcAft>
                          <a:spcPts val="0"/>
                        </a:spcAft>
                      </a:pPr>
                      <a:r>
                        <a:rPr lang="fa-IR" sz="2000" b="0" kern="1200" dirty="0" smtClean="0">
                          <a:solidFill>
                            <a:schemeClr val="tx1"/>
                          </a:solidFill>
                          <a:effectLst/>
                          <a:latin typeface="B Yagut"/>
                          <a:ea typeface="Calibri"/>
                          <a:cs typeface="B Yagut"/>
                        </a:rPr>
                        <a:t>نتیجه ارزیابی (لاینسترنول)</a:t>
                      </a:r>
                    </a:p>
                    <a:p>
                      <a:pPr algn="ctr" rtl="1">
                        <a:lnSpc>
                          <a:spcPct val="115000"/>
                        </a:lnSpc>
                        <a:spcAft>
                          <a:spcPts val="0"/>
                        </a:spcAft>
                      </a:pPr>
                      <a:r>
                        <a:rPr lang="fa-IR" sz="2000" b="0" kern="1200" dirty="0" smtClean="0">
                          <a:solidFill>
                            <a:schemeClr val="tx1"/>
                          </a:solidFill>
                          <a:effectLst/>
                          <a:latin typeface="B Yagut"/>
                          <a:ea typeface="Calibri"/>
                          <a:cs typeface="B Yagut"/>
                        </a:rPr>
                        <a:t>(مراجعه اول)</a:t>
                      </a:r>
                      <a:endParaRPr lang="en-US" sz="20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0" kern="1200" dirty="0" smtClean="0">
                          <a:solidFill>
                            <a:schemeClr val="tx1"/>
                          </a:solidFill>
                          <a:effectLst/>
                          <a:latin typeface="B Yagut"/>
                          <a:ea typeface="Calibri"/>
                          <a:cs typeface="B Yagut"/>
                        </a:rPr>
                        <a:t>گروه بندی، علایم و نشانه ها</a:t>
                      </a:r>
                      <a:endParaRPr lang="en-US" sz="2000" b="0"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0" kern="1200" dirty="0" smtClean="0">
                          <a:solidFill>
                            <a:schemeClr val="tx1"/>
                          </a:solidFill>
                          <a:effectLst/>
                          <a:latin typeface="B Yagut"/>
                          <a:ea typeface="Calibri"/>
                          <a:cs typeface="B Yagut"/>
                        </a:rPr>
                        <a:t>اقدام ،توصیه،اقدامات درمانی،ارجاع،پیگیری</a:t>
                      </a:r>
                      <a:endParaRPr lang="en-US" sz="2000" b="0"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741043">
                <a:tc>
                  <a:txBody>
                    <a:bodyPr/>
                    <a:lstStyle/>
                    <a:p>
                      <a:pPr algn="r" rtl="1">
                        <a:lnSpc>
                          <a:spcPct val="115000"/>
                        </a:lnSpc>
                        <a:spcAft>
                          <a:spcPts val="0"/>
                        </a:spcAft>
                      </a:pPr>
                      <a:endParaRPr lang="fa-IR" sz="2000" b="0" kern="1200" dirty="0" smtClean="0">
                        <a:solidFill>
                          <a:schemeClr val="tx1"/>
                        </a:solidFill>
                        <a:effectLst/>
                        <a:latin typeface="B Yagut"/>
                        <a:ea typeface="Calibri"/>
                        <a:cs typeface="B Yagut"/>
                      </a:endParaRPr>
                    </a:p>
                    <a:p>
                      <a:pPr algn="r" rtl="1">
                        <a:lnSpc>
                          <a:spcPct val="115000"/>
                        </a:lnSpc>
                        <a:spcAft>
                          <a:spcPts val="0"/>
                        </a:spcAft>
                      </a:pPr>
                      <a:r>
                        <a:rPr lang="fa-IR" sz="2000" b="0" kern="1200" dirty="0" smtClean="0">
                          <a:solidFill>
                            <a:schemeClr val="tx1"/>
                          </a:solidFill>
                          <a:effectLst/>
                          <a:latin typeface="B Yagut"/>
                          <a:ea typeface="Calibri"/>
                          <a:cs typeface="B Yagut"/>
                        </a:rPr>
                        <a:t>داشتن حداقل یک مورد از موانع</a:t>
                      </a:r>
                    </a:p>
                    <a:p>
                      <a:pPr algn="r" rtl="1">
                        <a:lnSpc>
                          <a:spcPct val="115000"/>
                        </a:lnSpc>
                        <a:spcAft>
                          <a:spcPts val="0"/>
                        </a:spcAft>
                      </a:pPr>
                      <a:r>
                        <a:rPr lang="fa-IR" sz="2000" b="0" kern="1200" dirty="0" smtClean="0">
                          <a:solidFill>
                            <a:schemeClr val="tx1"/>
                          </a:solidFill>
                          <a:effectLst/>
                          <a:latin typeface="B Yagut"/>
                          <a:ea typeface="Calibri"/>
                          <a:cs typeface="B Yagut"/>
                        </a:rPr>
                        <a:t> منع مصرف مطلق</a:t>
                      </a:r>
                      <a:endParaRPr lang="en-US" sz="20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r" rtl="1">
                        <a:lnSpc>
                          <a:spcPct val="115000"/>
                        </a:lnSpc>
                        <a:spcAft>
                          <a:spcPts val="0"/>
                        </a:spcAft>
                      </a:pPr>
                      <a:r>
                        <a:rPr lang="fa-IR" sz="2000" b="0" kern="1200" dirty="0" smtClean="0">
                          <a:solidFill>
                            <a:schemeClr val="tx1"/>
                          </a:solidFill>
                          <a:effectLst/>
                          <a:latin typeface="B Yagut"/>
                          <a:ea typeface="Calibri"/>
                          <a:cs typeface="B Yagut"/>
                        </a:rPr>
                        <a:t>منع مصرف دارد</a:t>
                      </a:r>
                      <a:endParaRPr lang="en-US" sz="20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2000" b="0" kern="1200" dirty="0" smtClean="0">
                          <a:solidFill>
                            <a:schemeClr val="tx1"/>
                          </a:solidFill>
                          <a:effectLst/>
                          <a:latin typeface="B Yagut"/>
                          <a:ea typeface="Calibri"/>
                          <a:cs typeface="B Yagut"/>
                        </a:rPr>
                        <a:t>عدم تجویز قرص، مشاوره درخصوص استفاده از یک روش مناسب دیگر</a:t>
                      </a:r>
                      <a:endParaRPr lang="en-US" sz="20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916510">
                <a:tc>
                  <a:txBody>
                    <a:bodyPr/>
                    <a:lstStyle/>
                    <a:p>
                      <a:pPr algn="r" rtl="1">
                        <a:lnSpc>
                          <a:spcPct val="115000"/>
                        </a:lnSpc>
                        <a:spcAft>
                          <a:spcPts val="0"/>
                        </a:spcAft>
                      </a:pPr>
                      <a:endParaRPr lang="fa-IR" sz="2000" b="0" kern="1200" dirty="0" smtClean="0">
                        <a:solidFill>
                          <a:schemeClr val="tx1"/>
                        </a:solidFill>
                        <a:effectLst/>
                        <a:latin typeface="B Yagut"/>
                        <a:ea typeface="Calibri"/>
                        <a:cs typeface="B Yagut"/>
                      </a:endParaRPr>
                    </a:p>
                    <a:p>
                      <a:pPr algn="r" rtl="1">
                        <a:lnSpc>
                          <a:spcPct val="115000"/>
                        </a:lnSpc>
                        <a:spcAft>
                          <a:spcPts val="0"/>
                        </a:spcAft>
                      </a:pPr>
                      <a:endParaRPr lang="fa-IR" sz="2000" b="0" kern="1200" dirty="0" smtClean="0">
                        <a:solidFill>
                          <a:schemeClr val="tx1"/>
                        </a:solidFill>
                        <a:effectLst/>
                        <a:latin typeface="B Yagut"/>
                        <a:ea typeface="Calibri"/>
                        <a:cs typeface="B Yagut"/>
                      </a:endParaRPr>
                    </a:p>
                    <a:p>
                      <a:pPr algn="r" rtl="1">
                        <a:lnSpc>
                          <a:spcPct val="115000"/>
                        </a:lnSpc>
                        <a:spcAft>
                          <a:spcPts val="0"/>
                        </a:spcAft>
                      </a:pPr>
                      <a:r>
                        <a:rPr lang="fa-IR" sz="2000" b="0" kern="1200" dirty="0" smtClean="0">
                          <a:solidFill>
                            <a:schemeClr val="tx1"/>
                          </a:solidFill>
                          <a:effectLst/>
                          <a:latin typeface="B Yagut"/>
                          <a:ea typeface="Calibri"/>
                          <a:cs typeface="B Yagut"/>
                        </a:rPr>
                        <a:t>نداشتن منع مصرف مطلق و داشتن حداقل یک مورد منع مصرف نسبی</a:t>
                      </a:r>
                      <a:endParaRPr lang="en-US" sz="20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r" rtl="1">
                        <a:lnSpc>
                          <a:spcPct val="115000"/>
                        </a:lnSpc>
                        <a:spcAft>
                          <a:spcPts val="0"/>
                        </a:spcAft>
                      </a:pPr>
                      <a:r>
                        <a:rPr lang="fa-IR" sz="2000" b="0" kern="1200" dirty="0" smtClean="0">
                          <a:solidFill>
                            <a:schemeClr val="tx1"/>
                          </a:solidFill>
                          <a:effectLst/>
                          <a:latin typeface="B Yagut"/>
                          <a:ea typeface="Calibri"/>
                          <a:cs typeface="B Yagut"/>
                        </a:rPr>
                        <a:t>نیازمند بررسی بیشتر</a:t>
                      </a:r>
                      <a:endParaRPr lang="en-US" sz="20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lang="fa-IR" sz="2000" b="0" kern="1200" noProof="0" dirty="0" smtClean="0">
                          <a:solidFill>
                            <a:schemeClr val="tx1"/>
                          </a:solidFill>
                          <a:effectLst/>
                          <a:latin typeface="B Yagut"/>
                          <a:ea typeface="Calibri"/>
                          <a:cs typeface="B Yagut"/>
                        </a:rPr>
                        <a:t>مشاوره در خصوص استفاده از یک روش مناسب دیگر،در صورت اصرار فرد به استفاده از این روش ارجاع به مراقب سلامت-ماما یا پزشک برای بررسی بیشتر</a:t>
                      </a:r>
                      <a:endParaRPr lang="en-US" sz="2000" b="0" kern="1200" noProof="0" dirty="0" smtClean="0">
                        <a:solidFill>
                          <a:schemeClr val="tx1"/>
                        </a:solidFill>
                        <a:effectLst/>
                        <a:latin typeface="B Yagut"/>
                        <a:ea typeface="Calibri"/>
                        <a:cs typeface="B Yagut"/>
                      </a:endParaRPr>
                    </a:p>
                    <a:p>
                      <a:pPr algn="r" rtl="1">
                        <a:lnSpc>
                          <a:spcPct val="115000"/>
                        </a:lnSpc>
                        <a:spcAft>
                          <a:spcPts val="0"/>
                        </a:spcAft>
                      </a:pPr>
                      <a:endParaRPr lang="en-US" sz="20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925904">
                <a:tc>
                  <a:txBody>
                    <a:bodyPr/>
                    <a:lstStyle/>
                    <a:p>
                      <a:pPr algn="r" rtl="1">
                        <a:lnSpc>
                          <a:spcPct val="115000"/>
                        </a:lnSpc>
                        <a:spcAft>
                          <a:spcPts val="0"/>
                        </a:spcAft>
                      </a:pPr>
                      <a:endParaRPr lang="fa-IR" sz="2000" b="0" kern="1200" dirty="0" smtClean="0">
                        <a:solidFill>
                          <a:schemeClr val="tx1"/>
                        </a:solidFill>
                        <a:effectLst/>
                        <a:latin typeface="B Yagut"/>
                        <a:ea typeface="Calibri"/>
                        <a:cs typeface="B Yagut"/>
                      </a:endParaRPr>
                    </a:p>
                    <a:p>
                      <a:pPr algn="r" rtl="1">
                        <a:lnSpc>
                          <a:spcPct val="115000"/>
                        </a:lnSpc>
                        <a:spcAft>
                          <a:spcPts val="0"/>
                        </a:spcAft>
                      </a:pPr>
                      <a:r>
                        <a:rPr lang="fa-IR" sz="2000" b="0" kern="1200" dirty="0" smtClean="0">
                          <a:solidFill>
                            <a:schemeClr val="tx1"/>
                          </a:solidFill>
                          <a:effectLst/>
                          <a:latin typeface="B Yagut"/>
                          <a:ea typeface="Calibri"/>
                          <a:cs typeface="B Yagut"/>
                        </a:rPr>
                        <a:t>نداشتن موارد منع مصرف مطلق و نسبی و زمان مناسب جهت استفاده از روش</a:t>
                      </a:r>
                      <a:endParaRPr lang="en-US" sz="20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dirty="0" smtClean="0">
                          <a:solidFill>
                            <a:schemeClr val="tx1"/>
                          </a:solidFill>
                          <a:effectLst/>
                          <a:latin typeface="B Yagut"/>
                          <a:ea typeface="Calibri"/>
                          <a:cs typeface="B Yagut"/>
                        </a:rPr>
                        <a:t>منع مصرف ندارد</a:t>
                      </a:r>
                      <a:endParaRPr lang="en-US" sz="20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kern="1200" dirty="0" smtClean="0">
                          <a:solidFill>
                            <a:schemeClr val="tx1"/>
                          </a:solidFill>
                          <a:effectLst/>
                          <a:latin typeface="B Yagut"/>
                          <a:ea typeface="Calibri"/>
                          <a:cs typeface="B Yagut"/>
                        </a:rPr>
                        <a:t>آموزش نحوه مصرف روش، موارد فراموشی،علایم هشدار و عوارض احتمالی، ارایه روش</a:t>
                      </a:r>
                      <a:endParaRPr lang="en-US" sz="20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bl>
          </a:graphicData>
        </a:graphic>
      </p:graphicFrame>
      <p:pic>
        <p:nvPicPr>
          <p:cNvPr id="2" name="2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15616" y="7245424"/>
            <a:ext cx="609600" cy="609600"/>
          </a:xfrm>
          <a:prstGeom prst="rect">
            <a:avLst/>
          </a:prstGeom>
        </p:spPr>
      </p:pic>
    </p:spTree>
    <p:extLst>
      <p:ext uri="{BB962C8B-B14F-4D97-AF65-F5344CB8AC3E}">
        <p14:creationId xmlns:p14="http://schemas.microsoft.com/office/powerpoint/2010/main" val="2623756468"/>
      </p:ext>
    </p:extLst>
  </p:cSld>
  <p:clrMapOvr>
    <a:masterClrMapping/>
  </p:clrMapOvr>
  <mc:AlternateContent xmlns:mc="http://schemas.openxmlformats.org/markup-compatibility/2006" xmlns:p14="http://schemas.microsoft.com/office/powerpoint/2010/main">
    <mc:Choice Requires="p14">
      <p:transition spd="slow" p14:dur="2000" advTm="75000"/>
    </mc:Choice>
    <mc:Fallback xmlns="">
      <p:transition spd="slow" advTm="7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4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85836108"/>
              </p:ext>
            </p:extLst>
          </p:nvPr>
        </p:nvGraphicFramePr>
        <p:xfrm>
          <a:off x="102766" y="1"/>
          <a:ext cx="9041234" cy="6857999"/>
        </p:xfrm>
        <a:graphic>
          <a:graphicData uri="http://schemas.openxmlformats.org/drawingml/2006/table">
            <a:tbl>
              <a:tblPr rtl="1" firstRow="1" firstCol="1" bandRow="1"/>
              <a:tblGrid>
                <a:gridCol w="3137920"/>
                <a:gridCol w="1941381"/>
                <a:gridCol w="3961933"/>
              </a:tblGrid>
              <a:tr h="697160">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نتیجه ارزیابی (لاینسترنول)</a:t>
                      </a:r>
                    </a:p>
                    <a:p>
                      <a:pPr algn="ctr" rtl="1">
                        <a:lnSpc>
                          <a:spcPct val="115000"/>
                        </a:lnSpc>
                        <a:spcAft>
                          <a:spcPts val="0"/>
                        </a:spcAft>
                      </a:pPr>
                      <a:r>
                        <a:rPr lang="fa-IR" sz="1800" b="0" kern="1200" dirty="0" smtClean="0">
                          <a:solidFill>
                            <a:schemeClr val="tx1"/>
                          </a:solidFill>
                          <a:effectLst/>
                          <a:latin typeface="B Yagut"/>
                          <a:ea typeface="Calibri"/>
                          <a:cs typeface="B Yagut"/>
                        </a:rPr>
                        <a:t>(مراجعه دوره ای)</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گروه بندی، علایم و نشانه ها</a:t>
                      </a:r>
                      <a:endParaRPr lang="en-US" sz="1800" b="0"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اقدام ،توصیه،اقدامات درمانی،ارجاع،پیگیری</a:t>
                      </a:r>
                      <a:endParaRPr lang="en-US" sz="1800" b="0"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499851">
                <a:tc>
                  <a:txBody>
                    <a:bodyPr/>
                    <a:lstStyle/>
                    <a:p>
                      <a:r>
                        <a:rPr lang="fa-IR" sz="1800" b="0" kern="1200" dirty="0" smtClean="0">
                          <a:solidFill>
                            <a:schemeClr val="tx1"/>
                          </a:solidFill>
                          <a:effectLst/>
                          <a:latin typeface="B Yagut"/>
                          <a:ea typeface="Calibri"/>
                          <a:cs typeface="B Yagut"/>
                        </a:rPr>
                        <a:t>احتمال پارگی کیست هاي تخمدانی، حاملگی خارج رحمی، خونریزي شدید، دردشدید قفسه سینه، زردي پوست و چشم، خونریزي نامرتب رحمی.</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7C80"/>
                    </a:solidFill>
                  </a:tcPr>
                </a:tc>
                <a:tc rowSpan="2">
                  <a:txBody>
                    <a:bodyPr/>
                    <a:lstStyle/>
                    <a:p>
                      <a:pPr algn="ctr"/>
                      <a:r>
                        <a:rPr lang="fa-IR" sz="1800" b="0" kern="1200" dirty="0" smtClean="0">
                          <a:solidFill>
                            <a:schemeClr val="tx1"/>
                          </a:solidFill>
                          <a:effectLst/>
                          <a:latin typeface="B Yagut"/>
                          <a:ea typeface="Calibri"/>
                          <a:cs typeface="B Yagut"/>
                        </a:rPr>
                        <a:t>مشکل جدي</a:t>
                      </a:r>
                    </a:p>
                    <a:p>
                      <a:pPr algn="ctr"/>
                      <a:r>
                        <a:rPr lang="fa-IR" sz="1800" b="0" kern="1200" dirty="0" smtClean="0">
                          <a:solidFill>
                            <a:schemeClr val="tx1"/>
                          </a:solidFill>
                          <a:effectLst/>
                          <a:latin typeface="B Yagut"/>
                          <a:ea typeface="Calibri"/>
                          <a:cs typeface="B Yagut"/>
                        </a:rPr>
                        <a:t>احتمالی</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1800" b="0" kern="1200" dirty="0" smtClean="0">
                          <a:solidFill>
                            <a:schemeClr val="tx1"/>
                          </a:solidFill>
                          <a:effectLst/>
                          <a:latin typeface="B Yagut"/>
                          <a:ea typeface="Calibri"/>
                          <a:cs typeface="B Yagut"/>
                        </a:rPr>
                        <a:t>ارجاع فوري به متخصص زنان و یا بیمارستان</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7C80"/>
                    </a:solidFill>
                  </a:tcPr>
                </a:tc>
              </a:tr>
              <a:tr h="746884">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سردرد شدید(میگرن-سردرد هاي شدید همراه با تاري دید)</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vMerge="1">
                  <a:txBody>
                    <a:bodyPr/>
                    <a:lstStyle/>
                    <a:p>
                      <a:pPr algn="r" rtl="1">
                        <a:lnSpc>
                          <a:spcPct val="115000"/>
                        </a:lnSpc>
                        <a:spcAft>
                          <a:spcPts val="0"/>
                        </a:spcAft>
                      </a:pPr>
                      <a:endParaRPr lang="en-US" sz="2000" b="0" dirty="0">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1800" b="0" kern="1200" dirty="0" smtClean="0">
                          <a:solidFill>
                            <a:schemeClr val="tx1"/>
                          </a:solidFill>
                          <a:effectLst/>
                          <a:latin typeface="B Yagut"/>
                          <a:ea typeface="Calibri"/>
                          <a:cs typeface="B Yagut"/>
                        </a:rPr>
                        <a:t>ارجاع فوري به متخصص داخلی یا اعصاب</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799822">
                <a:tc>
                  <a:txBody>
                    <a:bodyPr/>
                    <a:lstStyle/>
                    <a:p>
                      <a:pPr algn="r" rtl="1">
                        <a:lnSpc>
                          <a:spcPct val="115000"/>
                        </a:lnSpc>
                        <a:spcAft>
                          <a:spcPts val="0"/>
                        </a:spcAft>
                      </a:pPr>
                      <a:endParaRPr lang="fa-IR" sz="1800" b="0" kern="1200" dirty="0" smtClean="0">
                        <a:solidFill>
                          <a:schemeClr val="tx1"/>
                        </a:solidFill>
                        <a:effectLst/>
                        <a:latin typeface="B Yagut"/>
                        <a:ea typeface="Calibri"/>
                        <a:cs typeface="B Yagut"/>
                      </a:endParaRPr>
                    </a:p>
                    <a:p>
                      <a:pPr algn="r" rtl="1">
                        <a:lnSpc>
                          <a:spcPct val="115000"/>
                        </a:lnSpc>
                        <a:spcAft>
                          <a:spcPts val="0"/>
                        </a:spcAft>
                      </a:pPr>
                      <a:r>
                        <a:rPr lang="fa-IR" sz="1800" b="0" kern="1200" dirty="0" smtClean="0">
                          <a:solidFill>
                            <a:schemeClr val="tx1"/>
                          </a:solidFill>
                          <a:effectLst/>
                          <a:latin typeface="B Yagut"/>
                          <a:ea typeface="Calibri"/>
                          <a:cs typeface="B Yagut"/>
                        </a:rPr>
                        <a:t>حساس شدن پستان ها</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2">
                  <a:txBody>
                    <a:bodyPr/>
                    <a:lstStyle/>
                    <a:p>
                      <a:pPr algn="ctr"/>
                      <a:r>
                        <a:rPr lang="fa-IR" sz="1800" b="0" kern="1200" dirty="0" smtClean="0">
                          <a:solidFill>
                            <a:schemeClr val="tx1"/>
                          </a:solidFill>
                          <a:effectLst/>
                          <a:latin typeface="B Yagut"/>
                          <a:ea typeface="Calibri"/>
                          <a:cs typeface="B Yagut"/>
                        </a:rPr>
                        <a:t>نیازمند بررسی</a:t>
                      </a:r>
                    </a:p>
                    <a:p>
                      <a:pPr algn="ctr"/>
                      <a:r>
                        <a:rPr lang="fa-IR" sz="1800" b="0" kern="1200" dirty="0" smtClean="0">
                          <a:solidFill>
                            <a:schemeClr val="tx1"/>
                          </a:solidFill>
                          <a:effectLst/>
                          <a:latin typeface="B Yagut"/>
                          <a:ea typeface="Calibri"/>
                          <a:cs typeface="B Yagut"/>
                        </a:rPr>
                        <a:t>بیشتر</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r>
                        <a:rPr lang="fa-IR" sz="1800" b="0" kern="1200" dirty="0" smtClean="0">
                          <a:solidFill>
                            <a:schemeClr val="tx1"/>
                          </a:solidFill>
                          <a:effectLst/>
                          <a:latin typeface="B Yagut"/>
                          <a:ea typeface="Calibri"/>
                          <a:cs typeface="B Yagut"/>
                        </a:rPr>
                        <a:t>آموزش در خصوص رعایت توصیه هاي بهداشتی مانند استفاده از پستان بندهاي محکم،</a:t>
                      </a:r>
                    </a:p>
                    <a:p>
                      <a:r>
                        <a:rPr lang="fa-IR" sz="1800" b="0" kern="1200" dirty="0" smtClean="0">
                          <a:solidFill>
                            <a:schemeClr val="tx1"/>
                          </a:solidFill>
                          <a:effectLst/>
                          <a:latin typeface="B Yagut"/>
                          <a:ea typeface="Calibri"/>
                          <a:cs typeface="B Yagut"/>
                        </a:rPr>
                        <a:t>مسکن هاي معمولی و کمپرس سرد یا گرم . در صورت ادامه یافتن مشکل، ارجاع فرد به</a:t>
                      </a:r>
                    </a:p>
                    <a:p>
                      <a:r>
                        <a:rPr lang="fa-IR" sz="1800" b="0" kern="1200" dirty="0" smtClean="0">
                          <a:solidFill>
                            <a:schemeClr val="tx1"/>
                          </a:solidFill>
                          <a:effectLst/>
                          <a:latin typeface="B Yagut"/>
                          <a:ea typeface="Calibri"/>
                          <a:cs typeface="B Yagut"/>
                        </a:rPr>
                        <a:t>مراقب سلامت- ماما و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935638">
                <a:tc>
                  <a:txBody>
                    <a:bodyPr/>
                    <a:lstStyle/>
                    <a:p>
                      <a:pPr algn="r" rtl="1">
                        <a:lnSpc>
                          <a:spcPct val="115000"/>
                        </a:lnSpc>
                        <a:spcAft>
                          <a:spcPts val="0"/>
                        </a:spcAft>
                      </a:pPr>
                      <a:endParaRPr lang="fa-IR" sz="1800" b="0" kern="1200" dirty="0" smtClean="0">
                        <a:solidFill>
                          <a:schemeClr val="tx1"/>
                        </a:solidFill>
                        <a:effectLst/>
                        <a:latin typeface="B Yagut"/>
                        <a:ea typeface="Calibri"/>
                        <a:cs typeface="B Yagut"/>
                      </a:endParaRPr>
                    </a:p>
                    <a:p>
                      <a:pPr algn="r" rtl="1">
                        <a:lnSpc>
                          <a:spcPct val="115000"/>
                        </a:lnSpc>
                        <a:spcAft>
                          <a:spcPts val="0"/>
                        </a:spcAft>
                      </a:pPr>
                      <a:r>
                        <a:rPr lang="fa-IR" sz="1800" b="0" kern="1200" dirty="0" smtClean="0">
                          <a:solidFill>
                            <a:schemeClr val="tx1"/>
                          </a:solidFill>
                          <a:effectLst/>
                          <a:latin typeface="B Yagut"/>
                          <a:ea typeface="Calibri"/>
                          <a:cs typeface="B Yagut"/>
                        </a:rPr>
                        <a:t>سایر عوارض احتمالی</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pPr algn="r" rtl="1">
                        <a:lnSpc>
                          <a:spcPct val="115000"/>
                        </a:lnSpc>
                        <a:spcAft>
                          <a:spcPts val="0"/>
                        </a:spcAft>
                      </a:pPr>
                      <a:endParaRPr lang="en-US" sz="2000" b="0" dirty="0">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ارجاع به مراقب سلامت- ماما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824446">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نداشتن هیچیک ازعلایم هشدار و عوارض احتمالی</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rowSpan="2">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مشکلی ندارد</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rowSpan="2">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ادامه مصرف روش ،آموزش و دریافت روش و یادآوري مراجعه زمان بعدي</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354198">
                <a:tc>
                  <a:txBody>
                    <a:bodyPr/>
                    <a:lstStyle/>
                    <a:p>
                      <a:pPr algn="r" rtl="1">
                        <a:lnSpc>
                          <a:spcPct val="115000"/>
                        </a:lnSpc>
                        <a:spcAft>
                          <a:spcPts val="0"/>
                        </a:spcAft>
                      </a:pPr>
                      <a:r>
                        <a:rPr lang="fa-IR" sz="1800" kern="1200" baseline="0" dirty="0" smtClean="0">
                          <a:solidFill>
                            <a:schemeClr val="tx1"/>
                          </a:solidFill>
                          <a:latin typeface="+mn-lt"/>
                          <a:ea typeface="+mn-ea"/>
                          <a:cs typeface="+mn-cs"/>
                        </a:rPr>
                        <a:t>رضایت ازروش</a:t>
                      </a:r>
                      <a:endParaRPr lang="en-US" sz="2000" b="0" dirty="0">
                        <a:effectLst/>
                        <a:latin typeface="B Yagut"/>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vMerge="1">
                  <a:txBody>
                    <a:bodyPr/>
                    <a:lstStyle/>
                    <a:p>
                      <a:pPr algn="r" rtl="1">
                        <a:lnSpc>
                          <a:spcPct val="115000"/>
                        </a:lnSpc>
                        <a:spcAft>
                          <a:spcPts val="0"/>
                        </a:spcAft>
                      </a:pPr>
                      <a:endParaRPr lang="en-US" sz="2000" b="0" dirty="0">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vMerge="1">
                  <a:txBody>
                    <a:bodyPr/>
                    <a:lstStyle/>
                    <a:p>
                      <a:pPr algn="r" rtl="1">
                        <a:lnSpc>
                          <a:spcPct val="115000"/>
                        </a:lnSpc>
                        <a:spcAft>
                          <a:spcPts val="0"/>
                        </a:spcAft>
                      </a:pPr>
                      <a:endParaRPr lang="en-US" sz="2000" b="0" dirty="0">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bl>
          </a:graphicData>
        </a:graphic>
      </p:graphicFrame>
      <p:pic>
        <p:nvPicPr>
          <p:cNvPr id="2" name="2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87624" y="7101408"/>
            <a:ext cx="609600" cy="609600"/>
          </a:xfrm>
          <a:prstGeom prst="rect">
            <a:avLst/>
          </a:prstGeom>
        </p:spPr>
      </p:pic>
    </p:spTree>
    <p:extLst>
      <p:ext uri="{BB962C8B-B14F-4D97-AF65-F5344CB8AC3E}">
        <p14:creationId xmlns:p14="http://schemas.microsoft.com/office/powerpoint/2010/main" val="1775166521"/>
      </p:ext>
    </p:extLst>
  </p:cSld>
  <p:clrMapOvr>
    <a:masterClrMapping/>
  </p:clrMapOvr>
  <mc:AlternateContent xmlns:mc="http://schemas.openxmlformats.org/markup-compatibility/2006" xmlns:p14="http://schemas.microsoft.com/office/powerpoint/2010/main">
    <mc:Choice Requires="p14">
      <p:transition spd="slow" p14:dur="2000" advClick="0" advTm="114000"/>
    </mc:Choice>
    <mc:Fallback xmlns="">
      <p:transition spd="slow" advClick="0" advTm="11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38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15030372"/>
              </p:ext>
            </p:extLst>
          </p:nvPr>
        </p:nvGraphicFramePr>
        <p:xfrm>
          <a:off x="0" y="214290"/>
          <a:ext cx="9144000" cy="6455809"/>
        </p:xfrm>
        <a:graphic>
          <a:graphicData uri="http://schemas.openxmlformats.org/drawingml/2006/table">
            <a:tbl>
              <a:tblPr rtl="1" firstRow="1" firstCol="1" bandRow="1"/>
              <a:tblGrid>
                <a:gridCol w="3833845"/>
                <a:gridCol w="5310155"/>
              </a:tblGrid>
              <a:tr h="394039">
                <a:tc>
                  <a:txBody>
                    <a:bodyPr/>
                    <a:lstStyle/>
                    <a:p>
                      <a:pPr algn="ctr" rtl="1">
                        <a:lnSpc>
                          <a:spcPct val="115000"/>
                        </a:lnSpc>
                        <a:spcAft>
                          <a:spcPts val="0"/>
                        </a:spcAft>
                      </a:pPr>
                      <a:r>
                        <a:rPr lang="fa-IR" sz="2000" b="1" kern="1200" dirty="0" smtClean="0">
                          <a:solidFill>
                            <a:schemeClr val="tx1"/>
                          </a:solidFill>
                          <a:effectLst/>
                          <a:latin typeface="B Yagut"/>
                          <a:ea typeface="Calibri"/>
                          <a:cs typeface="B Yagut" pitchFamily="2" charset="-78"/>
                        </a:rPr>
                        <a:t>زمان شروع مصرف</a:t>
                      </a:r>
                      <a:endParaRPr lang="en-US" sz="2000" b="1" kern="1200" dirty="0">
                        <a:solidFill>
                          <a:schemeClr val="tx1"/>
                        </a:solidFill>
                        <a:effectLst/>
                        <a:latin typeface="B Yagut"/>
                        <a:ea typeface="Calibri"/>
                        <a:cs typeface="B Yagut"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rtl="1">
                        <a:lnSpc>
                          <a:spcPct val="115000"/>
                        </a:lnSpc>
                        <a:spcAft>
                          <a:spcPts val="0"/>
                        </a:spcAft>
                      </a:pPr>
                      <a:r>
                        <a:rPr lang="fa-IR" sz="2000" b="1" kern="1200" dirty="0" smtClean="0">
                          <a:solidFill>
                            <a:schemeClr val="tx1"/>
                          </a:solidFill>
                          <a:effectLst/>
                          <a:latin typeface="B Yagut"/>
                          <a:ea typeface="Calibri"/>
                          <a:cs typeface="B Yagut" pitchFamily="2" charset="-78"/>
                        </a:rPr>
                        <a:t>اقدام(لاینسترنول)</a:t>
                      </a:r>
                      <a:endParaRPr lang="en-US" sz="2000" b="1" kern="1200" dirty="0">
                        <a:solidFill>
                          <a:schemeClr val="tx1"/>
                        </a:solidFill>
                        <a:effectLst/>
                        <a:latin typeface="B Yagut"/>
                        <a:ea typeface="Calibri"/>
                        <a:cs typeface="B Yagut"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939780">
                <a:tc>
                  <a:txBody>
                    <a:bodyPr/>
                    <a:lstStyle/>
                    <a:p>
                      <a:r>
                        <a:rPr lang="fa-IR" sz="2000" b="0" kern="1200" dirty="0" smtClean="0">
                          <a:solidFill>
                            <a:schemeClr val="tx1"/>
                          </a:solidFill>
                          <a:effectLst/>
                          <a:latin typeface="B Yagut"/>
                          <a:ea typeface="Calibri"/>
                          <a:cs typeface="B Yagut" panose="00000400000000000000" pitchFamily="2" charset="-78"/>
                        </a:rPr>
                        <a:t>شش هفته پس از زایمان طبیعی یا سزارین (درصورت قاعده نشدن مادر شیرده و تغذیه انحصاري</a:t>
                      </a:r>
                      <a:r>
                        <a:rPr lang="fa-IR" sz="2000" b="0" kern="1200" baseline="0" dirty="0" smtClean="0">
                          <a:solidFill>
                            <a:schemeClr val="tx1"/>
                          </a:solidFill>
                          <a:effectLst/>
                          <a:latin typeface="B Yagut"/>
                          <a:ea typeface="Calibri"/>
                          <a:cs typeface="B Yagut" panose="00000400000000000000" pitchFamily="2" charset="-78"/>
                        </a:rPr>
                        <a:t> </a:t>
                      </a:r>
                      <a:r>
                        <a:rPr lang="fa-IR" sz="2000" b="0" kern="1200" dirty="0" smtClean="0">
                          <a:solidFill>
                            <a:schemeClr val="tx1"/>
                          </a:solidFill>
                          <a:effectLst/>
                          <a:latin typeface="B Yagut"/>
                          <a:ea typeface="Calibri"/>
                          <a:cs typeface="B Yagut" panose="00000400000000000000" pitchFamily="2" charset="-78"/>
                        </a:rPr>
                        <a:t>شیرخوار با شیر مادر)</a:t>
                      </a:r>
                      <a:endParaRPr lang="en-US" sz="2000" b="0" kern="1200" dirty="0">
                        <a:solidFill>
                          <a:schemeClr val="tx1"/>
                        </a:solidFill>
                        <a:effectLst/>
                        <a:latin typeface="B Yagut"/>
                        <a:ea typeface="Calibri"/>
                        <a:cs typeface="B Yagut"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2000" b="0" kern="1200" dirty="0" smtClean="0">
                          <a:solidFill>
                            <a:schemeClr val="tx1"/>
                          </a:solidFill>
                          <a:effectLst/>
                          <a:latin typeface="B Yagut"/>
                          <a:ea typeface="Calibri"/>
                          <a:cs typeface="B Yagut" panose="00000400000000000000" pitchFamily="2" charset="-78"/>
                        </a:rPr>
                        <a:t>ارایه روش و بیان نکات آموزشی لازم</a:t>
                      </a:r>
                      <a:endParaRPr lang="en-US" sz="2000" b="0" kern="1200" dirty="0">
                        <a:solidFill>
                          <a:schemeClr val="tx1"/>
                        </a:solidFill>
                        <a:effectLst/>
                        <a:latin typeface="B Yagut"/>
                        <a:ea typeface="Calibri"/>
                        <a:cs typeface="B Yagut"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8088">
                <a:tc>
                  <a:txBody>
                    <a:bodyPr/>
                    <a:lstStyle/>
                    <a:p>
                      <a:r>
                        <a:rPr lang="fa-IR" sz="2000" b="0" kern="1200" dirty="0" smtClean="0">
                          <a:solidFill>
                            <a:schemeClr val="tx1"/>
                          </a:solidFill>
                          <a:effectLst/>
                          <a:latin typeface="B Yagut"/>
                          <a:ea typeface="Calibri"/>
                          <a:cs typeface="B Yagut" panose="00000400000000000000" pitchFamily="2" charset="-78"/>
                        </a:rPr>
                        <a:t>بازگشت قاعدگی ( 5 روز اول خونریزي قاعدگی -روزاول تا روز پنحم) و تغذیه انحصاري با شیر مادر</a:t>
                      </a:r>
                      <a:endParaRPr lang="en-US" sz="2000" b="0" kern="1200" dirty="0">
                        <a:solidFill>
                          <a:schemeClr val="tx1"/>
                        </a:solidFill>
                        <a:effectLst/>
                        <a:latin typeface="B Yagut"/>
                        <a:ea typeface="Calibri"/>
                        <a:cs typeface="B Yagut"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2000" b="0" kern="1200" dirty="0" smtClean="0">
                          <a:solidFill>
                            <a:schemeClr val="tx1"/>
                          </a:solidFill>
                          <a:effectLst/>
                          <a:latin typeface="B Yagut"/>
                          <a:ea typeface="Calibri"/>
                          <a:cs typeface="B Yagut" panose="00000400000000000000" pitchFamily="2" charset="-78"/>
                        </a:rPr>
                        <a:t>ارایه روش و بیان نکات آموزشی 2 لازم (شروع استفاده از روش، ترجیحا" در روز اول)</a:t>
                      </a:r>
                      <a:endParaRPr lang="en-US" sz="2000" b="0" kern="1200" dirty="0">
                        <a:solidFill>
                          <a:schemeClr val="tx1"/>
                        </a:solidFill>
                        <a:effectLst/>
                        <a:latin typeface="B Yagut"/>
                        <a:ea typeface="Calibri"/>
                        <a:cs typeface="B Yagut"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8566">
                <a:tc>
                  <a:txBody>
                    <a:bodyPr/>
                    <a:lstStyle/>
                    <a:p>
                      <a:pPr algn="r" rtl="1">
                        <a:lnSpc>
                          <a:spcPct val="115000"/>
                        </a:lnSpc>
                        <a:spcAft>
                          <a:spcPts val="0"/>
                        </a:spcAft>
                      </a:pPr>
                      <a:r>
                        <a:rPr lang="fa-IR" sz="2000" b="0" kern="1200" dirty="0" smtClean="0">
                          <a:solidFill>
                            <a:schemeClr val="tx1"/>
                          </a:solidFill>
                          <a:effectLst/>
                          <a:latin typeface="B Yagut"/>
                          <a:ea typeface="Calibri"/>
                          <a:cs typeface="B Yagut" panose="00000400000000000000" pitchFamily="2" charset="-78"/>
                        </a:rPr>
                        <a:t>سایر زمان ها</a:t>
                      </a:r>
                      <a:endParaRPr lang="en-US" sz="2000" b="0" kern="1200" dirty="0">
                        <a:solidFill>
                          <a:schemeClr val="tx1"/>
                        </a:solidFill>
                        <a:effectLst/>
                        <a:latin typeface="B Yagut"/>
                        <a:ea typeface="Calibri"/>
                        <a:cs typeface="B Yagut"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a-IR" sz="2000" b="0" kern="1200" dirty="0" smtClean="0">
                          <a:solidFill>
                            <a:schemeClr val="tx1"/>
                          </a:solidFill>
                          <a:effectLst/>
                          <a:latin typeface="B Yagut"/>
                          <a:ea typeface="Calibri"/>
                          <a:cs typeface="B Yagut" panose="00000400000000000000" pitchFamily="2" charset="-78"/>
                        </a:rPr>
                        <a:t> ارجاع به مراقب سلامت- ماما براي بررسی بارداري و ارایه خدمت لاینسترنول در صورت عدم بارداري</a:t>
                      </a:r>
                      <a:endParaRPr lang="en-US" sz="2000" b="0" kern="1200" dirty="0">
                        <a:solidFill>
                          <a:schemeClr val="tx1"/>
                        </a:solidFill>
                        <a:effectLst/>
                        <a:latin typeface="B Yagut"/>
                        <a:ea typeface="Calibri"/>
                        <a:cs typeface="B Yagut"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7611">
                <a:tc rowSpan="2">
                  <a:txBody>
                    <a:bodyPr/>
                    <a:lstStyle/>
                    <a:p>
                      <a:pPr algn="r" rtl="1"/>
                      <a:r>
                        <a:rPr lang="fa-IR" sz="2000" b="0" kern="1200" dirty="0" smtClean="0">
                          <a:solidFill>
                            <a:schemeClr val="tx1"/>
                          </a:solidFill>
                          <a:effectLst/>
                          <a:latin typeface="B Yagut"/>
                          <a:ea typeface="Calibri"/>
                          <a:cs typeface="B Yagut" panose="00000400000000000000" pitchFamily="2" charset="-78"/>
                        </a:rPr>
                        <a:t>تغییر از سایر روش ها (در صورت گذشت کمتر از 6ماه از زمان زایمان): قرص هاي ترکیبی، آمپول سه ماهه، کاندوم، آي یو دي</a:t>
                      </a:r>
                      <a:endParaRPr lang="en-US" sz="2000" b="0" kern="1200" dirty="0">
                        <a:solidFill>
                          <a:schemeClr val="tx1"/>
                        </a:solidFill>
                        <a:effectLst/>
                        <a:latin typeface="B Yagut"/>
                        <a:ea typeface="Calibri"/>
                        <a:cs typeface="B Yagut"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a-IR" sz="2000" b="0" kern="1200" dirty="0" smtClean="0">
                          <a:solidFill>
                            <a:schemeClr val="tx1"/>
                          </a:solidFill>
                          <a:effectLst/>
                          <a:latin typeface="B Yagut"/>
                          <a:ea typeface="Calibri"/>
                          <a:cs typeface="B Yagut" panose="00000400000000000000" pitchFamily="2" charset="-78"/>
                        </a:rPr>
                        <a:t>در صورت استفاده از آمپول سه ماهه: شروع خوردن قرص لاینسترنول درزمان تزریق دوز بعدي یا حداکثریک هفته بعد از آن بدون نیاز به استفاده از کاندوم. در صورت تاخیر بیشتر از یک هفته از زمان تزریق دوزبعدي آمپول، استفاده از کاندوم به مدت یک هفته</a:t>
                      </a:r>
                      <a:endParaRPr lang="en-US" sz="2000" b="0" kern="1200" dirty="0">
                        <a:solidFill>
                          <a:schemeClr val="tx1"/>
                        </a:solidFill>
                        <a:effectLst/>
                        <a:latin typeface="B Yagut"/>
                        <a:ea typeface="Calibri"/>
                        <a:cs typeface="B Yagut"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1336">
                <a:tc vMerge="1">
                  <a:txBody>
                    <a:bodyPr/>
                    <a:lstStyle/>
                    <a:p>
                      <a:pPr rtl="1"/>
                      <a:endParaRPr lang="fa-IR"/>
                    </a:p>
                  </a:txBody>
                  <a:tcPr/>
                </a:tc>
                <a:tc>
                  <a:txBody>
                    <a:bodyPr/>
                    <a:lstStyle/>
                    <a:p>
                      <a:r>
                        <a:rPr lang="fa-IR" sz="2000" b="0" kern="1200" dirty="0" smtClean="0">
                          <a:solidFill>
                            <a:schemeClr val="tx1"/>
                          </a:solidFill>
                          <a:effectLst/>
                          <a:latin typeface="B Yagut"/>
                          <a:ea typeface="Calibri"/>
                          <a:cs typeface="B Yagut" panose="00000400000000000000" pitchFamily="2" charset="-78"/>
                        </a:rPr>
                        <a:t>در صورت استفاده از کاندوم یا آي یو دي: شروع استفاده از قرص لاینسترنول در پنج روز اول قاعدگی. درغیر اینصورت استفاده از کاندوم به مدت یک هفته.</a:t>
                      </a:r>
                      <a:endParaRPr lang="en-US" sz="2000" b="0" kern="1200" dirty="0">
                        <a:solidFill>
                          <a:schemeClr val="tx1"/>
                        </a:solidFill>
                        <a:effectLst/>
                        <a:latin typeface="B Yagut"/>
                        <a:ea typeface="Calibri"/>
                        <a:cs typeface="B Yagut"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 name="2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475656" y="7389440"/>
            <a:ext cx="609600" cy="609600"/>
          </a:xfrm>
          <a:prstGeom prst="rect">
            <a:avLst/>
          </a:prstGeom>
        </p:spPr>
      </p:pic>
    </p:spTree>
    <p:extLst>
      <p:ext uri="{BB962C8B-B14F-4D97-AF65-F5344CB8AC3E}">
        <p14:creationId xmlns:p14="http://schemas.microsoft.com/office/powerpoint/2010/main" val="1557745273"/>
      </p:ext>
    </p:extLst>
  </p:cSld>
  <p:clrMapOvr>
    <a:masterClrMapping/>
  </p:clrMapOvr>
  <mc:AlternateContent xmlns:mc="http://schemas.openxmlformats.org/markup-compatibility/2006" xmlns:p14="http://schemas.microsoft.com/office/powerpoint/2010/main">
    <mc:Choice Requires="p14">
      <p:transition spd="slow" p14:dur="2000" advClick="0" advTm="88000"/>
    </mc:Choice>
    <mc:Fallback xmlns="">
      <p:transition spd="slow" advClick="0" advTm="8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53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a:latin typeface="+mn-lt"/>
                <a:ea typeface="+mn-ea"/>
                <a:cs typeface="B Yagut" pitchFamily="2" charset="-78"/>
              </a:rPr>
              <a:t>فراموشی قرص های </a:t>
            </a:r>
            <a:r>
              <a:rPr lang="fa-IR" dirty="0" smtClean="0">
                <a:latin typeface="+mn-lt"/>
                <a:ea typeface="+mn-ea"/>
                <a:cs typeface="B Yagut" pitchFamily="2" charset="-78"/>
              </a:rPr>
              <a:t>شیردهی</a:t>
            </a:r>
            <a:r>
              <a:rPr lang="fa-IR" dirty="0" smtClean="0"/>
              <a:t/>
            </a:r>
            <a:br>
              <a:rPr lang="fa-IR" dirty="0" smtClean="0"/>
            </a:b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fa-IR" sz="2800" dirty="0" smtClean="0">
                <a:cs typeface="B Yagut" pitchFamily="2" charset="-78"/>
              </a:rPr>
              <a:t>یک قرص تا 3ساعت: موردی ندارد</a:t>
            </a:r>
          </a:p>
          <a:p>
            <a:r>
              <a:rPr lang="fa-IR" sz="2800" dirty="0" smtClean="0">
                <a:cs typeface="B Yagut" pitchFamily="2" charset="-78"/>
              </a:rPr>
              <a:t>یک قرص بیش از 3ساعت: قرص فراموش شده خورده +تا2روز کاندوم</a:t>
            </a:r>
          </a:p>
          <a:p>
            <a:r>
              <a:rPr lang="fa-IR" sz="2800" dirty="0" smtClean="0">
                <a:cs typeface="B Yagut" pitchFamily="2" charset="-78"/>
              </a:rPr>
              <a:t>دو قرص: قرص های فراموش شده یکجا خورده +7روز کاندوم</a:t>
            </a:r>
          </a:p>
          <a:p>
            <a:r>
              <a:rPr lang="fa-IR" sz="2800" dirty="0" smtClean="0">
                <a:cs typeface="B Yagut" pitchFamily="2" charset="-78"/>
              </a:rPr>
              <a:t>سه قرص +نزدیکی محافظت نشده: تجویزقرص اورژانس</a:t>
            </a:r>
          </a:p>
          <a:p>
            <a:endParaRPr lang="en-US" sz="2800" dirty="0">
              <a:cs typeface="B Yagut" pitchFamily="2" charset="-78"/>
            </a:endParaRPr>
          </a:p>
        </p:txBody>
      </p:sp>
      <p:pic>
        <p:nvPicPr>
          <p:cNvPr id="4" name="2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339752" y="7245424"/>
            <a:ext cx="609600" cy="609600"/>
          </a:xfrm>
          <a:prstGeom prst="rect">
            <a:avLst/>
          </a:prstGeom>
        </p:spPr>
      </p:pic>
    </p:spTree>
    <p:extLst>
      <p:ext uri="{BB962C8B-B14F-4D97-AF65-F5344CB8AC3E}">
        <p14:creationId xmlns:p14="http://schemas.microsoft.com/office/powerpoint/2010/main" val="2397869835"/>
      </p:ext>
    </p:extLst>
  </p:cSld>
  <p:clrMapOvr>
    <a:masterClrMapping/>
  </p:clrMapOvr>
  <mc:AlternateContent xmlns:mc="http://schemas.openxmlformats.org/markup-compatibility/2006" xmlns:p14="http://schemas.microsoft.com/office/powerpoint/2010/main">
    <mc:Choice Requires="p14">
      <p:transition spd="slow" p14:dur="2000" advClick="0" advTm="102000"/>
    </mc:Choice>
    <mc:Fallback xmlns="">
      <p:transition spd="slow" advClick="0" advTm="10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4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smtClean="0">
                <a:latin typeface="+mn-lt"/>
                <a:ea typeface="+mn-ea"/>
                <a:cs typeface="B Yagut" pitchFamily="2" charset="-78"/>
              </a:rPr>
              <a:t>پیگیری لاینسترنول</a:t>
            </a:r>
            <a:endParaRPr lang="fa-IR" sz="4000" b="1" dirty="0">
              <a:latin typeface="+mn-lt"/>
              <a:ea typeface="+mn-ea"/>
              <a:cs typeface="B Yagut" pitchFamily="2" charset="-78"/>
            </a:endParaRPr>
          </a:p>
        </p:txBody>
      </p:sp>
      <p:sp>
        <p:nvSpPr>
          <p:cNvPr id="3" name="Content Placeholder 2"/>
          <p:cNvSpPr>
            <a:spLocks noGrp="1"/>
          </p:cNvSpPr>
          <p:nvPr>
            <p:ph idx="1"/>
          </p:nvPr>
        </p:nvSpPr>
        <p:spPr>
          <a:xfrm>
            <a:off x="611560" y="214290"/>
            <a:ext cx="8229600" cy="4586311"/>
          </a:xfrm>
        </p:spPr>
        <p:txBody>
          <a:bodyPr/>
          <a:lstStyle/>
          <a:p>
            <a:pPr marL="0" indent="0">
              <a:buNone/>
            </a:pPr>
            <a:r>
              <a:rPr lang="fa-IR" dirty="0" smtClean="0"/>
              <a:t> </a:t>
            </a:r>
          </a:p>
          <a:p>
            <a:pPr marL="0" indent="0">
              <a:buNone/>
            </a:pPr>
            <a:endParaRPr lang="fa-IR" sz="2800" dirty="0">
              <a:cs typeface="B Yagut" pitchFamily="2" charset="-78"/>
            </a:endParaRPr>
          </a:p>
          <a:p>
            <a:pPr marL="0" indent="0">
              <a:buNone/>
            </a:pPr>
            <a:r>
              <a:rPr lang="fa-IR" sz="2800" dirty="0" smtClean="0">
                <a:cs typeface="B Yagut" pitchFamily="2" charset="-78"/>
              </a:rPr>
              <a:t>با توجه به اینکه استفاده از این روش حداکثر تا شش ماهگی   کودک (و همزمان با شیردهی)، مجاز است.پیگیری و بررسی های لازم در فاصله های زمانی سه ماهه انجام می شود.</a:t>
            </a:r>
            <a:endParaRPr lang="fa-IR" sz="2800" dirty="0">
              <a:cs typeface="B Yagut" pitchFamily="2" charset="-78"/>
            </a:endParaRPr>
          </a:p>
        </p:txBody>
      </p:sp>
      <p:pic>
        <p:nvPicPr>
          <p:cNvPr id="4098" name="Picture 2" descr="C:\Users\Emdad Rayaneh\Desktop\عکس روشهای پیشگیری\images10.jpg"/>
          <p:cNvPicPr>
            <a:picLocks noChangeAspect="1" noChangeArrowheads="1"/>
          </p:cNvPicPr>
          <p:nvPr/>
        </p:nvPicPr>
        <p:blipFill>
          <a:blip r:embed="rId4"/>
          <a:srcRect/>
          <a:stretch>
            <a:fillRect/>
          </a:stretch>
        </p:blipFill>
        <p:spPr bwMode="auto">
          <a:xfrm>
            <a:off x="755576" y="3650455"/>
            <a:ext cx="2833688" cy="2300292"/>
          </a:xfrm>
          <a:prstGeom prst="rect">
            <a:avLst/>
          </a:prstGeom>
          <a:noFill/>
        </p:spPr>
      </p:pic>
      <p:pic>
        <p:nvPicPr>
          <p:cNvPr id="4" name="2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87624" y="7389440"/>
            <a:ext cx="609600" cy="609600"/>
          </a:xfrm>
          <a:prstGeom prst="rect">
            <a:avLst/>
          </a:prstGeom>
        </p:spPr>
      </p:pic>
    </p:spTree>
    <p:extLst>
      <p:ext uri="{BB962C8B-B14F-4D97-AF65-F5344CB8AC3E}">
        <p14:creationId xmlns:p14="http://schemas.microsoft.com/office/powerpoint/2010/main" val="1681852732"/>
      </p:ext>
    </p:extLst>
  </p:cSld>
  <p:clrMapOvr>
    <a:masterClrMapping/>
  </p:clrMapOvr>
  <mc:AlternateContent xmlns:mc="http://schemas.openxmlformats.org/markup-compatibility/2006" xmlns:p14="http://schemas.microsoft.com/office/powerpoint/2010/main">
    <mc:Choice Requires="p14">
      <p:transition spd="slow" p14:dur="2000" advClick="0" advTm="39000"/>
    </mc:Choice>
    <mc:Fallback xmlns="">
      <p:transition spd="slow" advClick="0" advTm="3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35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latin typeface="+mn-lt"/>
                <a:ea typeface="+mn-ea"/>
                <a:cs typeface="B Yagut"/>
              </a:rPr>
              <a:t>  </a:t>
            </a:r>
            <a:r>
              <a:rPr lang="fa-IR" sz="4000" b="1" dirty="0" smtClean="0">
                <a:latin typeface="+mn-lt"/>
                <a:ea typeface="+mn-ea"/>
                <a:cs typeface="B Yagut"/>
              </a:rPr>
              <a:t>اهداف </a:t>
            </a:r>
            <a:r>
              <a:rPr lang="fa-IR" sz="4000" b="1" dirty="0">
                <a:latin typeface="+mn-lt"/>
                <a:ea typeface="+mn-ea"/>
                <a:cs typeface="B Yagut"/>
              </a:rPr>
              <a:t>آموزشی</a:t>
            </a:r>
          </a:p>
        </p:txBody>
      </p:sp>
      <p:sp>
        <p:nvSpPr>
          <p:cNvPr id="3" name="Content Placeholder 2"/>
          <p:cNvSpPr>
            <a:spLocks noGrp="1"/>
          </p:cNvSpPr>
          <p:nvPr>
            <p:ph idx="1"/>
          </p:nvPr>
        </p:nvSpPr>
        <p:spPr>
          <a:xfrm>
            <a:off x="0" y="1268760"/>
            <a:ext cx="9144000" cy="5472608"/>
          </a:xfrm>
        </p:spPr>
        <p:txBody>
          <a:bodyPr>
            <a:noAutofit/>
          </a:bodyPr>
          <a:lstStyle/>
          <a:p>
            <a:pPr marL="0" indent="0">
              <a:buNone/>
            </a:pPr>
            <a:r>
              <a:rPr lang="fa-IR" sz="2800" dirty="0" smtClean="0">
                <a:cs typeface="B Yagut"/>
              </a:rPr>
              <a:t>    انتظار می رود فراگیر پس از مطالعه این درس بتواند:</a:t>
            </a:r>
          </a:p>
          <a:p>
            <a:pPr marL="0" indent="0">
              <a:buNone/>
            </a:pPr>
            <a:endParaRPr lang="fa-IR" sz="2800" dirty="0" smtClean="0">
              <a:cs typeface="B Yagut"/>
            </a:endParaRPr>
          </a:p>
          <a:p>
            <a:pPr lvl="0"/>
            <a:r>
              <a:rPr lang="fa-IR" sz="2800" dirty="0" smtClean="0">
                <a:solidFill>
                  <a:prstClr val="black"/>
                </a:solidFill>
                <a:cs typeface="B Yagut"/>
              </a:rPr>
              <a:t> </a:t>
            </a:r>
            <a:r>
              <a:rPr lang="fa-IR" sz="2000" dirty="0" smtClean="0">
                <a:solidFill>
                  <a:prstClr val="black"/>
                </a:solidFill>
                <a:cs typeface="B Yagut"/>
              </a:rPr>
              <a:t>مکانیسم عمل،نحوه مصرف، موارد منع مصرف مطلق ونسبی،هشدارها و عوارض قرص های ترکیبی را شرح دهد.</a:t>
            </a:r>
          </a:p>
          <a:p>
            <a:pPr lvl="0"/>
            <a:r>
              <a:rPr lang="fa-IR" sz="2400" dirty="0">
                <a:solidFill>
                  <a:prstClr val="black"/>
                </a:solidFill>
                <a:cs typeface="B Yagut"/>
              </a:rPr>
              <a:t> </a:t>
            </a:r>
            <a:r>
              <a:rPr lang="fa-IR" sz="2000" dirty="0">
                <a:solidFill>
                  <a:prstClr val="black"/>
                </a:solidFill>
                <a:cs typeface="B Yagut"/>
              </a:rPr>
              <a:t>مکانیسم عمل،نحوه مصرف، موارد منع مصرف مطلق ونسبی،هشدارها و عوارض </a:t>
            </a:r>
            <a:r>
              <a:rPr lang="fa-IR" sz="2000" dirty="0" smtClean="0">
                <a:solidFill>
                  <a:prstClr val="black"/>
                </a:solidFill>
                <a:cs typeface="B Yagut"/>
              </a:rPr>
              <a:t>لاینسترنول را توضیح </a:t>
            </a:r>
            <a:r>
              <a:rPr lang="fa-IR" sz="2000" dirty="0">
                <a:solidFill>
                  <a:prstClr val="black"/>
                </a:solidFill>
                <a:cs typeface="B Yagut"/>
              </a:rPr>
              <a:t>دهد</a:t>
            </a:r>
            <a:r>
              <a:rPr lang="fa-IR" sz="2000" dirty="0" smtClean="0">
                <a:solidFill>
                  <a:prstClr val="black"/>
                </a:solidFill>
                <a:cs typeface="B Yagut"/>
              </a:rPr>
              <a:t>.</a:t>
            </a:r>
          </a:p>
          <a:p>
            <a:pPr lvl="0"/>
            <a:r>
              <a:rPr lang="fa-IR" sz="2000" dirty="0">
                <a:solidFill>
                  <a:prstClr val="black"/>
                </a:solidFill>
                <a:cs typeface="B Yagut"/>
              </a:rPr>
              <a:t>مکانیسم عمل،نحوه </a:t>
            </a:r>
            <a:r>
              <a:rPr lang="fa-IR" sz="2000" dirty="0" smtClean="0">
                <a:solidFill>
                  <a:prstClr val="black"/>
                </a:solidFill>
                <a:cs typeface="B Yagut"/>
              </a:rPr>
              <a:t>تزریق، </a:t>
            </a:r>
            <a:r>
              <a:rPr lang="fa-IR" sz="2000" dirty="0">
                <a:solidFill>
                  <a:prstClr val="black"/>
                </a:solidFill>
                <a:cs typeface="B Yagut"/>
              </a:rPr>
              <a:t>موارد منع مصرف مطلق ونسبی،هشدارها و عوارض </a:t>
            </a:r>
            <a:r>
              <a:rPr lang="fa-IR" sz="2000" dirty="0" smtClean="0">
                <a:solidFill>
                  <a:prstClr val="black"/>
                </a:solidFill>
                <a:cs typeface="B Yagut"/>
              </a:rPr>
              <a:t>آمپول یکماهه </a:t>
            </a:r>
            <a:r>
              <a:rPr lang="fa-IR" sz="2000" dirty="0">
                <a:solidFill>
                  <a:prstClr val="black"/>
                </a:solidFill>
                <a:cs typeface="B Yagut"/>
              </a:rPr>
              <a:t>را </a:t>
            </a:r>
            <a:r>
              <a:rPr lang="fa-IR" sz="2000" dirty="0" smtClean="0">
                <a:solidFill>
                  <a:prstClr val="black"/>
                </a:solidFill>
                <a:cs typeface="B Yagut"/>
              </a:rPr>
              <a:t>بیان نماید.</a:t>
            </a:r>
          </a:p>
          <a:p>
            <a:pPr lvl="0"/>
            <a:r>
              <a:rPr lang="fa-IR" sz="2000" dirty="0" smtClean="0">
                <a:solidFill>
                  <a:prstClr val="black"/>
                </a:solidFill>
                <a:cs typeface="B Yagut"/>
              </a:rPr>
              <a:t>نحوه مصرف قرصهای ترکیبی و لاینسترنول را در صورت فراموشی توضیح دهد.</a:t>
            </a:r>
          </a:p>
          <a:p>
            <a:pPr lvl="0"/>
            <a:r>
              <a:rPr lang="fa-IR" sz="2000" dirty="0" smtClean="0">
                <a:solidFill>
                  <a:prstClr val="black"/>
                </a:solidFill>
                <a:cs typeface="B Yagut"/>
              </a:rPr>
              <a:t>درصورت بروز عارضه و علایم هشدار در مصرف هر یک از روشهای فاصله گذاری بدرستی طبقه بندی کرده و اقدامات لازم را انجام دهد.</a:t>
            </a:r>
          </a:p>
          <a:p>
            <a:pPr lvl="0"/>
            <a:r>
              <a:rPr lang="fa-IR" sz="2000" dirty="0" smtClean="0">
                <a:solidFill>
                  <a:prstClr val="black"/>
                </a:solidFill>
                <a:cs typeface="B Yagut"/>
              </a:rPr>
              <a:t>اقدامات لازم درزمان شروع مصرف روش را با توجه به شرایط فرد انجام دهد.</a:t>
            </a:r>
          </a:p>
        </p:txBody>
      </p:sp>
      <p:pic>
        <p:nvPicPr>
          <p:cNvPr id="5" name="0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35696" y="7317432"/>
            <a:ext cx="609600" cy="609600"/>
          </a:xfrm>
          <a:prstGeom prst="rect">
            <a:avLst/>
          </a:prstGeom>
        </p:spPr>
      </p:pic>
    </p:spTree>
    <p:extLst>
      <p:ext uri="{BB962C8B-B14F-4D97-AF65-F5344CB8AC3E}">
        <p14:creationId xmlns:p14="http://schemas.microsoft.com/office/powerpoint/2010/main" val="1249164084"/>
      </p:ext>
    </p:extLst>
  </p:cSld>
  <p:clrMapOvr>
    <a:masterClrMapping/>
  </p:clrMapOvr>
  <mc:AlternateContent xmlns:mc="http://schemas.openxmlformats.org/markup-compatibility/2006" xmlns:p14="http://schemas.microsoft.com/office/powerpoint/2010/main">
    <mc:Choice Requires="p14">
      <p:transition spd="slow" p14:dur="2000" advClick="0" advTm="67000"/>
    </mc:Choice>
    <mc:Fallback xmlns="">
      <p:transition spd="slow" advClick="0" advTm="6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78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dirty="0" smtClean="0">
                <a:cs typeface="B Titr" pitchFamily="2" charset="-78"/>
              </a:rPr>
              <a:t> </a:t>
            </a:r>
            <a:r>
              <a:rPr lang="fa-IR" sz="4000" dirty="0">
                <a:cs typeface="B Yagut"/>
              </a:rPr>
              <a:t>آمپول ترکیبی </a:t>
            </a:r>
            <a:r>
              <a:rPr lang="fa-IR" sz="4000" dirty="0" smtClean="0">
                <a:cs typeface="B Yagut"/>
              </a:rPr>
              <a:t>سیکلوفم</a:t>
            </a:r>
            <a:r>
              <a:rPr lang="fa-IR" sz="2800" dirty="0" smtClean="0">
                <a:cs typeface="B Yagut"/>
              </a:rPr>
              <a:t/>
            </a:r>
            <a:br>
              <a:rPr lang="fa-IR" sz="2800" dirty="0" smtClean="0">
                <a:cs typeface="B Yagut"/>
              </a:rPr>
            </a:br>
            <a:r>
              <a:rPr lang="fa-IR" sz="2800" dirty="0" smtClean="0">
                <a:cs typeface="B Yagut"/>
              </a:rPr>
              <a:t>  </a:t>
            </a:r>
            <a:endParaRPr lang="fa-IR" sz="2800" dirty="0">
              <a:cs typeface="B Yagut"/>
            </a:endParaRPr>
          </a:p>
        </p:txBody>
      </p:sp>
      <p:sp>
        <p:nvSpPr>
          <p:cNvPr id="3" name="Content Placeholder 2"/>
          <p:cNvSpPr>
            <a:spLocks noGrp="1"/>
          </p:cNvSpPr>
          <p:nvPr>
            <p:ph idx="1"/>
          </p:nvPr>
        </p:nvSpPr>
        <p:spPr>
          <a:xfrm>
            <a:off x="107504" y="1052736"/>
            <a:ext cx="8928992" cy="5544615"/>
          </a:xfrm>
        </p:spPr>
        <p:txBody>
          <a:bodyPr>
            <a:normAutofit/>
          </a:bodyPr>
          <a:lstStyle/>
          <a:p>
            <a:pPr marL="0" indent="0">
              <a:buNone/>
            </a:pPr>
            <a:endParaRPr lang="fa-IR" sz="2400" b="1" dirty="0" smtClean="0">
              <a:cs typeface="B Yagut" pitchFamily="2" charset="-78"/>
            </a:endParaRPr>
          </a:p>
          <a:p>
            <a:endParaRPr lang="fa-IR" sz="2400" b="1" dirty="0" smtClean="0">
              <a:cs typeface="B Yagut" pitchFamily="2" charset="-78"/>
            </a:endParaRPr>
          </a:p>
          <a:p>
            <a:endParaRPr lang="fa-IR" sz="2400" b="1" dirty="0">
              <a:cs typeface="B Yagut" pitchFamily="2" charset="-78"/>
            </a:endParaRPr>
          </a:p>
          <a:p>
            <a:endParaRPr lang="fa-IR" sz="2400" b="1" dirty="0" smtClean="0">
              <a:cs typeface="B Yagut" pitchFamily="2" charset="-78"/>
            </a:endParaRPr>
          </a:p>
          <a:p>
            <a:endParaRPr lang="fa-IR" sz="2400" b="1" dirty="0">
              <a:cs typeface="B Yagut" pitchFamily="2" charset="-78"/>
            </a:endParaRPr>
          </a:p>
          <a:p>
            <a:endParaRPr lang="fa-IR" sz="2400" b="1" dirty="0" smtClean="0">
              <a:cs typeface="B Yagut" pitchFamily="2" charset="-78"/>
            </a:endParaRPr>
          </a:p>
          <a:p>
            <a:endParaRPr lang="fa-IR" sz="2400" b="1" dirty="0">
              <a:cs typeface="B Yagut" pitchFamily="2" charset="-78"/>
            </a:endParaRPr>
          </a:p>
          <a:p>
            <a:pPr marL="0" indent="0">
              <a:buNone/>
            </a:pPr>
            <a:r>
              <a:rPr lang="fa-IR" sz="2400" b="1" dirty="0">
                <a:cs typeface="B Yagut" pitchFamily="2" charset="-78"/>
              </a:rPr>
              <a:t> </a:t>
            </a:r>
            <a:r>
              <a:rPr lang="fa-IR" sz="2400" b="1" dirty="0" smtClean="0">
                <a:cs typeface="B Yagut" pitchFamily="2" charset="-78"/>
              </a:rPr>
              <a:t>     </a:t>
            </a:r>
            <a:endParaRPr lang="fa-IR" b="1" dirty="0">
              <a:cs typeface="B Yagut" pitchFamily="2" charset="-78"/>
            </a:endParaRPr>
          </a:p>
          <a:p>
            <a:endParaRPr lang="fa-IR" sz="2400" b="1" dirty="0" smtClean="0">
              <a:cs typeface="B Yagut" pitchFamily="2" charset="-78"/>
            </a:endParaRPr>
          </a:p>
          <a:p>
            <a:endParaRPr lang="fa-IR" sz="2400" b="1" dirty="0">
              <a:cs typeface="B Yagut" pitchFamily="2" charset="-78"/>
            </a:endParaRPr>
          </a:p>
          <a:p>
            <a:pPr marL="0" indent="0" algn="ctr">
              <a:buNone/>
            </a:pPr>
            <a:r>
              <a:rPr lang="fa-IR" sz="2800" dirty="0" smtClean="0">
                <a:cs typeface="B Yagut" pitchFamily="2" charset="-78"/>
              </a:rPr>
              <a:t>اثربخشی این روش در سال اول استفاده 99.8 % است.</a:t>
            </a:r>
            <a:endParaRPr lang="fa-IR" sz="2800" dirty="0">
              <a:cs typeface="B Yagut" pitchFamily="2" charset="-78"/>
            </a:endParaRPr>
          </a:p>
        </p:txBody>
      </p:sp>
      <p:pic>
        <p:nvPicPr>
          <p:cNvPr id="1026" name="Picture 2" descr="C:\Users\Emdad Rayaneh\Desktop\توبکتومی\1.jpg"/>
          <p:cNvPicPr>
            <a:picLocks noChangeAspect="1" noChangeArrowheads="1"/>
          </p:cNvPicPr>
          <p:nvPr/>
        </p:nvPicPr>
        <p:blipFill>
          <a:blip r:embed="rId4"/>
          <a:srcRect/>
          <a:stretch>
            <a:fillRect/>
          </a:stretch>
        </p:blipFill>
        <p:spPr bwMode="auto">
          <a:xfrm>
            <a:off x="2195736" y="1268760"/>
            <a:ext cx="4896544" cy="31683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2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99592" y="7389440"/>
            <a:ext cx="609600" cy="609600"/>
          </a:xfrm>
          <a:prstGeom prst="rect">
            <a:avLst/>
          </a:prstGeom>
        </p:spPr>
      </p:pic>
    </p:spTree>
    <p:extLst>
      <p:ext uri="{BB962C8B-B14F-4D97-AF65-F5344CB8AC3E}">
        <p14:creationId xmlns:p14="http://schemas.microsoft.com/office/powerpoint/2010/main" val="3074800983"/>
      </p:ext>
    </p:extLst>
  </p:cSld>
  <p:clrMapOvr>
    <a:masterClrMapping/>
  </p:clrMapOvr>
  <mc:AlternateContent xmlns:mc="http://schemas.openxmlformats.org/markup-compatibility/2006" xmlns:p14="http://schemas.microsoft.com/office/powerpoint/2010/main">
    <mc:Choice Requires="p14">
      <p:transition spd="slow" p14:dur="2000" advClick="0" advTm="41000"/>
    </mc:Choice>
    <mc:Fallback xmlns="">
      <p:transition spd="slow" advClick="0" advTm="4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9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smtClean="0">
                <a:cs typeface="B Yagut"/>
              </a:rPr>
              <a:t>محل تزریق سیکلوفم</a:t>
            </a:r>
            <a:endParaRPr lang="fa-IR" sz="4000" dirty="0">
              <a:cs typeface="B Yagut"/>
            </a:endParaRPr>
          </a:p>
        </p:txBody>
      </p:sp>
      <p:sp>
        <p:nvSpPr>
          <p:cNvPr id="3" name="Content Placeholder 2"/>
          <p:cNvSpPr>
            <a:spLocks noGrp="1"/>
          </p:cNvSpPr>
          <p:nvPr>
            <p:ph idx="1"/>
          </p:nvPr>
        </p:nvSpPr>
        <p:spPr/>
        <p:txBody>
          <a:bodyPr>
            <a:normAutofit/>
          </a:bodyPr>
          <a:lstStyle/>
          <a:p>
            <a:pPr algn="ctr">
              <a:buNone/>
            </a:pPr>
            <a:endParaRPr lang="fa-IR" b="1" dirty="0" smtClean="0">
              <a:cs typeface="B Yagut" pitchFamily="2" charset="-78"/>
            </a:endParaRPr>
          </a:p>
          <a:p>
            <a:pPr algn="ctr">
              <a:buNone/>
            </a:pPr>
            <a:endParaRPr lang="fa-IR" b="1" dirty="0" smtClean="0">
              <a:cs typeface="B Yagut" pitchFamily="2" charset="-78"/>
            </a:endParaRPr>
          </a:p>
          <a:p>
            <a:pPr algn="ctr">
              <a:buNone/>
            </a:pPr>
            <a:endParaRPr lang="fa-IR" b="1" dirty="0">
              <a:cs typeface="B Yagut" pitchFamily="2" charset="-78"/>
            </a:endParaRPr>
          </a:p>
          <a:p>
            <a:pPr algn="ctr">
              <a:buNone/>
            </a:pPr>
            <a:endParaRPr lang="fa-IR" b="1" dirty="0" smtClean="0">
              <a:cs typeface="B Yagut" pitchFamily="2" charset="-78"/>
            </a:endParaRPr>
          </a:p>
          <a:p>
            <a:pPr algn="ctr">
              <a:buNone/>
            </a:pPr>
            <a:endParaRPr lang="fa-IR" b="1" dirty="0">
              <a:cs typeface="B Yagut" pitchFamily="2" charset="-78"/>
            </a:endParaRPr>
          </a:p>
          <a:p>
            <a:pPr algn="ctr">
              <a:buNone/>
            </a:pPr>
            <a:endParaRPr lang="fa-IR" b="1" dirty="0" smtClean="0">
              <a:cs typeface="B Yagut" pitchFamily="2" charset="-78"/>
            </a:endParaRPr>
          </a:p>
          <a:p>
            <a:pPr algn="ctr">
              <a:buNone/>
            </a:pPr>
            <a:r>
              <a:rPr lang="fa-IR" sz="2800" dirty="0" smtClean="0">
                <a:cs typeface="B Yagut" pitchFamily="2" charset="-78"/>
              </a:rPr>
              <a:t>بالای بازو و یا قسمت فوقانی خارجی باسن</a:t>
            </a:r>
          </a:p>
          <a:p>
            <a:pPr algn="ctr">
              <a:buNone/>
            </a:pPr>
            <a:endParaRPr lang="fa-IR" b="1" dirty="0" smtClean="0">
              <a:cs typeface="B Yagut" pitchFamily="2" charset="-78"/>
            </a:endParaRPr>
          </a:p>
          <a:p>
            <a:pPr algn="ctr">
              <a:buNone/>
            </a:pPr>
            <a:endParaRPr lang="fa-IR" b="1" dirty="0" smtClean="0">
              <a:cs typeface="B Yagut" pitchFamily="2" charset="-78"/>
            </a:endParaRPr>
          </a:p>
          <a:p>
            <a:pPr algn="ctr">
              <a:buNone/>
            </a:pPr>
            <a:endParaRPr lang="fa-IR" b="1" dirty="0" smtClean="0">
              <a:cs typeface="B Yagut" pitchFamily="2" charset="-78"/>
            </a:endParaRPr>
          </a:p>
          <a:p>
            <a:pPr algn="ctr">
              <a:buNone/>
            </a:pPr>
            <a:endParaRPr lang="fa-IR" b="1" dirty="0" smtClean="0">
              <a:cs typeface="B Yagut" pitchFamily="2" charset="-78"/>
            </a:endParaRPr>
          </a:p>
        </p:txBody>
      </p:sp>
      <p:pic>
        <p:nvPicPr>
          <p:cNvPr id="2051" name="Picture 3" descr="C:\Users\Emdad Rayaneh\Desktop\توبکتومی\25.jpg"/>
          <p:cNvPicPr>
            <a:picLocks noChangeAspect="1" noChangeArrowheads="1"/>
          </p:cNvPicPr>
          <p:nvPr/>
        </p:nvPicPr>
        <p:blipFill>
          <a:blip r:embed="rId4"/>
          <a:srcRect/>
          <a:stretch>
            <a:fillRect/>
          </a:stretch>
        </p:blipFill>
        <p:spPr bwMode="auto">
          <a:xfrm>
            <a:off x="1475656" y="1484784"/>
            <a:ext cx="6786609" cy="3357586"/>
          </a:xfrm>
          <a:prstGeom prst="rect">
            <a:avLst/>
          </a:prstGeom>
          <a:noFill/>
        </p:spPr>
      </p:pic>
      <p:pic>
        <p:nvPicPr>
          <p:cNvPr id="4" name="3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331640" y="7101408"/>
            <a:ext cx="609600" cy="609600"/>
          </a:xfrm>
          <a:prstGeom prst="rect">
            <a:avLst/>
          </a:prstGeom>
        </p:spPr>
      </p:pic>
    </p:spTree>
    <p:extLst>
      <p:ext uri="{BB962C8B-B14F-4D97-AF65-F5344CB8AC3E}">
        <p14:creationId xmlns:p14="http://schemas.microsoft.com/office/powerpoint/2010/main" val="3187058266"/>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1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r">
              <a:spcBef>
                <a:spcPct val="20000"/>
              </a:spcBef>
            </a:pPr>
            <a:r>
              <a:rPr lang="fa-IR" b="1" dirty="0">
                <a:solidFill>
                  <a:prstClr val="black"/>
                </a:solidFill>
                <a:ea typeface="+mn-ea"/>
                <a:cs typeface="B Yagut" pitchFamily="2" charset="-78"/>
              </a:rPr>
              <a:t>مکانیسم </a:t>
            </a:r>
            <a:r>
              <a:rPr lang="fa-IR" b="1" dirty="0" smtClean="0">
                <a:solidFill>
                  <a:prstClr val="black"/>
                </a:solidFill>
                <a:ea typeface="+mn-ea"/>
                <a:cs typeface="B Yagut" pitchFamily="2" charset="-78"/>
              </a:rPr>
              <a:t>عمل سیکلوفم  </a:t>
            </a:r>
            <a:r>
              <a:rPr lang="fa-IR" sz="3200" b="1" dirty="0">
                <a:solidFill>
                  <a:prstClr val="black"/>
                </a:solidFill>
                <a:ea typeface="+mn-ea"/>
                <a:cs typeface="B Yagut" pitchFamily="2" charset="-78"/>
              </a:rPr>
              <a:t/>
            </a:r>
            <a:br>
              <a:rPr lang="fa-IR" sz="3200" b="1" dirty="0">
                <a:solidFill>
                  <a:prstClr val="black"/>
                </a:solidFill>
                <a:ea typeface="+mn-ea"/>
                <a:cs typeface="B Yagut" pitchFamily="2" charset="-78"/>
              </a:rPr>
            </a:br>
            <a:endParaRPr lang="fa-IR" dirty="0"/>
          </a:p>
        </p:txBody>
      </p:sp>
      <p:sp>
        <p:nvSpPr>
          <p:cNvPr id="3" name="Content Placeholder 2"/>
          <p:cNvSpPr>
            <a:spLocks noGrp="1"/>
          </p:cNvSpPr>
          <p:nvPr>
            <p:ph idx="1"/>
          </p:nvPr>
        </p:nvSpPr>
        <p:spPr>
          <a:xfrm>
            <a:off x="0" y="1600200"/>
            <a:ext cx="9144000" cy="4525963"/>
          </a:xfrm>
        </p:spPr>
        <p:txBody>
          <a:bodyPr/>
          <a:lstStyle/>
          <a:p>
            <a:pPr marL="0" lvl="0" indent="0">
              <a:buNone/>
            </a:pPr>
            <a:r>
              <a:rPr lang="fa-IR" sz="2800" dirty="0">
                <a:solidFill>
                  <a:prstClr val="black"/>
                </a:solidFill>
                <a:cs typeface="B Yagut" pitchFamily="2" charset="-78"/>
              </a:rPr>
              <a:t>1- جلوگیری از تخمک </a:t>
            </a:r>
            <a:r>
              <a:rPr lang="fa-IR" sz="2800" dirty="0" smtClean="0">
                <a:solidFill>
                  <a:prstClr val="black"/>
                </a:solidFill>
                <a:cs typeface="B Yagut" pitchFamily="2" charset="-78"/>
              </a:rPr>
              <a:t>گذاری</a:t>
            </a:r>
          </a:p>
          <a:p>
            <a:pPr marL="0" lvl="0" indent="0">
              <a:buNone/>
            </a:pPr>
            <a:endParaRPr lang="fa-IR" sz="2800" dirty="0" smtClean="0">
              <a:solidFill>
                <a:prstClr val="black"/>
              </a:solidFill>
              <a:cs typeface="B Yagut" pitchFamily="2" charset="-78"/>
            </a:endParaRPr>
          </a:p>
          <a:p>
            <a:pPr marL="0" lvl="0" indent="0">
              <a:buNone/>
            </a:pPr>
            <a:r>
              <a:rPr lang="fa-IR" sz="2800" dirty="0">
                <a:solidFill>
                  <a:prstClr val="black"/>
                </a:solidFill>
                <a:cs typeface="B Yagut" pitchFamily="2" charset="-78"/>
              </a:rPr>
              <a:t>2- تاثیر بر مخاط داخلی رحم و مهار پرولیفراسیون آندومتر </a:t>
            </a:r>
            <a:endParaRPr lang="fa-IR" sz="2800" dirty="0" smtClean="0">
              <a:solidFill>
                <a:prstClr val="black"/>
              </a:solidFill>
              <a:cs typeface="B Yagut" pitchFamily="2" charset="-78"/>
            </a:endParaRPr>
          </a:p>
          <a:p>
            <a:pPr marL="0" lvl="0" indent="0">
              <a:buNone/>
            </a:pPr>
            <a:endParaRPr lang="fa-IR" sz="2800" dirty="0">
              <a:solidFill>
                <a:prstClr val="black"/>
              </a:solidFill>
              <a:cs typeface="B Yagut" pitchFamily="2" charset="-78"/>
            </a:endParaRPr>
          </a:p>
          <a:p>
            <a:pPr marL="0" lvl="0" indent="0">
              <a:buNone/>
            </a:pPr>
            <a:r>
              <a:rPr lang="fa-IR" sz="2800" dirty="0">
                <a:solidFill>
                  <a:prstClr val="black"/>
                </a:solidFill>
                <a:cs typeface="B Yagut" pitchFamily="2" charset="-78"/>
              </a:rPr>
              <a:t>3- ایجاد اشکال در ورود اسپرم به داخل رحم از طریق افزایش ضخامت ترشحات دهانه </a:t>
            </a:r>
            <a:r>
              <a:rPr lang="fa-IR" sz="2800" dirty="0" smtClean="0">
                <a:solidFill>
                  <a:prstClr val="black"/>
                </a:solidFill>
                <a:cs typeface="B Yagut" pitchFamily="2" charset="-78"/>
              </a:rPr>
              <a:t>رحم </a:t>
            </a:r>
            <a:r>
              <a:rPr lang="fa-IR" sz="2800" dirty="0">
                <a:solidFill>
                  <a:prstClr val="black"/>
                </a:solidFill>
                <a:cs typeface="B Yagut" pitchFamily="2" charset="-78"/>
              </a:rPr>
              <a:t>( موکوس سرویکس )</a:t>
            </a:r>
          </a:p>
          <a:p>
            <a:pPr marL="0" lvl="0" indent="0">
              <a:buNone/>
            </a:pPr>
            <a:endParaRPr lang="fa-IR" sz="2800" dirty="0">
              <a:solidFill>
                <a:prstClr val="black"/>
              </a:solidFill>
              <a:cs typeface="B Yagut" pitchFamily="2" charset="-78"/>
            </a:endParaRPr>
          </a:p>
          <a:p>
            <a:endParaRPr lang="fa-IR" dirty="0"/>
          </a:p>
        </p:txBody>
      </p:sp>
      <p:pic>
        <p:nvPicPr>
          <p:cNvPr id="4" name="3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627784" y="7389440"/>
            <a:ext cx="609600" cy="609600"/>
          </a:xfrm>
          <a:prstGeom prst="rect">
            <a:avLst/>
          </a:prstGeom>
        </p:spPr>
      </p:pic>
    </p:spTree>
    <p:extLst>
      <p:ext uri="{BB962C8B-B14F-4D97-AF65-F5344CB8AC3E}">
        <p14:creationId xmlns:p14="http://schemas.microsoft.com/office/powerpoint/2010/main" val="770023576"/>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smtClean="0">
                <a:cs typeface="B Yagut"/>
              </a:rPr>
              <a:t>موارد منع مصرف مطلق سیکلوفم</a:t>
            </a:r>
            <a:endParaRPr lang="en-US" sz="4000" b="1" dirty="0"/>
          </a:p>
        </p:txBody>
      </p:sp>
      <p:sp>
        <p:nvSpPr>
          <p:cNvPr id="3" name="Content Placeholder 2"/>
          <p:cNvSpPr>
            <a:spLocks noGrp="1"/>
          </p:cNvSpPr>
          <p:nvPr>
            <p:ph idx="1"/>
          </p:nvPr>
        </p:nvSpPr>
        <p:spPr>
          <a:xfrm>
            <a:off x="457200" y="1600200"/>
            <a:ext cx="8229600" cy="5114948"/>
          </a:xfrm>
        </p:spPr>
        <p:txBody>
          <a:bodyPr>
            <a:noAutofit/>
          </a:bodyPr>
          <a:lstStyle/>
          <a:p>
            <a:r>
              <a:rPr lang="fa-IR" sz="2400" dirty="0" smtClean="0">
                <a:cs typeface="B Yagut" pitchFamily="2" charset="-78"/>
              </a:rPr>
              <a:t>سابقه سکته قلبی یا مغزي</a:t>
            </a:r>
          </a:p>
          <a:p>
            <a:r>
              <a:rPr lang="fa-IR" sz="2400" dirty="0" smtClean="0">
                <a:cs typeface="B Yagut" pitchFamily="2" charset="-78"/>
              </a:rPr>
              <a:t>لخته خون در پاها یا ریه</a:t>
            </a:r>
          </a:p>
          <a:p>
            <a:r>
              <a:rPr lang="fa-IR" sz="2400" dirty="0" smtClean="0">
                <a:cs typeface="B Yagut" pitchFamily="2" charset="-78"/>
              </a:rPr>
              <a:t>خونریزي رحمی بدون علت مشخص</a:t>
            </a:r>
          </a:p>
          <a:p>
            <a:r>
              <a:rPr lang="fa-IR" sz="2400" dirty="0" smtClean="0">
                <a:cs typeface="B Yagut" pitchFamily="2" charset="-78"/>
              </a:rPr>
              <a:t>سیگاري 35 ساله یا مسن تر</a:t>
            </a:r>
          </a:p>
          <a:p>
            <a:r>
              <a:rPr lang="fa-IR" sz="2400" dirty="0" smtClean="0">
                <a:cs typeface="B Yagut" pitchFamily="2" charset="-78"/>
              </a:rPr>
              <a:t>کارسینوم اندومتر</a:t>
            </a:r>
          </a:p>
          <a:p>
            <a:r>
              <a:rPr lang="fa-IR" sz="2400" dirty="0" smtClean="0">
                <a:cs typeface="B Yagut" pitchFamily="2" charset="-78"/>
              </a:rPr>
              <a:t>شک به سرطان پستان، ابتلا یا سابقه آن</a:t>
            </a:r>
          </a:p>
          <a:p>
            <a:r>
              <a:rPr lang="fa-IR" sz="2400" dirty="0" smtClean="0">
                <a:cs typeface="B Yagut" pitchFamily="2" charset="-78"/>
              </a:rPr>
              <a:t>ابتلاي به دیابت به مدت بیست سال یا بیش از آن</a:t>
            </a:r>
          </a:p>
          <a:p>
            <a:r>
              <a:rPr lang="fa-IR" sz="2400" dirty="0" smtClean="0">
                <a:cs typeface="B Yagut" pitchFamily="2" charset="-78"/>
              </a:rPr>
              <a:t>سر درد هاي مکررشامل میگرن با علایم عصبی موضعی</a:t>
            </a:r>
          </a:p>
          <a:p>
            <a:r>
              <a:rPr lang="fa-IR" sz="2400" dirty="0" smtClean="0">
                <a:cs typeface="B Yagut" pitchFamily="2" charset="-78"/>
              </a:rPr>
              <a:t>داشتن فشارخون بیش از160/100 میلی متر جیوه</a:t>
            </a:r>
          </a:p>
          <a:p>
            <a:r>
              <a:rPr lang="fa-IR" sz="2400" dirty="0" smtClean="0">
                <a:cs typeface="B Yagut" pitchFamily="2" charset="-78"/>
              </a:rPr>
              <a:t>زایمان در سه هفته گذشته در زن غیر شیرده</a:t>
            </a:r>
          </a:p>
          <a:p>
            <a:r>
              <a:rPr lang="fa-IR" sz="2400" dirty="0" smtClean="0">
                <a:cs typeface="B Yagut" pitchFamily="2" charset="-78"/>
              </a:rPr>
              <a:t>بیماري فعال یا مزمن کبدي</a:t>
            </a:r>
          </a:p>
          <a:p>
            <a:pPr marL="0" indent="0">
              <a:buNone/>
            </a:pPr>
            <a:endParaRPr lang="en-US" sz="2400" dirty="0">
              <a:cs typeface="B Yagut" pitchFamily="2" charset="-78"/>
            </a:endParaRPr>
          </a:p>
        </p:txBody>
      </p:sp>
      <p:pic>
        <p:nvPicPr>
          <p:cNvPr id="4" name="3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763688" y="7533456"/>
            <a:ext cx="609600" cy="609600"/>
          </a:xfrm>
          <a:prstGeom prst="rect">
            <a:avLst/>
          </a:prstGeom>
        </p:spPr>
      </p:pic>
    </p:spTree>
    <p:extLst>
      <p:ext uri="{BB962C8B-B14F-4D97-AF65-F5344CB8AC3E}">
        <p14:creationId xmlns:p14="http://schemas.microsoft.com/office/powerpoint/2010/main" val="2016269719"/>
      </p:ext>
    </p:extLst>
  </p:cSld>
  <p:clrMapOvr>
    <a:masterClrMapping/>
  </p:clrMapOvr>
  <mc:AlternateContent xmlns:mc="http://schemas.openxmlformats.org/markup-compatibility/2006" xmlns:p14="http://schemas.microsoft.com/office/powerpoint/2010/main">
    <mc:Choice Requires="p14">
      <p:transition spd="slow" p14:dur="2000" advClick="0" advTm="68000"/>
    </mc:Choice>
    <mc:Fallback xmlns="">
      <p:transition spd="slow" advClick="0" advTm="6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9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smtClean="0">
                <a:cs typeface="B Yagut"/>
              </a:rPr>
              <a:t>موارد منع مصرف نسبی سیکلوفم </a:t>
            </a:r>
            <a:endParaRPr lang="en-US" sz="4000" b="1" dirty="0"/>
          </a:p>
        </p:txBody>
      </p:sp>
      <p:sp>
        <p:nvSpPr>
          <p:cNvPr id="3" name="Content Placeholder 2"/>
          <p:cNvSpPr>
            <a:spLocks noGrp="1"/>
          </p:cNvSpPr>
          <p:nvPr>
            <p:ph idx="1"/>
          </p:nvPr>
        </p:nvSpPr>
        <p:spPr/>
        <p:txBody>
          <a:bodyPr>
            <a:normAutofit/>
          </a:bodyPr>
          <a:lstStyle/>
          <a:p>
            <a:pPr>
              <a:buNone/>
            </a:pPr>
            <a:endParaRPr lang="fa-IR" sz="2400" dirty="0" smtClean="0">
              <a:cs typeface="B Yagut" pitchFamily="2" charset="-78"/>
            </a:endParaRPr>
          </a:p>
          <a:p>
            <a:r>
              <a:rPr lang="fa-IR" sz="2400" dirty="0" smtClean="0">
                <a:cs typeface="B Yagut" pitchFamily="2" charset="-78"/>
              </a:rPr>
              <a:t>مادران شیرده با شیرخوار کوچک تر از 6 ماه</a:t>
            </a:r>
          </a:p>
          <a:p>
            <a:r>
              <a:rPr lang="fa-IR" sz="2400" dirty="0" smtClean="0">
                <a:cs typeface="B Yagut" pitchFamily="2" charset="-78"/>
              </a:rPr>
              <a:t>فشارخون کنترل شده 140/90 تا 160/100 میلی متر جیوه</a:t>
            </a:r>
          </a:p>
          <a:p>
            <a:r>
              <a:rPr lang="fa-IR" sz="2400" dirty="0" smtClean="0">
                <a:cs typeface="B Yagut" pitchFamily="2" charset="-78"/>
              </a:rPr>
              <a:t>مصرف داروی صرع (جز والپروییک اسید) ریفامپین یا گریزوفولوین</a:t>
            </a:r>
          </a:p>
          <a:p>
            <a:r>
              <a:rPr lang="fa-IR" sz="2400" dirty="0" smtClean="0">
                <a:cs typeface="B Yagut" pitchFamily="2" charset="-78"/>
              </a:rPr>
              <a:t>سیگاري زیر 35 سال</a:t>
            </a:r>
          </a:p>
          <a:p>
            <a:r>
              <a:rPr lang="fa-IR" sz="2400" dirty="0" smtClean="0">
                <a:cs typeface="B Yagut" pitchFamily="2" charset="-78"/>
              </a:rPr>
              <a:t>سابقه زردي انسدادي دوران حاملگی</a:t>
            </a:r>
            <a:endParaRPr lang="en-US" sz="2400" dirty="0" smtClean="0">
              <a:cs typeface="B Yagut" pitchFamily="2" charset="-78"/>
            </a:endParaRPr>
          </a:p>
        </p:txBody>
      </p:sp>
      <p:pic>
        <p:nvPicPr>
          <p:cNvPr id="4" name="3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87624" y="7605464"/>
            <a:ext cx="609600" cy="609600"/>
          </a:xfrm>
          <a:prstGeom prst="rect">
            <a:avLst/>
          </a:prstGeom>
        </p:spPr>
      </p:pic>
    </p:spTree>
    <p:extLst>
      <p:ext uri="{BB962C8B-B14F-4D97-AF65-F5344CB8AC3E}">
        <p14:creationId xmlns:p14="http://schemas.microsoft.com/office/powerpoint/2010/main" val="198195391"/>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1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normAutofit/>
          </a:bodyPr>
          <a:lstStyle/>
          <a:p>
            <a:pPr algn="r"/>
            <a:r>
              <a:rPr lang="fa-IR" sz="4000" b="1" dirty="0" smtClean="0">
                <a:cs typeface="B Yagut"/>
              </a:rPr>
              <a:t>عوارض سیکلوفم</a:t>
            </a:r>
            <a:endParaRPr lang="fa-IR" sz="4000" b="1" dirty="0">
              <a:cs typeface="B Yagut"/>
            </a:endParaRPr>
          </a:p>
        </p:txBody>
      </p:sp>
      <p:sp>
        <p:nvSpPr>
          <p:cNvPr id="3" name="Content Placeholder 2"/>
          <p:cNvSpPr>
            <a:spLocks noGrp="1"/>
          </p:cNvSpPr>
          <p:nvPr>
            <p:ph idx="1"/>
          </p:nvPr>
        </p:nvSpPr>
        <p:spPr>
          <a:xfrm>
            <a:off x="323528" y="1357298"/>
            <a:ext cx="8208912" cy="4768865"/>
          </a:xfrm>
        </p:spPr>
        <p:txBody>
          <a:bodyPr>
            <a:normAutofit/>
          </a:bodyPr>
          <a:lstStyle/>
          <a:p>
            <a:pPr>
              <a:buNone/>
            </a:pPr>
            <a:endParaRPr lang="fa-IR" sz="2000" b="1" dirty="0" smtClean="0">
              <a:cs typeface="B Yagut" pitchFamily="2" charset="-78"/>
            </a:endParaRPr>
          </a:p>
          <a:p>
            <a:pPr marL="0" indent="0">
              <a:buNone/>
            </a:pPr>
            <a:r>
              <a:rPr lang="fa-IR" sz="2800" dirty="0" smtClean="0">
                <a:cs typeface="B Yagut" pitchFamily="2" charset="-78"/>
              </a:rPr>
              <a:t>1- </a:t>
            </a:r>
            <a:r>
              <a:rPr lang="fa-IR" sz="2800" dirty="0">
                <a:cs typeface="B Yagut" pitchFamily="2" charset="-78"/>
              </a:rPr>
              <a:t>سردرد </a:t>
            </a:r>
            <a:r>
              <a:rPr lang="fa-IR" sz="2800" dirty="0" smtClean="0">
                <a:cs typeface="B Yagut" pitchFamily="2" charset="-78"/>
              </a:rPr>
              <a:t>خفیف</a:t>
            </a:r>
            <a:endParaRPr lang="fa-IR" sz="2800" dirty="0">
              <a:cs typeface="B Yagut" pitchFamily="2" charset="-78"/>
            </a:endParaRPr>
          </a:p>
          <a:p>
            <a:pPr marL="0" indent="0">
              <a:buNone/>
            </a:pPr>
            <a:r>
              <a:rPr lang="fa-IR" sz="2800" dirty="0">
                <a:cs typeface="B Yagut" pitchFamily="2" charset="-78"/>
              </a:rPr>
              <a:t>2</a:t>
            </a:r>
            <a:r>
              <a:rPr lang="fa-IR" sz="2800" dirty="0" smtClean="0">
                <a:cs typeface="B Yagut" pitchFamily="2" charset="-78"/>
              </a:rPr>
              <a:t>- تهوع</a:t>
            </a:r>
          </a:p>
          <a:p>
            <a:pPr marL="0" lvl="0" indent="0">
              <a:buNone/>
            </a:pPr>
            <a:r>
              <a:rPr lang="fa-IR" sz="2800" dirty="0" smtClean="0">
                <a:cs typeface="B Yagut" pitchFamily="2" charset="-78"/>
              </a:rPr>
              <a:t>3- </a:t>
            </a:r>
            <a:r>
              <a:rPr lang="fa-IR" sz="2800" dirty="0">
                <a:solidFill>
                  <a:prstClr val="black"/>
                </a:solidFill>
                <a:cs typeface="B Yagut" pitchFamily="2" charset="-78"/>
              </a:rPr>
              <a:t>حساسیت پستانها </a:t>
            </a:r>
          </a:p>
          <a:p>
            <a:pPr marL="0" lvl="0" indent="0">
              <a:buNone/>
            </a:pPr>
            <a:r>
              <a:rPr lang="fa-IR" sz="2800" dirty="0" smtClean="0">
                <a:cs typeface="B Yagut" pitchFamily="2" charset="-78"/>
              </a:rPr>
              <a:t>4- لکه بینی یا خونریزی بین قاعدگی ها</a:t>
            </a:r>
          </a:p>
          <a:p>
            <a:pPr marL="0" lvl="0" indent="0">
              <a:buNone/>
            </a:pPr>
            <a:r>
              <a:rPr lang="fa-IR" sz="2800" dirty="0" smtClean="0">
                <a:cs typeface="B Yagut" pitchFamily="2" charset="-78"/>
              </a:rPr>
              <a:t>5- افزایش وزن</a:t>
            </a:r>
            <a:endParaRPr lang="fa-IR" sz="2800" dirty="0">
              <a:cs typeface="B Yagut" pitchFamily="2" charset="-78"/>
            </a:endParaRPr>
          </a:p>
        </p:txBody>
      </p:sp>
      <p:pic>
        <p:nvPicPr>
          <p:cNvPr id="4" name="3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547664" y="7317432"/>
            <a:ext cx="609600" cy="609600"/>
          </a:xfrm>
          <a:prstGeom prst="rect">
            <a:avLst/>
          </a:prstGeom>
        </p:spPr>
      </p:pic>
    </p:spTree>
    <p:extLst>
      <p:ext uri="{BB962C8B-B14F-4D97-AF65-F5344CB8AC3E}">
        <p14:creationId xmlns:p14="http://schemas.microsoft.com/office/powerpoint/2010/main" val="90228450"/>
      </p:ext>
    </p:extLst>
  </p:cSld>
  <p:clrMapOvr>
    <a:masterClrMapping/>
  </p:clrMapOvr>
  <mc:AlternateContent xmlns:mc="http://schemas.openxmlformats.org/markup-compatibility/2006" xmlns:p14="http://schemas.microsoft.com/office/powerpoint/2010/main">
    <mc:Choice Requires="p14">
      <p:transition spd="slow" p14:dur="2000" advClick="0" advTm="17000"/>
    </mc:Choice>
    <mc:Fallback xmlns="">
      <p:transition spd="slow" advClick="0"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3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smtClean="0">
                <a:cs typeface="B Yagut"/>
              </a:rPr>
              <a:t>هشدارها</a:t>
            </a:r>
            <a:r>
              <a:rPr lang="fa-IR" sz="4000" dirty="0" smtClean="0">
                <a:cs typeface="B Yagut"/>
              </a:rPr>
              <a:t>(سیکلوفم)</a:t>
            </a:r>
            <a:endParaRPr lang="fa-IR" sz="4000" dirty="0">
              <a:cs typeface="B Yagut"/>
            </a:endParaRPr>
          </a:p>
        </p:txBody>
      </p:sp>
      <p:sp>
        <p:nvSpPr>
          <p:cNvPr id="3" name="Content Placeholder 2"/>
          <p:cNvSpPr>
            <a:spLocks noGrp="1"/>
          </p:cNvSpPr>
          <p:nvPr>
            <p:ph idx="1"/>
          </p:nvPr>
        </p:nvSpPr>
        <p:spPr>
          <a:xfrm>
            <a:off x="457200" y="1214422"/>
            <a:ext cx="8229600" cy="4911741"/>
          </a:xfrm>
        </p:spPr>
        <p:txBody>
          <a:bodyPr>
            <a:normAutofit/>
          </a:bodyPr>
          <a:lstStyle/>
          <a:p>
            <a:pPr marL="0" indent="0" algn="r" rtl="1">
              <a:buNone/>
            </a:pPr>
            <a:endParaRPr lang="fa-IR" sz="2400" b="1" dirty="0" smtClean="0">
              <a:cs typeface="B Yagut" pitchFamily="2" charset="-78"/>
            </a:endParaRPr>
          </a:p>
          <a:p>
            <a:pPr algn="r" rtl="1"/>
            <a:r>
              <a:rPr lang="fa-IR" sz="2800" dirty="0" smtClean="0">
                <a:cs typeface="B Yagut" pitchFamily="2" charset="-78"/>
              </a:rPr>
              <a:t>درد شدید در قسمت بالای شکم</a:t>
            </a:r>
          </a:p>
          <a:p>
            <a:pPr algn="r" rtl="1"/>
            <a:r>
              <a:rPr lang="fa-IR" sz="2800" dirty="0" smtClean="0">
                <a:cs typeface="B Yagut" pitchFamily="2" charset="-78"/>
              </a:rPr>
              <a:t>درد قفسه سینه ،تنگی نفس ، سرفه با خلط خونی</a:t>
            </a:r>
          </a:p>
          <a:p>
            <a:pPr algn="r" rtl="1"/>
            <a:r>
              <a:rPr lang="fa-IR" sz="2800" dirty="0" smtClean="0">
                <a:cs typeface="B Yagut" pitchFamily="2" charset="-78"/>
              </a:rPr>
              <a:t>تورم یا درد شدید یک پا</a:t>
            </a:r>
          </a:p>
          <a:p>
            <a:pPr algn="r" rtl="1"/>
            <a:r>
              <a:rPr lang="fa-IR" sz="2800" dirty="0" smtClean="0">
                <a:cs typeface="B Yagut" pitchFamily="2" charset="-78"/>
              </a:rPr>
              <a:t>مشکلات چشمی</a:t>
            </a:r>
          </a:p>
          <a:p>
            <a:pPr algn="r" rtl="1"/>
            <a:r>
              <a:rPr lang="fa-IR" sz="2800" dirty="0" smtClean="0">
                <a:cs typeface="B Yagut" pitchFamily="2" charset="-78"/>
              </a:rPr>
              <a:t>سردرد غیر معمول</a:t>
            </a:r>
            <a:endParaRPr lang="fa-IR" sz="2800" dirty="0">
              <a:cs typeface="B Yagut" pitchFamily="2" charset="-78"/>
            </a:endParaRPr>
          </a:p>
        </p:txBody>
      </p:sp>
      <p:pic>
        <p:nvPicPr>
          <p:cNvPr id="4" name="3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835696" y="7533456"/>
            <a:ext cx="609600" cy="609600"/>
          </a:xfrm>
          <a:prstGeom prst="rect">
            <a:avLst/>
          </a:prstGeom>
        </p:spPr>
      </p:pic>
      <p:pic>
        <p:nvPicPr>
          <p:cNvPr id="3074" name="Picture 2" descr="C:\Users\karbasi\Desktop\علامت خطر.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648" y="0"/>
            <a:ext cx="2630785" cy="1866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1070450"/>
      </p:ext>
    </p:extLst>
  </p:cSld>
  <p:clrMapOvr>
    <a:masterClrMapping/>
  </p:clrMapOvr>
  <mc:AlternateContent xmlns:mc="http://schemas.openxmlformats.org/markup-compatibility/2006" xmlns:p14="http://schemas.microsoft.com/office/powerpoint/2010/main">
    <mc:Choice Requires="p14">
      <p:transition spd="slow" p14:dur="2000" advClick="0" advTm="51000"/>
    </mc:Choice>
    <mc:Fallback xmlns="">
      <p:transition spd="slow" advClick="0" advTm="5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1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829415111"/>
              </p:ext>
            </p:extLst>
          </p:nvPr>
        </p:nvGraphicFramePr>
        <p:xfrm>
          <a:off x="0" y="260648"/>
          <a:ext cx="9144000" cy="5796066"/>
        </p:xfrm>
        <a:graphic>
          <a:graphicData uri="http://schemas.openxmlformats.org/drawingml/2006/table">
            <a:tbl>
              <a:tblPr rtl="1" firstRow="1" firstCol="1" bandRow="1"/>
              <a:tblGrid>
                <a:gridCol w="3213219"/>
                <a:gridCol w="1987967"/>
                <a:gridCol w="3942814"/>
              </a:tblGrid>
              <a:tr h="788108">
                <a:tc>
                  <a:txBody>
                    <a:bodyPr/>
                    <a:lstStyle/>
                    <a:p>
                      <a:pPr algn="ctr" rtl="1">
                        <a:lnSpc>
                          <a:spcPct val="115000"/>
                        </a:lnSpc>
                        <a:spcAft>
                          <a:spcPts val="0"/>
                        </a:spcAft>
                      </a:pPr>
                      <a:r>
                        <a:rPr lang="fa-IR" sz="2000" b="0" dirty="0" smtClean="0">
                          <a:effectLst/>
                          <a:latin typeface="B Yagut"/>
                          <a:ea typeface="Calibri"/>
                          <a:cs typeface="B Yagut"/>
                        </a:rPr>
                        <a:t>نتیجه</a:t>
                      </a:r>
                      <a:r>
                        <a:rPr lang="fa-IR" sz="2000" b="0" baseline="0" dirty="0" smtClean="0">
                          <a:effectLst/>
                          <a:latin typeface="B Yagut"/>
                          <a:ea typeface="Calibri"/>
                          <a:cs typeface="B Yagut"/>
                        </a:rPr>
                        <a:t> ارزیابی (سیکلوفم)</a:t>
                      </a:r>
                    </a:p>
                    <a:p>
                      <a:pPr algn="ctr" rtl="1">
                        <a:lnSpc>
                          <a:spcPct val="115000"/>
                        </a:lnSpc>
                        <a:spcAft>
                          <a:spcPts val="0"/>
                        </a:spcAft>
                      </a:pPr>
                      <a:r>
                        <a:rPr lang="fa-IR" sz="2000" b="0" baseline="0" dirty="0" smtClean="0">
                          <a:effectLst/>
                          <a:latin typeface="B Yagut"/>
                          <a:ea typeface="Calibri"/>
                          <a:cs typeface="B Yagut"/>
                        </a:rPr>
                        <a:t>(مراجعه اول)</a:t>
                      </a:r>
                      <a:endParaRPr lang="en-US" sz="2000" b="0" dirty="0">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0" dirty="0" smtClean="0">
                          <a:effectLst/>
                          <a:latin typeface="B Yagut"/>
                          <a:ea typeface="Calibri"/>
                          <a:cs typeface="B Yagut"/>
                        </a:rPr>
                        <a:t>گروه</a:t>
                      </a:r>
                      <a:r>
                        <a:rPr lang="fa-IR" sz="2000" b="0" baseline="0" dirty="0" smtClean="0">
                          <a:effectLst/>
                          <a:latin typeface="B Yagut"/>
                          <a:ea typeface="Calibri"/>
                          <a:cs typeface="B Yagut"/>
                        </a:rPr>
                        <a:t> بندی، علایم و نشانه ها</a:t>
                      </a:r>
                      <a:endParaRPr lang="en-US" sz="2000" b="0" dirty="0">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2000" b="0" dirty="0" smtClean="0">
                          <a:effectLst/>
                          <a:latin typeface="B Yagut"/>
                          <a:ea typeface="Calibri"/>
                          <a:cs typeface="B Yagut"/>
                        </a:rPr>
                        <a:t>اقدام ،توصیه،اقدامات درمانی،ارجاع،پیگیری</a:t>
                      </a:r>
                      <a:endParaRPr lang="en-US" sz="2000" b="0" dirty="0">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529238">
                <a:tc>
                  <a:txBody>
                    <a:bodyPr/>
                    <a:lstStyle/>
                    <a:p>
                      <a:pPr algn="r" rtl="1">
                        <a:lnSpc>
                          <a:spcPct val="115000"/>
                        </a:lnSpc>
                        <a:spcAft>
                          <a:spcPts val="0"/>
                        </a:spcAft>
                      </a:pPr>
                      <a:endParaRPr lang="fa-IR" sz="2000" b="0" dirty="0" smtClean="0">
                        <a:effectLst/>
                        <a:latin typeface="B Yagut"/>
                        <a:ea typeface="Calibri"/>
                        <a:cs typeface="Arial"/>
                      </a:endParaRPr>
                    </a:p>
                    <a:p>
                      <a:pPr algn="r" rtl="1">
                        <a:lnSpc>
                          <a:spcPct val="115000"/>
                        </a:lnSpc>
                        <a:spcAft>
                          <a:spcPts val="0"/>
                        </a:spcAft>
                      </a:pPr>
                      <a:r>
                        <a:rPr lang="fa-IR" sz="2000" b="0" dirty="0" smtClean="0">
                          <a:effectLst/>
                          <a:latin typeface="B Yagut"/>
                          <a:ea typeface="Calibri"/>
                          <a:cs typeface="Arial"/>
                        </a:rPr>
                        <a:t>داشتن حداقل یک مورد از موانع</a:t>
                      </a:r>
                    </a:p>
                    <a:p>
                      <a:pPr algn="r" rtl="1">
                        <a:lnSpc>
                          <a:spcPct val="115000"/>
                        </a:lnSpc>
                        <a:spcAft>
                          <a:spcPts val="0"/>
                        </a:spcAft>
                      </a:pPr>
                      <a:r>
                        <a:rPr lang="fa-IR" sz="2000" b="0" dirty="0" smtClean="0">
                          <a:effectLst/>
                          <a:latin typeface="B Yagut"/>
                          <a:ea typeface="Calibri"/>
                          <a:cs typeface="Arial"/>
                        </a:rPr>
                        <a:t> منع مصرف مطلق</a:t>
                      </a:r>
                      <a:endParaRPr lang="en-US" sz="2000" b="0" dirty="0">
                        <a:effectLst/>
                        <a:latin typeface="B Yagut"/>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r" rtl="1">
                        <a:lnSpc>
                          <a:spcPct val="115000"/>
                        </a:lnSpc>
                        <a:spcAft>
                          <a:spcPts val="0"/>
                        </a:spcAft>
                      </a:pPr>
                      <a:r>
                        <a:rPr lang="fa-IR" sz="2000" b="0" dirty="0" smtClean="0">
                          <a:effectLst/>
                          <a:latin typeface="B Yagut"/>
                          <a:ea typeface="Calibri"/>
                          <a:cs typeface="B Yagut"/>
                        </a:rPr>
                        <a:t>منع مصرف دارد</a:t>
                      </a:r>
                      <a:endParaRPr lang="en-US" sz="2000" b="0" dirty="0">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r>
                        <a:rPr lang="fa-IR" sz="2000" b="0" kern="1200" dirty="0" smtClean="0">
                          <a:solidFill>
                            <a:schemeClr val="tx1"/>
                          </a:solidFill>
                          <a:effectLst/>
                          <a:latin typeface="B Yagut"/>
                          <a:ea typeface="Calibri"/>
                          <a:cs typeface="B Yagut"/>
                        </a:rPr>
                        <a:t>عدم تزریق آمپول ترکیبی، مشاوره</a:t>
                      </a:r>
                    </a:p>
                    <a:p>
                      <a:r>
                        <a:rPr lang="fa-IR" sz="2000" b="0" kern="1200" dirty="0" smtClean="0">
                          <a:solidFill>
                            <a:schemeClr val="tx1"/>
                          </a:solidFill>
                          <a:effectLst/>
                          <a:latin typeface="B Yagut"/>
                          <a:ea typeface="Calibri"/>
                          <a:cs typeface="B Yagut"/>
                        </a:rPr>
                        <a:t>درخصوص استفاده از یک روش</a:t>
                      </a:r>
                    </a:p>
                    <a:p>
                      <a:r>
                        <a:rPr lang="fa-IR" sz="2000" b="0" kern="1200" dirty="0" smtClean="0">
                          <a:solidFill>
                            <a:schemeClr val="tx1"/>
                          </a:solidFill>
                          <a:effectLst/>
                          <a:latin typeface="B Yagut"/>
                          <a:ea typeface="Calibri"/>
                          <a:cs typeface="B Yagut"/>
                        </a:rPr>
                        <a:t>مناسب دیگر</a:t>
                      </a:r>
                      <a:endParaRPr lang="en-US" sz="20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1787110">
                <a:tc>
                  <a:txBody>
                    <a:bodyPr/>
                    <a:lstStyle/>
                    <a:p>
                      <a:pPr algn="r" rtl="1">
                        <a:lnSpc>
                          <a:spcPct val="115000"/>
                        </a:lnSpc>
                        <a:spcAft>
                          <a:spcPts val="0"/>
                        </a:spcAft>
                      </a:pPr>
                      <a:endParaRPr lang="fa-IR" sz="2000" b="0" dirty="0" smtClean="0">
                        <a:effectLst/>
                        <a:latin typeface="B Yagut"/>
                        <a:ea typeface="Calibri"/>
                        <a:cs typeface="Arial"/>
                      </a:endParaRPr>
                    </a:p>
                    <a:p>
                      <a:pPr algn="r" rtl="1">
                        <a:lnSpc>
                          <a:spcPct val="115000"/>
                        </a:lnSpc>
                        <a:spcAft>
                          <a:spcPts val="0"/>
                        </a:spcAft>
                      </a:pPr>
                      <a:r>
                        <a:rPr lang="fa-IR" sz="2000" b="0" dirty="0" smtClean="0">
                          <a:effectLst/>
                          <a:latin typeface="B Yagut"/>
                          <a:ea typeface="Calibri"/>
                          <a:cs typeface="Arial"/>
                        </a:rPr>
                        <a:t>نداشتن منع مصرف مطلق و داشتن حداقل یک مورد منع مصرف نسبی</a:t>
                      </a:r>
                      <a:endParaRPr lang="en-US" sz="2000" b="0" dirty="0">
                        <a:effectLst/>
                        <a:latin typeface="B Yagut"/>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lgn="r" rtl="1">
                        <a:lnSpc>
                          <a:spcPct val="115000"/>
                        </a:lnSpc>
                        <a:spcAft>
                          <a:spcPts val="0"/>
                        </a:spcAft>
                      </a:pPr>
                      <a:r>
                        <a:rPr lang="fa-IR" sz="2000" b="0" dirty="0" smtClean="0">
                          <a:effectLst/>
                          <a:latin typeface="B Yagut"/>
                          <a:ea typeface="Calibri"/>
                          <a:cs typeface="B Yagut"/>
                        </a:rPr>
                        <a:t>نیازمند بررسی بیشتر</a:t>
                      </a:r>
                      <a:endParaRPr lang="en-US" sz="2000" b="0" dirty="0">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2000" b="0" i="0" u="none" strike="noStrike" kern="1200" cap="none" spc="0" normalizeH="0" baseline="0" noProof="0" dirty="0" smtClean="0">
                          <a:ln>
                            <a:noFill/>
                          </a:ln>
                          <a:solidFill>
                            <a:prstClr val="black"/>
                          </a:solidFill>
                          <a:effectLst/>
                          <a:uLnTx/>
                          <a:uFillTx/>
                          <a:latin typeface="B Yagut"/>
                          <a:ea typeface="Calibri"/>
                          <a:cs typeface="B Yagut"/>
                        </a:rPr>
                        <a:t>مشاوره در خصوص استفاده از یک روش مناسب دیگر،در صورت اصرار فرد به استفاده از این روش ارجاع به مراقب سلامت-ماما یا پزشک برای ارزیابی بیشتر</a:t>
                      </a:r>
                      <a:endParaRPr kumimoji="0" lang="en-US" sz="2000" b="0" i="0" u="none" strike="noStrike" kern="1200" cap="none" spc="0" normalizeH="0" baseline="0" noProof="0" dirty="0" smtClean="0">
                        <a:ln>
                          <a:noFill/>
                        </a:ln>
                        <a:solidFill>
                          <a:prstClr val="black"/>
                        </a:solidFill>
                        <a:effectLst/>
                        <a:uLnTx/>
                        <a:uFillTx/>
                        <a:latin typeface="B Yagut"/>
                        <a:ea typeface="Calibri"/>
                        <a:cs typeface="B Yagut"/>
                      </a:endParaRPr>
                    </a:p>
                    <a:p>
                      <a:pPr algn="r" rtl="1">
                        <a:lnSpc>
                          <a:spcPct val="115000"/>
                        </a:lnSpc>
                        <a:spcAft>
                          <a:spcPts val="0"/>
                        </a:spcAft>
                      </a:pPr>
                      <a:endParaRPr lang="en-US" sz="2000" b="0" dirty="0">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1691610">
                <a:tc>
                  <a:txBody>
                    <a:bodyPr/>
                    <a:lstStyle/>
                    <a:p>
                      <a:pPr algn="r" rtl="1">
                        <a:lnSpc>
                          <a:spcPct val="115000"/>
                        </a:lnSpc>
                        <a:spcAft>
                          <a:spcPts val="0"/>
                        </a:spcAft>
                      </a:pPr>
                      <a:endParaRPr lang="fa-IR" sz="2000" b="0" dirty="0" smtClean="0">
                        <a:effectLst/>
                        <a:latin typeface="B Yagut"/>
                        <a:ea typeface="Calibri"/>
                        <a:cs typeface="Arial"/>
                      </a:endParaRPr>
                    </a:p>
                    <a:p>
                      <a:pPr algn="r" rtl="1">
                        <a:lnSpc>
                          <a:spcPct val="115000"/>
                        </a:lnSpc>
                        <a:spcAft>
                          <a:spcPts val="0"/>
                        </a:spcAft>
                      </a:pPr>
                      <a:r>
                        <a:rPr lang="fa-IR" sz="2000" b="0" dirty="0" smtClean="0">
                          <a:effectLst/>
                          <a:latin typeface="B Yagut"/>
                          <a:ea typeface="Calibri"/>
                          <a:cs typeface="Arial"/>
                        </a:rPr>
                        <a:t>نداشتن موارد منع مصرف مطلق و نسبی و زمان مناسب</a:t>
                      </a:r>
                      <a:r>
                        <a:rPr lang="fa-IR" sz="2000" b="0" baseline="0" dirty="0" smtClean="0">
                          <a:effectLst/>
                          <a:latin typeface="B Yagut"/>
                          <a:ea typeface="Calibri"/>
                          <a:cs typeface="Arial"/>
                        </a:rPr>
                        <a:t> جهت استفاده</a:t>
                      </a:r>
                      <a:endParaRPr lang="en-US" sz="2000" b="0" dirty="0">
                        <a:effectLst/>
                        <a:latin typeface="B Yagut"/>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dirty="0" smtClean="0">
                          <a:effectLst/>
                          <a:latin typeface="B Yagut"/>
                          <a:ea typeface="Calibri"/>
                          <a:cs typeface="B Yagut"/>
                        </a:rPr>
                        <a:t>منع مصرف ندارد</a:t>
                      </a:r>
                      <a:endParaRPr lang="en-US" sz="2000" b="0" dirty="0">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2000" b="0" dirty="0" smtClean="0">
                          <a:effectLst/>
                          <a:latin typeface="B Yagut"/>
                          <a:ea typeface="Calibri"/>
                          <a:cs typeface="B Yagut"/>
                        </a:rPr>
                        <a:t>آموزش نحوه مصرف</a:t>
                      </a:r>
                      <a:r>
                        <a:rPr lang="fa-IR" sz="2000" b="0" baseline="0" dirty="0" smtClean="0">
                          <a:effectLst/>
                          <a:latin typeface="B Yagut"/>
                          <a:ea typeface="Calibri"/>
                          <a:cs typeface="B Yagut"/>
                        </a:rPr>
                        <a:t> روش، موارد فراموشی،علایم هشدار و عوارض احتمالی، ارایه روش</a:t>
                      </a:r>
                      <a:endParaRPr lang="en-US" sz="2000" b="0" dirty="0">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bl>
          </a:graphicData>
        </a:graphic>
      </p:graphicFrame>
      <p:pic>
        <p:nvPicPr>
          <p:cNvPr id="2" name="3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619672" y="7245424"/>
            <a:ext cx="609600" cy="609600"/>
          </a:xfrm>
          <a:prstGeom prst="rect">
            <a:avLst/>
          </a:prstGeom>
        </p:spPr>
      </p:pic>
    </p:spTree>
    <p:extLst>
      <p:ext uri="{BB962C8B-B14F-4D97-AF65-F5344CB8AC3E}">
        <p14:creationId xmlns:p14="http://schemas.microsoft.com/office/powerpoint/2010/main" val="6534304"/>
      </p:ext>
    </p:extLst>
  </p:cSld>
  <p:clrMapOvr>
    <a:masterClrMapping/>
  </p:clrMapOvr>
  <mc:AlternateContent xmlns:mc="http://schemas.openxmlformats.org/markup-compatibility/2006" xmlns:p14="http://schemas.microsoft.com/office/powerpoint/2010/main">
    <mc:Choice Requires="p14">
      <p:transition spd="slow" p14:dur="2000" advClick="0" advTm="73000"/>
    </mc:Choice>
    <mc:Fallback xmlns="">
      <p:transition spd="slow" advClick="0" advTm="7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8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61691137"/>
              </p:ext>
            </p:extLst>
          </p:nvPr>
        </p:nvGraphicFramePr>
        <p:xfrm>
          <a:off x="29061" y="71415"/>
          <a:ext cx="9007435" cy="6833510"/>
        </p:xfrm>
        <a:graphic>
          <a:graphicData uri="http://schemas.openxmlformats.org/drawingml/2006/table">
            <a:tbl>
              <a:tblPr rtl="1" firstRow="1" firstCol="1" bandRow="1"/>
              <a:tblGrid>
                <a:gridCol w="2190323"/>
                <a:gridCol w="1456948"/>
                <a:gridCol w="5360164"/>
              </a:tblGrid>
              <a:tr h="625881">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نتیجه ارزیابی(سیکلوفم)</a:t>
                      </a:r>
                    </a:p>
                    <a:p>
                      <a:pPr algn="ctr" rtl="1">
                        <a:lnSpc>
                          <a:spcPct val="115000"/>
                        </a:lnSpc>
                        <a:spcAft>
                          <a:spcPts val="0"/>
                        </a:spcAft>
                      </a:pPr>
                      <a:r>
                        <a:rPr lang="fa-IR" sz="1800" b="0" kern="1200" dirty="0" smtClean="0">
                          <a:solidFill>
                            <a:schemeClr val="tx1"/>
                          </a:solidFill>
                          <a:effectLst/>
                          <a:latin typeface="B Yagut"/>
                          <a:ea typeface="Calibri"/>
                          <a:cs typeface="B Yagut"/>
                        </a:rPr>
                        <a:t>(مراجعه دوره ای)</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گروه بندی، علایم و نشانه ها</a:t>
                      </a:r>
                      <a:endParaRPr lang="en-US" sz="1800" b="0"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اقدام ،توصیه،اقدامات درمانی،ارجاع،پیگیری</a:t>
                      </a:r>
                      <a:endParaRPr lang="en-US" sz="1800" b="0" kern="120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25881">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وجود یک یا چند علایم هشدار</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مشکل جدی احتمالی</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ارجاع فوری به بیمارستان</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C80"/>
                    </a:solidFill>
                  </a:tcPr>
                </a:tc>
              </a:tr>
              <a:tr h="625881">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B Yagut"/>
                          <a:ea typeface="Calibri"/>
                          <a:cs typeface="B Yagut"/>
                        </a:rPr>
                        <a:t>سردرد خفیف</a:t>
                      </a:r>
                      <a:endParaRPr kumimoji="0" lang="en-US" sz="1800" b="0" i="0" u="none" strike="noStrike" kern="1200" cap="none" spc="0" normalizeH="0" baseline="0" noProof="0" dirty="0" smtClean="0">
                        <a:ln>
                          <a:noFill/>
                        </a:ln>
                        <a:solidFill>
                          <a:prstClr val="black"/>
                        </a:solidFill>
                        <a:effectLst/>
                        <a:uLnTx/>
                        <a:uFillTx/>
                        <a:latin typeface="B Yagut"/>
                        <a:ea typeface="Calibri"/>
                        <a:cs typeface="B Yagut"/>
                      </a:endParaRPr>
                    </a:p>
                    <a:p>
                      <a:pPr algn="r" rtl="1">
                        <a:lnSpc>
                          <a:spcPct val="115000"/>
                        </a:lnSpc>
                        <a:spcAft>
                          <a:spcPts val="0"/>
                        </a:spcAft>
                      </a:pP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6">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نیازمند بررسی بیشتر</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B Yagut"/>
                          <a:ea typeface="Calibri"/>
                          <a:cs typeface="B Yagut"/>
                        </a:rPr>
                        <a:t>ارجاع به مراقب سلامت- ماما یا پزشک</a:t>
                      </a:r>
                      <a:endParaRPr kumimoji="0" lang="en-US" sz="1800" b="0" i="0" u="none" strike="noStrike" kern="1200" cap="none" spc="0" normalizeH="0" baseline="0" noProof="0" dirty="0" smtClean="0">
                        <a:ln>
                          <a:noFill/>
                        </a:ln>
                        <a:solidFill>
                          <a:prstClr val="black"/>
                        </a:solidFill>
                        <a:effectLst/>
                        <a:uLnTx/>
                        <a:uFillTx/>
                        <a:latin typeface="B Yagut"/>
                        <a:ea typeface="Calibri"/>
                        <a:cs typeface="B Yagut"/>
                      </a:endParaRPr>
                    </a:p>
                    <a:p>
                      <a:pPr algn="r" rtl="1"/>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1088488">
                <a:tc>
                  <a:txBody>
                    <a:bodyPr/>
                    <a:lstStyle/>
                    <a:p>
                      <a:pPr marL="0" marR="0" lvl="0" indent="0" algn="r" defTabSz="914400" rtl="1" eaLnBrk="1" fontAlgn="auto" latinLnBrk="0" hangingPunct="1">
                        <a:lnSpc>
                          <a:spcPct val="115000"/>
                        </a:lnSpc>
                        <a:spcBef>
                          <a:spcPts val="0"/>
                        </a:spcBef>
                        <a:spcAft>
                          <a:spcPts val="0"/>
                        </a:spcAft>
                        <a:buClrTx/>
                        <a:buSzTx/>
                        <a:buFontTx/>
                        <a:buNone/>
                        <a:tabLst/>
                        <a:defRPr/>
                      </a:pPr>
                      <a:endParaRPr kumimoji="0" lang="fa-IR" sz="1800" b="0" i="0" u="none" strike="noStrike" kern="1200" cap="none" spc="0" normalizeH="0" baseline="0" noProof="0" dirty="0" smtClean="0">
                        <a:ln>
                          <a:noFill/>
                        </a:ln>
                        <a:solidFill>
                          <a:prstClr val="black"/>
                        </a:solidFill>
                        <a:effectLst/>
                        <a:uLnTx/>
                        <a:uFillTx/>
                        <a:latin typeface="B Yagut"/>
                        <a:ea typeface="Calibri"/>
                        <a:cs typeface="B Yagut"/>
                      </a:endParaRPr>
                    </a:p>
                    <a:p>
                      <a:pPr marL="0" marR="0" lvl="0" indent="0" algn="r" defTabSz="914400" rtl="1" eaLnBrk="1" fontAlgn="auto" latinLnBrk="0" hangingPunct="1">
                        <a:lnSpc>
                          <a:spcPct val="115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B Yagut"/>
                          <a:ea typeface="Calibri"/>
                          <a:cs typeface="B Yagut"/>
                        </a:rPr>
                        <a:t>بروز تهوع</a:t>
                      </a:r>
                      <a:endParaRPr kumimoji="0" lang="en-US" sz="1800" b="0" i="0" u="none" strike="noStrike" kern="1200" cap="none" spc="0" normalizeH="0" baseline="0" noProof="0" dirty="0" smtClean="0">
                        <a:ln>
                          <a:noFill/>
                        </a:ln>
                        <a:solidFill>
                          <a:prstClr val="black"/>
                        </a:solidFill>
                        <a:effectLst/>
                        <a:uLnTx/>
                        <a:uFillTx/>
                        <a:latin typeface="B Yagut"/>
                        <a:ea typeface="Calibri"/>
                        <a:cs typeface="B Yagut"/>
                      </a:endParaRPr>
                    </a:p>
                    <a:p>
                      <a:pPr algn="r" rtl="1">
                        <a:lnSpc>
                          <a:spcPct val="115000"/>
                        </a:lnSpc>
                        <a:spcAft>
                          <a:spcPts val="0"/>
                        </a:spcAft>
                      </a:pP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B Yagut"/>
                          <a:ea typeface="Calibri"/>
                          <a:cs typeface="B Yagut"/>
                        </a:rPr>
                        <a:t>ارایه آموزش هاي لازم در خصوص تزریق آمپول، خوردن مایعات بیشترو سبزي و میوه تازه، در صورت عدم رفع مشکل ارجاع به مراقب سلامت- ماما یا پزشک</a:t>
                      </a:r>
                      <a:endParaRPr kumimoji="0" lang="en-US" sz="1800" b="0" i="0" u="none" strike="noStrike" kern="1200" cap="none" spc="0" normalizeH="0" baseline="0" noProof="0" dirty="0" smtClean="0">
                        <a:ln>
                          <a:noFill/>
                        </a:ln>
                        <a:solidFill>
                          <a:prstClr val="black"/>
                        </a:solidFill>
                        <a:effectLst/>
                        <a:uLnTx/>
                        <a:uFillTx/>
                        <a:latin typeface="B Yagut"/>
                        <a:ea typeface="Calibri"/>
                        <a:cs typeface="B Yagut"/>
                      </a:endParaRPr>
                    </a:p>
                    <a:p>
                      <a:pPr algn="r" rtl="1"/>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1088488">
                <a:tc>
                  <a:txBody>
                    <a:bodyPr/>
                    <a:lstStyle/>
                    <a:p>
                      <a:pPr algn="r" rtl="1">
                        <a:lnSpc>
                          <a:spcPct val="115000"/>
                        </a:lnSpc>
                        <a:spcAft>
                          <a:spcPts val="0"/>
                        </a:spcAft>
                      </a:pPr>
                      <a:endParaRPr lang="fa-IR" sz="1800" b="0" kern="1200" dirty="0" smtClean="0">
                        <a:solidFill>
                          <a:schemeClr val="tx1"/>
                        </a:solidFill>
                        <a:effectLst/>
                        <a:latin typeface="B Yagut"/>
                        <a:ea typeface="Calibri"/>
                        <a:cs typeface="B Yagut"/>
                      </a:endParaRPr>
                    </a:p>
                    <a:p>
                      <a:pPr algn="r" rtl="1">
                        <a:lnSpc>
                          <a:spcPct val="115000"/>
                        </a:lnSpc>
                        <a:spcAft>
                          <a:spcPts val="0"/>
                        </a:spcAft>
                      </a:pPr>
                      <a:r>
                        <a:rPr lang="fa-IR" sz="1800" b="0" kern="1200" dirty="0" smtClean="0">
                          <a:solidFill>
                            <a:schemeClr val="tx1"/>
                          </a:solidFill>
                          <a:effectLst/>
                          <a:latin typeface="B Yagut"/>
                          <a:ea typeface="Calibri"/>
                          <a:cs typeface="B Yagut"/>
                        </a:rPr>
                        <a:t>حساسیت پستان ها</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algn="r" rtl="0"/>
                      <a:r>
                        <a:rPr lang="fa-IR" sz="1800" b="0" kern="1200" dirty="0" smtClean="0">
                          <a:solidFill>
                            <a:schemeClr val="tx1"/>
                          </a:solidFill>
                          <a:effectLst/>
                          <a:latin typeface="B Yagut"/>
                          <a:ea typeface="Calibri"/>
                          <a:cs typeface="B Yagut"/>
                        </a:rPr>
                        <a:t>آموزش در خصوص رعایت توصیه هاي بهداشتی مانند استفاده از پستان بندهاي محکم، مسکن هاي معمولی و کمپرس سرد یا گرم . در صورت ادامه یافتن مشکل، ارجاع فرد به مراقب سلامت- ماما و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976778">
                <a:tc rowSpan="2">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لکه بینی یا خونریزي بین قاعدگی ها</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vMerge="1">
                  <a:txBody>
                    <a:bodyPr/>
                    <a:lstStyle/>
                    <a:p>
                      <a:pPr rtl="1"/>
                      <a:endParaRPr lang="fa-IR"/>
                    </a:p>
                  </a:txBody>
                  <a:tcPr/>
                </a:tc>
                <a:tc>
                  <a:txBody>
                    <a:bodyPr/>
                    <a:lstStyle/>
                    <a:p>
                      <a:pPr algn="r" rtl="1"/>
                      <a:r>
                        <a:rPr lang="fa-IR" sz="1800" b="0" kern="1200" dirty="0" smtClean="0">
                          <a:solidFill>
                            <a:schemeClr val="tx1"/>
                          </a:solidFill>
                          <a:effectLst/>
                          <a:latin typeface="B Yagut"/>
                          <a:ea typeface="Calibri"/>
                          <a:cs typeface="B Yagut"/>
                        </a:rPr>
                        <a:t>آموزش در خصوص رفع مشکل در عرض 2-3 ماه اول پس از استفاده از آمپول. در صورت عدم رفع مشکل، ارجاع به مراقب سلامت- ماما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r>
              <a:tr h="0">
                <a:tc vMerge="1">
                  <a:txBody>
                    <a:bodyPr/>
                    <a:lstStyle/>
                    <a:p>
                      <a:pPr rtl="1"/>
                      <a:endParaRPr lang="fa-IR"/>
                    </a:p>
                  </a:txBody>
                  <a:tcPr/>
                </a:tc>
                <a:tc vMerge="1">
                  <a:txBody>
                    <a:bodyPr/>
                    <a:lstStyle/>
                    <a:p>
                      <a:pPr rtl="1"/>
                      <a:endParaRPr lang="fa-IR"/>
                    </a:p>
                  </a:txBody>
                  <a:tcPr/>
                </a:tc>
                <a:tc rowSpan="2">
                  <a:txBody>
                    <a:bodyPr/>
                    <a:lstStyle/>
                    <a:p>
                      <a:pPr algn="r" rtl="1"/>
                      <a:r>
                        <a:rPr lang="fa-IR" sz="1800" b="0" kern="1200" dirty="0" smtClean="0">
                          <a:solidFill>
                            <a:schemeClr val="tx1"/>
                          </a:solidFill>
                          <a:effectLst/>
                          <a:latin typeface="B Yagut"/>
                          <a:ea typeface="Calibri"/>
                          <a:cs typeface="B Yagut"/>
                        </a:rPr>
                        <a:t>ارایه آموزش هاي لازم در خصوص ورزش منظم و رژیم غذایی متعادل. در صورت وجود مشکل ارجاع به مراقب سلامت- ماما و یا پزشک</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791170">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افزایش وزن</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pPr rtl="1"/>
                      <a:endParaRPr lang="fa-IR"/>
                    </a:p>
                  </a:txBody>
                  <a:tcPr/>
                </a:tc>
                <a:tc vMerge="1">
                  <a:txBody>
                    <a:bodyPr/>
                    <a:lstStyle/>
                    <a:p>
                      <a:pPr algn="r" rtl="1"/>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r>
              <a:tr h="938821">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نداشتن هیچیک ازعلایم هشدار و عوارض احتمالی/ رضایت از روش</a:t>
                      </a:r>
                      <a:endParaRPr lang="en-US" sz="1800" b="0"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1">
                        <a:lnSpc>
                          <a:spcPct val="115000"/>
                        </a:lnSpc>
                        <a:spcAft>
                          <a:spcPts val="0"/>
                        </a:spcAft>
                      </a:pPr>
                      <a:r>
                        <a:rPr lang="fa-IR" sz="1800" b="0" kern="1200" dirty="0" smtClean="0">
                          <a:solidFill>
                            <a:schemeClr val="tx1"/>
                          </a:solidFill>
                          <a:effectLst/>
                          <a:latin typeface="B Yagut"/>
                          <a:ea typeface="Calibri"/>
                          <a:cs typeface="B Yagut"/>
                        </a:rPr>
                        <a:t>مشکلی ندارد</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rtl="1">
                        <a:lnSpc>
                          <a:spcPct val="115000"/>
                        </a:lnSpc>
                        <a:spcAft>
                          <a:spcPts val="0"/>
                        </a:spcAft>
                      </a:pPr>
                      <a:r>
                        <a:rPr lang="fa-IR" sz="1800" b="0" kern="1200" dirty="0" smtClean="0">
                          <a:solidFill>
                            <a:schemeClr val="tx1"/>
                          </a:solidFill>
                          <a:effectLst/>
                          <a:latin typeface="B Yagut"/>
                          <a:ea typeface="Calibri"/>
                          <a:cs typeface="B Yagut"/>
                        </a:rPr>
                        <a:t>ادامه مصرف روش ،آموزش و دریافت روش و یادآوري مراجعه زمان بعدي</a:t>
                      </a:r>
                      <a:endParaRPr lang="en-US" sz="1800" b="0" kern="120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pic>
        <p:nvPicPr>
          <p:cNvPr id="2" name="3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835696" y="7389440"/>
            <a:ext cx="609600" cy="609600"/>
          </a:xfrm>
          <a:prstGeom prst="rect">
            <a:avLst/>
          </a:prstGeom>
        </p:spPr>
      </p:pic>
    </p:spTree>
    <p:extLst>
      <p:ext uri="{BB962C8B-B14F-4D97-AF65-F5344CB8AC3E}">
        <p14:creationId xmlns:p14="http://schemas.microsoft.com/office/powerpoint/2010/main" val="3544638274"/>
      </p:ext>
    </p:extLst>
  </p:cSld>
  <p:clrMapOvr>
    <a:masterClrMapping/>
  </p:clrMapOvr>
  <mc:AlternateContent xmlns:mc="http://schemas.openxmlformats.org/markup-compatibility/2006" xmlns:p14="http://schemas.microsoft.com/office/powerpoint/2010/main">
    <mc:Choice Requires="p14">
      <p:transition spd="slow" p14:dur="2000" advClick="0" advTm="148000"/>
    </mc:Choice>
    <mc:Fallback xmlns="">
      <p:transition spd="slow" advClick="0" advTm="14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1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40864500"/>
              </p:ext>
            </p:extLst>
          </p:nvPr>
        </p:nvGraphicFramePr>
        <p:xfrm>
          <a:off x="-35496" y="142853"/>
          <a:ext cx="9179496" cy="6715148"/>
        </p:xfrm>
        <a:graphic>
          <a:graphicData uri="http://schemas.openxmlformats.org/drawingml/2006/table">
            <a:tbl>
              <a:tblPr rtl="1" firstRow="1" firstCol="1" bandRow="1"/>
              <a:tblGrid>
                <a:gridCol w="2059877"/>
                <a:gridCol w="7119619"/>
              </a:tblGrid>
              <a:tr h="503989">
                <a:tc>
                  <a:txBody>
                    <a:bodyPr/>
                    <a:lstStyle/>
                    <a:p>
                      <a:pPr algn="ctr" rtl="1">
                        <a:lnSpc>
                          <a:spcPct val="115000"/>
                        </a:lnSpc>
                        <a:spcAft>
                          <a:spcPts val="0"/>
                        </a:spcAft>
                      </a:pPr>
                      <a:r>
                        <a:rPr lang="fa-IR" sz="1600" b="1" kern="1200" baseline="0" dirty="0" smtClean="0">
                          <a:solidFill>
                            <a:schemeClr val="tx1"/>
                          </a:solidFill>
                          <a:effectLst/>
                          <a:latin typeface="B Yagut"/>
                          <a:ea typeface="Calibri"/>
                          <a:cs typeface="B Yagut"/>
                        </a:rPr>
                        <a:t>زمان شروع مصرف</a:t>
                      </a:r>
                      <a:endParaRPr lang="en-US" sz="1600" b="1" kern="1200" baseline="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algn="ctr" rtl="1">
                        <a:lnSpc>
                          <a:spcPct val="115000"/>
                        </a:lnSpc>
                        <a:spcAft>
                          <a:spcPts val="0"/>
                        </a:spcAft>
                      </a:pPr>
                      <a:r>
                        <a:rPr lang="fa-IR" sz="1600" b="1" kern="1200" baseline="0" dirty="0" smtClean="0">
                          <a:solidFill>
                            <a:schemeClr val="tx1"/>
                          </a:solidFill>
                          <a:effectLst/>
                          <a:latin typeface="B Yagut"/>
                          <a:ea typeface="Calibri"/>
                          <a:cs typeface="B Yagut"/>
                        </a:rPr>
                        <a:t>اقدام(سیکلوفم)</a:t>
                      </a:r>
                      <a:endParaRPr lang="en-US" sz="1600" b="1" kern="1200" baseline="0" dirty="0">
                        <a:solidFill>
                          <a:schemeClr val="tx1"/>
                        </a:solidFill>
                        <a:effectLst/>
                        <a:latin typeface="B Yagut"/>
                        <a:ea typeface="Calibri"/>
                        <a:cs typeface="B Yagut"/>
                      </a:endParaRPr>
                    </a:p>
                  </a:txBody>
                  <a:tcPr marL="68580" marR="6858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866119">
                <a:tc>
                  <a:txBody>
                    <a:bodyPr/>
                    <a:lstStyle/>
                    <a:p>
                      <a:pPr marL="0" algn="ctr" defTabSz="914400" rtl="1" eaLnBrk="1" latinLnBrk="0" hangingPunct="1">
                        <a:lnSpc>
                          <a:spcPct val="115000"/>
                        </a:lnSpc>
                        <a:spcAft>
                          <a:spcPts val="0"/>
                        </a:spcAft>
                      </a:pPr>
                      <a:r>
                        <a:rPr lang="fa-IR" sz="1600" b="0" kern="1200" baseline="0" dirty="0" smtClean="0">
                          <a:solidFill>
                            <a:schemeClr val="tx1"/>
                          </a:solidFill>
                          <a:effectLst/>
                          <a:latin typeface="B Yagut"/>
                          <a:ea typeface="Calibri"/>
                          <a:cs typeface="B Yagut"/>
                        </a:rPr>
                        <a:t>در5 روز اول خونریزی قاعدگی(روز اول تا روز پنجم)</a:t>
                      </a:r>
                      <a:endParaRPr lang="en-US" sz="1600" b="0" kern="1200" baseline="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600" b="0" kern="1200" baseline="0" dirty="0" smtClean="0">
                          <a:solidFill>
                            <a:schemeClr val="tx1"/>
                          </a:solidFill>
                          <a:effectLst/>
                          <a:latin typeface="B Yagut"/>
                          <a:ea typeface="Calibri"/>
                          <a:cs typeface="B Yagut"/>
                        </a:rPr>
                        <a:t>ارایه روش و بیان نکات آموزشی لازم(شروع استفاده از روش، ترجیحا در روز اول).استفاده از کاندوم تا یک هفته</a:t>
                      </a: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913">
                <a:tc>
                  <a:txBody>
                    <a:bodyPr/>
                    <a:lstStyle/>
                    <a:p>
                      <a:pPr algn="ctr" rtl="1">
                        <a:lnSpc>
                          <a:spcPct val="115000"/>
                        </a:lnSpc>
                        <a:spcAft>
                          <a:spcPts val="0"/>
                        </a:spcAft>
                      </a:pPr>
                      <a:r>
                        <a:rPr lang="fa-IR" sz="1600" b="0" kern="1200" baseline="0" dirty="0" smtClean="0">
                          <a:solidFill>
                            <a:schemeClr val="tx1"/>
                          </a:solidFill>
                          <a:effectLst/>
                          <a:latin typeface="B Yagut"/>
                          <a:ea typeface="Calibri"/>
                          <a:cs typeface="B Yagut"/>
                        </a:rPr>
                        <a:t>غیر از دوران قاعدگی</a:t>
                      </a:r>
                      <a:endParaRPr lang="en-US" sz="1600" b="0" kern="1200" baseline="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600" b="0" kern="1200" baseline="0" dirty="0" smtClean="0">
                          <a:solidFill>
                            <a:schemeClr val="tx1"/>
                          </a:solidFill>
                          <a:effectLst/>
                          <a:latin typeface="B Yagut"/>
                          <a:ea typeface="Calibri"/>
                          <a:cs typeface="B Yagut"/>
                        </a:rPr>
                        <a:t>تزریق آمپول ترکیبی در هر زمان درصورت اطمینان از باردار نبودن. استفاده از کاندوم تا یک هفته</a:t>
                      </a: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413">
                <a:tc rowSpan="2">
                  <a:txBody>
                    <a:bodyPr/>
                    <a:lstStyle/>
                    <a:p>
                      <a:pPr algn="ctr" rtl="1">
                        <a:lnSpc>
                          <a:spcPct val="115000"/>
                        </a:lnSpc>
                        <a:spcAft>
                          <a:spcPts val="0"/>
                        </a:spcAft>
                      </a:pPr>
                      <a:r>
                        <a:rPr lang="fa-IR" sz="1600" b="0" kern="1200" baseline="0" dirty="0" smtClean="0">
                          <a:solidFill>
                            <a:schemeClr val="tx1"/>
                          </a:solidFill>
                          <a:effectLst/>
                          <a:latin typeface="B Yagut"/>
                          <a:ea typeface="Calibri"/>
                          <a:cs typeface="B Yagut"/>
                        </a:rPr>
                        <a:t>پس از زایمان</a:t>
                      </a:r>
                      <a:endParaRPr lang="en-US" sz="1600" b="0" kern="1200" baseline="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15000"/>
                        </a:lnSpc>
                        <a:spcAft>
                          <a:spcPts val="0"/>
                        </a:spcAft>
                      </a:pPr>
                      <a:r>
                        <a:rPr lang="fa-IR" sz="1600" b="0" kern="1200" baseline="0" dirty="0" smtClean="0">
                          <a:solidFill>
                            <a:schemeClr val="tx1"/>
                          </a:solidFill>
                          <a:effectLst/>
                          <a:latin typeface="B Yagut"/>
                          <a:ea typeface="Calibri"/>
                          <a:cs typeface="B Yagut"/>
                        </a:rPr>
                        <a:t> در صورت عدم شیردهی، آغاز استفاده در فاصله روزهاي 21-28 پس از زایمان</a:t>
                      </a:r>
                    </a:p>
                    <a:p>
                      <a:pPr algn="r" rtl="1">
                        <a:lnSpc>
                          <a:spcPct val="115000"/>
                        </a:lnSpc>
                        <a:spcAft>
                          <a:spcPts val="0"/>
                        </a:spcAft>
                      </a:pP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2833">
                <a:tc vMerge="1">
                  <a:txBody>
                    <a:bodyPr/>
                    <a:lstStyle/>
                    <a:p>
                      <a:pPr rtl="1"/>
                      <a:endParaRPr lang="fa-IR"/>
                    </a:p>
                  </a:txBody>
                  <a:tcPr/>
                </a:tc>
                <a:tc>
                  <a:txBody>
                    <a:bodyPr/>
                    <a:lstStyle/>
                    <a:p>
                      <a:pPr algn="r" rtl="1"/>
                      <a:r>
                        <a:rPr lang="fa-IR" sz="1600" b="0" kern="1200" baseline="0" dirty="0" smtClean="0">
                          <a:solidFill>
                            <a:schemeClr val="tx1"/>
                          </a:solidFill>
                          <a:effectLst/>
                          <a:latin typeface="B Yagut"/>
                          <a:ea typeface="Calibri"/>
                          <a:cs typeface="B Yagut"/>
                        </a:rPr>
                        <a:t>درصورت شیردهی ، تاکید بر منع مصرف نسبی بودن این روش تا 6 ماه. در صورت اصرار به استفاده از آمپول ترکیبی، ارجاع به مراقب سلامت- ماما یا پزشک.</a:t>
                      </a: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6371">
                <a:tc rowSpan="2">
                  <a:txBody>
                    <a:bodyPr/>
                    <a:lstStyle/>
                    <a:p>
                      <a:pPr algn="ctr" rtl="1">
                        <a:lnSpc>
                          <a:spcPct val="115000"/>
                        </a:lnSpc>
                        <a:spcAft>
                          <a:spcPts val="0"/>
                        </a:spcAft>
                      </a:pPr>
                      <a:r>
                        <a:rPr lang="fa-IR" sz="1600" b="0" kern="1200" baseline="0" dirty="0" smtClean="0">
                          <a:solidFill>
                            <a:schemeClr val="tx1"/>
                          </a:solidFill>
                          <a:effectLst/>
                          <a:latin typeface="B Yagut"/>
                          <a:ea typeface="Calibri"/>
                          <a:cs typeface="B Yagut"/>
                        </a:rPr>
                        <a:t>پس از سقط</a:t>
                      </a:r>
                      <a:endParaRPr lang="en-US" sz="1600" b="0" kern="1200" baseline="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lnSpc>
                          <a:spcPct val="115000"/>
                        </a:lnSpc>
                        <a:spcAft>
                          <a:spcPts val="0"/>
                        </a:spcAft>
                      </a:pPr>
                      <a:r>
                        <a:rPr lang="fa-IR" sz="1600" b="0" kern="1200" baseline="0" dirty="0" smtClean="0">
                          <a:solidFill>
                            <a:schemeClr val="tx1"/>
                          </a:solidFill>
                          <a:effectLst/>
                          <a:latin typeface="B Yagut"/>
                          <a:ea typeface="Calibri"/>
                          <a:cs typeface="B Yagut"/>
                        </a:rPr>
                        <a:t>آغاز تزریق روش در 5 روز اول بلافاصله پس از سقط سه ماهه اول یا دوم بدون نیاز به روش پشتیبان</a:t>
                      </a: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6371">
                <a:tc vMerge="1">
                  <a:txBody>
                    <a:bodyPr/>
                    <a:lstStyle/>
                    <a:p>
                      <a:pPr algn="ctr" rtl="1">
                        <a:lnSpc>
                          <a:spcPct val="115000"/>
                        </a:lnSpc>
                        <a:spcAft>
                          <a:spcPts val="0"/>
                        </a:spcAft>
                      </a:pPr>
                      <a:endParaRPr lang="en-US" sz="1800" b="1" dirty="0">
                        <a:effectLst/>
                        <a:latin typeface="B Yagut"/>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600" b="0" kern="1200" baseline="0" dirty="0" smtClean="0">
                          <a:solidFill>
                            <a:schemeClr val="tx1"/>
                          </a:solidFill>
                          <a:effectLst/>
                          <a:latin typeface="B Yagut"/>
                          <a:ea typeface="Calibri"/>
                          <a:cs typeface="B Yagut"/>
                        </a:rPr>
                        <a:t>در صورت فاصله بیش از 5 روز از سقط سه ماهه اول و دوم، آغاز تزریق آمپول پس از انجام</a:t>
                      </a:r>
                    </a:p>
                    <a:p>
                      <a:pPr algn="r" rtl="1">
                        <a:lnSpc>
                          <a:spcPct val="115000"/>
                        </a:lnSpc>
                        <a:spcAft>
                          <a:spcPts val="0"/>
                        </a:spcAft>
                      </a:pPr>
                      <a:r>
                        <a:rPr lang="fa-IR" sz="1600" b="0" kern="1200" baseline="0" dirty="0" smtClean="0">
                          <a:solidFill>
                            <a:schemeClr val="tx1"/>
                          </a:solidFill>
                          <a:effectLst/>
                          <a:latin typeface="B Yagut"/>
                          <a:ea typeface="Calibri"/>
                          <a:cs typeface="B Yagut"/>
                        </a:rPr>
                        <a:t> </a:t>
                      </a:r>
                      <a:r>
                        <a:rPr lang="en-US" sz="1600" b="0" kern="1200" baseline="0" dirty="0" smtClean="0">
                          <a:solidFill>
                            <a:schemeClr val="tx1"/>
                          </a:solidFill>
                          <a:effectLst/>
                          <a:latin typeface="B Yagut"/>
                          <a:ea typeface="Calibri"/>
                          <a:cs typeface="B Yagut"/>
                        </a:rPr>
                        <a:t>B-</a:t>
                      </a:r>
                      <a:r>
                        <a:rPr lang="en-US" sz="1600" b="0" kern="1200" baseline="0" dirty="0" err="1" smtClean="0">
                          <a:solidFill>
                            <a:schemeClr val="tx1"/>
                          </a:solidFill>
                          <a:effectLst/>
                          <a:latin typeface="B Yagut"/>
                          <a:ea typeface="Calibri"/>
                          <a:cs typeface="B Yagut"/>
                        </a:rPr>
                        <a:t>hcG</a:t>
                      </a: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5657">
                <a:tc rowSpan="3">
                  <a:txBody>
                    <a:bodyPr/>
                    <a:lstStyle/>
                    <a:p>
                      <a:pPr algn="r" rtl="1">
                        <a:lnSpc>
                          <a:spcPct val="115000"/>
                        </a:lnSpc>
                        <a:spcAft>
                          <a:spcPts val="0"/>
                        </a:spcAft>
                      </a:pPr>
                      <a:r>
                        <a:rPr lang="fa-IR" sz="1600" b="0" kern="1200" baseline="0" dirty="0" smtClean="0">
                          <a:solidFill>
                            <a:schemeClr val="tx1"/>
                          </a:solidFill>
                          <a:effectLst/>
                          <a:latin typeface="B Yagut"/>
                          <a:ea typeface="Calibri"/>
                          <a:cs typeface="B Yagut"/>
                        </a:rPr>
                        <a:t>تغییر از روشهای لاینسترنول، آی یو دی، </a:t>
                      </a:r>
                      <a:r>
                        <a:rPr lang="en-US" sz="1600" b="0" kern="1200" baseline="0" dirty="0" smtClean="0">
                          <a:solidFill>
                            <a:schemeClr val="tx1"/>
                          </a:solidFill>
                          <a:effectLst/>
                          <a:latin typeface="B Yagut"/>
                          <a:ea typeface="Calibri"/>
                          <a:cs typeface="B Yagut"/>
                        </a:rPr>
                        <a:t> DMPA</a:t>
                      </a:r>
                      <a:r>
                        <a:rPr lang="fa-IR" sz="1600" b="0" kern="1200" baseline="0" dirty="0" smtClean="0">
                          <a:solidFill>
                            <a:schemeClr val="tx1"/>
                          </a:solidFill>
                          <a:effectLst/>
                          <a:latin typeface="B Yagut"/>
                          <a:ea typeface="Calibri"/>
                          <a:cs typeface="B Yagut"/>
                        </a:rPr>
                        <a:t> وآمپول ترکیبی</a:t>
                      </a:r>
                      <a:endParaRPr lang="en-US" sz="1600" b="0" kern="1200" baseline="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a-IR" sz="1600" b="0" kern="1200" baseline="0" dirty="0" smtClean="0">
                          <a:solidFill>
                            <a:schemeClr val="tx1"/>
                          </a:solidFill>
                          <a:effectLst/>
                          <a:latin typeface="B Yagut"/>
                          <a:ea typeface="Calibri"/>
                          <a:cs typeface="B Yagut"/>
                        </a:rPr>
                        <a:t>تغییر روش از قرص هاي ترکیبی به آمپول ترکیبی، فاصله 7 روز بین دو بسته قرص، بهترین زمان براي تزریق بدون نیاز به استفاده از کاندوم.</a:t>
                      </a: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657">
                <a:tc vMerge="1">
                  <a:txBody>
                    <a:bodyPr/>
                    <a:lstStyle/>
                    <a:p>
                      <a:pPr rtl="1"/>
                      <a:endParaRPr lang="fa-IR"/>
                    </a:p>
                  </a:txBody>
                  <a:tcPr/>
                </a:tc>
                <a:tc>
                  <a:txBody>
                    <a:bodyPr/>
                    <a:lstStyle/>
                    <a:p>
                      <a:pPr algn="r" rtl="1">
                        <a:lnSpc>
                          <a:spcPct val="115000"/>
                        </a:lnSpc>
                        <a:spcAft>
                          <a:spcPts val="0"/>
                        </a:spcAft>
                      </a:pPr>
                      <a:r>
                        <a:rPr lang="fa-IR" sz="1600" b="0" kern="1200" baseline="0" dirty="0" smtClean="0">
                          <a:solidFill>
                            <a:schemeClr val="tx1"/>
                          </a:solidFill>
                          <a:effectLst/>
                          <a:latin typeface="B Yagut"/>
                          <a:ea typeface="Calibri"/>
                          <a:cs typeface="B Yagut"/>
                        </a:rPr>
                        <a:t>درصورت تغییر روش از </a:t>
                      </a:r>
                      <a:r>
                        <a:rPr lang="en-US" sz="1600" b="0" kern="1200" baseline="0" dirty="0" smtClean="0">
                          <a:solidFill>
                            <a:schemeClr val="tx1"/>
                          </a:solidFill>
                          <a:effectLst/>
                          <a:latin typeface="B Yagut"/>
                          <a:ea typeface="Calibri"/>
                          <a:cs typeface="B Yagut"/>
                        </a:rPr>
                        <a:t>DMPA</a:t>
                      </a:r>
                      <a:r>
                        <a:rPr lang="fa-IR" sz="1600" b="0" kern="1200" baseline="0" dirty="0" smtClean="0">
                          <a:solidFill>
                            <a:schemeClr val="tx1"/>
                          </a:solidFill>
                          <a:effectLst/>
                          <a:latin typeface="B Yagut"/>
                          <a:ea typeface="Calibri"/>
                          <a:cs typeface="B Yagut"/>
                        </a:rPr>
                        <a:t>،تزریق آمپول ترکیبی در زمان تزریق بعدی </a:t>
                      </a:r>
                      <a:r>
                        <a:rPr lang="en-US" sz="1600" b="0" kern="1200" baseline="0" dirty="0" smtClean="0">
                          <a:solidFill>
                            <a:schemeClr val="tx1"/>
                          </a:solidFill>
                          <a:effectLst/>
                          <a:latin typeface="B Yagut"/>
                          <a:ea typeface="Calibri"/>
                          <a:cs typeface="B Yagut"/>
                        </a:rPr>
                        <a:t>.DMPA</a:t>
                      </a: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4825">
                <a:tc vMerge="1">
                  <a:txBody>
                    <a:bodyPr/>
                    <a:lstStyle/>
                    <a:p>
                      <a:pPr algn="ctr" rtl="1">
                        <a:lnSpc>
                          <a:spcPct val="115000"/>
                        </a:lnSpc>
                        <a:spcAft>
                          <a:spcPts val="0"/>
                        </a:spcAft>
                      </a:pPr>
                      <a:endParaRPr lang="en-US" sz="1800" b="1" kern="1200" dirty="0">
                        <a:solidFill>
                          <a:schemeClr val="tx1"/>
                        </a:solidFill>
                        <a:effectLst/>
                        <a:latin typeface="B Yagut"/>
                        <a:ea typeface="Calibri"/>
                        <a:cs typeface="B Yagu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1600" b="0" kern="1200" baseline="0" dirty="0" smtClean="0">
                          <a:solidFill>
                            <a:schemeClr val="tx1"/>
                          </a:solidFill>
                          <a:effectLst/>
                          <a:latin typeface="B Yagut"/>
                          <a:ea typeface="Calibri"/>
                          <a:cs typeface="B Yagut"/>
                        </a:rPr>
                        <a:t>تغییر روش از</a:t>
                      </a:r>
                      <a:r>
                        <a:rPr lang="en-US" sz="1600" b="0" kern="1200" baseline="0" dirty="0" smtClean="0">
                          <a:solidFill>
                            <a:schemeClr val="tx1"/>
                          </a:solidFill>
                          <a:effectLst/>
                          <a:latin typeface="B Yagut"/>
                          <a:ea typeface="Calibri"/>
                          <a:cs typeface="B Yagut"/>
                        </a:rPr>
                        <a:t>IUD</a:t>
                      </a:r>
                      <a:r>
                        <a:rPr lang="fa-IR" sz="1600" b="0" kern="1200" baseline="0" dirty="0" smtClean="0">
                          <a:solidFill>
                            <a:schemeClr val="tx1"/>
                          </a:solidFill>
                          <a:effectLst/>
                          <a:latin typeface="B Yagut"/>
                          <a:ea typeface="Calibri"/>
                          <a:cs typeface="B Yagut"/>
                        </a:rPr>
                        <a:t> به آمپول ترکیبی:در صورت خونریزی قاعدگی ، تزریق در 5 روز اول وبعد ارجاع فوری به مراقب سلامت ماما جهت خروج </a:t>
                      </a:r>
                      <a:r>
                        <a:rPr lang="en-US" sz="1600" b="0" kern="1200" baseline="0" dirty="0" smtClean="0">
                          <a:solidFill>
                            <a:schemeClr val="tx1"/>
                          </a:solidFill>
                          <a:effectLst/>
                          <a:latin typeface="B Yagut"/>
                          <a:ea typeface="Calibri"/>
                          <a:cs typeface="B Yagut"/>
                        </a:rPr>
                        <a:t>IUD</a:t>
                      </a:r>
                      <a:r>
                        <a:rPr lang="fa-IR" sz="1600" b="0" kern="1200" baseline="0" dirty="0" smtClean="0">
                          <a:solidFill>
                            <a:schemeClr val="tx1"/>
                          </a:solidFill>
                          <a:effectLst/>
                          <a:latin typeface="B Yagut"/>
                          <a:ea typeface="Calibri"/>
                          <a:cs typeface="B Yagut"/>
                        </a:rPr>
                        <a:t>.</a:t>
                      </a:r>
                    </a:p>
                    <a:p>
                      <a:pPr algn="r" rtl="1">
                        <a:lnSpc>
                          <a:spcPct val="115000"/>
                        </a:lnSpc>
                        <a:spcAft>
                          <a:spcPts val="0"/>
                        </a:spcAft>
                      </a:pPr>
                      <a:r>
                        <a:rPr lang="fa-IR" sz="1600" b="0" kern="1200" baseline="0" dirty="0" smtClean="0">
                          <a:solidFill>
                            <a:schemeClr val="tx1"/>
                          </a:solidFill>
                          <a:effectLst/>
                          <a:latin typeface="B Yagut"/>
                          <a:ea typeface="Calibri"/>
                          <a:cs typeface="B Yagut"/>
                        </a:rPr>
                        <a:t>بجز 5 روز اول قاعدگی: تزریق آمپول ترکیبی و بعد ارجاع غیر فوری به مراقب سلامت ماما جهت خروج </a:t>
                      </a:r>
                      <a:r>
                        <a:rPr lang="en-US" sz="1600" b="0" kern="1200" baseline="0" dirty="0" smtClean="0">
                          <a:solidFill>
                            <a:schemeClr val="tx1"/>
                          </a:solidFill>
                          <a:effectLst/>
                          <a:latin typeface="B Yagut"/>
                          <a:ea typeface="Calibri"/>
                          <a:cs typeface="B Yagut"/>
                        </a:rPr>
                        <a:t>IUD</a:t>
                      </a:r>
                      <a:r>
                        <a:rPr lang="fa-IR" sz="1600" b="0" kern="1200" baseline="0" dirty="0" smtClean="0">
                          <a:solidFill>
                            <a:schemeClr val="tx1"/>
                          </a:solidFill>
                          <a:effectLst/>
                          <a:latin typeface="B Yagut"/>
                          <a:ea typeface="Calibri"/>
                          <a:cs typeface="B Yagut"/>
                        </a:rPr>
                        <a:t>در دوره بعدی قاعدگی.</a:t>
                      </a:r>
                      <a:endParaRPr lang="en-US" sz="1600" b="0" kern="1200" baseline="0" dirty="0">
                        <a:solidFill>
                          <a:schemeClr val="tx1"/>
                        </a:solidFill>
                        <a:effectLst/>
                        <a:latin typeface="B Yagut"/>
                        <a:ea typeface="Calibri"/>
                        <a:cs typeface="B Yagu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 name="3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115616" y="7245424"/>
            <a:ext cx="609600" cy="609600"/>
          </a:xfrm>
          <a:prstGeom prst="rect">
            <a:avLst/>
          </a:prstGeom>
        </p:spPr>
      </p:pic>
    </p:spTree>
    <p:extLst>
      <p:ext uri="{BB962C8B-B14F-4D97-AF65-F5344CB8AC3E}">
        <p14:creationId xmlns:p14="http://schemas.microsoft.com/office/powerpoint/2010/main" val="569161095"/>
      </p:ext>
    </p:extLst>
  </p:cSld>
  <p:clrMapOvr>
    <a:masterClrMapping/>
  </p:clrMapOvr>
  <mc:AlternateContent xmlns:mc="http://schemas.openxmlformats.org/markup-compatibility/2006" xmlns:p14="http://schemas.microsoft.com/office/powerpoint/2010/main">
    <mc:Choice Requires="p14">
      <p:transition spd="slow" p14:dur="2000" advClick="0" advTm="154000"/>
    </mc:Choice>
    <mc:Fallback xmlns="">
      <p:transition spd="slow" advClick="0" advTm="15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36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smtClean="0">
                <a:latin typeface="+mn-lt"/>
                <a:ea typeface="+mn-ea"/>
                <a:cs typeface="B Yagut"/>
              </a:rPr>
              <a:t>فهرست عناوین</a:t>
            </a:r>
            <a:r>
              <a:rPr lang="fa-IR" sz="4000" dirty="0" smtClean="0">
                <a:latin typeface="+mn-lt"/>
                <a:ea typeface="+mn-ea"/>
                <a:cs typeface="B Yagut"/>
              </a:rPr>
              <a:t> </a:t>
            </a:r>
            <a:endParaRPr lang="fa-IR" sz="4000" dirty="0">
              <a:latin typeface="+mn-lt"/>
              <a:ea typeface="+mn-ea"/>
              <a:cs typeface="B Yagut"/>
            </a:endParaRPr>
          </a:p>
        </p:txBody>
      </p:sp>
      <p:sp>
        <p:nvSpPr>
          <p:cNvPr id="3" name="Content Placeholder 2"/>
          <p:cNvSpPr>
            <a:spLocks noGrp="1"/>
          </p:cNvSpPr>
          <p:nvPr>
            <p:ph idx="1"/>
          </p:nvPr>
        </p:nvSpPr>
        <p:spPr/>
        <p:txBody>
          <a:bodyPr>
            <a:normAutofit/>
          </a:bodyPr>
          <a:lstStyle/>
          <a:p>
            <a:r>
              <a:rPr lang="fa-IR" dirty="0" smtClean="0">
                <a:cs typeface="B Yagut"/>
              </a:rPr>
              <a:t>مقدمه</a:t>
            </a:r>
          </a:p>
          <a:p>
            <a:r>
              <a:rPr lang="fa-IR" dirty="0" smtClean="0">
                <a:cs typeface="B Yagut"/>
              </a:rPr>
              <a:t>قرص </a:t>
            </a:r>
            <a:r>
              <a:rPr lang="fa-IR" dirty="0">
                <a:cs typeface="B Yagut"/>
              </a:rPr>
              <a:t>های ترکیبی </a:t>
            </a:r>
            <a:endParaRPr lang="fa-IR" dirty="0" smtClean="0">
              <a:cs typeface="B Yagut"/>
            </a:endParaRPr>
          </a:p>
          <a:p>
            <a:r>
              <a:rPr lang="fa-IR" dirty="0" smtClean="0">
                <a:cs typeface="B Yagut"/>
              </a:rPr>
              <a:t>قرص لاینسترنول </a:t>
            </a:r>
          </a:p>
          <a:p>
            <a:r>
              <a:rPr lang="fa-IR" dirty="0" smtClean="0">
                <a:cs typeface="B Yagut"/>
              </a:rPr>
              <a:t>آمپول ترکیبی</a:t>
            </a:r>
            <a:endParaRPr lang="fa-IR" dirty="0">
              <a:cs typeface="B Yagut"/>
            </a:endParaRPr>
          </a:p>
        </p:txBody>
      </p:sp>
      <p:pic>
        <p:nvPicPr>
          <p:cNvPr id="4" name="0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827584" y="7173416"/>
            <a:ext cx="609600" cy="609600"/>
          </a:xfrm>
          <a:prstGeom prst="rect">
            <a:avLst/>
          </a:prstGeom>
        </p:spPr>
      </p:pic>
    </p:spTree>
    <p:extLst>
      <p:ext uri="{BB962C8B-B14F-4D97-AF65-F5344CB8AC3E}">
        <p14:creationId xmlns:p14="http://schemas.microsoft.com/office/powerpoint/2010/main" val="1808847872"/>
      </p:ext>
    </p:extLst>
  </p:cSld>
  <p:clrMapOvr>
    <a:masterClrMapping/>
  </p:clrMapOvr>
  <mc:AlternateContent xmlns:mc="http://schemas.openxmlformats.org/markup-compatibility/2006" xmlns:p14="http://schemas.microsoft.com/office/powerpoint/2010/main">
    <mc:Choice Requires="p14">
      <p:transition spd="slow" p14:dur="2000" advClick="0" advTm="18000"/>
    </mc:Choice>
    <mc:Fallback xmlns="">
      <p:transition spd="slow" advClick="0"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smtClean="0">
                <a:latin typeface="+mn-lt"/>
                <a:ea typeface="+mn-ea"/>
                <a:cs typeface="B Yagut" pitchFamily="2" charset="-78"/>
              </a:rPr>
              <a:t>خلاصه و نتیجه </a:t>
            </a:r>
            <a:r>
              <a:rPr lang="fa-IR" sz="4000" b="1" dirty="0">
                <a:latin typeface="+mn-lt"/>
                <a:ea typeface="+mn-ea"/>
                <a:cs typeface="B Yagut" pitchFamily="2" charset="-78"/>
              </a:rPr>
              <a:t>گیری</a:t>
            </a:r>
          </a:p>
        </p:txBody>
      </p:sp>
      <p:sp>
        <p:nvSpPr>
          <p:cNvPr id="3" name="Content Placeholder 2"/>
          <p:cNvSpPr>
            <a:spLocks noGrp="1"/>
          </p:cNvSpPr>
          <p:nvPr>
            <p:ph idx="1"/>
          </p:nvPr>
        </p:nvSpPr>
        <p:spPr>
          <a:xfrm>
            <a:off x="0" y="928670"/>
            <a:ext cx="9144000" cy="5715040"/>
          </a:xfrm>
        </p:spPr>
        <p:txBody>
          <a:bodyPr>
            <a:normAutofit/>
          </a:bodyPr>
          <a:lstStyle/>
          <a:p>
            <a:endParaRPr lang="fa-IR" sz="2400" dirty="0" smtClean="0">
              <a:solidFill>
                <a:prstClr val="black"/>
              </a:solidFill>
              <a:cs typeface="B Yagut" pitchFamily="2" charset="-78"/>
            </a:endParaRPr>
          </a:p>
          <a:p>
            <a:r>
              <a:rPr lang="fa-IR" sz="2400" dirty="0" smtClean="0">
                <a:solidFill>
                  <a:prstClr val="black"/>
                </a:solidFill>
                <a:cs typeface="B Yagut" pitchFamily="2" charset="-78"/>
              </a:rPr>
              <a:t>با </a:t>
            </a:r>
            <a:r>
              <a:rPr lang="fa-IR" sz="2400" dirty="0">
                <a:solidFill>
                  <a:prstClr val="black"/>
                </a:solidFill>
                <a:cs typeface="B Yagut" pitchFamily="2" charset="-78"/>
              </a:rPr>
              <a:t>تاکید بر برنامه باروری سالم و با توجه به شرایط زوجین جهت بارداری، مشاوره فرزندآوری سالم در اولویت برنامه های باروری سالم قرارگرفته و تنها در صورت احتمال بارداری پرخطر و </a:t>
            </a:r>
            <a:r>
              <a:rPr lang="fa-IR" sz="2400" dirty="0" smtClean="0">
                <a:solidFill>
                  <a:prstClr val="black"/>
                </a:solidFill>
                <a:cs typeface="B Yagut" pitchFamily="2" charset="-78"/>
              </a:rPr>
              <a:t>نیاز به  </a:t>
            </a:r>
            <a:r>
              <a:rPr lang="fa-IR" sz="2400" dirty="0">
                <a:solidFill>
                  <a:prstClr val="black"/>
                </a:solidFill>
                <a:cs typeface="B Yagut" pitchFamily="2" charset="-78"/>
              </a:rPr>
              <a:t>مراقبت ویژه ، استفاده از روشهای فاصله گذاری بین بارداری ها کاربرد داشته و تا زمان کنترل بیماری از این روشها استفاده خواهد شد</a:t>
            </a:r>
            <a:r>
              <a:rPr lang="fa-IR" sz="2800" dirty="0" smtClean="0">
                <a:cs typeface="B Yagut" pitchFamily="2" charset="-78"/>
              </a:rPr>
              <a:t>.</a:t>
            </a:r>
          </a:p>
          <a:p>
            <a:endParaRPr lang="fa-IR" sz="2800" dirty="0" smtClean="0">
              <a:cs typeface="B Yagut" pitchFamily="2" charset="-78"/>
            </a:endParaRPr>
          </a:p>
          <a:p>
            <a:pPr lvl="0"/>
            <a:r>
              <a:rPr lang="fa-IR" sz="2400" dirty="0" smtClean="0">
                <a:solidFill>
                  <a:prstClr val="black"/>
                </a:solidFill>
                <a:cs typeface="B Yagut" pitchFamily="2" charset="-78"/>
              </a:rPr>
              <a:t>در مراجعه اول دریافت روشهای فاصله گذاری بین بارداری ارزیابی وبررسی موارد منع مصرف مطلق و نسبی از اهمیت ویژه ای برخوردار بوده و در مراجعات دوره ای ،بررسی عوارض و علائم هشدار جزو لاینفک ارائه خدمت بوده و می تواند از بروز موارد حاد و خطرناک پیشگیری نماید.</a:t>
            </a:r>
          </a:p>
          <a:p>
            <a:pPr lvl="0"/>
            <a:endParaRPr lang="fa-IR" sz="2400" dirty="0" smtClean="0">
              <a:solidFill>
                <a:prstClr val="black"/>
              </a:solidFill>
              <a:cs typeface="B Yagut" pitchFamily="2" charset="-78"/>
            </a:endParaRPr>
          </a:p>
          <a:p>
            <a:r>
              <a:rPr lang="fa-IR" sz="2400" dirty="0" smtClean="0">
                <a:solidFill>
                  <a:prstClr val="black"/>
                </a:solidFill>
                <a:cs typeface="B Yagut" pitchFamily="2" charset="-78"/>
              </a:rPr>
              <a:t>توجه به زمان شروع روشها و اقدامات لازم از مراحل ارائه خدمات سلامت باروری می باشد که از اهمیت بالایی برخوردار می باشد.</a:t>
            </a:r>
            <a:endParaRPr lang="fa-IR" sz="2400" dirty="0" smtClean="0"/>
          </a:p>
          <a:p>
            <a:pPr lvl="0"/>
            <a:endParaRPr lang="fa-IR" sz="2400" dirty="0" smtClean="0">
              <a:solidFill>
                <a:prstClr val="black"/>
              </a:solidFill>
              <a:cs typeface="B Yagut" pitchFamily="2" charset="-78"/>
            </a:endParaRPr>
          </a:p>
          <a:p>
            <a:endParaRPr lang="fa-IR" sz="2800" dirty="0" smtClean="0">
              <a:cs typeface="B Yagut" pitchFamily="2" charset="-78"/>
            </a:endParaRPr>
          </a:p>
          <a:p>
            <a:pPr marL="0" indent="0">
              <a:buNone/>
            </a:pPr>
            <a:endParaRPr lang="fa-IR" sz="2800" dirty="0" smtClean="0">
              <a:cs typeface="B Yagut" pitchFamily="2" charset="-78"/>
            </a:endParaRPr>
          </a:p>
          <a:p>
            <a:endParaRPr lang="fa-IR" sz="2800" dirty="0">
              <a:cs typeface="B Yagut" pitchFamily="2" charset="-78"/>
            </a:endParaRPr>
          </a:p>
        </p:txBody>
      </p:sp>
      <p:pic>
        <p:nvPicPr>
          <p:cNvPr id="5" name="4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07704" y="7317432"/>
            <a:ext cx="609600" cy="609600"/>
          </a:xfrm>
          <a:prstGeom prst="rect">
            <a:avLst/>
          </a:prstGeom>
        </p:spPr>
      </p:pic>
    </p:spTree>
    <p:extLst>
      <p:ext uri="{BB962C8B-B14F-4D97-AF65-F5344CB8AC3E}">
        <p14:creationId xmlns:p14="http://schemas.microsoft.com/office/powerpoint/2010/main" val="2958965585"/>
      </p:ext>
    </p:extLst>
  </p:cSld>
  <p:clrMapOvr>
    <a:masterClrMapping/>
  </p:clrMapOvr>
  <mc:AlternateContent xmlns:mc="http://schemas.openxmlformats.org/markup-compatibility/2006" xmlns:p14="http://schemas.microsoft.com/office/powerpoint/2010/main">
    <mc:Choice Requires="p14">
      <p:transition spd="slow" p14:dur="2000" advClick="0" advTm="68000"/>
    </mc:Choice>
    <mc:Fallback xmlns="">
      <p:transition spd="slow" advClick="0" advTm="6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9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fontScale="90000"/>
          </a:bodyPr>
          <a:lstStyle/>
          <a:p>
            <a:pPr algn="r"/>
            <a:r>
              <a:rPr lang="fa-IR" b="1" dirty="0" smtClean="0">
                <a:latin typeface="+mn-lt"/>
                <a:ea typeface="+mn-ea"/>
                <a:cs typeface="B Yagut" pitchFamily="2" charset="-78"/>
              </a:rPr>
              <a:t>پرسش و تمرین</a:t>
            </a:r>
            <a:r>
              <a:rPr lang="fa-IR" dirty="0" smtClean="0"/>
              <a:t/>
            </a:r>
            <a:br>
              <a:rPr lang="fa-IR" dirty="0" smtClean="0"/>
            </a:br>
            <a:endParaRPr lang="fa-IR" dirty="0"/>
          </a:p>
        </p:txBody>
      </p:sp>
      <p:sp>
        <p:nvSpPr>
          <p:cNvPr id="3" name="Content Placeholder 2"/>
          <p:cNvSpPr>
            <a:spLocks noGrp="1"/>
          </p:cNvSpPr>
          <p:nvPr>
            <p:ph idx="1"/>
          </p:nvPr>
        </p:nvSpPr>
        <p:spPr>
          <a:xfrm>
            <a:off x="0" y="908720"/>
            <a:ext cx="9144000" cy="5806428"/>
          </a:xfrm>
        </p:spPr>
        <p:txBody>
          <a:bodyPr>
            <a:normAutofit/>
          </a:bodyPr>
          <a:lstStyle/>
          <a:p>
            <a:pPr>
              <a:buNone/>
            </a:pPr>
            <a:r>
              <a:rPr lang="fa-IR" sz="2400" dirty="0" smtClean="0">
                <a:cs typeface="B Yagut" pitchFamily="2" charset="-78"/>
              </a:rPr>
              <a:t>1-مکانیسم عمل قرصهای ترکیبی را شرح دهید؟</a:t>
            </a:r>
          </a:p>
          <a:p>
            <a:pPr>
              <a:buNone/>
            </a:pPr>
            <a:r>
              <a:rPr lang="fa-IR" sz="2400" dirty="0" smtClean="0">
                <a:cs typeface="B Yagut" pitchFamily="2" charset="-78"/>
              </a:rPr>
              <a:t>2-خانمی از روش فاصله گذاری </a:t>
            </a:r>
            <a:r>
              <a:rPr lang="en-US" sz="2400" dirty="0" smtClean="0">
                <a:cs typeface="B Yagut"/>
              </a:rPr>
              <a:t>LD</a:t>
            </a:r>
            <a:r>
              <a:rPr lang="fa-IR" sz="2400" dirty="0" smtClean="0">
                <a:cs typeface="B Yagut"/>
              </a:rPr>
              <a:t> </a:t>
            </a:r>
            <a:r>
              <a:rPr lang="fa-IR" sz="2400" dirty="0" smtClean="0">
                <a:cs typeface="B Yagut" pitchFamily="2" charset="-78"/>
              </a:rPr>
              <a:t>استفاده میکند. دو قرص را فراموش کرده است چه توصیه ای به وی میکنید؟</a:t>
            </a:r>
          </a:p>
          <a:p>
            <a:pPr>
              <a:buNone/>
            </a:pPr>
            <a:r>
              <a:rPr lang="fa-IR" sz="2400" dirty="0" smtClean="0">
                <a:cs typeface="B Yagut" pitchFamily="2" charset="-78"/>
              </a:rPr>
              <a:t>3- خانمی در مراجعه دوره ای پس از مصرف قرص لاینسترنول دچار خونریزی نامرتب رحمی شده است .چه اقدامی لازم است؟</a:t>
            </a:r>
          </a:p>
          <a:p>
            <a:pPr>
              <a:buNone/>
            </a:pPr>
            <a:r>
              <a:rPr lang="fa-IR" sz="2400" dirty="0" smtClean="0">
                <a:cs typeface="B Yagut" pitchFamily="2" charset="-78"/>
              </a:rPr>
              <a:t>4-هشدارهای لازم را در مصرف قرص لاینسترنول بررسی کنید؟</a:t>
            </a:r>
          </a:p>
          <a:p>
            <a:pPr>
              <a:buNone/>
            </a:pPr>
            <a:r>
              <a:rPr lang="fa-IR" sz="2400" dirty="0" smtClean="0">
                <a:cs typeface="B Yagut" pitchFamily="2" charset="-78"/>
              </a:rPr>
              <a:t>5-فردی پس از تزریق آمپول ترکیبی دچار لکه بینی شده است، اورا راهنمایی کنید؟</a:t>
            </a:r>
          </a:p>
          <a:p>
            <a:pPr>
              <a:buNone/>
            </a:pPr>
            <a:r>
              <a:rPr lang="fa-IR" sz="2400" dirty="0" smtClean="0">
                <a:cs typeface="B Yagut" pitchFamily="2" charset="-78"/>
              </a:rPr>
              <a:t>6-شخصی به دلیل فراموشی مکررمصرف ال دی میخواهد آمپول سیکلوفم تزریق کند، وی را جهت بهترین زمان تزریق سیکلوفم راهنمایی کنید.</a:t>
            </a:r>
          </a:p>
          <a:p>
            <a:pPr>
              <a:buNone/>
            </a:pPr>
            <a:endParaRPr lang="fa-IR" sz="2400" dirty="0" smtClean="0">
              <a:cs typeface="B Yagut" pitchFamily="2" charset="-78"/>
            </a:endParaRPr>
          </a:p>
          <a:p>
            <a:pPr>
              <a:buNone/>
            </a:pPr>
            <a:endParaRPr lang="fa-IR" dirty="0"/>
          </a:p>
        </p:txBody>
      </p:sp>
      <p:pic>
        <p:nvPicPr>
          <p:cNvPr id="5" name="4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835696" y="7029400"/>
            <a:ext cx="609600" cy="609600"/>
          </a:xfrm>
          <a:prstGeom prst="rect">
            <a:avLst/>
          </a:prstGeom>
        </p:spPr>
      </p:pic>
    </p:spTree>
    <p:extLst>
      <p:ext uri="{BB962C8B-B14F-4D97-AF65-F5344CB8AC3E}">
        <p14:creationId xmlns:p14="http://schemas.microsoft.com/office/powerpoint/2010/main" val="3343045870"/>
      </p:ext>
    </p:extLst>
  </p:cSld>
  <p:clrMapOvr>
    <a:masterClrMapping/>
  </p:clrMapOvr>
  <mc:AlternateContent xmlns:mc="http://schemas.openxmlformats.org/markup-compatibility/2006" xmlns:p14="http://schemas.microsoft.com/office/powerpoint/2010/main">
    <mc:Choice Requires="p14">
      <p:transition spd="slow" p14:dur="2000" advClick="0" advTm="63000"/>
    </mc:Choice>
    <mc:Fallback xmlns="">
      <p:transition spd="slow" advClick="0" advTm="6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04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latin typeface="+mn-lt"/>
                <a:ea typeface="+mn-ea"/>
                <a:cs typeface="B Yagut" pitchFamily="2" charset="-78"/>
              </a:rPr>
              <a:t>فهرست منابع</a:t>
            </a:r>
          </a:p>
        </p:txBody>
      </p:sp>
      <p:sp>
        <p:nvSpPr>
          <p:cNvPr id="3" name="Content Placeholder 2"/>
          <p:cNvSpPr>
            <a:spLocks noGrp="1"/>
          </p:cNvSpPr>
          <p:nvPr>
            <p:ph idx="1"/>
          </p:nvPr>
        </p:nvSpPr>
        <p:spPr>
          <a:xfrm>
            <a:off x="-108520" y="1600200"/>
            <a:ext cx="9252520" cy="4525963"/>
          </a:xfrm>
        </p:spPr>
        <p:txBody>
          <a:bodyPr>
            <a:normAutofit/>
          </a:bodyPr>
          <a:lstStyle/>
          <a:p>
            <a:r>
              <a:rPr lang="fa-IR" sz="2400" dirty="0">
                <a:cs typeface="B Yagut" pitchFamily="2" charset="-78"/>
              </a:rPr>
              <a:t>دستورالعمل روشهای پیشگیری از بارداری در جمهوری اسلامی ایران دفتر سلامت جمعیت ،خانواده و </a:t>
            </a:r>
            <a:r>
              <a:rPr lang="fa-IR" sz="2400" dirty="0" smtClean="0">
                <a:cs typeface="B Yagut" pitchFamily="2" charset="-78"/>
              </a:rPr>
              <a:t>مدارس–سال 1388</a:t>
            </a:r>
          </a:p>
          <a:p>
            <a:endParaRPr lang="fa-IR" sz="2400" dirty="0" smtClean="0">
              <a:cs typeface="B Yagut" pitchFamily="2" charset="-78"/>
            </a:endParaRPr>
          </a:p>
          <a:p>
            <a:r>
              <a:rPr lang="fa-IR" sz="2400" dirty="0" smtClean="0">
                <a:cs typeface="B Yagut" pitchFamily="2" charset="-78"/>
              </a:rPr>
              <a:t>مجموعه کتب آموزش بهورزی-سلامت باروری- سال1390</a:t>
            </a:r>
          </a:p>
          <a:p>
            <a:endParaRPr lang="fa-IR" sz="2400" dirty="0">
              <a:cs typeface="B Yagut" pitchFamily="2" charset="-78"/>
            </a:endParaRPr>
          </a:p>
          <a:p>
            <a:r>
              <a:rPr lang="fa-IR" sz="2400" dirty="0">
                <a:cs typeface="B Yagut" pitchFamily="2" charset="-78"/>
              </a:rPr>
              <a:t>دستورالعمل مراقبتهای ادغام یافته باروری سالم و </a:t>
            </a:r>
            <a:r>
              <a:rPr lang="fa-IR" sz="2400" dirty="0" smtClean="0">
                <a:cs typeface="B Yagut" pitchFamily="2" charset="-78"/>
              </a:rPr>
              <a:t>جمعیت</a:t>
            </a:r>
          </a:p>
          <a:p>
            <a:pPr marL="0" indent="0">
              <a:buNone/>
            </a:pPr>
            <a:r>
              <a:rPr lang="fa-IR" sz="2400" dirty="0" smtClean="0">
                <a:cs typeface="B Yagut" pitchFamily="2" charset="-78"/>
              </a:rPr>
              <a:t>   (</a:t>
            </a:r>
            <a:r>
              <a:rPr lang="fa-IR" sz="2400" dirty="0">
                <a:cs typeface="B Yagut" pitchFamily="2" charset="-78"/>
              </a:rPr>
              <a:t>ویژه مراقب </a:t>
            </a:r>
            <a:r>
              <a:rPr lang="fa-IR" sz="2400" dirty="0" smtClean="0">
                <a:cs typeface="B Yagut" pitchFamily="2" charset="-78"/>
              </a:rPr>
              <a:t>سلامت)معاونت بهداشت ، دفتر سلامت جمعیت خانواده و مدارس </a:t>
            </a:r>
          </a:p>
          <a:p>
            <a:pPr marL="0" indent="0">
              <a:buNone/>
            </a:pPr>
            <a:r>
              <a:rPr lang="fa-IR" sz="2400" dirty="0">
                <a:cs typeface="B Yagut" pitchFamily="2" charset="-78"/>
              </a:rPr>
              <a:t> </a:t>
            </a:r>
            <a:r>
              <a:rPr lang="fa-IR" sz="2400" dirty="0" smtClean="0">
                <a:cs typeface="B Yagut" pitchFamily="2" charset="-78"/>
              </a:rPr>
              <a:t>    اداره باروری سالم و جمعیت سال 1398-1397</a:t>
            </a:r>
            <a:endParaRPr lang="fa-IR" sz="2400" dirty="0">
              <a:cs typeface="B Yagut" pitchFamily="2" charset="-78"/>
            </a:endParaRPr>
          </a:p>
        </p:txBody>
      </p:sp>
      <p:pic>
        <p:nvPicPr>
          <p:cNvPr id="4" name="4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619672" y="7173416"/>
            <a:ext cx="609600" cy="609600"/>
          </a:xfrm>
          <a:prstGeom prst="rect">
            <a:avLst/>
          </a:prstGeom>
        </p:spPr>
      </p:pic>
    </p:spTree>
    <p:extLst>
      <p:ext uri="{BB962C8B-B14F-4D97-AF65-F5344CB8AC3E}">
        <p14:creationId xmlns:p14="http://schemas.microsoft.com/office/powerpoint/2010/main" val="2929925067"/>
      </p:ext>
    </p:extLst>
  </p:cSld>
  <p:clrMapOvr>
    <a:masterClrMapping/>
  </p:clrMapOvr>
  <mc:AlternateContent xmlns:mc="http://schemas.openxmlformats.org/markup-compatibility/2006" xmlns:p14="http://schemas.microsoft.com/office/powerpoint/2010/main">
    <mc:Choice Requires="p14">
      <p:transition spd="slow" p14:dur="2000" advClick="0" advTm="39000"/>
    </mc:Choice>
    <mc:Fallback xmlns="">
      <p:transition spd="slow" advClick="0" advTm="3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5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02234"/>
          </a:xfrm>
        </p:spPr>
        <p:txBody>
          <a:bodyPr>
            <a:normAutofit/>
          </a:bodyPr>
          <a:lstStyle/>
          <a:p>
            <a:r>
              <a:rPr lang="fa-IR" sz="2800" b="1" dirty="0" smtClean="0">
                <a:solidFill>
                  <a:prstClr val="black"/>
                </a:solidFill>
                <a:cs typeface="B Yagut" pitchFamily="2" charset="-78"/>
              </a:rPr>
              <a:t>لطفا </a:t>
            </a:r>
            <a:r>
              <a:rPr lang="fa-IR" sz="2800" b="1" dirty="0">
                <a:solidFill>
                  <a:prstClr val="black"/>
                </a:solidFill>
                <a:cs typeface="B Yagut" pitchFamily="2" charset="-78"/>
              </a:rPr>
              <a:t>نظرات و پیشنهادات خود پیرامون این بسته آموزشی را به آدرس زیر ارسال کنید.</a:t>
            </a:r>
            <a:endParaRPr lang="fa-IR" dirty="0"/>
          </a:p>
        </p:txBody>
      </p:sp>
      <p:sp>
        <p:nvSpPr>
          <p:cNvPr id="3" name="Content Placeholder 2"/>
          <p:cNvSpPr>
            <a:spLocks noGrp="1"/>
          </p:cNvSpPr>
          <p:nvPr>
            <p:ph idx="1"/>
          </p:nvPr>
        </p:nvSpPr>
        <p:spPr/>
        <p:txBody>
          <a:bodyPr/>
          <a:lstStyle/>
          <a:p>
            <a:endParaRPr lang="fa-IR" dirty="0" smtClean="0"/>
          </a:p>
          <a:p>
            <a:endParaRPr lang="fa-IR" dirty="0"/>
          </a:p>
          <a:p>
            <a:pPr marL="0" indent="0">
              <a:buNone/>
            </a:pPr>
            <a:endParaRPr lang="fa-IR" dirty="0" smtClean="0"/>
          </a:p>
          <a:p>
            <a:pPr marL="0" indent="0" algn="ctr">
              <a:buNone/>
            </a:pPr>
            <a:r>
              <a:rPr lang="fa-IR" sz="2800" b="1" dirty="0">
                <a:solidFill>
                  <a:prstClr val="black"/>
                </a:solidFill>
                <a:latin typeface="+mj-lt"/>
                <a:ea typeface="+mj-ea"/>
                <a:cs typeface="B Yagut" pitchFamily="2" charset="-78"/>
              </a:rPr>
              <a:t>دانشگاه علوم پزشکی و خدمات بهداشتی درمانی گلستان</a:t>
            </a:r>
          </a:p>
          <a:p>
            <a:pPr marL="0" indent="0" algn="ctr">
              <a:buNone/>
            </a:pPr>
            <a:r>
              <a:rPr lang="en-US" sz="2800" b="1" smtClean="0">
                <a:solidFill>
                  <a:prstClr val="black"/>
                </a:solidFill>
                <a:latin typeface="+mj-lt"/>
                <a:ea typeface="+mj-ea"/>
                <a:cs typeface="B Yagut" pitchFamily="2" charset="-78"/>
              </a:rPr>
              <a:t>behdasht@goums.ac.ir</a:t>
            </a:r>
            <a:r>
              <a:rPr lang="en-US" smtClean="0"/>
              <a:t> </a:t>
            </a:r>
            <a:endParaRPr lang="fa-IR" dirty="0"/>
          </a:p>
        </p:txBody>
      </p:sp>
      <p:pic>
        <p:nvPicPr>
          <p:cNvPr id="4" name="4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43608" y="7317432"/>
            <a:ext cx="609600" cy="609600"/>
          </a:xfrm>
          <a:prstGeom prst="rect">
            <a:avLst/>
          </a:prstGeom>
        </p:spPr>
      </p:pic>
    </p:spTree>
    <p:extLst>
      <p:ext uri="{BB962C8B-B14F-4D97-AF65-F5344CB8AC3E}">
        <p14:creationId xmlns:p14="http://schemas.microsoft.com/office/powerpoint/2010/main" val="2362521559"/>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56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b="1" dirty="0">
                <a:latin typeface="+mn-lt"/>
                <a:ea typeface="+mn-ea"/>
                <a:cs typeface="B Yagut"/>
              </a:rPr>
              <a:t>مقدمه</a:t>
            </a:r>
          </a:p>
        </p:txBody>
      </p:sp>
      <p:sp>
        <p:nvSpPr>
          <p:cNvPr id="3" name="Content Placeholder 2"/>
          <p:cNvSpPr>
            <a:spLocks noGrp="1"/>
          </p:cNvSpPr>
          <p:nvPr>
            <p:ph idx="1"/>
          </p:nvPr>
        </p:nvSpPr>
        <p:spPr>
          <a:xfrm>
            <a:off x="0" y="1124744"/>
            <a:ext cx="9144000" cy="5400600"/>
          </a:xfrm>
        </p:spPr>
        <p:txBody>
          <a:bodyPr>
            <a:normAutofit/>
          </a:bodyPr>
          <a:lstStyle/>
          <a:p>
            <a:pPr marL="0" indent="0">
              <a:buNone/>
            </a:pPr>
            <a:endParaRPr lang="fa-IR" sz="2800" dirty="0" smtClean="0">
              <a:cs typeface="B Yagut"/>
            </a:endParaRPr>
          </a:p>
          <a:p>
            <a:pPr marL="0" indent="0">
              <a:buNone/>
            </a:pPr>
            <a:r>
              <a:rPr lang="fa-IR" sz="2400" dirty="0" smtClean="0">
                <a:cs typeface="B Yagut"/>
              </a:rPr>
              <a:t>امروزه سلامت بـــاروری به عنـــوان یک اصل اســاسی زندگی بشر درنظر گرفتــه می شود.از آنجا که سلامت بــاروری جزو مهــمی از مراقبتــهای بهداشتی اولیه محسوب می شود بندرت می توان کشوری یـــافت که در برنامه ریزی خود سیاست جمعیتی ویژه طراحی نکرده باشد.</a:t>
            </a:r>
          </a:p>
          <a:p>
            <a:pPr marL="0" indent="0">
              <a:buNone/>
            </a:pPr>
            <a:r>
              <a:rPr lang="fa-IR" sz="2400" dirty="0" smtClean="0">
                <a:cs typeface="B Yagut"/>
              </a:rPr>
              <a:t>در کشور مانیز با توجه به خطرات پیری جمعیت و کاهش نرخ باروری ، روند جمعیتی با توجه به ابلاغ مقام معظم رهبری اصلاح شده است و سیاست جمعیتی ایران موافق با افزایش جمعیت می باشد که خانــواده ها را در جهت داشتن فرزندآوری سالم ســـوق می دهد.براین اساس می بایست ارزش های مربوط به فرزندآوری و فرزند زیاد را بسیار ترویج داد.</a:t>
            </a:r>
          </a:p>
          <a:p>
            <a:pPr marL="0" indent="0">
              <a:buNone/>
            </a:pPr>
            <a:endParaRPr lang="fa-IR" sz="3600" dirty="0" smtClean="0">
              <a:cs typeface="B Yagut"/>
            </a:endParaRPr>
          </a:p>
          <a:p>
            <a:pPr marL="0" indent="0">
              <a:buNone/>
            </a:pPr>
            <a:endParaRPr lang="fa-IR" sz="3600" dirty="0" smtClean="0">
              <a:cs typeface="B Yagut"/>
            </a:endParaRPr>
          </a:p>
        </p:txBody>
      </p:sp>
      <p:pic>
        <p:nvPicPr>
          <p:cNvPr id="5" name="0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23728" y="7245424"/>
            <a:ext cx="609600" cy="609600"/>
          </a:xfrm>
          <a:prstGeom prst="rect">
            <a:avLst/>
          </a:prstGeom>
        </p:spPr>
      </p:pic>
    </p:spTree>
    <p:extLst>
      <p:ext uri="{BB962C8B-B14F-4D97-AF65-F5344CB8AC3E}">
        <p14:creationId xmlns:p14="http://schemas.microsoft.com/office/powerpoint/2010/main" val="2522190744"/>
      </p:ext>
    </p:extLst>
  </p:cSld>
  <p:clrMapOvr>
    <a:masterClrMapping/>
  </p:clrMapOvr>
  <mc:AlternateContent xmlns:mc="http://schemas.openxmlformats.org/markup-compatibility/2006" xmlns:p14="http://schemas.microsoft.com/office/powerpoint/2010/main">
    <mc:Choice Requires="p14">
      <p:transition spd="slow" p14:dur="2000" advClick="0" advTm="109000"/>
    </mc:Choice>
    <mc:Fallback xmlns="">
      <p:transition spd="slow" advClick="0" advTm="10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2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000" b="1" dirty="0">
                <a:solidFill>
                  <a:prstClr val="black"/>
                </a:solidFill>
                <a:cs typeface="B Yagut"/>
              </a:rPr>
              <a:t>مقدمه</a:t>
            </a:r>
            <a:endParaRPr lang="fa-IR" dirty="0"/>
          </a:p>
        </p:txBody>
      </p:sp>
      <p:sp>
        <p:nvSpPr>
          <p:cNvPr id="3" name="Content Placeholder 2"/>
          <p:cNvSpPr>
            <a:spLocks noGrp="1"/>
          </p:cNvSpPr>
          <p:nvPr>
            <p:ph idx="1"/>
          </p:nvPr>
        </p:nvSpPr>
        <p:spPr/>
        <p:txBody>
          <a:bodyPr>
            <a:normAutofit/>
          </a:bodyPr>
          <a:lstStyle/>
          <a:p>
            <a:pPr marL="0" lvl="0" indent="0">
              <a:buNone/>
            </a:pPr>
            <a:r>
              <a:rPr lang="fa-IR" sz="2400" dirty="0" smtClean="0">
                <a:solidFill>
                  <a:prstClr val="black"/>
                </a:solidFill>
                <a:cs typeface="B Yagut"/>
              </a:rPr>
              <a:t>درصورتیکه زوجین ، واجدشرایط فرزندآوری باشند،بویژه زوجین تک فرزند و بدون فرزند می باید آموزش لازم در زمینه فرزندآوری ارائه و زمانی که در معرض بارداری پرخطرباشند مراقبت لازم  انجام و تاخیر در بارداری تا کنترل بیماری صورت پذیرد .در این زمان از خدمات فاصله گذاری مناسب  بین بارداریها می توانند استفاده کنند.</a:t>
            </a:r>
          </a:p>
          <a:p>
            <a:pPr marL="0" indent="0">
              <a:buNone/>
            </a:pPr>
            <a:r>
              <a:rPr lang="fa-IR" sz="2400" dirty="0" smtClean="0">
                <a:solidFill>
                  <a:prstClr val="black"/>
                </a:solidFill>
                <a:cs typeface="B Yagut"/>
              </a:rPr>
              <a:t>یادآوری می گردد این روشها بعد از مشاوره کامل فرزندآوری و ترغیب زوجین به فرزندآوری در صورتی که فرد بدلیل پرخطر بودن بارداری واجد شرایط دریافت موقتی از روشهای فاصله گذاری بین بارداری باشد، بصورت آگاهانه توسط زوجین انتخاب و در اختیار آنها قرار میگردد.</a:t>
            </a:r>
            <a:endParaRPr lang="fa-IR" dirty="0"/>
          </a:p>
        </p:txBody>
      </p:sp>
      <p:pic>
        <p:nvPicPr>
          <p:cNvPr id="4"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19672" y="7389440"/>
            <a:ext cx="609600" cy="609600"/>
          </a:xfrm>
          <a:prstGeom prst="rect">
            <a:avLst/>
          </a:prstGeom>
        </p:spPr>
      </p:pic>
    </p:spTree>
    <p:extLst>
      <p:ext uri="{BB962C8B-B14F-4D97-AF65-F5344CB8AC3E}">
        <p14:creationId xmlns:p14="http://schemas.microsoft.com/office/powerpoint/2010/main" val="242978086"/>
      </p:ext>
    </p:extLst>
  </p:cSld>
  <p:clrMapOvr>
    <a:masterClrMapping/>
  </p:clrMapOvr>
  <mc:AlternateContent xmlns:mc="http://schemas.openxmlformats.org/markup-compatibility/2006" xmlns:p14="http://schemas.microsoft.com/office/powerpoint/2010/main">
    <mc:Choice Requires="p14">
      <p:transition spd="slow" p14:dur="2000" advTm="57000"/>
    </mc:Choice>
    <mc:Fallback xmlns="">
      <p:transition spd="slow" advTm="5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6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57167"/>
            <a:ext cx="7772400" cy="1071570"/>
          </a:xfrm>
        </p:spPr>
        <p:txBody>
          <a:bodyPr>
            <a:normAutofit/>
          </a:bodyPr>
          <a:lstStyle/>
          <a:p>
            <a:pPr algn="r"/>
            <a:r>
              <a:rPr lang="fa-IR" sz="4000" b="1" dirty="0" smtClean="0">
                <a:cs typeface="B Yagut"/>
              </a:rPr>
              <a:t>قرصهای ترکیبی</a:t>
            </a:r>
            <a:endParaRPr lang="fa-IR" sz="4000" b="1" dirty="0">
              <a:cs typeface="B Yagut"/>
            </a:endParaRPr>
          </a:p>
        </p:txBody>
      </p:sp>
      <p:sp>
        <p:nvSpPr>
          <p:cNvPr id="3" name="Subtitle 2"/>
          <p:cNvSpPr>
            <a:spLocks noGrp="1"/>
          </p:cNvSpPr>
          <p:nvPr>
            <p:ph type="subTitle" idx="1"/>
          </p:nvPr>
        </p:nvSpPr>
        <p:spPr>
          <a:xfrm>
            <a:off x="755576" y="1325011"/>
            <a:ext cx="8280920" cy="5072074"/>
          </a:xfrm>
        </p:spPr>
        <p:txBody>
          <a:bodyPr>
            <a:noAutofit/>
          </a:bodyPr>
          <a:lstStyle/>
          <a:p>
            <a:pPr marL="457200" indent="-457200" algn="just">
              <a:buFont typeface="Arial" pitchFamily="34" charset="0"/>
              <a:buChar char="•"/>
            </a:pPr>
            <a:r>
              <a:rPr lang="fa-IR" sz="2800" dirty="0" smtClean="0">
                <a:solidFill>
                  <a:schemeClr val="tx1"/>
                </a:solidFill>
                <a:cs typeface="B Yagut"/>
              </a:rPr>
              <a:t>ال دی(</a:t>
            </a:r>
            <a:r>
              <a:rPr lang="en-US" sz="2800" dirty="0" smtClean="0">
                <a:solidFill>
                  <a:schemeClr val="tx1"/>
                </a:solidFill>
                <a:cs typeface="B Yagut"/>
              </a:rPr>
              <a:t>LD</a:t>
            </a:r>
            <a:r>
              <a:rPr lang="fa-IR" sz="2800" dirty="0" smtClean="0">
                <a:solidFill>
                  <a:schemeClr val="tx1"/>
                </a:solidFill>
                <a:cs typeface="B Yagut"/>
              </a:rPr>
              <a:t>)</a:t>
            </a:r>
          </a:p>
          <a:p>
            <a:pPr marL="457200" indent="-457200" algn="just">
              <a:buFont typeface="Arial" pitchFamily="34" charset="0"/>
              <a:buChar char="•"/>
            </a:pPr>
            <a:r>
              <a:rPr lang="fa-IR" sz="2800" dirty="0" smtClean="0">
                <a:solidFill>
                  <a:schemeClr val="tx1"/>
                </a:solidFill>
                <a:cs typeface="B Yagut"/>
              </a:rPr>
              <a:t>تری فازیک</a:t>
            </a:r>
            <a:endParaRPr lang="fa-IR" sz="2800" dirty="0">
              <a:solidFill>
                <a:schemeClr val="tx1"/>
              </a:solidFill>
              <a:cs typeface="B Yagut"/>
            </a:endParaRPr>
          </a:p>
          <a:p>
            <a:pPr algn="just"/>
            <a:endParaRPr lang="fa-IR" sz="2800" dirty="0" smtClean="0">
              <a:solidFill>
                <a:schemeClr val="tx1"/>
              </a:solidFill>
              <a:cs typeface="B Yagut"/>
            </a:endParaRPr>
          </a:p>
          <a:p>
            <a:pPr algn="just"/>
            <a:r>
              <a:rPr lang="fa-IR" sz="2800" dirty="0" smtClean="0">
                <a:solidFill>
                  <a:schemeClr val="tx1"/>
                </a:solidFill>
                <a:cs typeface="B Yagut"/>
              </a:rPr>
              <a:t>اثر </a:t>
            </a:r>
            <a:r>
              <a:rPr lang="fa-IR" sz="2800" dirty="0">
                <a:solidFill>
                  <a:schemeClr val="tx1"/>
                </a:solidFill>
                <a:cs typeface="B Yagut"/>
              </a:rPr>
              <a:t>بخشی این قرصهادرصورت مصرف صحیح98%است.</a:t>
            </a:r>
          </a:p>
          <a:p>
            <a:pPr algn="r"/>
            <a:r>
              <a:rPr lang="fa-IR" b="1" dirty="0" smtClean="0">
                <a:cs typeface="B Yagut" pitchFamily="2" charset="-78"/>
              </a:rPr>
              <a:t> </a:t>
            </a:r>
            <a:endParaRPr lang="fa-IR" b="1" dirty="0">
              <a:cs typeface="B Yagut" pitchFamily="2" charset="-78"/>
            </a:endParaRPr>
          </a:p>
        </p:txBody>
      </p:sp>
      <p:pic>
        <p:nvPicPr>
          <p:cNvPr id="1026" name="Picture 2" descr="C:\Users\kin\Desktop\1.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365" y="3933056"/>
            <a:ext cx="4421651" cy="2745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3" descr="C:\Users\kin\Desktop\عکس\IMG_20200504_105353_11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016" y="3933056"/>
            <a:ext cx="4320480" cy="2745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539552" y="7245424"/>
            <a:ext cx="609600" cy="609600"/>
          </a:xfrm>
          <a:prstGeom prst="rect">
            <a:avLst/>
          </a:prstGeom>
        </p:spPr>
      </p:pic>
    </p:spTree>
    <p:extLst>
      <p:ext uri="{BB962C8B-B14F-4D97-AF65-F5344CB8AC3E}">
        <p14:creationId xmlns:p14="http://schemas.microsoft.com/office/powerpoint/2010/main" val="135902637"/>
      </p:ext>
    </p:extLst>
  </p:cSld>
  <p:clrMapOvr>
    <a:masterClrMapping/>
  </p:clrMapOvr>
  <mc:AlternateContent xmlns:mc="http://schemas.openxmlformats.org/markup-compatibility/2006" xmlns:p14="http://schemas.microsoft.com/office/powerpoint/2010/main">
    <mc:Choice Requires="p14">
      <p:transition spd="slow" p14:dur="2000" advClick="0" advTm="22000"/>
    </mc:Choice>
    <mc:Fallback xmlns="">
      <p:transition spd="slow" advClick="0" advTm="2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9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a:cs typeface="B Yagut"/>
              </a:rPr>
              <a:t>مکانیسم </a:t>
            </a:r>
            <a:r>
              <a:rPr lang="fa-IR" sz="3600" dirty="0" smtClean="0">
                <a:cs typeface="B Yagut"/>
              </a:rPr>
              <a:t>عمل قرص های ترکیبی</a:t>
            </a:r>
            <a:endParaRPr lang="fa-IR" sz="3600" dirty="0">
              <a:cs typeface="B Titr" pitchFamily="2" charset="-78"/>
            </a:endParaRPr>
          </a:p>
        </p:txBody>
      </p:sp>
      <p:sp>
        <p:nvSpPr>
          <p:cNvPr id="3" name="Content Placeholder 2"/>
          <p:cNvSpPr>
            <a:spLocks noGrp="1"/>
          </p:cNvSpPr>
          <p:nvPr>
            <p:ph idx="1"/>
          </p:nvPr>
        </p:nvSpPr>
        <p:spPr>
          <a:xfrm>
            <a:off x="-396552" y="1916832"/>
            <a:ext cx="9540552" cy="4209331"/>
          </a:xfrm>
        </p:spPr>
        <p:txBody>
          <a:bodyPr>
            <a:normAutofit/>
          </a:bodyPr>
          <a:lstStyle/>
          <a:p>
            <a:pPr>
              <a:buNone/>
            </a:pPr>
            <a:endParaRPr lang="fa-IR" b="1" dirty="0" smtClean="0">
              <a:cs typeface="B Yagut" pitchFamily="2" charset="-78"/>
            </a:endParaRPr>
          </a:p>
          <a:p>
            <a:pPr>
              <a:buNone/>
            </a:pPr>
            <a:r>
              <a:rPr lang="fa-IR" sz="2800" dirty="0" smtClean="0">
                <a:cs typeface="B Yagut" pitchFamily="2" charset="-78"/>
              </a:rPr>
              <a:t>1- </a:t>
            </a:r>
            <a:r>
              <a:rPr lang="fa-IR" sz="2400" dirty="0" smtClean="0">
                <a:cs typeface="B Yagut" pitchFamily="2" charset="-78"/>
              </a:rPr>
              <a:t>جلوگیری از تخمک گذاری</a:t>
            </a:r>
          </a:p>
          <a:p>
            <a:pPr>
              <a:buNone/>
            </a:pPr>
            <a:r>
              <a:rPr lang="fa-IR" sz="2400" dirty="0" smtClean="0">
                <a:cs typeface="B Yagut" pitchFamily="2" charset="-78"/>
              </a:rPr>
              <a:t>2- تاثیر بر مخاط داخلی رحم ( آندومتر )</a:t>
            </a:r>
          </a:p>
          <a:p>
            <a:pPr>
              <a:buNone/>
            </a:pPr>
            <a:r>
              <a:rPr lang="fa-IR" sz="2400" dirty="0" smtClean="0">
                <a:cs typeface="B Yagut" pitchFamily="2" charset="-78"/>
              </a:rPr>
              <a:t>3- ایجاداشکال درورود اسپرم به داخل رحم به دلیل افزایش ضخامت موکوس سرویکس</a:t>
            </a:r>
          </a:p>
          <a:p>
            <a:pPr>
              <a:buNone/>
            </a:pPr>
            <a:r>
              <a:rPr lang="fa-IR" sz="2400" dirty="0" smtClean="0">
                <a:cs typeface="B Yagut" pitchFamily="2" charset="-78"/>
              </a:rPr>
              <a:t>4- جلوگیری از لقاح با تاثیر بر حرکات لوله های رحم </a:t>
            </a:r>
            <a:endParaRPr lang="fa-IR" sz="2400" dirty="0">
              <a:cs typeface="B Yagut" pitchFamily="2" charset="-78"/>
            </a:endParaRPr>
          </a:p>
        </p:txBody>
      </p:sp>
      <p:pic>
        <p:nvPicPr>
          <p:cNvPr id="2050" name="Picture 2" descr="C:\Users\Emdad Rayaneh\Desktop\توبکتومی\16.jpg"/>
          <p:cNvPicPr>
            <a:picLocks noChangeAspect="1" noChangeArrowheads="1"/>
          </p:cNvPicPr>
          <p:nvPr/>
        </p:nvPicPr>
        <p:blipFill>
          <a:blip r:embed="rId4"/>
          <a:srcRect/>
          <a:stretch>
            <a:fillRect/>
          </a:stretch>
        </p:blipFill>
        <p:spPr bwMode="auto">
          <a:xfrm>
            <a:off x="285720" y="285728"/>
            <a:ext cx="3500462" cy="2928958"/>
          </a:xfrm>
          <a:prstGeom prst="rect">
            <a:avLst/>
          </a:prstGeom>
          <a:noFill/>
        </p:spPr>
      </p:pic>
      <p:pic>
        <p:nvPicPr>
          <p:cNvPr id="4" name="0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835696" y="7101408"/>
            <a:ext cx="609600" cy="609600"/>
          </a:xfrm>
          <a:prstGeom prst="rect">
            <a:avLst/>
          </a:prstGeom>
        </p:spPr>
      </p:pic>
    </p:spTree>
    <p:extLst>
      <p:ext uri="{BB962C8B-B14F-4D97-AF65-F5344CB8AC3E}">
        <p14:creationId xmlns:p14="http://schemas.microsoft.com/office/powerpoint/2010/main" val="2617476811"/>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9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cs typeface="B Yagut"/>
              </a:rPr>
              <a:t>روش </a:t>
            </a:r>
            <a:r>
              <a:rPr lang="fa-IR" sz="4000" dirty="0" smtClean="0">
                <a:cs typeface="B Yagut"/>
              </a:rPr>
              <a:t>مصرف قرص های ترکیبی</a:t>
            </a:r>
            <a:endParaRPr lang="fa-IR" sz="4000" dirty="0">
              <a:cs typeface="B Yagut"/>
            </a:endParaRPr>
          </a:p>
        </p:txBody>
      </p:sp>
      <p:sp>
        <p:nvSpPr>
          <p:cNvPr id="3" name="Content Placeholder 2"/>
          <p:cNvSpPr>
            <a:spLocks noGrp="1"/>
          </p:cNvSpPr>
          <p:nvPr>
            <p:ph idx="1"/>
          </p:nvPr>
        </p:nvSpPr>
        <p:spPr>
          <a:xfrm>
            <a:off x="0" y="1196752"/>
            <a:ext cx="9144000" cy="4525963"/>
          </a:xfrm>
        </p:spPr>
        <p:txBody>
          <a:bodyPr>
            <a:normAutofit/>
          </a:bodyPr>
          <a:lstStyle/>
          <a:p>
            <a:pPr marL="0" indent="0">
              <a:buNone/>
            </a:pPr>
            <a:r>
              <a:rPr lang="fa-IR" dirty="0" smtClean="0">
                <a:cs typeface="B Yagut" pitchFamily="2" charset="-78"/>
              </a:rPr>
              <a:t>قرص </a:t>
            </a:r>
            <a:r>
              <a:rPr lang="fa-IR" dirty="0">
                <a:cs typeface="B Yagut" pitchFamily="2" charset="-78"/>
              </a:rPr>
              <a:t>درساعت </a:t>
            </a:r>
            <a:r>
              <a:rPr lang="fa-IR" dirty="0" smtClean="0">
                <a:cs typeface="B Yagut" pitchFamily="2" charset="-78"/>
              </a:rPr>
              <a:t>خاصـی </a:t>
            </a:r>
            <a:r>
              <a:rPr lang="fa-IR" dirty="0">
                <a:cs typeface="B Yagut" pitchFamily="2" charset="-78"/>
              </a:rPr>
              <a:t>از </a:t>
            </a:r>
            <a:r>
              <a:rPr lang="fa-IR" dirty="0" smtClean="0">
                <a:cs typeface="B Yagut" pitchFamily="2" charset="-78"/>
              </a:rPr>
              <a:t>شبانــه روز تا پایـان بسته 21 عددی خورده می شود. مصرف بسته بعدی پس از یک فاصله هفت روزه آغاز خواهد شد. </a:t>
            </a:r>
            <a:endParaRPr lang="fa-IR" dirty="0">
              <a:cs typeface="B Yagut" pitchFamily="2" charset="-78"/>
            </a:endParaRPr>
          </a:p>
        </p:txBody>
      </p:sp>
      <p:pic>
        <p:nvPicPr>
          <p:cNvPr id="1026" name="Picture 2" descr="C:\Users\Emdad Rayaneh\Desktop\عکس روشهای پیشگیری\کنتراسپتيو-تري-فازيک-قرص-خوراکي-محصول-داروسازي-ابوريحان-1-390x220.jpg"/>
          <p:cNvPicPr>
            <a:picLocks noChangeAspect="1" noChangeArrowheads="1"/>
          </p:cNvPicPr>
          <p:nvPr/>
        </p:nvPicPr>
        <p:blipFill>
          <a:blip r:embed="rId4"/>
          <a:srcRect/>
          <a:stretch>
            <a:fillRect/>
          </a:stretch>
        </p:blipFill>
        <p:spPr bwMode="auto">
          <a:xfrm>
            <a:off x="1964526" y="2916712"/>
            <a:ext cx="5214948" cy="2786058"/>
          </a:xfrm>
          <a:prstGeom prst="rect">
            <a:avLst/>
          </a:prstGeom>
          <a:noFill/>
        </p:spPr>
      </p:pic>
      <p:pic>
        <p:nvPicPr>
          <p:cNvPr id="4" name="0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475656" y="7317432"/>
            <a:ext cx="609600" cy="609600"/>
          </a:xfrm>
          <a:prstGeom prst="rect">
            <a:avLst/>
          </a:prstGeom>
        </p:spPr>
      </p:pic>
    </p:spTree>
    <p:extLst>
      <p:ext uri="{BB962C8B-B14F-4D97-AF65-F5344CB8AC3E}">
        <p14:creationId xmlns:p14="http://schemas.microsoft.com/office/powerpoint/2010/main" val="3849332521"/>
      </p:ext>
    </p:extLst>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9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2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2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2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2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3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3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3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5NN7CDR5NKU2-831-825</_dlc_DocId>
    <_dlc_DocIdUrl xmlns="1047730d-92e1-4018-9084-d932fd3a7f58">
      <Url>http://www.health.gov.ir/hnd/_layouts/DocIdRedir.aspx?ID=5NN7CDR5NKU2-831-825</Url>
      <Description>5NN7CDR5NKU2-831-825</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E6384E-95C0-4005-BCD9-9DBA3C593D26}">
  <ds:schemaRefs>
    <ds:schemaRef ds:uri="http://schemas.microsoft.com/sharepoint/events"/>
  </ds:schemaRefs>
</ds:datastoreItem>
</file>

<file path=customXml/itemProps2.xml><?xml version="1.0" encoding="utf-8"?>
<ds:datastoreItem xmlns:ds="http://schemas.openxmlformats.org/officeDocument/2006/customXml" ds:itemID="{536CA686-1D66-454F-B3DB-C5D4EAF27EB4}">
  <ds:schemaRefs>
    <ds:schemaRef ds:uri="http://schemas.microsoft.com/office/2006/metadata/properties"/>
    <ds:schemaRef ds:uri="http://schemas.microsoft.com/office/infopath/2007/PartnerControls"/>
    <ds:schemaRef ds:uri="12fdc5dc-769e-4543-b10d-fbea3dac4417"/>
    <ds:schemaRef ds:uri="1047730d-92e1-4018-9084-d932fd3a7f58"/>
  </ds:schemaRefs>
</ds:datastoreItem>
</file>

<file path=customXml/itemProps3.xml><?xml version="1.0" encoding="utf-8"?>
<ds:datastoreItem xmlns:ds="http://schemas.openxmlformats.org/officeDocument/2006/customXml" ds:itemID="{0629A654-A4AD-4D5C-83FC-8C7822D3AE78}">
  <ds:schemaRefs>
    <ds:schemaRef ds:uri="http://schemas.microsoft.com/sharepoint/v3/contenttype/forms"/>
  </ds:schemaRefs>
</ds:datastoreItem>
</file>

<file path=customXml/itemProps4.xml><?xml version="1.0" encoding="utf-8"?>
<ds:datastoreItem xmlns:ds="http://schemas.openxmlformats.org/officeDocument/2006/customXml" ds:itemID="{F79A200A-7E7B-4AD5-9A9F-7C276194F32C}"/>
</file>

<file path=docProps/app.xml><?xml version="1.0" encoding="utf-8"?>
<Properties xmlns="http://schemas.openxmlformats.org/officeDocument/2006/extended-properties" xmlns:vt="http://schemas.openxmlformats.org/officeDocument/2006/docPropsVTypes">
  <TotalTime>1574</TotalTime>
  <Words>3192</Words>
  <Application>Microsoft Office PowerPoint</Application>
  <PresentationFormat>On-screen Show (4:3)</PresentationFormat>
  <Paragraphs>420</Paragraphs>
  <Slides>43</Slides>
  <Notes>6</Notes>
  <HiddenSlides>1</HiddenSlides>
  <MMClips>43</MMClips>
  <ScaleCrop>false</ScaleCrop>
  <HeadingPairs>
    <vt:vector size="6" baseType="variant">
      <vt:variant>
        <vt:lpstr>Fonts Used</vt:lpstr>
      </vt:variant>
      <vt:variant>
        <vt:i4>5</vt:i4>
      </vt:variant>
      <vt:variant>
        <vt:lpstr>Theme</vt:lpstr>
      </vt:variant>
      <vt:variant>
        <vt:i4>19</vt:i4>
      </vt:variant>
      <vt:variant>
        <vt:lpstr>Slide Titles</vt:lpstr>
      </vt:variant>
      <vt:variant>
        <vt:i4>43</vt:i4>
      </vt:variant>
    </vt:vector>
  </HeadingPairs>
  <TitlesOfParts>
    <vt:vector size="67" baseType="lpstr">
      <vt:lpstr>Arial</vt:lpstr>
      <vt:lpstr>B Titr</vt:lpstr>
      <vt:lpstr>B Yagut</vt:lpstr>
      <vt:lpstr>Calibri</vt:lpstr>
      <vt:lpstr>Times New Roman</vt:lpstr>
      <vt:lpstr>1_Office Theme</vt:lpstr>
      <vt:lpstr>Office Theme</vt:lpstr>
      <vt:lpstr>2_Office Theme</vt:lpstr>
      <vt:lpstr>3_Office Theme</vt:lpstr>
      <vt:lpstr>4_Office Theme</vt:lpstr>
      <vt:lpstr>5_Office Theme</vt:lpstr>
      <vt:lpstr>8_Office Theme</vt:lpstr>
      <vt:lpstr>12_Office Theme</vt:lpstr>
      <vt:lpstr>13_Office Theme</vt:lpstr>
      <vt:lpstr>15_Office Theme</vt:lpstr>
      <vt:lpstr>16_Office Theme</vt:lpstr>
      <vt:lpstr>19_Office Theme</vt:lpstr>
      <vt:lpstr>21_Office Theme</vt:lpstr>
      <vt:lpstr>22_Office Theme</vt:lpstr>
      <vt:lpstr>23_Office Theme</vt:lpstr>
      <vt:lpstr>27_Office Theme</vt:lpstr>
      <vt:lpstr>35_Office Theme</vt:lpstr>
      <vt:lpstr>36_Office Theme</vt:lpstr>
      <vt:lpstr>37_Office Theme</vt:lpstr>
      <vt:lpstr>PowerPoint Presentation</vt:lpstr>
      <vt:lpstr>مشخصات سند</vt:lpstr>
      <vt:lpstr>  اهداف آموزشی</vt:lpstr>
      <vt:lpstr>فهرست عناوین </vt:lpstr>
      <vt:lpstr>مقدمه</vt:lpstr>
      <vt:lpstr>مقدمه</vt:lpstr>
      <vt:lpstr>قرصهای ترکیبی</vt:lpstr>
      <vt:lpstr>مکانیسم عمل قرص های ترکیبی</vt:lpstr>
      <vt:lpstr>روش مصرف قرص های ترکیبی</vt:lpstr>
      <vt:lpstr>موارد منع مصرف مطلق قرص های ترکیبی</vt:lpstr>
      <vt:lpstr>موارد منع مصرف نسبی قرص های ترکیبی</vt:lpstr>
      <vt:lpstr>عوارض قرص های ترکیبی</vt:lpstr>
      <vt:lpstr>هشدارها(قرص های ترکیبی)</vt:lpstr>
      <vt:lpstr>PowerPoint Presentation</vt:lpstr>
      <vt:lpstr>PowerPoint Presentation</vt:lpstr>
      <vt:lpstr>PowerPoint Presentation</vt:lpstr>
      <vt:lpstr>فراموشی قرصهای ترکیبی</vt:lpstr>
      <vt:lpstr>پیگیری قرص های ترکیبی</vt:lpstr>
      <vt:lpstr>قرص دوران شیردهی  ( لاینسترونول ) </vt:lpstr>
      <vt:lpstr>مکانیسم عمل لاینسترنول  </vt:lpstr>
      <vt:lpstr>موارد منع مصرف مطلق لاینسترنول</vt:lpstr>
      <vt:lpstr>موارد منع مصرف نسبی لاینسترنول</vt:lpstr>
      <vt:lpstr>عوارض لاینسترنول </vt:lpstr>
      <vt:lpstr>هشدارها(لاینسترنول)</vt:lpstr>
      <vt:lpstr>PowerPoint Presentation</vt:lpstr>
      <vt:lpstr>PowerPoint Presentation</vt:lpstr>
      <vt:lpstr>PowerPoint Presentation</vt:lpstr>
      <vt:lpstr>فراموشی قرص های شیردهی </vt:lpstr>
      <vt:lpstr>پیگیری لاینسترنول</vt:lpstr>
      <vt:lpstr> آمپول ترکیبی سیکلوفم   </vt:lpstr>
      <vt:lpstr>محل تزریق سیکلوفم</vt:lpstr>
      <vt:lpstr>مکانیسم عمل سیکلوفم   </vt:lpstr>
      <vt:lpstr>موارد منع مصرف مطلق سیکلوفم</vt:lpstr>
      <vt:lpstr>موارد منع مصرف نسبی سیکلوفم </vt:lpstr>
      <vt:lpstr>عوارض سیکلوفم</vt:lpstr>
      <vt:lpstr>هشدارها(سیکلوفم)</vt:lpstr>
      <vt:lpstr>PowerPoint Presentation</vt:lpstr>
      <vt:lpstr>PowerPoint Presentation</vt:lpstr>
      <vt:lpstr>PowerPoint Presentation</vt:lpstr>
      <vt:lpstr>خلاصه و نتیجه گیری</vt:lpstr>
      <vt:lpstr>پرسش و تمرین </vt:lpstr>
      <vt:lpstr>فهرست منابع</vt:lpstr>
      <vt:lpstr>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آشنایی با روشهای فاصله گذاری بین بارداری-بخش اول</dc:title>
  <dc:creator>kin</dc:creator>
  <cp:lastModifiedBy>Iranian Novin</cp:lastModifiedBy>
  <cp:revision>252</cp:revision>
  <dcterms:created xsi:type="dcterms:W3CDTF">2006-08-16T00:00:00Z</dcterms:created>
  <dcterms:modified xsi:type="dcterms:W3CDTF">2020-07-20T06:01:21Z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cf4765cc-94b6-4d07-b137-ef90473d05a6</vt:lpwstr>
  </property>
</Properties>
</file>