
<file path=[Content_Types].xml><?xml version="1.0" encoding="utf-8"?>
<Types xmlns="http://schemas.openxmlformats.org/package/2006/content-types">
  <Default Extension="png" ContentType="image/png"/>
  <Default Extension="wma" ContentType="audio/x-ms-wma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notesMasterIdLst>
    <p:notesMasterId r:id="rId25"/>
  </p:notesMasterIdLst>
  <p:sldIdLst>
    <p:sldId id="257" r:id="rId6"/>
    <p:sldId id="294" r:id="rId7"/>
    <p:sldId id="256" r:id="rId8"/>
    <p:sldId id="273" r:id="rId9"/>
    <p:sldId id="285" r:id="rId10"/>
    <p:sldId id="262" r:id="rId11"/>
    <p:sldId id="300" r:id="rId12"/>
    <p:sldId id="299" r:id="rId13"/>
    <p:sldId id="287" r:id="rId14"/>
    <p:sldId id="288" r:id="rId15"/>
    <p:sldId id="298" r:id="rId16"/>
    <p:sldId id="281" r:id="rId17"/>
    <p:sldId id="292" r:id="rId18"/>
    <p:sldId id="293" r:id="rId19"/>
    <p:sldId id="297" r:id="rId20"/>
    <p:sldId id="259" r:id="rId21"/>
    <p:sldId id="260" r:id="rId22"/>
    <p:sldId id="296" r:id="rId23"/>
    <p:sldId id="295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95" autoAdjust="0"/>
    <p:restoredTop sz="94615" autoAdjust="0"/>
  </p:normalViewPr>
  <p:slideViewPr>
    <p:cSldViewPr>
      <p:cViewPr varScale="1">
        <p:scale>
          <a:sx n="70" d="100"/>
          <a:sy n="70" d="100"/>
        </p:scale>
        <p:origin x="1152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A7DF18-9FE8-4D14-AAF1-33AEE1317DDC}" type="datetimeFigureOut">
              <a:rPr lang="en-US" smtClean="0"/>
              <a:pPr/>
              <a:t>7/19/2020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6DA0A4-D056-4846-8FF8-AB752FF943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18985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6DA0A4-D056-4846-8FF8-AB752FF943B1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59161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ctr" rtl="0" eaLnBrk="1" fontAlgn="auto" latinLnBrk="0" hangingPunct="1">
              <a:spcBef>
                <a:spcPts val="0"/>
              </a:spcBef>
              <a:spcAft>
                <a:spcPts val="0"/>
              </a:spcAft>
            </a:pPr>
            <a:r>
              <a:rPr lang="fa-IR" sz="1200" b="1" i="0" u="none" strike="noStrike" kern="1200" smtClean="0">
                <a:solidFill>
                  <a:schemeClr val="dk1"/>
                </a:solidFill>
                <a:latin typeface="+mn-lt"/>
                <a:cs typeface="2  Yagut"/>
              </a:rPr>
              <a:t>اقدام</a:t>
            </a:r>
            <a:endParaRPr lang="en-US" sz="1200" b="0" i="0" u="none" strike="noStrike" smtClean="0">
              <a:latin typeface="Arial"/>
            </a:endParaRPr>
          </a:p>
          <a:p>
            <a:pPr marL="0" marR="0" indent="0" algn="ctr" rtl="0" eaLnBrk="1" fontAlgn="auto" latinLnBrk="0" hangingPunct="1">
              <a:spcBef>
                <a:spcPts val="0"/>
              </a:spcBef>
              <a:spcAft>
                <a:spcPts val="0"/>
              </a:spcAft>
            </a:pPr>
            <a:r>
              <a:rPr lang="fa-IR" sz="1200" b="1" i="0" u="none" strike="noStrike" kern="1200" smtClean="0">
                <a:solidFill>
                  <a:schemeClr val="dk1"/>
                </a:solidFill>
                <a:latin typeface="+mn-lt"/>
                <a:cs typeface="2  Yagut"/>
              </a:rPr>
              <a:t>توصیه، اقدامات درمانی، ارجاع، پیگیري</a:t>
            </a:r>
            <a:endParaRPr lang="en-US" sz="1200" b="1" i="0" u="none" strike="noStrike" kern="1200" smtClean="0">
              <a:solidFill>
                <a:schemeClr val="dk1"/>
              </a:solidFill>
              <a:latin typeface="+mn-lt"/>
              <a:cs typeface="2  Yagut"/>
            </a:endParaRPr>
          </a:p>
          <a:p>
            <a:pPr marL="0" marR="0" indent="0" algn="ctr" rtl="0" eaLnBrk="1" fontAlgn="auto" latinLnBrk="0" hangingPunct="1">
              <a:spcBef>
                <a:spcPts val="0"/>
              </a:spcBef>
              <a:spcAft>
                <a:spcPts val="0"/>
              </a:spcAft>
            </a:pPr>
            <a:r>
              <a:rPr lang="fa-IR" sz="1200" b="1" i="0" u="none" strike="noStrike" kern="1200" smtClean="0">
                <a:solidFill>
                  <a:schemeClr val="dk1"/>
                </a:solidFill>
                <a:latin typeface="+mn-lt"/>
                <a:cs typeface="2  Yagut"/>
              </a:rPr>
              <a:t>گروه بندي علائم و</a:t>
            </a:r>
            <a:endParaRPr lang="en-US" sz="1200" b="0" i="0" u="none" strike="noStrike" smtClean="0">
              <a:latin typeface="Arial"/>
            </a:endParaRPr>
          </a:p>
          <a:p>
            <a:pPr marL="0" marR="0" indent="0" algn="ctr" rtl="0" eaLnBrk="1" fontAlgn="auto" latinLnBrk="0" hangingPunct="1">
              <a:spcBef>
                <a:spcPts val="0"/>
              </a:spcBef>
              <a:spcAft>
                <a:spcPts val="0"/>
              </a:spcAft>
            </a:pPr>
            <a:r>
              <a:rPr lang="fa-IR" sz="1200" b="1" i="0" u="none" strike="noStrike" kern="1200" smtClean="0">
                <a:solidFill>
                  <a:schemeClr val="dk1"/>
                </a:solidFill>
                <a:latin typeface="+mn-lt"/>
                <a:cs typeface="2  Yagut"/>
              </a:rPr>
              <a:t>نشانه ها</a:t>
            </a:r>
            <a:endParaRPr lang="en-US" sz="1200" b="1" i="0" u="none" strike="noStrike" kern="1200" smtClean="0">
              <a:solidFill>
                <a:schemeClr val="dk1"/>
              </a:solidFill>
              <a:latin typeface="+mn-lt"/>
              <a:cs typeface="2  Yagut"/>
            </a:endParaRPr>
          </a:p>
          <a:p>
            <a:pPr marL="0" marR="0" indent="0" algn="ctr" rtl="0" eaLnBrk="1" fontAlgn="auto" latinLnBrk="0" hangingPunct="1">
              <a:spcBef>
                <a:spcPts val="0"/>
              </a:spcBef>
              <a:spcAft>
                <a:spcPts val="0"/>
              </a:spcAft>
            </a:pPr>
            <a:r>
              <a:rPr lang="fa-IR" sz="1200" b="1" i="0" u="none" strike="noStrike" kern="1200" smtClean="0">
                <a:solidFill>
                  <a:schemeClr val="dk1"/>
                </a:solidFill>
                <a:latin typeface="+mn-lt"/>
                <a:cs typeface="2  Yagut"/>
              </a:rPr>
              <a:t>نتیجه ارزیابی</a:t>
            </a:r>
            <a:endParaRPr lang="en-US" sz="1200" b="1" i="0" u="none" strike="noStrike" kern="1200" smtClean="0">
              <a:solidFill>
                <a:schemeClr val="dk1"/>
              </a:solidFill>
              <a:latin typeface="+mn-lt"/>
              <a:cs typeface="2  Yagut"/>
            </a:endParaRPr>
          </a:p>
          <a:p>
            <a:pPr marL="0" marR="0" indent="0" algn="r" rtl="0" eaLnBrk="1" fontAlgn="auto" latinLnBrk="0" hangingPunct="1">
              <a:spcBef>
                <a:spcPts val="0"/>
              </a:spcBef>
              <a:spcAft>
                <a:spcPts val="0"/>
              </a:spcAft>
            </a:pPr>
            <a:r>
              <a:rPr lang="fa-IR" sz="1200" b="0" i="0" u="none" strike="noStrike" kern="1200" smtClean="0">
                <a:solidFill>
                  <a:schemeClr val="dk1"/>
                </a:solidFill>
                <a:latin typeface="+mn-lt"/>
                <a:cs typeface="2  Yagut"/>
              </a:rPr>
              <a:t>ارجاع به پزشک /ماما</a:t>
            </a:r>
            <a:endParaRPr lang="en-US" sz="1200" b="0" i="0" u="none" strike="noStrike" kern="1200" smtClean="0">
              <a:solidFill>
                <a:schemeClr val="dk1"/>
              </a:solidFill>
              <a:latin typeface="+mn-lt"/>
              <a:cs typeface="2  Yagut"/>
            </a:endParaRPr>
          </a:p>
          <a:p>
            <a:pPr marL="0" marR="0" indent="0" algn="ctr" rtl="0" eaLnBrk="1" fontAlgn="auto" latinLnBrk="0" hangingPunct="1">
              <a:spcBef>
                <a:spcPts val="0"/>
              </a:spcBef>
              <a:spcAft>
                <a:spcPts val="0"/>
              </a:spcAft>
            </a:pPr>
            <a:r>
              <a:rPr lang="fa-IR" sz="1200" b="0" i="0" u="none" strike="noStrike" kern="1200" smtClean="0">
                <a:solidFill>
                  <a:schemeClr val="dk1"/>
                </a:solidFill>
                <a:latin typeface="+mn-lt"/>
                <a:cs typeface="2  Yagut"/>
              </a:rPr>
              <a:t>نیاز به ارجاع</a:t>
            </a:r>
            <a:endParaRPr lang="en-US" sz="1200" b="0" i="0" u="none" strike="noStrike" smtClean="0">
              <a:latin typeface="Arial"/>
            </a:endParaRPr>
          </a:p>
          <a:p>
            <a:pPr marL="0" marR="0" indent="0" algn="ctr" rtl="0" eaLnBrk="1" fontAlgn="auto" latinLnBrk="0" hangingPunct="1">
              <a:spcBef>
                <a:spcPts val="0"/>
              </a:spcBef>
              <a:spcAft>
                <a:spcPts val="0"/>
              </a:spcAft>
            </a:pPr>
            <a:endParaRPr lang="fa-IR" sz="1200" b="0" i="0" u="none" strike="noStrike" kern="1200" smtClean="0">
              <a:solidFill>
                <a:schemeClr val="dk1"/>
              </a:solidFill>
              <a:latin typeface="+mn-lt"/>
              <a:cs typeface="Calibri"/>
            </a:endParaRPr>
          </a:p>
          <a:p>
            <a:pPr marL="0" marR="0" indent="0" algn="ctr" rtl="0" eaLnBrk="1" fontAlgn="auto" latinLnBrk="0" hangingPunct="1">
              <a:spcBef>
                <a:spcPts val="0"/>
              </a:spcBef>
              <a:spcAft>
                <a:spcPts val="0"/>
              </a:spcAft>
            </a:pPr>
            <a:endParaRPr lang="fa-IR" sz="1200" b="0" i="0" u="none" strike="noStrike" kern="1200" smtClean="0">
              <a:solidFill>
                <a:schemeClr val="dk1"/>
              </a:solidFill>
              <a:latin typeface="+mn-lt"/>
              <a:cs typeface="Calibri"/>
            </a:endParaRPr>
          </a:p>
          <a:p>
            <a:pPr marL="0" marR="0" indent="0" algn="ctr" rtl="0" eaLnBrk="1" fontAlgn="auto" latinLnBrk="0" hangingPunct="1">
              <a:spcBef>
                <a:spcPts val="0"/>
              </a:spcBef>
              <a:spcAft>
                <a:spcPts val="0"/>
              </a:spcAft>
            </a:pPr>
            <a:endParaRPr lang="fa-IR" sz="1200" b="0" i="0" u="none" strike="noStrike" kern="1200" smtClean="0">
              <a:solidFill>
                <a:schemeClr val="dk1"/>
              </a:solidFill>
              <a:latin typeface="+mn-lt"/>
              <a:cs typeface="Calibri"/>
            </a:endParaRPr>
          </a:p>
          <a:p>
            <a:pPr marL="0" marR="0" indent="0" algn="ctr" rtl="0" eaLnBrk="1" fontAlgn="auto" latinLnBrk="0" hangingPunct="1">
              <a:spcBef>
                <a:spcPts val="0"/>
              </a:spcBef>
              <a:spcAft>
                <a:spcPts val="0"/>
              </a:spcAft>
            </a:pPr>
            <a:endParaRPr lang="fa-IR" sz="1200" b="0" i="0" u="none" strike="noStrike" kern="1200" smtClean="0">
              <a:solidFill>
                <a:schemeClr val="dk1"/>
              </a:solidFill>
              <a:latin typeface="+mn-lt"/>
              <a:cs typeface="Calibri"/>
            </a:endParaRPr>
          </a:p>
          <a:p>
            <a:pPr marL="0" marR="0" indent="0" algn="ctr" rtl="0" eaLnBrk="1" fontAlgn="auto" latinLnBrk="0" hangingPunct="1">
              <a:spcBef>
                <a:spcPts val="0"/>
              </a:spcBef>
              <a:spcAft>
                <a:spcPts val="0"/>
              </a:spcAft>
            </a:pPr>
            <a:endParaRPr lang="fa-IR" sz="1200" b="0" i="0" u="none" strike="noStrike" kern="1200" smtClean="0">
              <a:solidFill>
                <a:schemeClr val="dk1"/>
              </a:solidFill>
              <a:latin typeface="+mn-lt"/>
              <a:cs typeface="Calibri"/>
            </a:endParaRPr>
          </a:p>
          <a:p>
            <a:pPr marL="0" marR="0" indent="0" algn="ctr" rtl="0" eaLnBrk="1" fontAlgn="auto" latinLnBrk="0" hangingPunct="1">
              <a:spcBef>
                <a:spcPts val="0"/>
              </a:spcBef>
              <a:spcAft>
                <a:spcPts val="0"/>
              </a:spcAft>
            </a:pPr>
            <a:endParaRPr lang="fa-IR" sz="1200" b="0" i="0" u="none" strike="noStrike" kern="1200" smtClean="0">
              <a:solidFill>
                <a:schemeClr val="dk1"/>
              </a:solidFill>
              <a:latin typeface="+mn-lt"/>
              <a:cs typeface="Calibri"/>
            </a:endParaRPr>
          </a:p>
          <a:p>
            <a:pPr marL="0" marR="0" indent="0" algn="ctr" rtl="0" eaLnBrk="1" fontAlgn="auto" latinLnBrk="0" hangingPunct="1">
              <a:spcBef>
                <a:spcPts val="0"/>
              </a:spcBef>
              <a:spcAft>
                <a:spcPts val="0"/>
              </a:spcAft>
            </a:pPr>
            <a:r>
              <a:rPr lang="fa-IR" sz="1200" b="0" i="0" u="none" strike="noStrike" kern="1200" smtClean="0">
                <a:solidFill>
                  <a:schemeClr val="dk1"/>
                </a:solidFill>
                <a:latin typeface="+mn-lt"/>
                <a:cs typeface="2  Yagut"/>
              </a:rPr>
              <a:t>شروع روش و مراقبت اول</a:t>
            </a:r>
            <a:endParaRPr lang="en-US" sz="1200" b="0" i="0" u="none" strike="noStrike" kern="1200" smtClean="0">
              <a:solidFill>
                <a:schemeClr val="dk1"/>
              </a:solidFill>
              <a:latin typeface="+mn-lt"/>
              <a:cs typeface="2  Yagut"/>
            </a:endParaRPr>
          </a:p>
          <a:p>
            <a:pPr marL="0" marR="0" indent="0" algn="l" rtl="0" eaLnBrk="1" fontAlgn="auto" latinLnBrk="0" hangingPunct="1">
              <a:spcBef>
                <a:spcPts val="0"/>
              </a:spcBef>
              <a:spcAft>
                <a:spcPts val="0"/>
              </a:spcAft>
            </a:pPr>
            <a:r>
              <a:rPr lang="en-US" sz="1200" b="0" i="0" u="none" strike="noStrike" kern="1200" smtClean="0">
                <a:solidFill>
                  <a:schemeClr val="dk1"/>
                </a:solidFill>
                <a:latin typeface="+mn-lt"/>
                <a:cs typeface="2  Yagut"/>
              </a:rPr>
              <a:t>IUD </a:t>
            </a:r>
            <a:r>
              <a:rPr lang="fa-IR" sz="1200" b="0" i="0" u="none" strike="noStrike" kern="1200" smtClean="0">
                <a:solidFill>
                  <a:schemeClr val="dk1"/>
                </a:solidFill>
                <a:latin typeface="+mn-lt"/>
                <a:cs typeface="2  Yagut"/>
              </a:rPr>
              <a:t>انتخاب روش</a:t>
            </a:r>
            <a:endParaRPr lang="en-US" sz="1200" b="0" i="0" u="none" strike="noStrike" smtClean="0">
              <a:latin typeface="Arial"/>
            </a:endParaRPr>
          </a:p>
          <a:p>
            <a:pPr marL="0" marR="0" indent="0" algn="l" rtl="0" eaLnBrk="1" fontAlgn="auto" latinLnBrk="0" hangingPunct="1">
              <a:spcBef>
                <a:spcPts val="0"/>
              </a:spcBef>
              <a:spcAft>
                <a:spcPts val="0"/>
              </a:spcAft>
            </a:pPr>
            <a:endParaRPr lang="fa-IR" sz="1200" b="0" i="0" u="none" strike="noStrike" kern="1200" smtClean="0">
              <a:solidFill>
                <a:schemeClr val="dk1"/>
              </a:solidFill>
              <a:latin typeface="+mn-lt"/>
              <a:cs typeface="Calibri"/>
            </a:endParaRPr>
          </a:p>
          <a:p>
            <a:pPr marL="0" marR="0" indent="0" algn="l" rtl="0" eaLnBrk="1" fontAlgn="auto" latinLnBrk="0" hangingPunct="1">
              <a:spcBef>
                <a:spcPts val="0"/>
              </a:spcBef>
              <a:spcAft>
                <a:spcPts val="0"/>
              </a:spcAft>
            </a:pPr>
            <a:endParaRPr lang="fa-IR" sz="1200" b="0" i="0" u="none" strike="noStrike" kern="1200" smtClean="0">
              <a:solidFill>
                <a:schemeClr val="dk1"/>
              </a:solidFill>
              <a:latin typeface="+mn-lt"/>
              <a:cs typeface="Calibri"/>
            </a:endParaRPr>
          </a:p>
          <a:p>
            <a:pPr marL="0" marR="0" indent="0" algn="l" rtl="0" eaLnBrk="1" fontAlgn="auto" latinLnBrk="0" hangingPunct="1">
              <a:spcBef>
                <a:spcPts val="0"/>
              </a:spcBef>
              <a:spcAft>
                <a:spcPts val="0"/>
              </a:spcAft>
            </a:pPr>
            <a:endParaRPr lang="fa-IR" sz="1200" b="0" i="0" u="none" strike="noStrike" kern="1200" smtClean="0">
              <a:solidFill>
                <a:schemeClr val="dk1"/>
              </a:solidFill>
              <a:latin typeface="+mn-lt"/>
              <a:cs typeface="Calibri"/>
            </a:endParaRPr>
          </a:p>
          <a:p>
            <a:pPr marL="0" marR="0" indent="0" algn="l" rtl="0" eaLnBrk="1" fontAlgn="auto" latinLnBrk="0" hangingPunct="1">
              <a:spcBef>
                <a:spcPts val="0"/>
              </a:spcBef>
              <a:spcAft>
                <a:spcPts val="0"/>
              </a:spcAft>
            </a:pPr>
            <a:endParaRPr lang="fa-IR" sz="1200" b="0" i="0" u="none" strike="noStrike" kern="1200" smtClean="0">
              <a:solidFill>
                <a:schemeClr val="dk1"/>
              </a:solidFill>
              <a:latin typeface="+mn-lt"/>
              <a:cs typeface="Calibri"/>
            </a:endParaRPr>
          </a:p>
          <a:p>
            <a:pPr marL="0" marR="0" indent="0" algn="r" rtl="1" eaLnBrk="1" fontAlgn="auto" latinLnBrk="0" hangingPunct="1">
              <a:spcBef>
                <a:spcPts val="0"/>
              </a:spcBef>
              <a:spcAft>
                <a:spcPts val="0"/>
              </a:spcAft>
            </a:pPr>
            <a:r>
              <a:rPr lang="fa-IR" sz="1200" b="0" i="0" u="none" strike="noStrike" kern="1200" smtClean="0">
                <a:solidFill>
                  <a:schemeClr val="dk1"/>
                </a:solidFill>
                <a:latin typeface="+mn-lt"/>
                <a:cs typeface="2  Yagut"/>
              </a:rPr>
              <a:t>انتخاب قرص / آمپول تري فازیک</a:t>
            </a:r>
            <a:endParaRPr lang="en-US" sz="1200" b="0" i="0" u="none" strike="noStrike" kern="1200" smtClean="0">
              <a:solidFill>
                <a:schemeClr val="dk1"/>
              </a:solidFill>
              <a:latin typeface="+mn-lt"/>
              <a:cs typeface="2  Yagut"/>
            </a:endParaRPr>
          </a:p>
          <a:p>
            <a:pPr marL="0" marR="0" indent="0" algn="r" rtl="0" eaLnBrk="1" fontAlgn="auto" latinLnBrk="0" hangingPunct="1">
              <a:spcBef>
                <a:spcPts val="0"/>
              </a:spcBef>
              <a:spcAft>
                <a:spcPts val="0"/>
              </a:spcAft>
            </a:pPr>
            <a:r>
              <a:rPr lang="fa-IR" sz="1200" b="0" i="0" u="none" strike="noStrike" kern="1200" smtClean="0">
                <a:solidFill>
                  <a:schemeClr val="dk1"/>
                </a:solidFill>
                <a:latin typeface="+mn-lt"/>
                <a:cs typeface="2  Yagut"/>
              </a:rPr>
              <a:t>رجوع به بخش روش قرص / آمپول تري فازیک</a:t>
            </a:r>
            <a:endParaRPr lang="en-US" sz="1200" b="0" i="0" u="none" strike="noStrike" kern="1200" smtClean="0">
              <a:solidFill>
                <a:schemeClr val="dk1"/>
              </a:solidFill>
              <a:latin typeface="+mn-lt"/>
              <a:cs typeface="2  Yagut"/>
            </a:endParaRPr>
          </a:p>
          <a:p>
            <a:pPr marL="0" algn="l" rtl="0" eaLnBrk="1" fontAlgn="t" latinLnBrk="0" hangingPunct="1">
              <a:spcBef>
                <a:spcPts val="0"/>
              </a:spcBef>
              <a:spcAft>
                <a:spcPts val="0"/>
              </a:spcAft>
            </a:pPr>
            <a:endParaRPr lang="en-US" sz="1200" b="0" i="0" u="none" strike="noStrike" kern="1200" smtClean="0">
              <a:solidFill>
                <a:schemeClr val="dk1"/>
              </a:solidFill>
              <a:latin typeface="+mn-lt"/>
            </a:endParaRPr>
          </a:p>
          <a:p>
            <a:pPr marL="0" algn="l" rtl="0" eaLnBrk="1" fontAlgn="t" latinLnBrk="0" hangingPunct="1">
              <a:spcBef>
                <a:spcPts val="0"/>
              </a:spcBef>
              <a:spcAft>
                <a:spcPts val="0"/>
              </a:spcAft>
            </a:pPr>
            <a:endParaRPr lang="en-US" sz="1200" b="0" i="0" u="none" strike="noStrike" kern="1200" smtClean="0">
              <a:solidFill>
                <a:schemeClr val="dk1"/>
              </a:solidFill>
              <a:latin typeface="+mn-lt"/>
            </a:endParaRPr>
          </a:p>
          <a:p>
            <a:pPr marL="0" algn="l" rtl="0" eaLnBrk="1" fontAlgn="t" latinLnBrk="0" hangingPunct="1">
              <a:spcBef>
                <a:spcPts val="0"/>
              </a:spcBef>
              <a:spcAft>
                <a:spcPts val="0"/>
              </a:spcAft>
            </a:pPr>
            <a:endParaRPr lang="en-US" sz="1200" b="0" i="0" u="none" strike="noStrike" kern="1200" smtClean="0">
              <a:solidFill>
                <a:schemeClr val="dk1"/>
              </a:solidFill>
              <a:latin typeface="+mn-lt"/>
            </a:endParaRPr>
          </a:p>
          <a:p>
            <a:pPr marL="0" algn="l" rtl="0" eaLnBrk="1" fontAlgn="t" latinLnBrk="0" hangingPunct="1">
              <a:spcBef>
                <a:spcPts val="0"/>
              </a:spcBef>
              <a:spcAft>
                <a:spcPts val="0"/>
              </a:spcAft>
            </a:pPr>
            <a:endParaRPr lang="en-US" sz="1200" b="0" i="0" u="none" strike="noStrike" kern="1200" smtClean="0">
              <a:solidFill>
                <a:schemeClr val="dk1"/>
              </a:solidFill>
              <a:latin typeface="+mn-lt"/>
            </a:endParaRP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6DA0A4-D056-4846-8FF8-AB752FF943B1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40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D9343-B096-4F31-BBCD-0AB6563E8593}" type="datetimeFigureOut">
              <a:rPr lang="en-US" smtClean="0"/>
              <a:pPr/>
              <a:t>7/19/2020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D5B13-129C-4AB6-AF9F-7B376E6CC6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D9343-B096-4F31-BBCD-0AB6563E8593}" type="datetimeFigureOut">
              <a:rPr lang="en-US" smtClean="0"/>
              <a:pPr/>
              <a:t>7/19/2020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D5B13-129C-4AB6-AF9F-7B376E6CC6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D9343-B096-4F31-BBCD-0AB6563E8593}" type="datetimeFigureOut">
              <a:rPr lang="en-US" smtClean="0"/>
              <a:pPr/>
              <a:t>7/19/2020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D5B13-129C-4AB6-AF9F-7B376E6CC6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D9343-B096-4F31-BBCD-0AB6563E8593}" type="datetimeFigureOut">
              <a:rPr lang="en-US" smtClean="0"/>
              <a:pPr/>
              <a:t>7/19/2020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D5B13-129C-4AB6-AF9F-7B376E6CC6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D9343-B096-4F31-BBCD-0AB6563E8593}" type="datetimeFigureOut">
              <a:rPr lang="en-US" smtClean="0"/>
              <a:pPr/>
              <a:t>7/19/2020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D5B13-129C-4AB6-AF9F-7B376E6CC6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D9343-B096-4F31-BBCD-0AB6563E8593}" type="datetimeFigureOut">
              <a:rPr lang="en-US" smtClean="0"/>
              <a:pPr/>
              <a:t>7/19/2020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D5B13-129C-4AB6-AF9F-7B376E6CC6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D9343-B096-4F31-BBCD-0AB6563E8593}" type="datetimeFigureOut">
              <a:rPr lang="en-US" smtClean="0"/>
              <a:pPr/>
              <a:t>7/19/2020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D5B13-129C-4AB6-AF9F-7B376E6CC6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D9343-B096-4F31-BBCD-0AB6563E8593}" type="datetimeFigureOut">
              <a:rPr lang="en-US" smtClean="0"/>
              <a:pPr/>
              <a:t>7/19/2020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D5B13-129C-4AB6-AF9F-7B376E6CC6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D9343-B096-4F31-BBCD-0AB6563E8593}" type="datetimeFigureOut">
              <a:rPr lang="en-US" smtClean="0"/>
              <a:pPr/>
              <a:t>7/19/2020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D5B13-129C-4AB6-AF9F-7B376E6CC6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D9343-B096-4F31-BBCD-0AB6563E8593}" type="datetimeFigureOut">
              <a:rPr lang="en-US" smtClean="0"/>
              <a:pPr/>
              <a:t>7/19/2020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D5B13-129C-4AB6-AF9F-7B376E6CC6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D9343-B096-4F31-BBCD-0AB6563E8593}" type="datetimeFigureOut">
              <a:rPr lang="en-US" smtClean="0"/>
              <a:pPr/>
              <a:t>7/19/2020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D5B13-129C-4AB6-AF9F-7B376E6CC6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CD9343-B096-4F31-BBCD-0AB6563E8593}" type="datetimeFigureOut">
              <a:rPr lang="en-US" smtClean="0"/>
              <a:pPr/>
              <a:t>7/19/2020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BD5B13-129C-4AB6-AF9F-7B376E6CC68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0.wma"/><Relationship Id="rId1" Type="http://schemas.microsoft.com/office/2007/relationships/media" Target="../media/media10.wma"/><Relationship Id="rId5" Type="http://schemas.openxmlformats.org/officeDocument/2006/relationships/image" Target="../media/image1.png"/><Relationship Id="rId4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1.wma"/><Relationship Id="rId1" Type="http://schemas.microsoft.com/office/2007/relationships/media" Target="../media/media11.wma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2.wma"/><Relationship Id="rId1" Type="http://schemas.microsoft.com/office/2007/relationships/media" Target="../media/media12.wma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3.wma"/><Relationship Id="rId1" Type="http://schemas.microsoft.com/office/2007/relationships/media" Target="../media/media13.wma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4.wma"/><Relationship Id="rId1" Type="http://schemas.microsoft.com/office/2007/relationships/media" Target="../media/media14.wm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5.wma"/><Relationship Id="rId1" Type="http://schemas.microsoft.com/office/2007/relationships/media" Target="../media/media15.wma"/><Relationship Id="rId4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6.wma"/><Relationship Id="rId1" Type="http://schemas.microsoft.com/office/2007/relationships/media" Target="../media/media16.wma"/><Relationship Id="rId4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7.wma"/><Relationship Id="rId1" Type="http://schemas.microsoft.com/office/2007/relationships/media" Target="../media/media17.wma"/><Relationship Id="rId4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8.wma"/><Relationship Id="rId1" Type="http://schemas.microsoft.com/office/2007/relationships/media" Target="../media/media18.wma"/><Relationship Id="rId4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9.wma"/><Relationship Id="rId1" Type="http://schemas.microsoft.com/office/2007/relationships/media" Target="../media/media19.wma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audio" Target="../media/media2.wma"/><Relationship Id="rId1" Type="http://schemas.microsoft.com/office/2007/relationships/media" Target="../media/media2.wma"/><Relationship Id="rId5" Type="http://schemas.openxmlformats.org/officeDocument/2006/relationships/image" Target="../media/image1.pn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.wma"/><Relationship Id="rId1" Type="http://schemas.microsoft.com/office/2007/relationships/media" Target="../media/media3.wma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wma"/><Relationship Id="rId1" Type="http://schemas.microsoft.com/office/2007/relationships/media" Target="../media/media4.wma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media5.wma"/><Relationship Id="rId2" Type="http://schemas.microsoft.com/office/2007/relationships/media" Target="../media/media5.wma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wma"/><Relationship Id="rId1" Type="http://schemas.microsoft.com/office/2007/relationships/media" Target="../media/media6.wma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wma"/><Relationship Id="rId1" Type="http://schemas.microsoft.com/office/2007/relationships/media" Target="../media/media7.wma"/><Relationship Id="rId5" Type="http://schemas.openxmlformats.org/officeDocument/2006/relationships/image" Target="../media/image1.png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8.wma"/><Relationship Id="rId1" Type="http://schemas.microsoft.com/office/2007/relationships/media" Target="../media/media8.wma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9.wma"/><Relationship Id="rId1" Type="http://schemas.microsoft.com/office/2007/relationships/media" Target="../media/media9.wma"/><Relationship Id="rId5" Type="http://schemas.openxmlformats.org/officeDocument/2006/relationships/image" Target="../media/image1.png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5720" y="428604"/>
            <a:ext cx="8643998" cy="6215106"/>
          </a:xfrm>
        </p:spPr>
        <p:txBody>
          <a:bodyPr>
            <a:normAutofit/>
          </a:bodyPr>
          <a:lstStyle/>
          <a:p>
            <a:endParaRPr lang="fa-IR" sz="4400" b="1" dirty="0" smtClean="0">
              <a:solidFill>
                <a:schemeClr val="tx1"/>
              </a:solidFill>
              <a:latin typeface="+mj-lt"/>
              <a:ea typeface="+mj-ea"/>
              <a:cs typeface="2  Yagut" pitchFamily="2" charset="-78"/>
            </a:endParaRPr>
          </a:p>
          <a:p>
            <a:r>
              <a:rPr lang="fa-IR" sz="4400" b="1" dirty="0" smtClean="0">
                <a:solidFill>
                  <a:schemeClr val="tx1"/>
                </a:solidFill>
                <a:latin typeface="+mj-lt"/>
                <a:ea typeface="+mj-ea"/>
                <a:cs typeface="2  Yagut" pitchFamily="2" charset="-78"/>
              </a:rPr>
              <a:t>تصمیم برای بارداری یا پیشگیری از آن</a:t>
            </a:r>
          </a:p>
          <a:p>
            <a:endParaRPr lang="fa-IR" sz="4400" b="1" dirty="0" smtClean="0">
              <a:solidFill>
                <a:schemeClr val="tx1"/>
              </a:solidFill>
              <a:latin typeface="+mj-lt"/>
              <a:ea typeface="+mj-ea"/>
              <a:cs typeface="2  Yagut" pitchFamily="2" charset="-78"/>
            </a:endParaRPr>
          </a:p>
          <a:p>
            <a:r>
              <a:rPr lang="fa-IR" sz="4400" b="1" dirty="0" smtClean="0">
                <a:solidFill>
                  <a:schemeClr val="tx1"/>
                </a:solidFill>
                <a:latin typeface="+mj-lt"/>
                <a:ea typeface="+mj-ea"/>
                <a:cs typeface="2  Yagut" pitchFamily="2" charset="-78"/>
              </a:rPr>
              <a:t>سلامت باروری</a:t>
            </a:r>
          </a:p>
          <a:p>
            <a:endParaRPr lang="fa-IR" sz="4400" b="1" dirty="0" smtClean="0">
              <a:solidFill>
                <a:schemeClr val="tx1"/>
              </a:solidFill>
              <a:latin typeface="+mj-lt"/>
              <a:ea typeface="+mj-ea"/>
              <a:cs typeface="2  Yagut" pitchFamily="2" charset="-78"/>
            </a:endParaRPr>
          </a:p>
          <a:p>
            <a:endParaRPr lang="en-US" sz="4400" b="1" dirty="0">
              <a:solidFill>
                <a:schemeClr val="tx1"/>
              </a:solidFill>
              <a:latin typeface="+mj-lt"/>
              <a:ea typeface="+mj-ea"/>
              <a:cs typeface="2  Yagut" pitchFamily="2" charset="-78"/>
            </a:endParaRPr>
          </a:p>
        </p:txBody>
      </p:sp>
      <p:pic>
        <p:nvPicPr>
          <p:cNvPr id="2" name="01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600200" y="75438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9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4000" b="1" dirty="0" smtClean="0">
                <a:latin typeface="+mn-lt"/>
                <a:ea typeface="+mn-ea"/>
                <a:cs typeface="B Yagut" pitchFamily="2" charset="-78"/>
              </a:rPr>
              <a:t>مراقبت باروری ویژه</a:t>
            </a:r>
            <a:endParaRPr lang="en-US" sz="4000" b="1" dirty="0">
              <a:latin typeface="+mn-lt"/>
              <a:ea typeface="+mn-ea"/>
              <a:cs typeface="B Yagut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4786346"/>
          </a:xfrm>
        </p:spPr>
        <p:txBody>
          <a:bodyPr/>
          <a:lstStyle/>
          <a:p>
            <a:pPr algn="r" rtl="1">
              <a:buNone/>
            </a:pPr>
            <a:r>
              <a:rPr lang="fa-IR" dirty="0" smtClean="0">
                <a:cs typeface="2  Yagut" pitchFamily="2" charset="-78"/>
              </a:rPr>
              <a:t>     </a:t>
            </a:r>
            <a:r>
              <a:rPr lang="fa-IR" sz="2800" dirty="0" smtClean="0">
                <a:cs typeface="2  Yagut" pitchFamily="2" charset="-78"/>
              </a:rPr>
              <a:t>مجموعه خدمات و مراقبـت هایی اسـت که بـرای گـروه هـدف (زنان 54-10سالــه همسـردار) کـه واجـد شرایـط پـزشکــی هستنـد ارایـه می شــود. زنـان واجــد شــرایـط دریافت خدمات موقت تا زمان کنترل بیماری ، به طور موقت خدمات پیشگیری از بارداری را دریافت می کنند.</a:t>
            </a:r>
            <a:endParaRPr lang="en-US" sz="2800" dirty="0" smtClean="0">
              <a:cs typeface="2  Yagut" pitchFamily="2" charset="-78"/>
            </a:endParaRPr>
          </a:p>
          <a:p>
            <a:pPr rtl="1">
              <a:buNone/>
            </a:pPr>
            <a:endParaRPr lang="en-US" dirty="0">
              <a:cs typeface="2  Yagut" pitchFamily="2" charset="-78"/>
            </a:endParaRPr>
          </a:p>
        </p:txBody>
      </p:sp>
      <p:pic>
        <p:nvPicPr>
          <p:cNvPr id="1027" name="Picture 3" descr="C:\Users\asus\Desktop\download (1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24000" y="3048000"/>
            <a:ext cx="5334000" cy="3505200"/>
          </a:xfrm>
          <a:prstGeom prst="rect">
            <a:avLst/>
          </a:prstGeom>
          <a:noFill/>
        </p:spPr>
      </p:pic>
      <p:pic>
        <p:nvPicPr>
          <p:cNvPr id="4" name="10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609600" y="6394139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0"/>
    </mc:Choice>
    <mc:Fallback xmlns="">
      <p:transition spd="slow" advTm="4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45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85728"/>
            <a:ext cx="9144000" cy="1071570"/>
          </a:xfrm>
        </p:spPr>
        <p:txBody>
          <a:bodyPr>
            <a:noAutofit/>
          </a:bodyPr>
          <a:lstStyle/>
          <a:p>
            <a:r>
              <a:rPr lang="fa-IR" sz="2800" b="1" dirty="0" smtClean="0">
                <a:cs typeface="2  Yagut" pitchFamily="2" charset="-78"/>
              </a:rPr>
              <a:t/>
            </a:r>
            <a:br>
              <a:rPr lang="fa-IR" sz="2800" b="1" dirty="0" smtClean="0">
                <a:cs typeface="2  Yagut" pitchFamily="2" charset="-78"/>
              </a:rPr>
            </a:br>
            <a:r>
              <a:rPr lang="fa-IR" sz="2800" b="1" dirty="0" smtClean="0">
                <a:latin typeface="+mn-lt"/>
                <a:ea typeface="+mn-ea"/>
                <a:cs typeface="B Yagut" pitchFamily="2" charset="-78"/>
              </a:rPr>
              <a:t>برخی شرایط/بیماری های مجاز دریافت خدمات مراقبت باروری ویژه/روش موقت</a:t>
            </a:r>
            <a:r>
              <a:rPr lang="fa-IR" sz="3600" b="1" dirty="0" smtClean="0">
                <a:cs typeface="2  Yagut" pitchFamily="2" charset="-78"/>
              </a:rPr>
              <a:t/>
            </a:r>
            <a:br>
              <a:rPr lang="fa-IR" sz="3600" b="1" dirty="0" smtClean="0">
                <a:cs typeface="2  Yagut" pitchFamily="2" charset="-78"/>
              </a:rPr>
            </a:br>
            <a:endParaRPr lang="en-US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dirty="0" smtClean="0">
                <a:cs typeface="B Yagut" pitchFamily="2" charset="-78"/>
              </a:rPr>
              <a:t>بیماری های مغز واعصاب</a:t>
            </a:r>
          </a:p>
          <a:p>
            <a:pPr algn="r" rtl="1"/>
            <a:r>
              <a:rPr lang="fa-IR" dirty="0" smtClean="0">
                <a:cs typeface="B Yagut" pitchFamily="2" charset="-78"/>
              </a:rPr>
              <a:t>بیماری های تنفسی</a:t>
            </a:r>
          </a:p>
          <a:p>
            <a:pPr algn="r" rtl="1"/>
            <a:r>
              <a:rPr lang="fa-IR" dirty="0" smtClean="0">
                <a:cs typeface="B Yagut" pitchFamily="2" charset="-78"/>
              </a:rPr>
              <a:t>سرطان ها</a:t>
            </a:r>
          </a:p>
          <a:p>
            <a:pPr algn="r" rtl="1"/>
            <a:r>
              <a:rPr lang="fa-IR" dirty="0" smtClean="0">
                <a:cs typeface="B Yagut" pitchFamily="2" charset="-78"/>
              </a:rPr>
              <a:t>بیماری های خون</a:t>
            </a:r>
          </a:p>
          <a:p>
            <a:pPr algn="r" rtl="1"/>
            <a:r>
              <a:rPr lang="fa-IR" dirty="0" smtClean="0">
                <a:cs typeface="B Yagut" pitchFamily="2" charset="-78"/>
              </a:rPr>
              <a:t>بیماری های روان</a:t>
            </a:r>
          </a:p>
          <a:p>
            <a:pPr algn="r" rtl="1"/>
            <a:r>
              <a:rPr lang="fa-IR" dirty="0" smtClean="0">
                <a:cs typeface="B Yagut" pitchFamily="2" charset="-78"/>
              </a:rPr>
              <a:t>بیماری عفونی/</a:t>
            </a:r>
            <a:r>
              <a:rPr lang="en-US" dirty="0" smtClean="0">
                <a:cs typeface="B Yagut" pitchFamily="2" charset="-78"/>
              </a:rPr>
              <a:t>HIV</a:t>
            </a:r>
            <a:endParaRPr lang="fa-IR" dirty="0" smtClean="0">
              <a:cs typeface="B Yagut" pitchFamily="2" charset="-78"/>
            </a:endParaRPr>
          </a:p>
          <a:p>
            <a:pPr algn="r" rtl="1"/>
            <a:r>
              <a:rPr lang="fa-IR" dirty="0" smtClean="0">
                <a:cs typeface="B Yagut" pitchFamily="2" charset="-78"/>
              </a:rPr>
              <a:t>بیماری های گوارشی</a:t>
            </a:r>
          </a:p>
          <a:p>
            <a:pPr algn="r" rtl="1"/>
            <a:r>
              <a:rPr lang="fa-IR" dirty="0" smtClean="0">
                <a:cs typeface="B Yagut" pitchFamily="2" charset="-78"/>
              </a:rPr>
              <a:t>علل ژنتیک </a:t>
            </a:r>
          </a:p>
          <a:p>
            <a:pPr algn="r" rtl="1"/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dirty="0" smtClean="0">
                <a:cs typeface="B Yagut" pitchFamily="2" charset="-78"/>
              </a:rPr>
              <a:t>بیماري هاي قلبی </a:t>
            </a:r>
          </a:p>
          <a:p>
            <a:pPr algn="r" rtl="1"/>
            <a:r>
              <a:rPr lang="fa-IR" dirty="0" smtClean="0">
                <a:cs typeface="B Yagut" pitchFamily="2" charset="-78"/>
              </a:rPr>
              <a:t>آسم</a:t>
            </a:r>
          </a:p>
          <a:p>
            <a:pPr algn="r" rtl="1"/>
            <a:r>
              <a:rPr lang="fa-IR" dirty="0" smtClean="0">
                <a:cs typeface="B Yagut" pitchFamily="2" charset="-78"/>
              </a:rPr>
              <a:t>بیماري مزمن کلیه </a:t>
            </a:r>
          </a:p>
          <a:p>
            <a:pPr algn="r" rtl="1"/>
            <a:r>
              <a:rPr lang="fa-IR" dirty="0" smtClean="0">
                <a:cs typeface="B Yagut" pitchFamily="2" charset="-78"/>
              </a:rPr>
              <a:t>دیابت </a:t>
            </a:r>
          </a:p>
          <a:p>
            <a:pPr algn="r" rtl="1"/>
            <a:r>
              <a:rPr lang="fa-IR" dirty="0" smtClean="0">
                <a:cs typeface="B Yagut" pitchFamily="2" charset="-78"/>
              </a:rPr>
              <a:t>هیپوتیروییدی/هیپرتیروییدی</a:t>
            </a:r>
          </a:p>
          <a:p>
            <a:pPr algn="r" rtl="1"/>
            <a:r>
              <a:rPr lang="fa-IR" dirty="0" smtClean="0">
                <a:cs typeface="B Yagut" pitchFamily="2" charset="-78"/>
              </a:rPr>
              <a:t>بیماري بافت همبند</a:t>
            </a:r>
          </a:p>
          <a:p>
            <a:pPr algn="r" rtl="1"/>
            <a:r>
              <a:rPr lang="fa-IR" dirty="0" smtClean="0">
                <a:cs typeface="B Yagut" pitchFamily="2" charset="-78"/>
              </a:rPr>
              <a:t> لوپوس</a:t>
            </a:r>
          </a:p>
          <a:p>
            <a:pPr algn="r" rtl="1"/>
            <a:r>
              <a:rPr lang="fa-IR" dirty="0" smtClean="0">
                <a:cs typeface="B Yagut" pitchFamily="2" charset="-78"/>
              </a:rPr>
              <a:t>علل زنان و مامایی </a:t>
            </a:r>
            <a:endParaRPr lang="en-US" dirty="0">
              <a:cs typeface="B Yagut" pitchFamily="2" charset="-78"/>
            </a:endParaRPr>
          </a:p>
        </p:txBody>
      </p:sp>
      <p:pic>
        <p:nvPicPr>
          <p:cNvPr id="5" name="11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371600" y="65532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3000"/>
    </mc:Choice>
    <mc:Fallback xmlns="">
      <p:transition spd="slow" advTm="5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19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001156" cy="785794"/>
          </a:xfrm>
        </p:spPr>
        <p:txBody>
          <a:bodyPr>
            <a:noAutofit/>
          </a:bodyPr>
          <a:lstStyle/>
          <a:p>
            <a:r>
              <a:rPr lang="fa-IR" sz="3200" b="1" dirty="0" smtClean="0">
                <a:latin typeface="+mn-lt"/>
                <a:ea typeface="+mn-ea"/>
                <a:cs typeface="B Yagut" pitchFamily="2" charset="-78"/>
              </a:rPr>
              <a:t>خدمات پیشگیري از بارداري پرخطر در زنان واجد شرایط</a:t>
            </a:r>
            <a:endParaRPr lang="en-US" sz="3200" b="1" dirty="0" smtClean="0">
              <a:latin typeface="+mn-lt"/>
              <a:ea typeface="+mn-ea"/>
              <a:cs typeface="B Yagut" pitchFamily="2" charset="-78"/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7858148" y="785794"/>
          <a:ext cx="1214446" cy="58674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4446"/>
              </a:tblGrid>
              <a:tr h="42415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dirty="0" smtClean="0">
                          <a:solidFill>
                            <a:sysClr val="windowText" lastClr="000000"/>
                          </a:solidFill>
                        </a:rPr>
                        <a:t>ارزیابی</a:t>
                      </a:r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443307">
                <a:tc>
                  <a:txBody>
                    <a:bodyPr/>
                    <a:lstStyle/>
                    <a:p>
                      <a:pPr algn="r"/>
                      <a:r>
                        <a:rPr lang="fa-IR" sz="13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2  Yagut" pitchFamily="2" charset="-78"/>
                        </a:rPr>
                        <a:t>بررسی وضعیت مراجعه کننده</a:t>
                      </a:r>
                    </a:p>
                    <a:p>
                      <a:pPr algn="r"/>
                      <a:r>
                        <a:rPr lang="fa-IR" sz="1300" b="1" i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2  Yagut" pitchFamily="2" charset="-78"/>
                        </a:rPr>
                        <a:t>سوال کنید:</a:t>
                      </a:r>
                    </a:p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6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2  Yagut" pitchFamily="2" charset="-78"/>
                        </a:rPr>
                        <a:t>تاریخ ازدواج، سن ازدواج، تعداد بارداري، تعداد زایمان، تعداد سقط،</a:t>
                      </a:r>
                    </a:p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6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2  Yagut" pitchFamily="2" charset="-78"/>
                        </a:rPr>
                        <a:t>تعداد مرده زایی، تعداد فرزندان</a:t>
                      </a:r>
                    </a:p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6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2  Yagut" pitchFamily="2" charset="-78"/>
                        </a:rPr>
                        <a:t>زنده، سن آخرین فرزند برحسب ماه</a:t>
                      </a:r>
                    </a:p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300" b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2  Yagut" pitchFamily="2" charset="-78"/>
                      </a:endParaRPr>
                    </a:p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3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2  Yagut" pitchFamily="2" charset="-78"/>
                        </a:rPr>
                        <a:t>اندازه گیري کنید</a:t>
                      </a:r>
                    </a:p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6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2  Yagut" pitchFamily="2" charset="-78"/>
                        </a:rPr>
                        <a:t>فشار خون</a:t>
                      </a:r>
                    </a:p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6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2  Yagut" pitchFamily="2" charset="-78"/>
                        </a:rPr>
                        <a:t>شاخص توده بدنی</a:t>
                      </a:r>
                      <a:endParaRPr lang="en-US" sz="16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2  Yagut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Left Arrow 5"/>
          <p:cNvSpPr/>
          <p:nvPr/>
        </p:nvSpPr>
        <p:spPr>
          <a:xfrm>
            <a:off x="7143768" y="3429000"/>
            <a:ext cx="571504" cy="142876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fa-IR" sz="1400" b="1" dirty="0" smtClean="0">
                <a:solidFill>
                  <a:schemeClr val="tx1"/>
                </a:solidFill>
              </a:rPr>
              <a:t>گروه بندي و</a:t>
            </a:r>
            <a:r>
              <a:rPr lang="fa-IR" sz="1400" b="1" dirty="0" smtClean="0"/>
              <a:t> </a:t>
            </a:r>
            <a:r>
              <a:rPr lang="fa-IR" sz="1400" b="1" dirty="0" smtClean="0">
                <a:solidFill>
                  <a:schemeClr val="tx1"/>
                </a:solidFill>
              </a:rPr>
              <a:t>اقدام</a:t>
            </a:r>
            <a:endParaRPr lang="en-US" sz="1400" dirty="0">
              <a:solidFill>
                <a:schemeClr val="tx1"/>
              </a:solidFill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1119838"/>
              </p:ext>
            </p:extLst>
          </p:nvPr>
        </p:nvGraphicFramePr>
        <p:xfrm>
          <a:off x="214282" y="714356"/>
          <a:ext cx="6786610" cy="60429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00050"/>
                <a:gridCol w="1386512"/>
                <a:gridCol w="2700048"/>
              </a:tblGrid>
              <a:tr h="536955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Yagut" pitchFamily="2" charset="-78"/>
                        </a:rPr>
                        <a:t> اقدام توصیه، اقدامات درمانی، ارجاع، پیگیري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Yagut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Yagut" pitchFamily="2" charset="-78"/>
                        </a:rPr>
                        <a:t>گروه بندي علائم ونشانه ها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Yagut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Yagut" pitchFamily="2" charset="-78"/>
                        </a:rPr>
                        <a:t>نتیجه ارزیابی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Yagut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979155"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2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2  Yagut" pitchFamily="2" charset="-78"/>
                        </a:rPr>
                        <a:t>ار</a:t>
                      </a:r>
                      <a:r>
                        <a:rPr lang="fa-IR" sz="14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2  Yagut" pitchFamily="2" charset="-78"/>
                        </a:rPr>
                        <a:t>جاع فوري به پزشک /مراقب سلامت- ماما جهت بررسی مستندات بیماري، تاییددریافت خدمات پیشگیري از بارداري پرخطر</a:t>
                      </a:r>
                      <a:endParaRPr lang="en-US" sz="14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2  Yagut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2  Yagut" pitchFamily="2" charset="-78"/>
                        </a:rPr>
                        <a:t>شرایط دریافت خدمات پیشگیري از بارداري</a:t>
                      </a:r>
                    </a:p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2  Yagut" pitchFamily="2" charset="-78"/>
                        </a:rPr>
                        <a:t>پرخطر</a:t>
                      </a:r>
                      <a:endParaRPr lang="en-US" sz="14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2  Yagut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2  Yagut" pitchFamily="2" charset="-78"/>
                        </a:rPr>
                        <a:t>احتمال داشتن شرایط استفاده از روش هاي موقت پیشگیري از بارداري پر خطر با توجه به سوابق و مستندات همراه مراجعه کننده</a:t>
                      </a:r>
                      <a:endParaRPr lang="en-US" sz="14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2  Yagut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979155"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2  Yagut" pitchFamily="2" charset="-78"/>
                        </a:rPr>
                        <a:t>آموزش/ مشاوره و ارایه خدمات پیشگیري از بارداري پرخطر و مشاوره فرزندآوري براي پیشنهاد زمان مناسب بارداري با توجه به شرایط فرد</a:t>
                      </a:r>
                      <a:endParaRPr lang="en-US" sz="14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2  Yagut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400" b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2  Yagut" pitchFamily="2" charset="-78"/>
                      </a:endParaRPr>
                    </a:p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400" b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2  Yagut" pitchFamily="2" charset="-78"/>
                      </a:endParaRPr>
                    </a:p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400" b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2  Yagut" pitchFamily="2" charset="-78"/>
                      </a:endParaRPr>
                    </a:p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400" b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2  Yagut" pitchFamily="2" charset="-78"/>
                      </a:endParaRPr>
                    </a:p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2  Yagut" pitchFamily="2" charset="-78"/>
                        </a:rPr>
                        <a:t>داراي </a:t>
                      </a:r>
                      <a:r>
                        <a:rPr lang="fa-IR" sz="16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2  Yagut" pitchFamily="2" charset="-78"/>
                        </a:rPr>
                        <a:t>شرایط دریافت</a:t>
                      </a:r>
                    </a:p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6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2  Yagut" pitchFamily="2" charset="-78"/>
                        </a:rPr>
                        <a:t>خدمات پیشگیري از</a:t>
                      </a:r>
                    </a:p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6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2  Yagut" pitchFamily="2" charset="-78"/>
                        </a:rPr>
                        <a:t>بارداري پرخطر</a:t>
                      </a:r>
                      <a:endParaRPr lang="en-US" sz="16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2  Yagut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2  Yagut" pitchFamily="2" charset="-78"/>
                        </a:rPr>
                        <a:t>داراي کودك زیر 24 ماه</a:t>
                      </a:r>
                      <a:endParaRPr lang="en-US" sz="14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2  Yagut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642453"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2  Yagut" pitchFamily="2" charset="-78"/>
                        </a:rPr>
                        <a:t>آموزش/ مشاوره و ارایه خدمات پیشگیري از بارداري پرخطر. در مورد سن زیر 18مشاوره فرزندآوري براي پیشنهاد زمان مناسب بارداري با توجه به شرایط فرد و درمورد سن بالاي 35 و داشتن حداقل 3 فرزند، استفاده از روش هاي پیشگیري ازبارداري پر خطر</a:t>
                      </a:r>
                      <a:endParaRPr lang="en-US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2  Yagut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2  Yagut" pitchFamily="2" charset="-78"/>
                        </a:rPr>
                        <a:t>سن زیر </a:t>
                      </a:r>
                      <a:r>
                        <a:rPr lang="fa-IR" sz="14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2  Yagut" pitchFamily="2" charset="-78"/>
                        </a:rPr>
                        <a:t>16 </a:t>
                      </a:r>
                      <a:r>
                        <a:rPr lang="fa-IR" sz="14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2  Yagut" pitchFamily="2" charset="-78"/>
                        </a:rPr>
                        <a:t>سال / سن بالاي 35 سال با حداقل سه فرزند</a:t>
                      </a:r>
                      <a:endParaRPr lang="en-US" sz="14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2  Yagut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758055"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2  Yagut" pitchFamily="2" charset="-78"/>
                        </a:rPr>
                        <a:t>آموزش/ مشاوره و ارایه خدمات پیشگیري از بارداري پرخطر و کاندوم و ارجاع به  بخش رفتار پرخطر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2  Yagut" pitchFamily="2" charset="-78"/>
                        </a:rPr>
                        <a:t>رفتار پرخطر و اعتیاد</a:t>
                      </a:r>
                      <a:endParaRPr lang="en-US" sz="14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2  Yagut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68064"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2  Yagut" pitchFamily="2" charset="-78"/>
                        </a:rPr>
                        <a:t>بررسی از نظر ناباروري</a:t>
                      </a:r>
                    </a:p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2  Yagut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2  Yagut" pitchFamily="2" charset="-78"/>
                        </a:rPr>
                        <a:t>شک به ناباروري</a:t>
                      </a:r>
                      <a:endParaRPr lang="en-US" sz="14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2  Yagut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2  Yagut" pitchFamily="2" charset="-78"/>
                        </a:rPr>
                        <a:t>هیچکدام از موارد فوق ، بدون فرزند و گذشت بیش از 24 ماه از ازدواج</a:t>
                      </a:r>
                      <a:endParaRPr lang="en-US" sz="14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2  Yagut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36955"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2  Yagut" pitchFamily="2" charset="-78"/>
                        </a:rPr>
                        <a:t>آموزش و مشاوره فرزندآوري</a:t>
                      </a:r>
                      <a:endParaRPr lang="en-US" sz="14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2  Yagut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2  Yagut" pitchFamily="2" charset="-78"/>
                        </a:rPr>
                        <a:t>واجد شرایط فرزند آوري</a:t>
                      </a:r>
                      <a:endParaRPr lang="en-US" sz="14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2  Yagut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2  Yagut" pitchFamily="2" charset="-78"/>
                        </a:rPr>
                        <a:t>هیچکدام از موارد فوق با سن آخرین فرزند بیش از 24 ماه</a:t>
                      </a:r>
                      <a:endParaRPr lang="en-US" sz="14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2  Yagut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pic>
        <p:nvPicPr>
          <p:cNvPr id="4" name="12-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752600" y="55626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85000"/>
    </mc:Choice>
    <mc:Fallback>
      <p:transition spd="slow" advTm="28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764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688" y="357166"/>
            <a:ext cx="8858312" cy="6500834"/>
          </a:xfrm>
        </p:spPr>
        <p:txBody>
          <a:bodyPr>
            <a:normAutofit/>
          </a:bodyPr>
          <a:lstStyle/>
          <a:p>
            <a:pPr algn="ctr" rtl="1">
              <a:buNone/>
            </a:pPr>
            <a:r>
              <a:rPr lang="fa-IR" sz="2000" b="1" dirty="0" smtClean="0">
                <a:cs typeface="B Yagut" pitchFamily="2" charset="-78"/>
              </a:rPr>
              <a:t>آموزش و مشاوره پیشگیري از بارداري پرخطر در زنان واجدشرایط - داراي کودك کمتر از 24 ماه</a:t>
            </a:r>
            <a:endParaRPr lang="en-US" sz="2000" b="1" dirty="0" smtClean="0">
              <a:cs typeface="B Yagut" pitchFamily="2" charset="-78"/>
            </a:endParaRPr>
          </a:p>
          <a:p>
            <a:pPr algn="r" rtl="1">
              <a:buNone/>
            </a:pPr>
            <a:endParaRPr lang="en-US" sz="2000" b="1" dirty="0">
              <a:cs typeface="2  Yagut" pitchFamily="2" charset="-78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7572396" y="785794"/>
          <a:ext cx="1357322" cy="58695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7322"/>
              </a:tblGrid>
              <a:tr h="384610">
                <a:tc>
                  <a:txBody>
                    <a:bodyPr/>
                    <a:lstStyle/>
                    <a:p>
                      <a:pPr marL="342900" marR="0" indent="-34290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fa-IR" sz="2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Yagut" pitchFamily="2" charset="-78"/>
                        </a:rPr>
                        <a:t>ارزیابی</a:t>
                      </a:r>
                      <a:endParaRPr lang="en-US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Yagut" pitchFamily="2" charset="-78"/>
                      </a:endParaRPr>
                    </a:p>
                  </a:txBody>
                  <a:tcPr/>
                </a:tc>
              </a:tr>
              <a:tr h="5473306">
                <a:tc>
                  <a:txBody>
                    <a:bodyPr/>
                    <a:lstStyle/>
                    <a:p>
                      <a:pPr algn="r" rtl="1"/>
                      <a:r>
                        <a:rPr lang="fa-IR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Yagut" pitchFamily="2" charset="-78"/>
                        </a:rPr>
                        <a:t>سوال کنید:</a:t>
                      </a:r>
                    </a:p>
                    <a:p>
                      <a:pPr marL="0" algn="r" defTabSz="914400" rtl="1" eaLnBrk="1" latinLnBrk="0" hangingPunct="1"/>
                      <a:r>
                        <a:rPr lang="fa-IR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Yagut" pitchFamily="2" charset="-78"/>
                        </a:rPr>
                        <a:t>زمان و نوع زایمان، سابقه استقاده از</a:t>
                      </a:r>
                    </a:p>
                    <a:p>
                      <a:pPr marL="0" algn="r" defTabSz="914400" rtl="1" eaLnBrk="1" latinLnBrk="0" hangingPunct="1"/>
                      <a:r>
                        <a:rPr lang="fa-IR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Yagut" pitchFamily="2" charset="-78"/>
                        </a:rPr>
                        <a:t>روش، محل دریافت خدمات، عوارض،</a:t>
                      </a:r>
                    </a:p>
                    <a:p>
                      <a:pPr marL="0" algn="r" defTabSz="914400" rtl="1" eaLnBrk="1" latinLnBrk="0" hangingPunct="1"/>
                      <a:r>
                        <a:rPr lang="fa-IR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Yagut" pitchFamily="2" charset="-78"/>
                        </a:rPr>
                        <a:t>تجربه استفاده از وسایل، اطلاعات کلی</a:t>
                      </a:r>
                    </a:p>
                    <a:p>
                      <a:pPr marL="0" algn="r" defTabSz="914400" rtl="1" eaLnBrk="1" latinLnBrk="0" hangingPunct="1"/>
                      <a:r>
                        <a:rPr lang="fa-IR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Yagut" pitchFamily="2" charset="-78"/>
                        </a:rPr>
                        <a:t>در مورد هر روش ، بررسی وضعیت</a:t>
                      </a:r>
                    </a:p>
                    <a:p>
                      <a:pPr marL="0" algn="r" defTabSz="914400" rtl="1" eaLnBrk="1" latinLnBrk="0" hangingPunct="1"/>
                      <a:r>
                        <a:rPr lang="fa-IR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Yagut" pitchFamily="2" charset="-78"/>
                        </a:rPr>
                        <a:t>شیردهی و سن کودك</a:t>
                      </a:r>
                    </a:p>
                    <a:p>
                      <a:pPr marL="0" algn="r" defTabSz="914400" rtl="1" eaLnBrk="1" latinLnBrk="0" hangingPunct="1"/>
                      <a:r>
                        <a:rPr lang="fa-IR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Yagut" pitchFamily="2" charset="-78"/>
                        </a:rPr>
                        <a:t>اندازه گیري کنید</a:t>
                      </a:r>
                    </a:p>
                    <a:p>
                      <a:pPr marL="0" algn="r" defTabSz="914400" rtl="1" eaLnBrk="1" latinLnBrk="0" hangingPunct="1"/>
                      <a:r>
                        <a:rPr lang="fa-IR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Yagut" pitchFamily="2" charset="-78"/>
                        </a:rPr>
                        <a:t>فشار خون</a:t>
                      </a:r>
                    </a:p>
                    <a:p>
                      <a:pPr marL="0" algn="r" defTabSz="914400" rtl="1" eaLnBrk="1" latinLnBrk="0" hangingPunct="1"/>
                      <a:r>
                        <a:rPr lang="fa-IR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Yagut" pitchFamily="2" charset="-78"/>
                        </a:rPr>
                        <a:t>شاخص توده بدنی</a:t>
                      </a:r>
                    </a:p>
                    <a:p>
                      <a:pPr marL="0" algn="r" defTabSz="914400" rtl="1" eaLnBrk="1" latinLnBrk="0" hangingPunct="1"/>
                      <a:r>
                        <a:rPr lang="fa-IR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Yagut" pitchFamily="2" charset="-78"/>
                        </a:rPr>
                        <a:t>راهنمایی کنید</a:t>
                      </a:r>
                    </a:p>
                    <a:p>
                      <a:pPr algn="r" rtl="1"/>
                      <a:r>
                        <a:rPr lang="fa-IR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Yagut" pitchFamily="2" charset="-78"/>
                        </a:rPr>
                        <a:t>ارائه اطلاعات کلی در مورد همه</a:t>
                      </a:r>
                    </a:p>
                    <a:p>
                      <a:pPr algn="r" rtl="1"/>
                      <a:r>
                        <a:rPr lang="fa-IR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Yagut" pitchFamily="2" charset="-78"/>
                        </a:rPr>
                        <a:t>روشها</a:t>
                      </a:r>
                    </a:p>
                    <a:p>
                      <a:pPr algn="r" rtl="1"/>
                      <a:r>
                        <a:rPr lang="fa-IR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Yagut" pitchFamily="2" charset="-78"/>
                        </a:rPr>
                        <a:t>انتخاب روش مورد نظر</a:t>
                      </a:r>
                    </a:p>
                    <a:p>
                      <a:pPr algn="r" rtl="1"/>
                      <a:r>
                        <a:rPr lang="fa-IR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Yagut" pitchFamily="2" charset="-78"/>
                        </a:rPr>
                        <a:t>ارائه اطلاعات بیشتر در مورد روش ارائه مراقبت مورد نیاز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Yagut" pitchFamily="2" charset="-78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Left Arrow 5"/>
          <p:cNvSpPr/>
          <p:nvPr/>
        </p:nvSpPr>
        <p:spPr>
          <a:xfrm>
            <a:off x="6786578" y="2928934"/>
            <a:ext cx="714380" cy="128588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fa-IR" sz="1200" dirty="0" smtClean="0">
                <a:solidFill>
                  <a:schemeClr val="dk1"/>
                </a:solidFill>
                <a:cs typeface="2  Yagut"/>
              </a:rPr>
              <a:t>گروه بندی و اقدام</a:t>
            </a:r>
            <a:endParaRPr lang="en-US" sz="1200" dirty="0">
              <a:solidFill>
                <a:schemeClr val="dk1"/>
              </a:solidFill>
              <a:cs typeface="2  Yagut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285720" y="857231"/>
          <a:ext cx="6429420" cy="57251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57586"/>
                <a:gridCol w="1285884"/>
                <a:gridCol w="1785950"/>
              </a:tblGrid>
              <a:tr h="928695">
                <a:tc>
                  <a:txBody>
                    <a:bodyPr/>
                    <a:lstStyle/>
                    <a:p>
                      <a:pPr marL="342900" marR="0" indent="-34290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fa-IR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2  Yagut" pitchFamily="2" charset="-78"/>
                        </a:rPr>
                        <a:t>اقدام </a:t>
                      </a:r>
                    </a:p>
                    <a:p>
                      <a:pPr marL="342900" marR="0" indent="-34290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fa-IR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2  Yagut" pitchFamily="2" charset="-78"/>
                        </a:rPr>
                        <a:t>توصیه، اقدامات درمانی، ارجاع، پیگیري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2  Yagut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indent="-34290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fa-IR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2  Yagut" pitchFamily="2" charset="-78"/>
                        </a:rPr>
                        <a:t>گروه بندي علائم و نشانه ها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2  Yagut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indent="-34290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fa-IR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2  Yagut" pitchFamily="2" charset="-78"/>
                        </a:rPr>
                        <a:t>نتیجه ارزیابی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2  Yagut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7250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000" dirty="0" smtClean="0">
                          <a:cs typeface="2  Yagut"/>
                        </a:rPr>
                        <a:t>ارجاع به مراقب سلامت- ماما</a:t>
                      </a:r>
                      <a:endParaRPr lang="en-US" sz="2000" dirty="0">
                        <a:cs typeface="2  Yagu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000" dirty="0" smtClean="0">
                          <a:cs typeface="2  Yagut"/>
                        </a:rPr>
                        <a:t>نیاز به ارجاع</a:t>
                      </a:r>
                      <a:endParaRPr lang="en-US" sz="2000" dirty="0">
                        <a:cs typeface="2  Yagu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>
                          <a:cs typeface="2  Yagut"/>
                        </a:rPr>
                        <a:t>IUD </a:t>
                      </a:r>
                      <a:r>
                        <a:rPr lang="fa-IR" sz="2000" dirty="0" smtClean="0">
                          <a:cs typeface="2  Yagut"/>
                        </a:rPr>
                        <a:t>انتخاب روش</a:t>
                      </a:r>
                      <a:endParaRPr lang="en-US" sz="2000" dirty="0">
                        <a:cs typeface="2  Yagu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7853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000" dirty="0" smtClean="0">
                          <a:cs typeface="2  Yagut"/>
                        </a:rPr>
                        <a:t>بررسی از نظر واجد شرایط بودن دریافت روش قرص لاینسترنول</a:t>
                      </a:r>
                      <a:endParaRPr lang="en-US" sz="2000" dirty="0">
                        <a:cs typeface="2  Yagu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6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000" dirty="0" smtClean="0">
                          <a:cs typeface="2  Yagut"/>
                        </a:rPr>
                        <a:t>شروع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000" dirty="0" smtClean="0">
                          <a:cs typeface="2  Yagut"/>
                        </a:rPr>
                        <a:t>روش/ مراقبت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000" dirty="0" smtClean="0">
                          <a:cs typeface="2  Yagut"/>
                        </a:rPr>
                        <a:t>اول</a:t>
                      </a:r>
                      <a:endParaRPr lang="en-US" sz="2000" dirty="0">
                        <a:cs typeface="2  Yagu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r" rtl="1"/>
                      <a:r>
                        <a:rPr lang="fa-IR" sz="2000" dirty="0" smtClean="0">
                          <a:cs typeface="2  Yagut"/>
                        </a:rPr>
                        <a:t>انتخاب روش قرص لاینسترنول</a:t>
                      </a:r>
                      <a:endParaRPr lang="en-US" sz="2000" dirty="0">
                        <a:cs typeface="2  Yagu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888">
                <a:tc rowSpan="2"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000" dirty="0" smtClean="0">
                          <a:cs typeface="2  Yagut"/>
                        </a:rPr>
                        <a:t>بررسی از نظر واجد شرایط بودن دریافت روش آمپول/ قرصهاي ترکیبی</a:t>
                      </a:r>
                      <a:endParaRPr lang="en-US" sz="2000" dirty="0">
                        <a:cs typeface="2  Yagu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30847">
                <a:tc vMerge="1"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dirty="0">
                        <a:cs typeface="2  Yagu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000" dirty="0" smtClean="0">
                          <a:cs typeface="2  Yagut"/>
                        </a:rPr>
                        <a:t>انتخاب قرصهاي ترکیبی / آمپول یک ماهه</a:t>
                      </a:r>
                      <a:endParaRPr lang="en-US" sz="2000" dirty="0">
                        <a:cs typeface="2  Yagu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30847">
                <a:tc rowSpan="2"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000" dirty="0" smtClean="0">
                          <a:cs typeface="2  Yagut"/>
                        </a:rPr>
                        <a:t>بررسی از نظر واجد شرایط بودن دریافت روش آمپول پروژسترونی  سه ماهه (</a:t>
                      </a:r>
                      <a:r>
                        <a:rPr lang="en-US" sz="2000" dirty="0" smtClean="0">
                          <a:cs typeface="2  Yagut"/>
                        </a:rPr>
                        <a:t>DMPA</a:t>
                      </a:r>
                      <a:r>
                        <a:rPr lang="fa-IR" sz="2000" dirty="0" smtClean="0">
                          <a:cs typeface="2  Yagut"/>
                        </a:rPr>
                        <a:t>)</a:t>
                      </a:r>
                      <a:endParaRPr lang="en-US" sz="2000" dirty="0">
                        <a:cs typeface="2  Yagu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>
                          <a:cs typeface="2  Yagut"/>
                        </a:rPr>
                        <a:t>(DMPA) </a:t>
                      </a:r>
                      <a:r>
                        <a:rPr lang="fa-IR" sz="2000" dirty="0" smtClean="0">
                          <a:cs typeface="2  Yagut"/>
                        </a:rPr>
                        <a:t>انتخاب روش آمپول سه ماهه</a:t>
                      </a:r>
                      <a:endParaRPr lang="en-US" sz="2000" dirty="0">
                        <a:cs typeface="2  Yagu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01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000" dirty="0" smtClean="0">
                          <a:cs typeface="2  Yagut"/>
                        </a:rPr>
                        <a:t>انتخاب روش کاندوم</a:t>
                      </a:r>
                      <a:endParaRPr lang="en-US" sz="2000" dirty="0">
                        <a:cs typeface="2  Yagu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7781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000" dirty="0" smtClean="0">
                          <a:cs typeface="2  Yagut"/>
                        </a:rPr>
                        <a:t>بررسی از نظر واجد شرایط بودن دریافت روش کاندوم</a:t>
                      </a:r>
                      <a:endParaRPr lang="en-US" sz="2000" dirty="0">
                        <a:cs typeface="2  Yagu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" name="13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914400" y="70104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1000"/>
    </mc:Choice>
    <mc:Fallback xmlns="">
      <p:transition spd="slow" advTm="17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941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14290"/>
            <a:ext cx="9001156" cy="6500858"/>
          </a:xfrm>
        </p:spPr>
        <p:txBody>
          <a:bodyPr>
            <a:normAutofit/>
          </a:bodyPr>
          <a:lstStyle/>
          <a:p>
            <a:pPr algn="ctr">
              <a:spcBef>
                <a:spcPct val="0"/>
              </a:spcBef>
              <a:buNone/>
            </a:pPr>
            <a:r>
              <a:rPr lang="fa-IR" sz="2000" b="1" dirty="0" smtClean="0">
                <a:cs typeface="B Yagut" pitchFamily="2" charset="-78"/>
              </a:rPr>
              <a:t>آموزش و مشاوره پیشگیري از بارداري پرخطر در زنان واجد شرایط- زنان زیر 18 سال/ زنان بالاي 35 سال با بیش از سه فرزند / زنان مشکوك با رفتار پرخطر و داراي اعتیاد</a:t>
            </a:r>
            <a:endParaRPr lang="en-US" sz="2000" b="1" dirty="0" smtClean="0">
              <a:cs typeface="B Yagut" pitchFamily="2" charset="-78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7143768" y="1071547"/>
          <a:ext cx="1857388" cy="55172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7388"/>
              </a:tblGrid>
              <a:tr h="349252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solidFill>
                            <a:schemeClr val="tx1"/>
                          </a:solidFill>
                          <a:cs typeface="2  Yagut" pitchFamily="2" charset="-78"/>
                        </a:rPr>
                        <a:t>ارزیابی</a:t>
                      </a:r>
                      <a:endParaRPr lang="en-US" dirty="0">
                        <a:solidFill>
                          <a:schemeClr val="tx1"/>
                        </a:solidFill>
                        <a:cs typeface="2  Yagut" pitchFamily="2" charset="-78"/>
                      </a:endParaRPr>
                    </a:p>
                  </a:txBody>
                  <a:tcPr/>
                </a:tc>
              </a:tr>
              <a:tr h="5151473">
                <a:tc>
                  <a:txBody>
                    <a:bodyPr/>
                    <a:lstStyle/>
                    <a:p>
                      <a:pPr algn="r" rtl="1"/>
                      <a:r>
                        <a:rPr lang="fa-IR" sz="1600" b="1" i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2  Yagut" pitchFamily="2" charset="-78"/>
                        </a:rPr>
                        <a:t>سوال کنید:</a:t>
                      </a:r>
                    </a:p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6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2  Yagut" pitchFamily="2" charset="-78"/>
                        </a:rPr>
                        <a:t>زمان و نوع زایمان، سابقه استقاده ازروش، محل دریافت خدمات، عوارض تجربه استفاده از وسایل،</a:t>
                      </a:r>
                    </a:p>
                    <a:p>
                      <a:pPr algn="r" rtl="1"/>
                      <a:r>
                        <a:rPr lang="fa-IR" sz="16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2  Yagut" pitchFamily="2" charset="-78"/>
                        </a:rPr>
                        <a:t>اطلاعات کلی در مورد هر روش ،وضعیت رابطه جنسی</a:t>
                      </a:r>
                    </a:p>
                    <a:p>
                      <a:pPr algn="r" rtl="1"/>
                      <a:r>
                        <a:rPr lang="fa-IR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2  Yagut" pitchFamily="2" charset="-78"/>
                        </a:rPr>
                        <a:t>: </a:t>
                      </a:r>
                      <a:r>
                        <a:rPr lang="fa-IR" sz="16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2  Yagut" pitchFamily="2" charset="-78"/>
                        </a:rPr>
                        <a:t>اندازه گیري کنید</a:t>
                      </a:r>
                      <a:endParaRPr lang="fa-IR" sz="1400" b="1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2  Yagut" pitchFamily="2" charset="-78"/>
                      </a:endParaRPr>
                    </a:p>
                    <a:p>
                      <a:pPr marL="0" algn="r" defTabSz="914400" rtl="1" eaLnBrk="1" latinLnBrk="0" hangingPunct="1"/>
                      <a:r>
                        <a:rPr lang="fa-IR" sz="16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2  Yagut" pitchFamily="2" charset="-78"/>
                        </a:rPr>
                        <a:t>فشار خون و شاخص توده بدنی</a:t>
                      </a:r>
                    </a:p>
                    <a:p>
                      <a:pPr marL="0" algn="r" defTabSz="914400" rtl="1" eaLnBrk="1" latinLnBrk="0" hangingPunct="1"/>
                      <a:endParaRPr lang="fa-IR" sz="1600" b="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2  Yagut" pitchFamily="2" charset="-78"/>
                      </a:endParaRPr>
                    </a:p>
                    <a:p>
                      <a:pPr marL="0" algn="r" defTabSz="914400" rtl="1" eaLnBrk="1" latinLnBrk="0" hangingPunct="1"/>
                      <a:r>
                        <a:rPr lang="fa-IR" sz="16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2  Yagut" pitchFamily="2" charset="-78"/>
                        </a:rPr>
                        <a:t>راهنمایی کنید</a:t>
                      </a:r>
                    </a:p>
                    <a:p>
                      <a:pPr marL="0" algn="r" defTabSz="914400" rtl="1" eaLnBrk="1" latinLnBrk="0" hangingPunct="1"/>
                      <a:r>
                        <a:rPr lang="fa-IR" sz="16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2  Yagut" pitchFamily="2" charset="-78"/>
                        </a:rPr>
                        <a:t>ارائه اطلاعات کلی در مورد همه روش ها</a:t>
                      </a:r>
                    </a:p>
                    <a:p>
                      <a:pPr marL="0" algn="r" defTabSz="914400" rtl="1" eaLnBrk="1" latinLnBrk="0" hangingPunct="1"/>
                      <a:r>
                        <a:rPr lang="fa-IR" sz="16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2  Yagut" pitchFamily="2" charset="-78"/>
                        </a:rPr>
                        <a:t>انتخاب روش مورد نظر،و ارائه اطلاعات کامل ترانتخاب روش و ارائه مراقبت لازم</a:t>
                      </a:r>
                      <a:endParaRPr lang="en-US" sz="1600" b="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2  Yagut" pitchFamily="2" charset="-78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Left Arrow 4"/>
          <p:cNvSpPr/>
          <p:nvPr/>
        </p:nvSpPr>
        <p:spPr>
          <a:xfrm>
            <a:off x="6286512" y="2786058"/>
            <a:ext cx="714380" cy="15001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200" b="1" dirty="0" smtClean="0">
                <a:solidFill>
                  <a:schemeClr val="tx1"/>
                </a:solidFill>
                <a:cs typeface="2  Yagut"/>
              </a:rPr>
              <a:t>گروه بندي و </a:t>
            </a:r>
            <a:r>
              <a:rPr lang="fa-IR" sz="1600" b="1" dirty="0" smtClean="0">
                <a:solidFill>
                  <a:schemeClr val="tx1"/>
                </a:solidFill>
                <a:cs typeface="2  Yagut"/>
              </a:rPr>
              <a:t>اقدام</a:t>
            </a:r>
            <a:endParaRPr lang="en-US" sz="1600" dirty="0">
              <a:solidFill>
                <a:schemeClr val="tx1"/>
              </a:solidFill>
              <a:cs typeface="2  Yagut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42844" y="1071545"/>
          <a:ext cx="5929354" cy="52234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12759"/>
                <a:gridCol w="1635684"/>
                <a:gridCol w="2180911"/>
              </a:tblGrid>
              <a:tr h="857257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2  Yagut"/>
                        </a:rPr>
                        <a:t> اقدام توصیه، اقدامات درمانی، ارجاع، پیگیري</a:t>
                      </a:r>
                      <a:endParaRPr lang="en-US" sz="20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2  Yagu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2  Yagut"/>
                        </a:rPr>
                        <a:t>گروه بندي علائم و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2  Yagut"/>
                        </a:rPr>
                        <a:t>نشانه ها</a:t>
                      </a:r>
                      <a:endParaRPr lang="en-US" sz="20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2  Yagu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2  Yagut"/>
                        </a:rPr>
                        <a:t>نتیجه ارزیابی</a:t>
                      </a:r>
                      <a:endParaRPr lang="en-US" sz="20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2  Yagu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9304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000" b="0" dirty="0" smtClean="0">
                          <a:cs typeface="2  Yagut"/>
                        </a:rPr>
                        <a:t>ارجاع به پزشک /ماما</a:t>
                      </a:r>
                      <a:endParaRPr lang="en-US" sz="2000" b="0" dirty="0">
                        <a:cs typeface="2  Yagu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000" b="0" dirty="0" smtClean="0">
                          <a:cs typeface="2  Yagut"/>
                        </a:rPr>
                        <a:t>نیاز به ارجاع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2000" b="0" dirty="0" smtClean="0">
                        <a:cs typeface="2  Yagut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2000" b="0" dirty="0" smtClean="0">
                        <a:cs typeface="2  Yagut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2000" b="0" dirty="0" smtClean="0">
                        <a:cs typeface="2  Yagut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2000" b="0" dirty="0" smtClean="0">
                        <a:cs typeface="2  Yagut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2000" b="0" dirty="0" smtClean="0">
                        <a:cs typeface="2  Yagut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2000" b="0" dirty="0" smtClean="0">
                        <a:cs typeface="2  Yagut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000" b="0" dirty="0" smtClean="0">
                          <a:cs typeface="2  Yagut"/>
                        </a:rPr>
                        <a:t>شروع روش و مراقبت اول</a:t>
                      </a:r>
                      <a:endParaRPr lang="en-US" sz="2000" b="0" dirty="0">
                        <a:cs typeface="2  Yagu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dirty="0" smtClean="0">
                          <a:cs typeface="2  Yagut"/>
                        </a:rPr>
                        <a:t> </a:t>
                      </a:r>
                      <a:r>
                        <a:rPr lang="fa-IR" sz="2000" b="0" dirty="0" smtClean="0">
                          <a:cs typeface="2  Yagut"/>
                        </a:rPr>
                        <a:t>انتخاب روش  </a:t>
                      </a:r>
                      <a:r>
                        <a:rPr lang="en-US" sz="2000" b="0" dirty="0" smtClean="0">
                          <a:cs typeface="2  Yagut"/>
                        </a:rPr>
                        <a:t>IUD</a:t>
                      </a:r>
                      <a:endParaRPr lang="fa-IR" sz="2000" b="0" dirty="0" smtClean="0">
                        <a:cs typeface="2  Yagut"/>
                      </a:endParaRPr>
                    </a:p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2000" b="0" dirty="0" smtClean="0">
                        <a:cs typeface="2  Yagut"/>
                      </a:endParaRPr>
                    </a:p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000" b="0" dirty="0" smtClean="0">
                          <a:cs typeface="2  Yagut"/>
                        </a:rPr>
                        <a:t>انتخاب قرص / آمپول تري فازیک</a:t>
                      </a:r>
                      <a:endParaRPr lang="en-US" sz="2000" b="0" dirty="0">
                        <a:cs typeface="2  Yagu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6415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000" b="0" dirty="0" smtClean="0">
                          <a:cs typeface="2  Yagut"/>
                        </a:rPr>
                        <a:t>رجوع به بخش روش قرص / آمپول تري فازیک</a:t>
                      </a:r>
                      <a:endParaRPr lang="en-US" sz="2000" b="0" dirty="0">
                        <a:cs typeface="2  Yagu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1012106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000" b="0" dirty="0" smtClean="0">
                          <a:cs typeface="2  Yagut"/>
                        </a:rPr>
                        <a:t>رجوع به بخش روش دپومدروکسی پروژسترون</a:t>
                      </a:r>
                      <a:endParaRPr lang="en-US" sz="2000" b="0" dirty="0">
                        <a:cs typeface="2  Yagu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000" b="0" dirty="0" smtClean="0">
                          <a:cs typeface="2  Yagut"/>
                        </a:rPr>
                        <a:t>انتخاب روش دپومدروکسی پروژسترون</a:t>
                      </a:r>
                      <a:endParaRPr lang="en-US" sz="2000" b="0" dirty="0">
                        <a:cs typeface="2  Yagu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8337"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0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2  Yagut"/>
                        </a:rPr>
                        <a:t>رجوع به بخش روش کاندوم و جهت بررسی بیشتر ارجاع به  مراقب سلامت- ماما</a:t>
                      </a:r>
                      <a:endParaRPr lang="en-US" sz="20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2  Yagu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0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2  Yagut"/>
                        </a:rPr>
                        <a:t>انتخاب روش کاندوم در زنان پرخطر</a:t>
                      </a:r>
                      <a:endParaRPr lang="en-US" sz="20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2  Yagu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" name="14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828800" y="6880746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086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158" y="274638"/>
            <a:ext cx="8786842" cy="1143000"/>
          </a:xfrm>
        </p:spPr>
        <p:txBody>
          <a:bodyPr>
            <a:normAutofit/>
          </a:bodyPr>
          <a:lstStyle/>
          <a:p>
            <a:pPr marL="342900" indent="-342900"/>
            <a:r>
              <a:rPr lang="fa-IR" sz="2800" b="1" dirty="0" smtClean="0">
                <a:latin typeface="+mn-lt"/>
                <a:ea typeface="+mn-ea"/>
                <a:cs typeface="B Yagut" pitchFamily="2" charset="-78"/>
              </a:rPr>
              <a:t>فرایند ارایه خدمات باروری ویژه</a:t>
            </a:r>
            <a:r>
              <a:rPr lang="fa-IR" sz="2800" dirty="0" smtClean="0">
                <a:latin typeface="+mn-lt"/>
                <a:ea typeface="+mn-ea"/>
                <a:cs typeface="B Yagut" pitchFamily="2" charset="-78"/>
              </a:rPr>
              <a:t> (</a:t>
            </a:r>
            <a:r>
              <a:rPr lang="fa-IR" sz="2800" b="1" dirty="0" smtClean="0">
                <a:latin typeface="+mn-lt"/>
                <a:ea typeface="+mn-ea"/>
                <a:cs typeface="B Yagut" pitchFamily="2" charset="-78"/>
              </a:rPr>
              <a:t>روش</a:t>
            </a:r>
            <a:r>
              <a:rPr lang="fa-IR" sz="2800" dirty="0" smtClean="0">
                <a:latin typeface="+mn-lt"/>
                <a:ea typeface="+mn-ea"/>
                <a:cs typeface="B Yagut" pitchFamily="2" charset="-78"/>
              </a:rPr>
              <a:t> </a:t>
            </a:r>
            <a:r>
              <a:rPr lang="fa-IR" sz="2800" b="1" dirty="0" smtClean="0">
                <a:latin typeface="+mn-lt"/>
                <a:ea typeface="+mn-ea"/>
                <a:cs typeface="B Yagut" pitchFamily="2" charset="-78"/>
              </a:rPr>
              <a:t>بستن لوله های رحمی) توسط بهورز /مراقب سلامت</a:t>
            </a:r>
            <a:endParaRPr lang="en-US" sz="2800" b="1" dirty="0" smtClean="0">
              <a:latin typeface="+mn-lt"/>
              <a:ea typeface="+mn-ea"/>
              <a:cs typeface="B Yagut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2060848"/>
            <a:ext cx="8472518" cy="2935227"/>
          </a:xfrm>
        </p:spPr>
        <p:txBody>
          <a:bodyPr/>
          <a:lstStyle/>
          <a:p>
            <a:pPr algn="r" rtl="1">
              <a:buNone/>
            </a:pPr>
            <a:r>
              <a:rPr lang="fa-IR" dirty="0" smtClean="0">
                <a:cs typeface="2  Yagut"/>
              </a:rPr>
              <a:t>    </a:t>
            </a:r>
          </a:p>
          <a:p>
            <a:pPr algn="ctr">
              <a:spcBef>
                <a:spcPct val="0"/>
              </a:spcBef>
              <a:buNone/>
            </a:pPr>
            <a:r>
              <a:rPr lang="fa-IR" sz="2800" dirty="0" smtClean="0">
                <a:cs typeface="B Yagut" pitchFamily="2" charset="-78"/>
              </a:rPr>
              <a:t>     ابتدا ارایه دهنده خدمت با سوال از نوع مشکل/ بیماری وی ، </a:t>
            </a:r>
            <a:endParaRPr lang="en-US" sz="2800" dirty="0" smtClean="0">
              <a:cs typeface="B Yagut" pitchFamily="2" charset="-78"/>
            </a:endParaRPr>
          </a:p>
          <a:p>
            <a:pPr algn="ctr">
              <a:spcBef>
                <a:spcPct val="0"/>
              </a:spcBef>
              <a:buNone/>
            </a:pPr>
            <a:r>
              <a:rPr lang="en-US" sz="2800" dirty="0" smtClean="0">
                <a:cs typeface="B Yagut" pitchFamily="2" charset="-78"/>
              </a:rPr>
              <a:t>    </a:t>
            </a:r>
            <a:r>
              <a:rPr lang="fa-IR" sz="2800" dirty="0" smtClean="0">
                <a:cs typeface="B Yagut" pitchFamily="2" charset="-78"/>
              </a:rPr>
              <a:t>        دستـه ی بیمـاری را تعییــن نموده و او را به پزشـک مرکز خدمات جامع سلامت ارجاع دهد </a:t>
            </a:r>
            <a:r>
              <a:rPr lang="fa-IR" sz="2800" dirty="0" smtClean="0">
                <a:cs typeface="2  Yagut" pitchFamily="2" charset="-78"/>
              </a:rPr>
              <a:t>.</a:t>
            </a:r>
            <a:endParaRPr lang="en-US" sz="2800" dirty="0">
              <a:cs typeface="2  Yagut" pitchFamily="2" charset="-78"/>
            </a:endParaRPr>
          </a:p>
        </p:txBody>
      </p:sp>
      <p:pic>
        <p:nvPicPr>
          <p:cNvPr id="4" name="15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828800" y="76962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8000"/>
    </mc:Choice>
    <mc:Fallback xmlns="">
      <p:transition spd="slow" advTm="48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86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/>
          </a:bodyPr>
          <a:lstStyle/>
          <a:p>
            <a:r>
              <a:rPr lang="fa-IR" sz="3600" b="1" dirty="0" smtClean="0">
                <a:latin typeface="+mn-lt"/>
                <a:ea typeface="+mn-ea"/>
                <a:cs typeface="B Yagut" pitchFamily="2" charset="-78"/>
              </a:rPr>
              <a:t>خلاصه و نتیجه گیری</a:t>
            </a:r>
            <a:endParaRPr lang="en-US" sz="3600" b="1" dirty="0">
              <a:latin typeface="+mn-lt"/>
              <a:ea typeface="+mn-ea"/>
              <a:cs typeface="B Yagut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357298"/>
            <a:ext cx="9144000" cy="5214974"/>
          </a:xfrm>
        </p:spPr>
        <p:txBody>
          <a:bodyPr>
            <a:normAutofit/>
          </a:bodyPr>
          <a:lstStyle/>
          <a:p>
            <a:pPr algn="r" rtl="1"/>
            <a:r>
              <a:rPr lang="fa-IR" dirty="0" smtClean="0">
                <a:cs typeface="2  Yagut" pitchFamily="2" charset="-78"/>
              </a:rPr>
              <a:t>ارایه خدمــــــات پیشگیــــــــري از بـــــــارداري پرخطر در زنـــان واجـــــد شـــــــرایط  شـــــامل روش های</a:t>
            </a:r>
          </a:p>
          <a:p>
            <a:pPr marL="0" indent="0" algn="r" rtl="1">
              <a:buNone/>
            </a:pPr>
            <a:r>
              <a:rPr lang="fa-IR" dirty="0" smtClean="0">
                <a:cs typeface="2  Yagut" pitchFamily="2" charset="-78"/>
              </a:rPr>
              <a:t> (بستن لوله های رحمی ) و روش های موقت می باشد.</a:t>
            </a:r>
          </a:p>
          <a:p>
            <a:pPr marL="0" indent="0" algn="r" rtl="1">
              <a:buNone/>
            </a:pPr>
            <a:endParaRPr lang="fa-IR" dirty="0" smtClean="0">
              <a:cs typeface="2  Yagut" pitchFamily="2" charset="-78"/>
            </a:endParaRPr>
          </a:p>
          <a:p>
            <a:pPr algn="r" rtl="1"/>
            <a:r>
              <a:rPr lang="fa-IR" dirty="0" smtClean="0">
                <a:cs typeface="2  Yagut" pitchFamily="2" charset="-78"/>
              </a:rPr>
              <a:t>خدمات پیشگیری از بارداری پرخطر درافراد 16سال ، زنان 35 سال، دارای یکی از عوامل خطر در یک سال گذشته  توسط پزشک و ماما ارزیابی می شود.</a:t>
            </a:r>
            <a:endParaRPr lang="fa-IR" sz="2800" dirty="0" smtClean="0">
              <a:cs typeface="2  Yagut" pitchFamily="2" charset="-78"/>
            </a:endParaRPr>
          </a:p>
        </p:txBody>
      </p:sp>
      <p:pic>
        <p:nvPicPr>
          <p:cNvPr id="4" name="16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990600" y="65532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4000"/>
    </mc:Choice>
    <mc:Fallback xmlns="">
      <p:transition spd="slow" advTm="3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25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4000" b="1" dirty="0" smtClean="0">
                <a:cs typeface="B Yagut" pitchFamily="2" charset="-78"/>
              </a:rPr>
              <a:t>پرسش و تمرین</a:t>
            </a:r>
            <a:endParaRPr lang="en-US" sz="4000" b="1" dirty="0">
              <a:cs typeface="B Yagut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14422"/>
            <a:ext cx="9036496" cy="5429288"/>
          </a:xfrm>
        </p:spPr>
        <p:txBody>
          <a:bodyPr>
            <a:normAutofit lnSpcReduction="10000"/>
          </a:bodyPr>
          <a:lstStyle/>
          <a:p>
            <a:pPr marL="514350" indent="-514350" algn="r" rtl="1">
              <a:buNone/>
            </a:pPr>
            <a:endParaRPr lang="fa-IR" b="1" dirty="0" smtClean="0">
              <a:cs typeface="B Yagut" pitchFamily="2" charset="-78"/>
            </a:endParaRPr>
          </a:p>
          <a:p>
            <a:pPr marL="0" indent="0" algn="r" rtl="1">
              <a:buNone/>
            </a:pPr>
            <a:r>
              <a:rPr lang="fa-IR" sz="2800" dirty="0" smtClean="0">
                <a:cs typeface="B Yagut" pitchFamily="2" charset="-78"/>
              </a:rPr>
              <a:t>1)نمودارارایه خدمات باروری ویژه (روش موقت) را رسم نمایید. </a:t>
            </a:r>
          </a:p>
          <a:p>
            <a:pPr marL="0" indent="0" algn="r" rtl="1">
              <a:buNone/>
            </a:pPr>
            <a:endParaRPr lang="fa-IR" sz="2800" dirty="0" smtClean="0">
              <a:cs typeface="B Yagut" pitchFamily="2" charset="-78"/>
            </a:endParaRPr>
          </a:p>
          <a:p>
            <a:pPr marL="0" indent="0" algn="r" rtl="1">
              <a:buNone/>
            </a:pPr>
            <a:r>
              <a:rPr lang="fa-IR" sz="2800" dirty="0" smtClean="0">
                <a:cs typeface="B Yagut" pitchFamily="2" charset="-78"/>
              </a:rPr>
              <a:t>2)مراجعه کننده داراي کودك کمتر از 24 ماه را ازنظر مراقبت باروری ویژه طبقه بندی نمایید.</a:t>
            </a:r>
          </a:p>
          <a:p>
            <a:pPr marL="0" indent="0" algn="r" rtl="1">
              <a:buNone/>
            </a:pPr>
            <a:endParaRPr lang="fa-IR" sz="2800" dirty="0" smtClean="0">
              <a:cs typeface="B Yagut" pitchFamily="2" charset="-78"/>
            </a:endParaRPr>
          </a:p>
          <a:p>
            <a:pPr marL="0" indent="0" algn="r" rtl="1">
              <a:buNone/>
            </a:pPr>
            <a:r>
              <a:rPr lang="fa-IR" sz="2800" dirty="0" smtClean="0">
                <a:cs typeface="B Yagut" pitchFamily="2" charset="-78"/>
              </a:rPr>
              <a:t>3)بیماری های مجاز دریافت خدمات مراقبت باروری ویژه (روش موقت )</a:t>
            </a:r>
          </a:p>
          <a:p>
            <a:pPr marL="0" indent="0" algn="r" rtl="1">
              <a:buNone/>
            </a:pPr>
            <a:r>
              <a:rPr lang="fa-IR" sz="2800" dirty="0" smtClean="0">
                <a:cs typeface="B Yagut" pitchFamily="2" charset="-78"/>
              </a:rPr>
              <a:t>را لیست نمایید.</a:t>
            </a:r>
          </a:p>
          <a:p>
            <a:pPr marL="0" indent="0" algn="r" rtl="1">
              <a:buNone/>
            </a:pPr>
            <a:endParaRPr lang="fa-IR" sz="2800" dirty="0" smtClean="0">
              <a:cs typeface="B Yagut" pitchFamily="2" charset="-78"/>
            </a:endParaRPr>
          </a:p>
          <a:p>
            <a:pPr marL="0" indent="0" algn="r" rtl="1">
              <a:buNone/>
            </a:pPr>
            <a:r>
              <a:rPr lang="fa-IR" sz="2800" dirty="0" smtClean="0">
                <a:cs typeface="B Yagut" pitchFamily="2" charset="-78"/>
              </a:rPr>
              <a:t>4) افراد واجد شرایط دریافت مراقبت باروری ویژه رادر جمعیت تحت پوشش شناسایی نمایید.</a:t>
            </a:r>
          </a:p>
          <a:p>
            <a:pPr marL="514350" indent="-514350" algn="r" rtl="1">
              <a:buNone/>
            </a:pPr>
            <a:endParaRPr lang="fa-IR" b="1" dirty="0" smtClean="0">
              <a:cs typeface="B Yagut" pitchFamily="2" charset="-78"/>
            </a:endParaRPr>
          </a:p>
          <a:p>
            <a:pPr marL="514350" indent="-514350" algn="r" rtl="1">
              <a:buFont typeface="+mj-lt"/>
              <a:buAutoNum type="arabicParenR"/>
            </a:pPr>
            <a:endParaRPr lang="fa-IR" b="1" dirty="0" smtClean="0">
              <a:cs typeface="B Yagut" pitchFamily="2" charset="-78"/>
            </a:endParaRPr>
          </a:p>
          <a:p>
            <a:pPr marL="514350" indent="-514350" algn="r" rtl="1">
              <a:buFont typeface="+mj-lt"/>
              <a:buAutoNum type="arabicParenR"/>
            </a:pPr>
            <a:endParaRPr lang="fa-IR" b="1" dirty="0" smtClean="0">
              <a:cs typeface="B Yagut" pitchFamily="2" charset="-78"/>
            </a:endParaRPr>
          </a:p>
          <a:p>
            <a:pPr marL="514350" indent="-514350" algn="r" rtl="1">
              <a:buFont typeface="+mj-lt"/>
              <a:buAutoNum type="arabicParenR"/>
            </a:pPr>
            <a:endParaRPr lang="fa-IR" b="1" dirty="0" smtClean="0">
              <a:cs typeface="B Yagut" pitchFamily="2" charset="-78"/>
            </a:endParaRPr>
          </a:p>
          <a:p>
            <a:pPr marL="514350" indent="-514350" algn="r" rtl="1">
              <a:buFont typeface="+mj-lt"/>
              <a:buAutoNum type="arabicParenR"/>
            </a:pPr>
            <a:endParaRPr lang="fa-IR" dirty="0" smtClean="0">
              <a:cs typeface="B Yagut" pitchFamily="2" charset="-78"/>
            </a:endParaRPr>
          </a:p>
          <a:p>
            <a:pPr marL="514350" indent="-514350" algn="r" rtl="1">
              <a:buNone/>
            </a:pPr>
            <a:endParaRPr lang="fa-IR" b="1" dirty="0" smtClean="0">
              <a:cs typeface="B Yagut" pitchFamily="2" charset="-78"/>
            </a:endParaRPr>
          </a:p>
        </p:txBody>
      </p:sp>
      <p:pic>
        <p:nvPicPr>
          <p:cNvPr id="4" name="17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752600" y="60960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7000"/>
    </mc:Choice>
    <mc:Fallback xmlns="">
      <p:transition spd="slow" advTm="37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40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4000" dirty="0" smtClean="0">
                <a:cs typeface="B Yagut" pitchFamily="2" charset="-78"/>
              </a:rPr>
              <a:t>منابع</a:t>
            </a:r>
            <a:endParaRPr lang="en-US" sz="4000" dirty="0">
              <a:cs typeface="B Yagut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180528" y="1357298"/>
            <a:ext cx="9324528" cy="5143536"/>
          </a:xfrm>
        </p:spPr>
        <p:txBody>
          <a:bodyPr>
            <a:normAutofit/>
          </a:bodyPr>
          <a:lstStyle/>
          <a:p>
            <a:pPr algn="r" rtl="1"/>
            <a:r>
              <a:rPr lang="fa-IR" sz="2800" dirty="0" smtClean="0">
                <a:latin typeface="+mj-lt"/>
                <a:ea typeface="+mj-ea"/>
                <a:cs typeface="B Yagut" pitchFamily="2" charset="-78"/>
              </a:rPr>
              <a:t>دفترسلامت جمعیت ،خانواده ومدارس ،بسته مراقبت های ادغام یافته باروری سالم و جمعیت ویژه مراقب سلامت</a:t>
            </a:r>
            <a:r>
              <a:rPr lang="fa-IR" sz="2800" dirty="0" smtClean="0">
                <a:cs typeface="B Yagut" pitchFamily="2" charset="-78"/>
              </a:rPr>
              <a:t> ،</a:t>
            </a:r>
            <a:r>
              <a:rPr lang="fa-IR" sz="2800" dirty="0" smtClean="0">
                <a:latin typeface="+mj-lt"/>
                <a:ea typeface="+mj-ea"/>
                <a:cs typeface="B Yagut" pitchFamily="2" charset="-78"/>
              </a:rPr>
              <a:t> وزارت بهداشت درمان وآموزش پزشکی-سال</a:t>
            </a:r>
            <a:r>
              <a:rPr lang="fa-IR" sz="2800" dirty="0" smtClean="0">
                <a:cs typeface="B Yagut" pitchFamily="2" charset="-78"/>
              </a:rPr>
              <a:t> 1398</a:t>
            </a:r>
          </a:p>
          <a:p>
            <a:pPr algn="r" rtl="1"/>
            <a:endParaRPr lang="fa-IR" sz="2800" dirty="0" smtClean="0">
              <a:latin typeface="+mj-lt"/>
              <a:ea typeface="+mj-ea"/>
              <a:cs typeface="B Yagut" pitchFamily="2" charset="-78"/>
            </a:endParaRPr>
          </a:p>
          <a:p>
            <a:pPr algn="r" rtl="1"/>
            <a:r>
              <a:rPr lang="fa-IR" sz="2800" dirty="0" smtClean="0">
                <a:cs typeface="B Yagut" pitchFamily="2" charset="-78"/>
              </a:rPr>
              <a:t>دفترسلامت جمعیت ،خانواده ومدارس ، </a:t>
            </a:r>
            <a:r>
              <a:rPr lang="fa-IR" sz="2800" dirty="0" smtClean="0">
                <a:latin typeface="+mj-lt"/>
                <a:ea typeface="+mj-ea"/>
                <a:cs typeface="B Yagut" pitchFamily="2" charset="-78"/>
              </a:rPr>
              <a:t>دستورالعمل </a:t>
            </a:r>
            <a:r>
              <a:rPr lang="fa-IR" sz="2800" dirty="0">
                <a:latin typeface="+mj-lt"/>
                <a:ea typeface="+mj-ea"/>
                <a:cs typeface="B Yagut" pitchFamily="2" charset="-78"/>
              </a:rPr>
              <a:t>کشوری ارایه  خدمات مراقبت باروری </a:t>
            </a:r>
            <a:r>
              <a:rPr lang="fa-IR" sz="2800" dirty="0" smtClean="0">
                <a:cs typeface="B Yagut" pitchFamily="2" charset="-78"/>
              </a:rPr>
              <a:t>وزارت بهداشت درمان وآموزش پزشکی-سال 1398 </a:t>
            </a:r>
          </a:p>
          <a:p>
            <a:pPr algn="r" rtl="1"/>
            <a:endParaRPr lang="fa-IR" sz="2800" dirty="0" smtClean="0">
              <a:cs typeface="B Yagut" pitchFamily="2" charset="-78"/>
            </a:endParaRPr>
          </a:p>
          <a:p>
            <a:pPr algn="r" rtl="1"/>
            <a:r>
              <a:rPr lang="fa-IR" sz="2800" dirty="0" smtClean="0">
                <a:latin typeface="+mj-lt"/>
                <a:ea typeface="+mj-ea"/>
                <a:cs typeface="B Yagut" pitchFamily="2" charset="-78"/>
              </a:rPr>
              <a:t>کتاب سلامت باروری (مجموعه کتب آموزش بهورزی)-سال 1390</a:t>
            </a:r>
          </a:p>
          <a:p>
            <a:pPr algn="r" rtl="1"/>
            <a:endParaRPr lang="en-US" sz="2800" b="1" dirty="0" smtClean="0">
              <a:latin typeface="+mj-lt"/>
              <a:ea typeface="+mj-ea"/>
              <a:cs typeface="B Yagut" pitchFamily="2" charset="-78"/>
            </a:endParaRPr>
          </a:p>
          <a:p>
            <a:pPr algn="r" rtl="1">
              <a:buNone/>
            </a:pPr>
            <a:endParaRPr lang="fa-IR" b="1" dirty="0">
              <a:latin typeface="+mj-lt"/>
              <a:ea typeface="+mj-ea"/>
              <a:cs typeface="B Yagut" pitchFamily="2" charset="-78"/>
            </a:endParaRPr>
          </a:p>
        </p:txBody>
      </p:sp>
      <p:pic>
        <p:nvPicPr>
          <p:cNvPr id="4" name="18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143000" y="71628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7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4976909"/>
          </a:xfrm>
        </p:spPr>
        <p:txBody>
          <a:bodyPr/>
          <a:lstStyle/>
          <a:p>
            <a:pPr algn="ctr">
              <a:buNone/>
            </a:pPr>
            <a:r>
              <a:rPr lang="fa-IR" sz="4000" dirty="0" smtClean="0">
                <a:cs typeface="2  Yagut" pitchFamily="2" charset="-78"/>
              </a:rPr>
              <a:t>لطفا نظرات و پیشنهادات خود پیرامون این بسته آموزشی </a:t>
            </a:r>
          </a:p>
          <a:p>
            <a:pPr algn="ctr">
              <a:buNone/>
            </a:pPr>
            <a:r>
              <a:rPr lang="fa-IR" sz="4000" dirty="0" smtClean="0">
                <a:cs typeface="2  Yagut" pitchFamily="2" charset="-78"/>
              </a:rPr>
              <a:t>       را به آدرس زیر ارسال کنید.</a:t>
            </a:r>
          </a:p>
          <a:p>
            <a:pPr algn="ctr">
              <a:buNone/>
            </a:pPr>
            <a:endParaRPr lang="fa-IR" sz="4000" dirty="0" smtClean="0">
              <a:cs typeface="2  Yagut" pitchFamily="2" charset="-78"/>
            </a:endParaRPr>
          </a:p>
          <a:p>
            <a:pPr algn="ctr">
              <a:buNone/>
            </a:pPr>
            <a:r>
              <a:rPr lang="en-US" dirty="0" smtClean="0">
                <a:cs typeface="2  Yagut" pitchFamily="2" charset="-78"/>
              </a:rPr>
              <a:t>behdasht@guoms.ac.ir</a:t>
            </a:r>
            <a:endParaRPr lang="fa-IR" dirty="0" smtClean="0">
              <a:cs typeface="2  Yagut" pitchFamily="2" charset="-78"/>
            </a:endParaRPr>
          </a:p>
          <a:p>
            <a:pPr algn="ctr">
              <a:buNone/>
            </a:pPr>
            <a:endParaRPr lang="en-US" dirty="0" smtClean="0"/>
          </a:p>
        </p:txBody>
      </p:sp>
      <p:pic>
        <p:nvPicPr>
          <p:cNvPr id="2" name="19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838200" y="6820469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2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915816" y="260648"/>
            <a:ext cx="2857520" cy="767578"/>
          </a:xfrm>
        </p:spPr>
        <p:txBody>
          <a:bodyPr>
            <a:normAutofit fontScale="90000"/>
          </a:bodyPr>
          <a:lstStyle/>
          <a:p>
            <a:pPr algn="r">
              <a:spcBef>
                <a:spcPct val="20000"/>
              </a:spcBef>
            </a:pPr>
            <a:r>
              <a:rPr lang="en-US" sz="3600" dirty="0" smtClean="0">
                <a:latin typeface="B Yagut"/>
                <a:ea typeface="+mn-ea"/>
                <a:cs typeface="2  Yagut" pitchFamily="2" charset="-78"/>
              </a:rPr>
              <a:t>  </a:t>
            </a:r>
            <a:r>
              <a:rPr lang="fa-IR" sz="3600" dirty="0" smtClean="0">
                <a:latin typeface="B Yagut"/>
                <a:ea typeface="+mn-ea"/>
                <a:cs typeface="2  Yagut" pitchFamily="2" charset="-78"/>
              </a:rPr>
              <a:t>      </a:t>
            </a:r>
            <a:r>
              <a:rPr lang="fa-IR" sz="3100" dirty="0" smtClean="0">
                <a:latin typeface="B Yagut"/>
                <a:ea typeface="+mn-ea"/>
                <a:cs typeface="B Yagut" pitchFamily="2" charset="-78"/>
              </a:rPr>
              <a:t>مشخصات سند</a:t>
            </a:r>
            <a:endParaRPr lang="fa-IR" sz="3600" dirty="0">
              <a:latin typeface="B Yagut"/>
              <a:ea typeface="+mn-ea"/>
              <a:cs typeface="B Yagut" pitchFamily="2" charset="-78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575050" y="273050"/>
            <a:ext cx="5211792" cy="5853113"/>
          </a:xfrm>
        </p:spPr>
        <p:txBody>
          <a:bodyPr>
            <a:normAutofit/>
          </a:bodyPr>
          <a:lstStyle/>
          <a:p>
            <a:pPr marL="0" indent="0" algn="r">
              <a:buNone/>
            </a:pPr>
            <a:endParaRPr lang="en-US" sz="2800" dirty="0" smtClean="0"/>
          </a:p>
          <a:p>
            <a:pPr marL="0" indent="0" algn="r">
              <a:buNone/>
            </a:pPr>
            <a:r>
              <a:rPr lang="fa-IR" sz="3000" dirty="0" smtClean="0">
                <a:latin typeface="B Yagut"/>
                <a:cs typeface="2  Yagut" pitchFamily="2" charset="-78"/>
              </a:rPr>
              <a:t>مشخصات بسته آموزشی</a:t>
            </a:r>
          </a:p>
          <a:p>
            <a:pPr marL="0" indent="0" algn="r">
              <a:buNone/>
            </a:pPr>
            <a:endParaRPr lang="fa-IR" sz="2800" dirty="0" smtClean="0"/>
          </a:p>
          <a:p>
            <a:pPr marL="0" indent="0" algn="r">
              <a:buNone/>
            </a:pPr>
            <a:r>
              <a:rPr lang="fa-IR" sz="2800" dirty="0" smtClean="0">
                <a:latin typeface="B Yagut"/>
                <a:cs typeface="2  Yagut"/>
              </a:rPr>
              <a:t>حیطه درس:سلامت باروری</a:t>
            </a:r>
          </a:p>
          <a:p>
            <a:pPr marL="0" indent="0" algn="r">
              <a:buNone/>
            </a:pPr>
            <a:endParaRPr lang="fa-IR" sz="2400" dirty="0" smtClean="0"/>
          </a:p>
          <a:p>
            <a:pPr marL="0" indent="0" algn="r">
              <a:buNone/>
            </a:pPr>
            <a:r>
              <a:rPr lang="fa-IR" sz="2800" dirty="0" smtClean="0">
                <a:latin typeface="B Yagut"/>
                <a:cs typeface="2  Yagut" pitchFamily="2" charset="-78"/>
              </a:rPr>
              <a:t>تاریخ آخرین بازنگری:15تیر 1399</a:t>
            </a:r>
          </a:p>
          <a:p>
            <a:pPr marL="0" indent="0" algn="r">
              <a:buNone/>
            </a:pPr>
            <a:endParaRPr lang="fa-IR" sz="2400" dirty="0" smtClean="0"/>
          </a:p>
          <a:p>
            <a:pPr marL="0" indent="0" algn="r">
              <a:buNone/>
            </a:pPr>
            <a:r>
              <a:rPr lang="fa-IR" sz="2800" dirty="0" smtClean="0">
                <a:cs typeface="2  Yagut"/>
              </a:rPr>
              <a:t>نوبت </a:t>
            </a:r>
            <a:r>
              <a:rPr lang="fa-IR" sz="2800" smtClean="0">
                <a:cs typeface="2  Yagut"/>
              </a:rPr>
              <a:t>تهیه :2</a:t>
            </a:r>
            <a:endParaRPr lang="fa-IR" sz="2800" dirty="0" smtClean="0">
              <a:cs typeface="2  Yagut"/>
            </a:endParaRPr>
          </a:p>
          <a:p>
            <a:pPr marL="0" indent="0" algn="r">
              <a:buNone/>
            </a:pPr>
            <a:endParaRPr lang="fa-IR" sz="2400" dirty="0" smtClean="0"/>
          </a:p>
          <a:p>
            <a:pPr marL="0" indent="0" algn="r">
              <a:buNone/>
            </a:pPr>
            <a:r>
              <a:rPr lang="fa-IR" sz="2400" dirty="0" smtClean="0">
                <a:cs typeface="2  Yagut"/>
              </a:rPr>
              <a:t> </a:t>
            </a:r>
            <a:r>
              <a:rPr lang="fa-IR" sz="2800" dirty="0" smtClean="0">
                <a:latin typeface="B Yagut"/>
                <a:cs typeface="2  Yagut" pitchFamily="2" charset="-78"/>
              </a:rPr>
              <a:t>نام فایل</a:t>
            </a:r>
            <a:r>
              <a:rPr lang="en-US" sz="2400" dirty="0" smtClean="0"/>
              <a:t>:SB-tasmim-baraye-bardary-ya-pishgiry-as-an-edi2 </a:t>
            </a:r>
            <a:endParaRPr lang="fa-IR" sz="2400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>
          <a:xfrm>
            <a:off x="285720" y="836712"/>
            <a:ext cx="3179793" cy="5616624"/>
          </a:xfrm>
        </p:spPr>
        <p:txBody>
          <a:bodyPr>
            <a:normAutofit fontScale="62500" lnSpcReduction="20000"/>
          </a:bodyPr>
          <a:lstStyle/>
          <a:p>
            <a:pPr algn="ctr"/>
            <a:r>
              <a:rPr lang="fa-IR" sz="4000" dirty="0" smtClean="0">
                <a:cs typeface="2  Yagut"/>
              </a:rPr>
              <a:t>مشخصات مدرس</a:t>
            </a:r>
          </a:p>
          <a:p>
            <a:endParaRPr lang="fa-IR" dirty="0"/>
          </a:p>
          <a:p>
            <a:endParaRPr lang="fa-IR" dirty="0" smtClean="0"/>
          </a:p>
          <a:p>
            <a:endParaRPr lang="fa-IR" dirty="0"/>
          </a:p>
          <a:p>
            <a:pPr algn="ctr"/>
            <a:endParaRPr lang="fa-IR" sz="3200" dirty="0" smtClean="0">
              <a:latin typeface="B Yagut"/>
            </a:endParaRPr>
          </a:p>
          <a:p>
            <a:pPr algn="ctr"/>
            <a:endParaRPr lang="fa-IR" sz="3200" dirty="0" smtClean="0">
              <a:latin typeface="B Yagut"/>
            </a:endParaRPr>
          </a:p>
          <a:p>
            <a:pPr algn="ctr"/>
            <a:r>
              <a:rPr lang="fa-IR" sz="3200" dirty="0" smtClean="0">
                <a:latin typeface="B Yagut"/>
              </a:rPr>
              <a:t>  </a:t>
            </a:r>
          </a:p>
          <a:p>
            <a:pPr algn="ctr"/>
            <a:endParaRPr lang="fa-IR" sz="3300" dirty="0" smtClean="0">
              <a:latin typeface="B Yagut"/>
            </a:endParaRPr>
          </a:p>
          <a:p>
            <a:pPr algn="ctr"/>
            <a:r>
              <a:rPr lang="fa-IR" sz="4000" dirty="0" smtClean="0">
                <a:latin typeface="B Yagut"/>
              </a:rPr>
              <a:t> </a:t>
            </a:r>
            <a:r>
              <a:rPr lang="fa-IR" sz="4000" dirty="0" smtClean="0">
                <a:latin typeface="B Yagut"/>
                <a:cs typeface="2  Yagut" pitchFamily="2" charset="-78"/>
              </a:rPr>
              <a:t>اعظم درویشی </a:t>
            </a:r>
          </a:p>
          <a:p>
            <a:pPr algn="ctr"/>
            <a:endParaRPr lang="fa-IR" sz="2800" dirty="0" smtClean="0">
              <a:latin typeface="B Yagut"/>
            </a:endParaRPr>
          </a:p>
          <a:p>
            <a:pPr algn="ctr"/>
            <a:r>
              <a:rPr lang="fa-IR" sz="4000" dirty="0" smtClean="0">
                <a:latin typeface="B Yagut"/>
                <a:cs typeface="2  Yagut"/>
              </a:rPr>
              <a:t>کارشناس بهداشت عمومی</a:t>
            </a:r>
          </a:p>
          <a:p>
            <a:pPr algn="ctr"/>
            <a:endParaRPr lang="fa-IR" sz="2800" dirty="0" smtClean="0">
              <a:latin typeface="B Yagut"/>
            </a:endParaRPr>
          </a:p>
          <a:p>
            <a:pPr algn="ctr"/>
            <a:r>
              <a:rPr lang="fa-IR" sz="4000" dirty="0" smtClean="0">
                <a:latin typeface="B Yagut"/>
                <a:cs typeface="2  Yagut" pitchFamily="2" charset="-78"/>
              </a:rPr>
              <a:t>مربی بهداشت خانواده </a:t>
            </a:r>
          </a:p>
          <a:p>
            <a:pPr algn="ctr"/>
            <a:r>
              <a:rPr lang="fa-IR" sz="3600" dirty="0" smtClean="0">
                <a:latin typeface="B Yagut"/>
                <a:cs typeface="2  Yagut" pitchFamily="2" charset="-78"/>
              </a:rPr>
              <a:t> مرکز آموزش بهورزی شهرستان گرگان</a:t>
            </a:r>
          </a:p>
          <a:p>
            <a:pPr algn="ctr"/>
            <a:endParaRPr lang="fa-IR" sz="2800" dirty="0" smtClean="0">
              <a:latin typeface="B Yagut"/>
              <a:cs typeface="2  Yagut" pitchFamily="2" charset="-78"/>
            </a:endParaRPr>
          </a:p>
          <a:p>
            <a:pPr algn="ctr"/>
            <a:r>
              <a:rPr lang="fa-IR" sz="4000" dirty="0" smtClean="0">
                <a:latin typeface="B Yagut"/>
                <a:cs typeface="2  Yagut" pitchFamily="2" charset="-78"/>
              </a:rPr>
              <a:t>دانشگاه علوم پزشکی و خدمات بهداشتی درمانی گلستان</a:t>
            </a:r>
            <a:endParaRPr lang="fa-IR" sz="4000" dirty="0">
              <a:latin typeface="B Yagut"/>
              <a:cs typeface="2  Yagut" pitchFamily="2" charset="-78"/>
            </a:endParaRPr>
          </a:p>
        </p:txBody>
      </p:sp>
      <p:pic>
        <p:nvPicPr>
          <p:cNvPr id="1029" name="Picture 5" descr="C:\Users\sharp\Desktop\عکس اعظم 001.jpg"/>
          <p:cNvPicPr>
            <a:picLocks noChangeAspect="1" noChangeArrowheads="1"/>
          </p:cNvPicPr>
          <p:nvPr/>
        </p:nvPicPr>
        <p:blipFill>
          <a:blip r:embed="rId4" cstate="print"/>
          <a:srcRect l="23469" t="4500" r="31121" b="59555"/>
          <a:stretch>
            <a:fillRect/>
          </a:stretch>
        </p:blipFill>
        <p:spPr bwMode="auto">
          <a:xfrm>
            <a:off x="395536" y="1340768"/>
            <a:ext cx="2428956" cy="1728192"/>
          </a:xfrm>
          <a:prstGeom prst="rect">
            <a:avLst/>
          </a:prstGeom>
          <a:noFill/>
        </p:spPr>
      </p:pic>
      <p:pic>
        <p:nvPicPr>
          <p:cNvPr id="2" name="02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990600" y="70866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898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/>
    </mc:Choice>
    <mc:Fallback xmlns="">
      <p:transition spd="slow" advTm="2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66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500043"/>
            <a:ext cx="7772400" cy="1071569"/>
          </a:xfrm>
        </p:spPr>
        <p:txBody>
          <a:bodyPr>
            <a:normAutofit/>
          </a:bodyPr>
          <a:lstStyle/>
          <a:p>
            <a:r>
              <a:rPr lang="fa-IR" sz="4000" dirty="0" smtClean="0">
                <a:cs typeface="2  Yagut" pitchFamily="2" charset="-78"/>
              </a:rPr>
              <a:t>اهداف آموزشی</a:t>
            </a:r>
            <a:endParaRPr lang="en-US" sz="4000" dirty="0">
              <a:cs typeface="2  Yagut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-324544" y="1571612"/>
            <a:ext cx="9577064" cy="5286388"/>
          </a:xfrm>
        </p:spPr>
        <p:txBody>
          <a:bodyPr>
            <a:normAutofit/>
          </a:bodyPr>
          <a:lstStyle/>
          <a:p>
            <a:pPr algn="r" rtl="1"/>
            <a:r>
              <a:rPr lang="en-US" sz="2800" dirty="0" smtClean="0">
                <a:solidFill>
                  <a:schemeClr val="tx1"/>
                </a:solidFill>
                <a:cs typeface="B Yagut" pitchFamily="2" charset="-78"/>
              </a:rPr>
              <a:t>    </a:t>
            </a:r>
            <a:r>
              <a:rPr lang="fa-IR" sz="2800" dirty="0" smtClean="0">
                <a:solidFill>
                  <a:schemeClr val="tx1"/>
                </a:solidFill>
                <a:cs typeface="B Yagut" pitchFamily="2" charset="-78"/>
              </a:rPr>
              <a:t>انتظار </a:t>
            </a:r>
            <a:r>
              <a:rPr lang="fa-IR" sz="2800" dirty="0">
                <a:solidFill>
                  <a:schemeClr val="tx1"/>
                </a:solidFill>
                <a:cs typeface="B Yagut" pitchFamily="2" charset="-78"/>
              </a:rPr>
              <a:t>می </a:t>
            </a:r>
            <a:r>
              <a:rPr lang="fa-IR" sz="2800" dirty="0" smtClean="0">
                <a:solidFill>
                  <a:schemeClr val="tx1"/>
                </a:solidFill>
                <a:cs typeface="B Yagut" pitchFamily="2" charset="-78"/>
              </a:rPr>
              <a:t>رودفراگیرپس از مطالعه این درس بتواند:</a:t>
            </a:r>
            <a:endParaRPr lang="en-US" sz="2800" dirty="0" smtClean="0">
              <a:solidFill>
                <a:schemeClr val="tx1"/>
              </a:solidFill>
              <a:cs typeface="B Yagut" pitchFamily="2" charset="-78"/>
            </a:endParaRPr>
          </a:p>
          <a:p>
            <a:pPr algn="r" rtl="1"/>
            <a:endParaRPr lang="fa-IR" sz="2800" dirty="0" smtClean="0">
              <a:solidFill>
                <a:schemeClr val="tx1"/>
              </a:solidFill>
              <a:cs typeface="B Yagut" pitchFamily="2" charset="-78"/>
            </a:endParaRPr>
          </a:p>
          <a:p>
            <a:pPr algn="r" rtl="1">
              <a:buFontTx/>
              <a:buChar char="-"/>
            </a:pPr>
            <a:r>
              <a:rPr lang="fa-IR" sz="2800" dirty="0" smtClean="0">
                <a:solidFill>
                  <a:schemeClr val="tx1"/>
                </a:solidFill>
                <a:cs typeface="B Yagut" pitchFamily="2" charset="-78"/>
              </a:rPr>
              <a:t>خدمات پیشگیري ازبارداري پرخطردرزنان واجد شرایط راطبقه بندی نماید. </a:t>
            </a:r>
          </a:p>
          <a:p>
            <a:pPr algn="r" rtl="1">
              <a:buFontTx/>
              <a:buChar char="-"/>
            </a:pPr>
            <a:r>
              <a:rPr lang="fa-IR" sz="2800" dirty="0" smtClean="0">
                <a:solidFill>
                  <a:schemeClr val="tx1"/>
                </a:solidFill>
                <a:cs typeface="B Yagut" pitchFamily="2" charset="-78"/>
              </a:rPr>
              <a:t>مراقبت باروری ویژه را تعریف نماید.</a:t>
            </a:r>
            <a:endParaRPr lang="en-US" sz="2800" dirty="0" smtClean="0">
              <a:solidFill>
                <a:schemeClr val="tx1"/>
              </a:solidFill>
              <a:cs typeface="B Yagut" pitchFamily="2" charset="-78"/>
            </a:endParaRPr>
          </a:p>
          <a:p>
            <a:pPr algn="r" rtl="1">
              <a:buFontTx/>
              <a:buChar char="-"/>
            </a:pPr>
            <a:r>
              <a:rPr lang="fa-IR" sz="2800" dirty="0" smtClean="0">
                <a:solidFill>
                  <a:schemeClr val="tx1"/>
                </a:solidFill>
                <a:cs typeface="B Yagut" pitchFamily="2" charset="-78"/>
              </a:rPr>
              <a:t>زنان واحد شرایط پزشکی را تعریف کند.</a:t>
            </a:r>
          </a:p>
          <a:p>
            <a:pPr algn="r" rtl="1"/>
            <a:r>
              <a:rPr lang="en-US" sz="2800" dirty="0" smtClean="0">
                <a:solidFill>
                  <a:schemeClr val="tx1"/>
                </a:solidFill>
                <a:cs typeface="B Yagut" pitchFamily="2" charset="-78"/>
              </a:rPr>
              <a:t>-</a:t>
            </a:r>
            <a:r>
              <a:rPr lang="fa-IR" sz="2800" dirty="0" smtClean="0">
                <a:solidFill>
                  <a:schemeClr val="tx1"/>
                </a:solidFill>
                <a:cs typeface="B Yagut" pitchFamily="2" charset="-78"/>
              </a:rPr>
              <a:t>فرایندارایه خدمت روش بستن لوله های رحمی را بیان نماید.</a:t>
            </a:r>
            <a:endParaRPr lang="fa-IR" dirty="0" smtClean="0">
              <a:solidFill>
                <a:schemeClr val="tx1"/>
              </a:solidFill>
              <a:cs typeface="2  Yagut" pitchFamily="2" charset="-78"/>
            </a:endParaRPr>
          </a:p>
        </p:txBody>
      </p:sp>
      <p:pic>
        <p:nvPicPr>
          <p:cNvPr id="4" name="03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905000" y="73914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0"/>
    </mc:Choice>
    <mc:Fallback xmlns="">
      <p:transition spd="slow" advTm="3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11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4000" b="1" dirty="0" smtClean="0">
                <a:latin typeface="+mn-lt"/>
                <a:ea typeface="+mn-ea"/>
                <a:cs typeface="B Yagut" pitchFamily="2" charset="-78"/>
              </a:rPr>
              <a:t>عناوین آموزشی</a:t>
            </a:r>
            <a:endParaRPr lang="en-US" sz="4000" b="1" dirty="0">
              <a:latin typeface="+mn-lt"/>
              <a:ea typeface="+mn-ea"/>
              <a:cs typeface="B Yagut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972072"/>
          </a:xfrm>
        </p:spPr>
        <p:txBody>
          <a:bodyPr>
            <a:normAutofit/>
          </a:bodyPr>
          <a:lstStyle/>
          <a:p>
            <a:pPr algn="r" rtl="1"/>
            <a:r>
              <a:rPr lang="fa-IR" sz="2800" dirty="0" smtClean="0">
                <a:cs typeface="B Yagut" pitchFamily="2" charset="-78"/>
              </a:rPr>
              <a:t>مقدمه</a:t>
            </a:r>
            <a:endParaRPr lang="en-US" sz="2800" dirty="0" smtClean="0">
              <a:cs typeface="B Yagut" pitchFamily="2" charset="-78"/>
            </a:endParaRPr>
          </a:p>
          <a:p>
            <a:pPr algn="r" rtl="1"/>
            <a:r>
              <a:rPr lang="fa-IR" sz="2800" dirty="0" smtClean="0">
                <a:cs typeface="B Yagut" pitchFamily="2" charset="-78"/>
              </a:rPr>
              <a:t>تمایل به بارداری</a:t>
            </a:r>
          </a:p>
          <a:p>
            <a:pPr algn="r" rtl="1"/>
            <a:r>
              <a:rPr lang="fa-IR" sz="2800" dirty="0" smtClean="0">
                <a:cs typeface="B Yagut" pitchFamily="2" charset="-78"/>
              </a:rPr>
              <a:t>عدم تمایل به بارداری</a:t>
            </a:r>
            <a:endParaRPr lang="en-US" sz="2800" dirty="0" smtClean="0">
              <a:cs typeface="B Yagut" pitchFamily="2" charset="-78"/>
            </a:endParaRPr>
          </a:p>
          <a:p>
            <a:pPr algn="r" rtl="1"/>
            <a:r>
              <a:rPr lang="fa-IR" sz="2800" dirty="0" smtClean="0">
                <a:cs typeface="B Yagut" pitchFamily="2" charset="-78"/>
              </a:rPr>
              <a:t>زنان واجد شرایط پزشکی</a:t>
            </a:r>
          </a:p>
          <a:p>
            <a:pPr algn="r" rtl="1"/>
            <a:r>
              <a:rPr lang="fa-IR" sz="2800" dirty="0" smtClean="0">
                <a:cs typeface="B Yagut" pitchFamily="2" charset="-78"/>
              </a:rPr>
              <a:t>مراقبت باروری ویژه </a:t>
            </a:r>
          </a:p>
          <a:p>
            <a:pPr algn="r" rtl="1"/>
            <a:r>
              <a:rPr lang="fa-IR" sz="2800" dirty="0" smtClean="0">
                <a:cs typeface="B Yagut" pitchFamily="2" charset="-78"/>
              </a:rPr>
              <a:t>  بیماری های مجاز دریافت خدمات مراقبت باروری ویژه روش موقت</a:t>
            </a:r>
          </a:p>
          <a:p>
            <a:pPr algn="r" rtl="1"/>
            <a:r>
              <a:rPr lang="fa-IR" sz="2800" dirty="0" smtClean="0">
                <a:cs typeface="B Yagut" pitchFamily="2" charset="-78"/>
              </a:rPr>
              <a:t>خدمات پیشگیری از بارداری پرخطر در زنان واجد شرایط</a:t>
            </a:r>
          </a:p>
          <a:p>
            <a:pPr algn="r" rtl="1"/>
            <a:r>
              <a:rPr lang="fa-IR" sz="2800" dirty="0" smtClean="0">
                <a:cs typeface="B Yagut" pitchFamily="2" charset="-78"/>
              </a:rPr>
              <a:t>ارایه خدمات باروری ویژه (روش بستن لوله های رحمی)</a:t>
            </a:r>
          </a:p>
          <a:p>
            <a:pPr algn="r" rtl="1"/>
            <a:endParaRPr lang="fa-IR" dirty="0" smtClean="0">
              <a:cs typeface="2  Yagut"/>
            </a:endParaRPr>
          </a:p>
        </p:txBody>
      </p:sp>
      <p:pic>
        <p:nvPicPr>
          <p:cNvPr id="4" name="04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524000" y="73914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5000"/>
    </mc:Choice>
    <mc:Fallback xmlns="">
      <p:transition spd="slow" advTm="3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76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71480"/>
            <a:ext cx="8229600" cy="857256"/>
          </a:xfrm>
        </p:spPr>
        <p:txBody>
          <a:bodyPr>
            <a:normAutofit/>
          </a:bodyPr>
          <a:lstStyle/>
          <a:p>
            <a:r>
              <a:rPr lang="fa-IR" sz="4000" dirty="0" smtClean="0">
                <a:latin typeface="+mn-lt"/>
                <a:ea typeface="+mn-ea"/>
                <a:cs typeface="B Yagut" pitchFamily="2" charset="-78"/>
              </a:rPr>
              <a:t>مقدمه</a:t>
            </a:r>
            <a:endParaRPr lang="en-US" sz="4000" dirty="0">
              <a:latin typeface="+mn-lt"/>
              <a:ea typeface="+mn-ea"/>
              <a:cs typeface="B Yagut" pitchFamily="2" charset="-78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-152400" y="1628800"/>
            <a:ext cx="9296400" cy="28253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buNone/>
            </a:pPr>
            <a:r>
              <a:rPr lang="fa-IR" dirty="0" smtClean="0">
                <a:cs typeface="2  Yagut" pitchFamily="2" charset="-78"/>
              </a:rPr>
              <a:t>    </a:t>
            </a:r>
          </a:p>
          <a:p>
            <a:pPr algn="r" rtl="1">
              <a:buNone/>
            </a:pPr>
            <a:r>
              <a:rPr lang="fa-IR" sz="2800" dirty="0" smtClean="0">
                <a:cs typeface="2  Yagut" pitchFamily="2" charset="-78"/>
              </a:rPr>
              <a:t>     </a:t>
            </a:r>
            <a:r>
              <a:rPr lang="fa-IR" sz="2800" dirty="0" smtClean="0">
                <a:cs typeface="B Yagut" pitchFamily="2" charset="-78"/>
              </a:rPr>
              <a:t>بارداري و فرزند آوري نياز فطــري انسان ها است . يكي از اصول ارايه خدمات سلامت ، حفظ و ارتقاي سلامت باروري زنان و مردان مي باشد . سلامت جنسی و باروري محور اصلی تداوم و پایداري ازدواج، پویایی و بالندگی خانواده است. در اين راستا همه زنان و مردان حق دارند در مورد باروري خود آزادانه و مسئولانه تصميم بگيرند . </a:t>
            </a:r>
            <a:endParaRPr lang="en-US" sz="2800" dirty="0">
              <a:cs typeface="B Yagut" pitchFamily="2" charset="-78"/>
            </a:endParaRPr>
          </a:p>
        </p:txBody>
      </p:sp>
      <p:pic>
        <p:nvPicPr>
          <p:cNvPr id="3" name="05.wma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828800" y="7543800"/>
            <a:ext cx="609600" cy="60960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 advTm="31000"/>
    </mc:Choice>
    <mc:Fallback xmlns="">
      <p:transition spd="slow" advTm="3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95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2844" y="0"/>
            <a:ext cx="8858312" cy="6715148"/>
          </a:xfrm>
        </p:spPr>
        <p:txBody>
          <a:bodyPr>
            <a:normAutofit/>
          </a:bodyPr>
          <a:lstStyle/>
          <a:p>
            <a:pPr algn="just" rtl="1">
              <a:buNone/>
            </a:pPr>
            <a:r>
              <a:rPr lang="fa-IR" b="1" dirty="0" smtClean="0">
                <a:latin typeface="+mj-lt"/>
                <a:ea typeface="+mj-ea"/>
                <a:cs typeface="2  Yagut" pitchFamily="2" charset="-78"/>
              </a:rPr>
              <a:t>     </a:t>
            </a:r>
          </a:p>
          <a:p>
            <a:pPr algn="just" rtl="1">
              <a:buNone/>
            </a:pPr>
            <a:r>
              <a:rPr lang="fa-IR" sz="3400" b="1" dirty="0" smtClean="0">
                <a:latin typeface="+mj-lt"/>
                <a:ea typeface="+mj-ea"/>
                <a:cs typeface="2  Yagut" pitchFamily="2" charset="-78"/>
              </a:rPr>
              <a:t>          </a:t>
            </a:r>
          </a:p>
          <a:p>
            <a:pPr algn="ctr" rtl="1">
              <a:buNone/>
            </a:pPr>
            <a:r>
              <a:rPr lang="fa-IR" sz="4100" b="1" dirty="0" smtClean="0">
                <a:latin typeface="+mj-lt"/>
                <a:ea typeface="+mj-ea"/>
                <a:cs typeface="2  Yagut" pitchFamily="2" charset="-78"/>
              </a:rPr>
              <a:t>         </a:t>
            </a:r>
            <a:r>
              <a:rPr lang="fa-IR" sz="4100" b="1" dirty="0" smtClean="0">
                <a:cs typeface="B Yagut" pitchFamily="2" charset="-78"/>
              </a:rPr>
              <a:t>تمایل به بارداري</a:t>
            </a:r>
            <a:endParaRPr lang="en-US" sz="4100" b="1" dirty="0" smtClean="0">
              <a:cs typeface="B Yagut" pitchFamily="2" charset="-78"/>
            </a:endParaRPr>
          </a:p>
          <a:p>
            <a:pPr algn="just" rtl="1">
              <a:buNone/>
            </a:pPr>
            <a:endParaRPr lang="fa-IR" sz="3600" b="1" dirty="0" smtClean="0">
              <a:cs typeface="B Yagut" pitchFamily="2" charset="-78"/>
            </a:endParaRPr>
          </a:p>
          <a:p>
            <a:pPr algn="just" rtl="1"/>
            <a:r>
              <a:rPr lang="fa-IR" b="1" dirty="0" smtClean="0">
                <a:cs typeface="B Yagut" pitchFamily="2" charset="-78"/>
              </a:rPr>
              <a:t>سن فرد کمتر از 35 سال و کمتر از 12 ماه اقدام به باردار ی</a:t>
            </a:r>
          </a:p>
          <a:p>
            <a:pPr algn="just" rtl="1">
              <a:buNone/>
            </a:pPr>
            <a:r>
              <a:rPr lang="fa-IR" dirty="0" smtClean="0">
                <a:latin typeface="+mj-lt"/>
                <a:ea typeface="+mj-ea"/>
                <a:cs typeface="2  Yagut" pitchFamily="2" charset="-78"/>
              </a:rPr>
              <a:t>      </a:t>
            </a:r>
            <a:r>
              <a:rPr lang="fa-IR" sz="3300" dirty="0" smtClean="0">
                <a:latin typeface="+mj-lt"/>
                <a:ea typeface="+mj-ea"/>
                <a:cs typeface="2  Yagut" pitchFamily="2" charset="-78"/>
              </a:rPr>
              <a:t>براي انجام  مراقبت هاي پیش از بارداري به ماماارجاع داده می شود. </a:t>
            </a:r>
          </a:p>
          <a:p>
            <a:pPr algn="just" rtl="1">
              <a:buFont typeface="Arial" pitchFamily="34" charset="0"/>
              <a:buNone/>
            </a:pPr>
            <a:endParaRPr lang="fa-IR" sz="3600" b="1" dirty="0" smtClean="0">
              <a:cs typeface="B Yagut" pitchFamily="2" charset="-78"/>
            </a:endParaRPr>
          </a:p>
          <a:p>
            <a:pPr algn="just" rtl="1"/>
            <a:r>
              <a:rPr lang="fa-IR" b="1" dirty="0" smtClean="0">
                <a:cs typeface="B Yagut" pitchFamily="2" charset="-78"/>
              </a:rPr>
              <a:t>سن فردکمتر از 35 سال و بیش از 12 ماه اقدام  به باردار ی</a:t>
            </a:r>
          </a:p>
          <a:p>
            <a:pPr algn="just" rtl="1">
              <a:buNone/>
            </a:pPr>
            <a:r>
              <a:rPr lang="fa-IR" sz="3300" dirty="0" smtClean="0">
                <a:latin typeface="+mj-lt"/>
                <a:ea typeface="+mj-ea"/>
                <a:cs typeface="2  Yagut" pitchFamily="2" charset="-78"/>
              </a:rPr>
              <a:t>          از نظر مشکلات باروري</a:t>
            </a:r>
            <a:r>
              <a:rPr lang="fa-IR" sz="3300" dirty="0" smtClean="0">
                <a:cs typeface="2  Yagut" pitchFamily="2" charset="-78"/>
              </a:rPr>
              <a:t> بررسی</a:t>
            </a:r>
            <a:r>
              <a:rPr lang="fa-IR" sz="3300" dirty="0" smtClean="0">
                <a:latin typeface="+mj-lt"/>
                <a:ea typeface="+mj-ea"/>
                <a:cs typeface="2  Yagut" pitchFamily="2" charset="-78"/>
              </a:rPr>
              <a:t> شود. </a:t>
            </a:r>
          </a:p>
          <a:p>
            <a:pPr algn="just" rtl="1">
              <a:buFont typeface="Arial" pitchFamily="34" charset="0"/>
              <a:buNone/>
            </a:pPr>
            <a:endParaRPr lang="fa-IR" sz="3600" b="1" dirty="0" smtClean="0">
              <a:cs typeface="B Yagut" pitchFamily="2" charset="-78"/>
            </a:endParaRPr>
          </a:p>
          <a:p>
            <a:pPr algn="just" rtl="1">
              <a:buNone/>
            </a:pPr>
            <a:endParaRPr lang="fa-IR" dirty="0" smtClean="0">
              <a:latin typeface="+mj-lt"/>
              <a:ea typeface="+mj-ea"/>
              <a:cs typeface="2  Yagut" pitchFamily="2" charset="-78"/>
            </a:endParaRPr>
          </a:p>
          <a:p>
            <a:pPr algn="just" rtl="1">
              <a:buNone/>
            </a:pPr>
            <a:endParaRPr lang="fa-IR" dirty="0" smtClean="0">
              <a:latin typeface="+mj-lt"/>
              <a:ea typeface="+mj-ea"/>
              <a:cs typeface="2  Yagut" pitchFamily="2" charset="-78"/>
            </a:endParaRPr>
          </a:p>
        </p:txBody>
      </p:sp>
      <p:pic>
        <p:nvPicPr>
          <p:cNvPr id="2" name="06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295400" y="54864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6000"/>
    </mc:Choice>
    <mc:Fallback xmlns="">
      <p:transition spd="slow" advTm="5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12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282" y="-76200"/>
            <a:ext cx="8643998" cy="6215106"/>
          </a:xfrm>
        </p:spPr>
        <p:txBody>
          <a:bodyPr/>
          <a:lstStyle/>
          <a:p>
            <a:pPr algn="r" rtl="1"/>
            <a:endParaRPr lang="fa-IR" sz="2800" dirty="0" smtClean="0">
              <a:cs typeface="B Yagut" pitchFamily="2" charset="-78"/>
            </a:endParaRPr>
          </a:p>
          <a:p>
            <a:pPr algn="just" rtl="1"/>
            <a:r>
              <a:rPr lang="fa-IR" sz="2800" b="1" dirty="0" smtClean="0">
                <a:cs typeface="B Yagut" pitchFamily="2" charset="-78"/>
              </a:rPr>
              <a:t>سن فردبیش از 35 سال و کمتر از 6 ماه تمایل به باردار ی</a:t>
            </a:r>
          </a:p>
          <a:p>
            <a:pPr algn="just" rtl="1">
              <a:buNone/>
            </a:pPr>
            <a:r>
              <a:rPr lang="fa-IR" sz="2800" dirty="0" smtClean="0">
                <a:cs typeface="2  Yagut" pitchFamily="2" charset="-78"/>
              </a:rPr>
              <a:t>    براي انجام  مراقبت هاي پیش از بارداري به ماما ارجاع داده  می شود. </a:t>
            </a:r>
          </a:p>
          <a:p>
            <a:pPr algn="r" rtl="1">
              <a:buNone/>
            </a:pPr>
            <a:endParaRPr lang="fa-IR" sz="2800" dirty="0" smtClean="0">
              <a:cs typeface="B Yagut" pitchFamily="2" charset="-78"/>
            </a:endParaRPr>
          </a:p>
          <a:p>
            <a:pPr algn="r" rtl="1"/>
            <a:r>
              <a:rPr lang="fa-IR" sz="2800" dirty="0" smtClean="0">
                <a:cs typeface="B Yagut" pitchFamily="2" charset="-78"/>
              </a:rPr>
              <a:t>سن فرد بیش از 35 سال و بیش از 6 ماه ،تمایل به باردار ی</a:t>
            </a:r>
          </a:p>
          <a:p>
            <a:pPr algn="r" rtl="1">
              <a:buNone/>
            </a:pPr>
            <a:r>
              <a:rPr lang="fa-IR" sz="2800" dirty="0" smtClean="0">
                <a:latin typeface="+mj-lt"/>
                <a:ea typeface="+mj-ea"/>
                <a:cs typeface="2  Yagut" pitchFamily="2" charset="-78"/>
              </a:rPr>
              <a:t>     بررسی از نظر مشکلات باروري انجام شود</a:t>
            </a:r>
            <a:r>
              <a:rPr lang="fa-IR" dirty="0" smtClean="0">
                <a:cs typeface="B Yagut" pitchFamily="2" charset="-78"/>
              </a:rPr>
              <a:t>. </a:t>
            </a:r>
          </a:p>
          <a:p>
            <a:pPr algn="r" rtl="1"/>
            <a:endParaRPr lang="fa-IR" sz="2800" dirty="0" smtClean="0">
              <a:cs typeface="B Yagut" pitchFamily="2" charset="-78"/>
            </a:endParaRPr>
          </a:p>
          <a:p>
            <a:pPr rtl="1">
              <a:buNone/>
            </a:pPr>
            <a:endParaRPr lang="en-US" dirty="0"/>
          </a:p>
        </p:txBody>
      </p:sp>
      <p:pic>
        <p:nvPicPr>
          <p:cNvPr id="4" name="Picture 2" descr="C:\Users\asus\Desktop\images (2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33953" y="3091585"/>
            <a:ext cx="4876447" cy="3537815"/>
          </a:xfrm>
          <a:prstGeom prst="rect">
            <a:avLst/>
          </a:prstGeom>
          <a:noFill/>
        </p:spPr>
      </p:pic>
      <p:pic>
        <p:nvPicPr>
          <p:cNvPr id="2" name="07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914400" y="68580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3000"/>
    </mc:Choice>
    <mc:Fallback xmlns="">
      <p:transition spd="slow" advTm="3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27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500042"/>
            <a:ext cx="8401080" cy="6072230"/>
          </a:xfrm>
        </p:spPr>
        <p:txBody>
          <a:bodyPr>
            <a:normAutofit/>
          </a:bodyPr>
          <a:lstStyle/>
          <a:p>
            <a:pPr algn="ctr">
              <a:spcBef>
                <a:spcPct val="0"/>
              </a:spcBef>
              <a:buNone/>
            </a:pPr>
            <a:r>
              <a:rPr lang="fa-IR" sz="3600" b="1" dirty="0" smtClean="0">
                <a:cs typeface="B Yagut" pitchFamily="2" charset="-78"/>
              </a:rPr>
              <a:t>نداشتن تمایل به بارداري</a:t>
            </a:r>
          </a:p>
          <a:p>
            <a:pPr algn="ctr" rtl="1">
              <a:buNone/>
            </a:pPr>
            <a:endParaRPr lang="fa-IR" sz="2800" dirty="0" smtClean="0">
              <a:cs typeface="B Yagut" pitchFamily="2" charset="-78"/>
            </a:endParaRPr>
          </a:p>
          <a:p>
            <a:pPr algn="r" rtl="1">
              <a:buNone/>
            </a:pPr>
            <a:r>
              <a:rPr lang="fa-IR" sz="2800" dirty="0" smtClean="0">
                <a:cs typeface="B Yagut" pitchFamily="2" charset="-78"/>
              </a:rPr>
              <a:t>ارایه خدمات مراقبت باروری ویژه در زنان واجد شرایط پزشکی</a:t>
            </a:r>
          </a:p>
          <a:p>
            <a:pPr algn="r" rtl="1">
              <a:buNone/>
            </a:pPr>
            <a:endParaRPr lang="en-US" sz="2800" dirty="0">
              <a:cs typeface="B Yagut" pitchFamily="2" charset="-78"/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 rot="10800000" flipV="1">
            <a:off x="3071802" y="2643182"/>
            <a:ext cx="1571636" cy="8572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>
            <a:off x="4572000" y="2643182"/>
            <a:ext cx="1714512" cy="78581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5500694" y="3786190"/>
            <a:ext cx="2643206" cy="92869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>
                <a:solidFill>
                  <a:schemeClr val="tx1"/>
                </a:solidFill>
                <a:cs typeface="B Yagut" pitchFamily="2" charset="-78"/>
              </a:rPr>
              <a:t>روش موقت</a:t>
            </a:r>
            <a:endParaRPr lang="en-US" sz="2800" dirty="0">
              <a:solidFill>
                <a:schemeClr val="tx1"/>
              </a:solidFill>
              <a:cs typeface="B Yagut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42910" y="3786190"/>
            <a:ext cx="2571768" cy="92869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400" dirty="0" smtClean="0">
                <a:solidFill>
                  <a:schemeClr val="tx1"/>
                </a:solidFill>
                <a:cs typeface="B Yagut" pitchFamily="2" charset="-78"/>
              </a:rPr>
              <a:t>بستن لوله های رحمی</a:t>
            </a:r>
            <a:endParaRPr lang="en-US" sz="2400" dirty="0">
              <a:solidFill>
                <a:schemeClr val="tx1"/>
              </a:solidFill>
              <a:cs typeface="B Yagut" pitchFamily="2" charset="-78"/>
            </a:endParaRPr>
          </a:p>
        </p:txBody>
      </p:sp>
      <p:pic>
        <p:nvPicPr>
          <p:cNvPr id="2" name="08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219200" y="65532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9000"/>
    </mc:Choice>
    <mc:Fallback xmlns="">
      <p:transition spd="slow" advTm="29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09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4000" dirty="0" smtClean="0">
                <a:latin typeface="+mn-lt"/>
                <a:ea typeface="+mn-ea"/>
                <a:cs typeface="B Yagut" pitchFamily="2" charset="-78"/>
              </a:rPr>
              <a:t>زنان واجد شرایط پزشکی</a:t>
            </a:r>
            <a:endParaRPr lang="en-US" sz="4000" dirty="0" smtClean="0">
              <a:latin typeface="+mn-lt"/>
              <a:ea typeface="+mn-ea"/>
              <a:cs typeface="B Yagut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838200"/>
            <a:ext cx="8964488" cy="4525963"/>
          </a:xfrm>
        </p:spPr>
        <p:txBody>
          <a:bodyPr>
            <a:normAutofit/>
          </a:bodyPr>
          <a:lstStyle/>
          <a:p>
            <a:pPr algn="r" rtl="1">
              <a:buNone/>
            </a:pPr>
            <a:endParaRPr lang="fa-IR" sz="3600" dirty="0" smtClean="0"/>
          </a:p>
          <a:p>
            <a:pPr algn="r" rtl="1">
              <a:buNone/>
            </a:pPr>
            <a:r>
              <a:rPr lang="fa-IR" sz="2800" dirty="0" smtClean="0">
                <a:cs typeface="2  Yagut" pitchFamily="2" charset="-78"/>
              </a:rPr>
              <a:t>    </a:t>
            </a:r>
            <a:r>
              <a:rPr lang="fa-IR" sz="2800" dirty="0" smtClean="0">
                <a:cs typeface="B Yagut" pitchFamily="2" charset="-78"/>
              </a:rPr>
              <a:t>زنــان 54-10ساله همــسر دارمی باشند که حداقـل یکی از شرایـط بیمــاری های منـدرج در دستورالعمـل دریـافـت خدمـات مراقبت بـاروری ویژه (روش هـای موقـت وبستـن لـولـه های رحمی ) را دارا باشند.</a:t>
            </a:r>
            <a:endParaRPr lang="en-US" sz="2800" dirty="0" smtClean="0">
              <a:cs typeface="B Yagut" pitchFamily="2" charset="-78"/>
            </a:endParaRPr>
          </a:p>
          <a:p>
            <a:pPr rtl="1">
              <a:buNone/>
            </a:pPr>
            <a:endParaRPr lang="fa-IR" dirty="0" smtClean="0">
              <a:cs typeface="2  Yagut" pitchFamily="2" charset="-78"/>
            </a:endParaRPr>
          </a:p>
          <a:p>
            <a:pPr algn="r" rtl="1">
              <a:buNone/>
            </a:pPr>
            <a:endParaRPr lang="en-US" sz="3600" dirty="0"/>
          </a:p>
        </p:txBody>
      </p:sp>
      <p:pic>
        <p:nvPicPr>
          <p:cNvPr id="2050" name="Picture 2" descr="C:\Users\asus\Desktop\images (1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49942" y="3026977"/>
            <a:ext cx="4727058" cy="3545295"/>
          </a:xfrm>
          <a:prstGeom prst="rect">
            <a:avLst/>
          </a:prstGeom>
          <a:noFill/>
        </p:spPr>
      </p:pic>
      <p:pic>
        <p:nvPicPr>
          <p:cNvPr id="4" name="09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2057400" y="62484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000"/>
    </mc:Choice>
    <mc:Fallback xmlns="">
      <p:transition spd="slow" advTm="2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89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x062f__x0627__x0646__x0634__x06af__x0627__x0647_ xmlns="12fdc5dc-769e-4543-b10d-fbea3dac4417">گلستان</_x062f__x0627__x0646__x0634__x06af__x0627__x0647_>
    <_x0646__x0648__x0639__x0020__x062d__x06cc__x0637__x0647_ xmlns="12fdc5dc-769e-4543-b10d-fbea3dac4417">سلامت باروري</_x0646__x0648__x0639__x0020__x062d__x06cc__x0637__x0647_>
    <_x0646__x0648__x0639__x0020__x0641__x0627__x06cc__x0644_ xmlns="12fdc5dc-769e-4543-b10d-fbea3dac4417">پاورپوینت</_x0646__x0648__x0639__x0020__x0641__x0627__x06cc__x0644_>
    <_dlc_DocId xmlns="1047730d-92e1-4018-9084-d932fd3a7f58">5NN7CDR5NKU2-831-834</_dlc_DocId>
    <_dlc_DocIdUrl xmlns="1047730d-92e1-4018-9084-d932fd3a7f58">
      <Url>http://www.health.gov.ir/hnd/_layouts/DocIdRedir.aspx?ID=5NN7CDR5NKU2-831-834</Url>
      <Description>5NN7CDR5NKU2-831-834</Description>
    </_dlc_DocIdUrl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پرونده" ma:contentTypeID="0x01010038EE485FB9274448B5E5B0FF0ECB3346" ma:contentTypeVersion="3" ma:contentTypeDescription="یک سند جدید ایجاد کنید." ma:contentTypeScope="" ma:versionID="879a17dea37dbf3eb3c9d0be085887ae">
  <xsd:schema xmlns:xsd="http://www.w3.org/2001/XMLSchema" xmlns:xs="http://www.w3.org/2001/XMLSchema" xmlns:p="http://schemas.microsoft.com/office/2006/metadata/properties" xmlns:ns2="1047730d-92e1-4018-9084-d932fd3a7f58" xmlns:ns3="12fdc5dc-769e-4543-b10d-fbea3dac4417" targetNamespace="http://schemas.microsoft.com/office/2006/metadata/properties" ma:root="true" ma:fieldsID="05a1c3cdee81c85cb937771a12b2679b" ns2:_="" ns3:_="">
    <xsd:import namespace="1047730d-92e1-4018-9084-d932fd3a7f58"/>
    <xsd:import namespace="12fdc5dc-769e-4543-b10d-fbea3dac4417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_x0646__x0648__x0639__x0020__x062d__x06cc__x0637__x0647_"/>
                <xsd:element ref="ns3:_x062f__x0627__x0646__x0634__x06af__x0627__x0647_"/>
                <xsd:element ref="ns3:_x0646__x0648__x0639__x0020__x0641__x0627__x06cc__x0644_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047730d-92e1-4018-9084-d932fd3a7f58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مقدار شناسه سند" ma:description="مقدار شناسه سند تعیین شده برای این آیتم." ma:internalName="_dlc_DocId" ma:readOnly="true">
      <xsd:simpleType>
        <xsd:restriction base="dms:Text"/>
      </xsd:simpleType>
    </xsd:element>
    <xsd:element name="_dlc_DocIdUrl" ma:index="9" nillable="true" ma:displayName="شناسه سند" ma:description="پیوند دائمی به این سند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حفظ شناسه" ma:description="نگهداری شناسه در حین افزودن." ma:hidden="true" ma:internalName="_dlc_DocIdPersistId" ma:readOnly="tru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2fdc5dc-769e-4543-b10d-fbea3dac4417" elementFormDefault="qualified">
    <xsd:import namespace="http://schemas.microsoft.com/office/2006/documentManagement/types"/>
    <xsd:import namespace="http://schemas.microsoft.com/office/infopath/2007/PartnerControls"/>
    <xsd:element name="_x0646__x0648__x0639__x0020__x062d__x06cc__x0637__x0647_" ma:index="11" ma:displayName="نوع حیطه" ma:default="عوامل بيماري‌زاي زنده، اصول گندزدايي و استريليزاسيون" ma:format="Dropdown" ma:internalName="_x0646__x0648__x0639__x0020__x062d__x06cc__x0637__x0647_">
      <xsd:simpleType>
        <xsd:restriction base="dms:Choice">
          <xsd:enumeration value="عوامل بيماري‌زاي زنده، اصول گندزدايي و استريليزاسيون"/>
          <xsd:enumeration value="آمار حياتي، اپيدميولوژی و روش تحقيق"/>
          <xsd:enumeration value="آناتومی و فیزیولوژی"/>
          <xsd:enumeration value="برنامه‌ريزي عملياتي و مديريت ارتقاء‌ كیفيت خدمات در خانه‌هاي بهداشت"/>
          <xsd:enumeration value="بهداشت دهان و دندان"/>
          <xsd:enumeration value="ارتقاء بهداشت فردي و شيوه زندگي سالم"/>
          <xsd:enumeration value="بهداشت حرفه‌اي"/>
          <xsd:enumeration value="بهداشت محيط"/>
          <xsd:enumeration value="بيماري‌هاي واگير"/>
          <xsd:enumeration value="کار با کامپیوتر و اينترنت؛ آشنايي با نرم‌افزارهاي نظام شبكه"/>
          <xsd:enumeration value="داروشناسي براي خانه‌هاي بهداشت"/>
          <xsd:enumeration value="ارتقاء سلامت، توانمندسازي جامعه و توسعه مشاركت افراد و سازمان‌ها"/>
          <xsd:enumeration value="كمك‌هاي اوليه و اقدامات امدادي"/>
          <xsd:enumeration value="ايمن سازي و بيماري‌هاي قابل پيشگيري با واكسن"/>
          <xsd:enumeration value="مديريت خطر بلايا"/>
          <xsd:enumeration value="مراقبت‌هاي ادغام يافته سلامت مادران"/>
          <xsd:enumeration value="مراقبت‌هاي ادغام يافته سلامت جوانان"/>
          <xsd:enumeration value="مباني بهداشت و كار در روستا"/>
          <xsd:enumeration value="مراقبت‌هاي ادغام يافته سلامت كودكان"/>
          <xsd:enumeration value="مراقبت‌هاي ادغام يافته سلامت ميانسالان"/>
          <xsd:enumeration value="مراقبت‌هاي ادغام يافته سلامت نوجوانان و مدارس"/>
          <xsd:enumeration value="مراقبت‌هاي ادغام يافته سلامت سالمندان"/>
          <xsd:enumeration value="بيماري‌هاي غيرواگير"/>
          <xsd:enumeration value="اصول تغذیه"/>
          <xsd:enumeration value="پرستاري از بيمار"/>
          <xsd:enumeration value="سلامت باروري"/>
          <xsd:enumeration value="رويكرد به شكايات شايع و درمان‌هاي ساده علامتي"/>
          <xsd:enumeration value="سلامت روان"/>
          <xsd:enumeration value="نحوه معاینات فیزیکی"/>
          <xsd:enumeration value="سایر موارد"/>
          <xsd:enumeration value="دستوالعمل آماده سازی پاورپوینت"/>
          <xsd:enumeration value="سلامت میانسالان"/>
        </xsd:restriction>
      </xsd:simpleType>
    </xsd:element>
    <xsd:element name="_x062f__x0627__x0646__x0634__x06af__x0627__x0647_" ma:index="12" ma:displayName="دانشگاه" ma:format="Dropdown" ma:internalName="_x062f__x0627__x0646__x0634__x06af__x0627__x0647_">
      <xsd:simpleType>
        <xsd:restriction base="dms:Choice">
          <xsd:enumeration value="آبادان"/>
          <xsd:enumeration value="آذربایجان غربی"/>
          <xsd:enumeration value="اردبیل"/>
          <xsd:enumeration value="اسدآباد"/>
          <xsd:enumeration value="اسفراين"/>
          <xsd:enumeration value="اصفهان"/>
          <xsd:enumeration value="البرز"/>
          <xsd:enumeration value="اهواز"/>
          <xsd:enumeration value="ايرانشهر"/>
          <xsd:enumeration value="ایران"/>
          <xsd:enumeration value="ایلام"/>
          <xsd:enumeration value="بابل"/>
          <xsd:enumeration value="بم"/>
          <xsd:enumeration value="بهبهان"/>
          <xsd:enumeration value="بوشهر"/>
          <xsd:enumeration value="بیرجند"/>
          <xsd:enumeration value="تبریز"/>
          <xsd:enumeration value="تربت جام"/>
          <xsd:enumeration value="تربت حیدریه"/>
          <xsd:enumeration value="تهران"/>
          <xsd:enumeration value="جهرم"/>
          <xsd:enumeration value="جیرفت"/>
          <xsd:enumeration value="چهارمحال و بختیاری"/>
          <xsd:enumeration value="خراسان شمالی"/>
          <xsd:enumeration value="خلخال"/>
          <xsd:enumeration value="خمين"/>
          <xsd:enumeration value="خوی"/>
          <xsd:enumeration value="دزفول"/>
          <xsd:enumeration value="رفسنجان"/>
          <xsd:enumeration value="زابل"/>
          <xsd:enumeration value="زاهدان"/>
          <xsd:enumeration value="زنجان"/>
          <xsd:enumeration value="ساوه"/>
          <xsd:enumeration value="سبزوار"/>
          <xsd:enumeration value="سراب"/>
          <xsd:enumeration value="سمنان"/>
          <xsd:enumeration value="سيرجان"/>
          <xsd:enumeration value="شاهرود"/>
          <xsd:enumeration value="شهید بهشتی"/>
          <xsd:enumeration value="شوشتر"/>
          <xsd:enumeration value="شیراز"/>
          <xsd:enumeration value="فسا"/>
          <xsd:enumeration value="قزوین"/>
          <xsd:enumeration value="قم"/>
          <xsd:enumeration value="گراش"/>
          <xsd:enumeration value="گلستان"/>
          <xsd:enumeration value="گناباد"/>
          <xsd:enumeration value="گیلان"/>
          <xsd:enumeration value="لارستان"/>
          <xsd:enumeration value="لرستان"/>
          <xsd:enumeration value="مازندران"/>
          <xsd:enumeration value="مراغه"/>
          <xsd:enumeration value="مرکزی"/>
          <xsd:enumeration value="مشهد"/>
          <xsd:enumeration value="نیشابور"/>
          <xsd:enumeration value="هرمزگان"/>
          <xsd:enumeration value="همدان"/>
          <xsd:enumeration value="کاشان"/>
          <xsd:enumeration value="کردستان"/>
          <xsd:enumeration value="کرمان"/>
          <xsd:enumeration value="کرمانشاه"/>
          <xsd:enumeration value="کهگیلویه و بویراحمد"/>
          <xsd:enumeration value="یزد"/>
          <xsd:enumeration value="ستاد وزارت بهداشت درمان و آموزش پزشکی"/>
        </xsd:restriction>
      </xsd:simpleType>
    </xsd:element>
    <xsd:element name="_x0646__x0648__x0639__x0020__x0641__x0627__x06cc__x0644_" ma:index="13" ma:displayName="نوع فایل" ma:default="فیلم" ma:format="Dropdown" ma:internalName="_x0646__x0648__x0639__x0020__x0641__x0627__x06cc__x0644_">
      <xsd:simpleType>
        <xsd:restriction base="dms:Choice">
          <xsd:enumeration value="فیلم"/>
          <xsd:enumeration value="عکس"/>
          <xsd:enumeration value="پاورپوینت"/>
          <xsd:enumeration value="مستند و راهنما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نوع محتویات"/>
        <xsd:element ref="dc:title" minOccurs="0" maxOccurs="1" ma:index="4" ma:displayName="عنوان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304C6C1-4215-4963-946A-ABA2B44C0F9D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254F7FEF-41E8-40AA-95EF-904BA5940749}">
  <ds:schemaRefs>
    <ds:schemaRef ds:uri="http://schemas.microsoft.com/office/2006/metadata/properties"/>
    <ds:schemaRef ds:uri="http://schemas.microsoft.com/office/infopath/2007/PartnerControls"/>
    <ds:schemaRef ds:uri="12fdc5dc-769e-4543-b10d-fbea3dac4417"/>
    <ds:schemaRef ds:uri="1047730d-92e1-4018-9084-d932fd3a7f58"/>
  </ds:schemaRefs>
</ds:datastoreItem>
</file>

<file path=customXml/itemProps3.xml><?xml version="1.0" encoding="utf-8"?>
<ds:datastoreItem xmlns:ds="http://schemas.openxmlformats.org/officeDocument/2006/customXml" ds:itemID="{1501D2BC-7B77-4E8C-84E1-9BD71475F0F3}"/>
</file>

<file path=customXml/itemProps4.xml><?xml version="1.0" encoding="utf-8"?>
<ds:datastoreItem xmlns:ds="http://schemas.openxmlformats.org/officeDocument/2006/customXml" ds:itemID="{41610B3B-783D-4B9A-821D-8A967E160E1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2223</TotalTime>
  <Words>1435</Words>
  <Application>Microsoft Office PowerPoint</Application>
  <PresentationFormat>On-screen Show (4:3)</PresentationFormat>
  <Paragraphs>258</Paragraphs>
  <Slides>19</Slides>
  <Notes>2</Notes>
  <HiddenSlides>0</HiddenSlides>
  <MMClips>19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4" baseType="lpstr">
      <vt:lpstr>2  Yagut</vt:lpstr>
      <vt:lpstr>Arial</vt:lpstr>
      <vt:lpstr>B Yagut</vt:lpstr>
      <vt:lpstr>Calibri</vt:lpstr>
      <vt:lpstr>Office Theme</vt:lpstr>
      <vt:lpstr>PowerPoint Presentation</vt:lpstr>
      <vt:lpstr>        مشخصات سند</vt:lpstr>
      <vt:lpstr>اهداف آموزشی</vt:lpstr>
      <vt:lpstr>عناوین آموزشی</vt:lpstr>
      <vt:lpstr>مقدمه</vt:lpstr>
      <vt:lpstr>PowerPoint Presentation</vt:lpstr>
      <vt:lpstr>PowerPoint Presentation</vt:lpstr>
      <vt:lpstr>PowerPoint Presentation</vt:lpstr>
      <vt:lpstr>زنان واجد شرایط پزشکی</vt:lpstr>
      <vt:lpstr>مراقبت باروری ویژه</vt:lpstr>
      <vt:lpstr> برخی شرایط/بیماری های مجاز دریافت خدمات مراقبت باروری ویژه/روش موقت </vt:lpstr>
      <vt:lpstr>خدمات پیشگیري از بارداري پرخطر در زنان واجد شرایط</vt:lpstr>
      <vt:lpstr>PowerPoint Presentation</vt:lpstr>
      <vt:lpstr>PowerPoint Presentation</vt:lpstr>
      <vt:lpstr>فرایند ارایه خدمات باروری ویژه (روش بستن لوله های رحمی) توسط بهورز /مراقب سلامت</vt:lpstr>
      <vt:lpstr>خلاصه و نتیجه گیری</vt:lpstr>
      <vt:lpstr>پرسش و تمرین</vt:lpstr>
      <vt:lpstr>منابع</vt:lpstr>
      <vt:lpstr>PowerPoint Presentation</vt:lpstr>
    </vt:vector>
  </TitlesOfParts>
  <Company>Office07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تصمیم برای بارداری یا پیشگیری از آن</dc:title>
  <dc:creator>pc</dc:creator>
  <cp:lastModifiedBy>Microsoft account</cp:lastModifiedBy>
  <cp:revision>1045</cp:revision>
  <dcterms:created xsi:type="dcterms:W3CDTF">2020-04-20T15:07:52Z</dcterms:created>
  <dcterms:modified xsi:type="dcterms:W3CDTF">2020-07-19T18:48:32Z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0x01010038EE485FB9274448B5E5B0FF0ECB3346</vt:lpwstr>
  </property>
  <property fmtid="{D5CDD505-2E9C-101B-9397-08002B2CF9AE}" pid="3" name="_dlc_DocIdItemGuid">
    <vt:lpwstr>e71a5b5a-0af7-4538-9aa5-5a0259aad8ca</vt:lpwstr>
  </property>
</Properties>
</file>