
<file path=[Content_Types].xml><?xml version="1.0" encoding="utf-8"?>
<Types xmlns="http://schemas.openxmlformats.org/package/2006/content-types">
  <Default Extension="png" ContentType="image/png"/>
  <Default Extension="wma" ContentType="audio/x-ms-wma"/>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10.xml" ContentType="application/vnd.openxmlformats-officedocument.theme+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11.xml" ContentType="application/vnd.openxmlformats-officedocument.theme+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theme/theme12.xml" ContentType="application/vnd.openxmlformats-officedocument.theme+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theme/theme13.xml" ContentType="application/vnd.openxmlformats-officedocument.theme+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theme/theme14.xml" ContentType="application/vnd.openxmlformats-officedocument.theme+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theme/theme15.xml" ContentType="application/vnd.openxmlformats-officedocument.theme+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theme/theme16.xml" ContentType="application/vnd.openxmlformats-officedocument.theme+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theme/theme17.xml" ContentType="application/vnd.openxmlformats-officedocument.theme+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theme/theme18.xml" ContentType="application/vnd.openxmlformats-officedocument.theme+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theme/theme19.xml" ContentType="application/vnd.openxmlformats-officedocument.theme+xml"/>
  <Override PartName="/ppt/theme/theme2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5"/>
    <p:sldMasterId id="2147483696" r:id="rId6"/>
    <p:sldMasterId id="2147483708" r:id="rId7"/>
    <p:sldMasterId id="2147483720" r:id="rId8"/>
    <p:sldMasterId id="2147483732" r:id="rId9"/>
    <p:sldMasterId id="2147483744" r:id="rId10"/>
    <p:sldMasterId id="2147483756" r:id="rId11"/>
    <p:sldMasterId id="2147483780" r:id="rId12"/>
    <p:sldMasterId id="2147483804" r:id="rId13"/>
    <p:sldMasterId id="2147483840" r:id="rId14"/>
    <p:sldMasterId id="2147483852" r:id="rId15"/>
    <p:sldMasterId id="2147483876" r:id="rId16"/>
    <p:sldMasterId id="2147483888" r:id="rId17"/>
    <p:sldMasterId id="2147483900" r:id="rId18"/>
    <p:sldMasterId id="2147483912" r:id="rId19"/>
    <p:sldMasterId id="2147483936" r:id="rId20"/>
    <p:sldMasterId id="2147483948" r:id="rId21"/>
    <p:sldMasterId id="2147483960" r:id="rId22"/>
    <p:sldMasterId id="2147483972" r:id="rId23"/>
  </p:sldMasterIdLst>
  <p:notesMasterIdLst>
    <p:notesMasterId r:id="rId70"/>
  </p:notesMasterIdLst>
  <p:sldIdLst>
    <p:sldId id="325" r:id="rId24"/>
    <p:sldId id="326" r:id="rId25"/>
    <p:sldId id="281" r:id="rId26"/>
    <p:sldId id="282" r:id="rId27"/>
    <p:sldId id="327" r:id="rId28"/>
    <p:sldId id="330" r:id="rId29"/>
    <p:sldId id="304" r:id="rId30"/>
    <p:sldId id="305" r:id="rId31"/>
    <p:sldId id="306" r:id="rId32"/>
    <p:sldId id="307" r:id="rId33"/>
    <p:sldId id="308" r:id="rId34"/>
    <p:sldId id="309" r:id="rId35"/>
    <p:sldId id="310" r:id="rId36"/>
    <p:sldId id="311" r:id="rId37"/>
    <p:sldId id="312" r:id="rId38"/>
    <p:sldId id="257" r:id="rId39"/>
    <p:sldId id="260" r:id="rId40"/>
    <p:sldId id="261" r:id="rId41"/>
    <p:sldId id="262" r:id="rId42"/>
    <p:sldId id="263" r:id="rId43"/>
    <p:sldId id="264" r:id="rId44"/>
    <p:sldId id="265" r:id="rId45"/>
    <p:sldId id="329" r:id="rId46"/>
    <p:sldId id="323" r:id="rId47"/>
    <p:sldId id="300" r:id="rId48"/>
    <p:sldId id="294" r:id="rId49"/>
    <p:sldId id="269" r:id="rId50"/>
    <p:sldId id="295" r:id="rId51"/>
    <p:sldId id="272" r:id="rId52"/>
    <p:sldId id="273" r:id="rId53"/>
    <p:sldId id="296" r:id="rId54"/>
    <p:sldId id="297" r:id="rId55"/>
    <p:sldId id="284" r:id="rId56"/>
    <p:sldId id="313" r:id="rId57"/>
    <p:sldId id="285" r:id="rId58"/>
    <p:sldId id="322" r:id="rId59"/>
    <p:sldId id="286" r:id="rId60"/>
    <p:sldId id="287" r:id="rId61"/>
    <p:sldId id="289" r:id="rId62"/>
    <p:sldId id="290" r:id="rId63"/>
    <p:sldId id="291" r:id="rId64"/>
    <p:sldId id="292" r:id="rId65"/>
    <p:sldId id="276" r:id="rId66"/>
    <p:sldId id="277" r:id="rId67"/>
    <p:sldId id="301" r:id="rId68"/>
    <p:sldId id="321" r:id="rId6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62" autoAdjust="0"/>
    <p:restoredTop sz="91577" autoAdjust="0"/>
  </p:normalViewPr>
  <p:slideViewPr>
    <p:cSldViewPr>
      <p:cViewPr varScale="1">
        <p:scale>
          <a:sx n="100" d="100"/>
          <a:sy n="100" d="100"/>
        </p:scale>
        <p:origin x="294" y="7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3.xml"/><Relationship Id="rId21" Type="http://schemas.openxmlformats.org/officeDocument/2006/relationships/slideMaster" Target="slideMasters/slideMaster17.xml"/><Relationship Id="rId42" Type="http://schemas.openxmlformats.org/officeDocument/2006/relationships/slide" Target="slides/slide19.xml"/><Relationship Id="rId47" Type="http://schemas.openxmlformats.org/officeDocument/2006/relationships/slide" Target="slides/slide24.xml"/><Relationship Id="rId63" Type="http://schemas.openxmlformats.org/officeDocument/2006/relationships/slide" Target="slides/slide40.xml"/><Relationship Id="rId68" Type="http://schemas.openxmlformats.org/officeDocument/2006/relationships/slide" Target="slides/slide45.xml"/><Relationship Id="rId2" Type="http://schemas.openxmlformats.org/officeDocument/2006/relationships/customXml" Target="../customXml/item2.xml"/><Relationship Id="rId16" Type="http://schemas.openxmlformats.org/officeDocument/2006/relationships/slideMaster" Target="slideMasters/slideMaster12.xml"/><Relationship Id="rId29" Type="http://schemas.openxmlformats.org/officeDocument/2006/relationships/slide" Target="slides/slide6.xml"/><Relationship Id="rId11" Type="http://schemas.openxmlformats.org/officeDocument/2006/relationships/slideMaster" Target="slideMasters/slideMaster7.xml"/><Relationship Id="rId24" Type="http://schemas.openxmlformats.org/officeDocument/2006/relationships/slide" Target="slides/slide1.xml"/><Relationship Id="rId32" Type="http://schemas.openxmlformats.org/officeDocument/2006/relationships/slide" Target="slides/slide9.xml"/><Relationship Id="rId37" Type="http://schemas.openxmlformats.org/officeDocument/2006/relationships/slide" Target="slides/slide14.xml"/><Relationship Id="rId40" Type="http://schemas.openxmlformats.org/officeDocument/2006/relationships/slide" Target="slides/slide17.xml"/><Relationship Id="rId45" Type="http://schemas.openxmlformats.org/officeDocument/2006/relationships/slide" Target="slides/slide22.xml"/><Relationship Id="rId53" Type="http://schemas.openxmlformats.org/officeDocument/2006/relationships/slide" Target="slides/slide30.xml"/><Relationship Id="rId58" Type="http://schemas.openxmlformats.org/officeDocument/2006/relationships/slide" Target="slides/slide35.xml"/><Relationship Id="rId66" Type="http://schemas.openxmlformats.org/officeDocument/2006/relationships/slide" Target="slides/slide43.xml"/><Relationship Id="rId74" Type="http://schemas.openxmlformats.org/officeDocument/2006/relationships/tableStyles" Target="tableStyles.xml"/><Relationship Id="rId5" Type="http://schemas.openxmlformats.org/officeDocument/2006/relationships/slideMaster" Target="slideMasters/slideMaster1.xml"/><Relationship Id="rId61" Type="http://schemas.openxmlformats.org/officeDocument/2006/relationships/slide" Target="slides/slide38.xml"/><Relationship Id="rId19" Type="http://schemas.openxmlformats.org/officeDocument/2006/relationships/slideMaster" Target="slideMasters/slideMaster15.xml"/><Relationship Id="rId14" Type="http://schemas.openxmlformats.org/officeDocument/2006/relationships/slideMaster" Target="slideMasters/slideMaster10.xml"/><Relationship Id="rId22" Type="http://schemas.openxmlformats.org/officeDocument/2006/relationships/slideMaster" Target="slideMasters/slideMaster18.xml"/><Relationship Id="rId27" Type="http://schemas.openxmlformats.org/officeDocument/2006/relationships/slide" Target="slides/slide4.xml"/><Relationship Id="rId30" Type="http://schemas.openxmlformats.org/officeDocument/2006/relationships/slide" Target="slides/slide7.xml"/><Relationship Id="rId35" Type="http://schemas.openxmlformats.org/officeDocument/2006/relationships/slide" Target="slides/slide12.xml"/><Relationship Id="rId43" Type="http://schemas.openxmlformats.org/officeDocument/2006/relationships/slide" Target="slides/slide20.xml"/><Relationship Id="rId48" Type="http://schemas.openxmlformats.org/officeDocument/2006/relationships/slide" Target="slides/slide25.xml"/><Relationship Id="rId56" Type="http://schemas.openxmlformats.org/officeDocument/2006/relationships/slide" Target="slides/slide33.xml"/><Relationship Id="rId64" Type="http://schemas.openxmlformats.org/officeDocument/2006/relationships/slide" Target="slides/slide41.xml"/><Relationship Id="rId69" Type="http://schemas.openxmlformats.org/officeDocument/2006/relationships/slide" Target="slides/slide46.xml"/><Relationship Id="rId8" Type="http://schemas.openxmlformats.org/officeDocument/2006/relationships/slideMaster" Target="slideMasters/slideMaster4.xml"/><Relationship Id="rId51" Type="http://schemas.openxmlformats.org/officeDocument/2006/relationships/slide" Target="slides/slide28.xml"/><Relationship Id="rId72"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Master" Target="slideMasters/slideMaster8.xml"/><Relationship Id="rId17" Type="http://schemas.openxmlformats.org/officeDocument/2006/relationships/slideMaster" Target="slideMasters/slideMaster13.xml"/><Relationship Id="rId25" Type="http://schemas.openxmlformats.org/officeDocument/2006/relationships/slide" Target="slides/slide2.xml"/><Relationship Id="rId33" Type="http://schemas.openxmlformats.org/officeDocument/2006/relationships/slide" Target="slides/slide10.xml"/><Relationship Id="rId38" Type="http://schemas.openxmlformats.org/officeDocument/2006/relationships/slide" Target="slides/slide15.xml"/><Relationship Id="rId46" Type="http://schemas.openxmlformats.org/officeDocument/2006/relationships/slide" Target="slides/slide23.xml"/><Relationship Id="rId59" Type="http://schemas.openxmlformats.org/officeDocument/2006/relationships/slide" Target="slides/slide36.xml"/><Relationship Id="rId67" Type="http://schemas.openxmlformats.org/officeDocument/2006/relationships/slide" Target="slides/slide44.xml"/><Relationship Id="rId20" Type="http://schemas.openxmlformats.org/officeDocument/2006/relationships/slideMaster" Target="slideMasters/slideMaster16.xml"/><Relationship Id="rId41" Type="http://schemas.openxmlformats.org/officeDocument/2006/relationships/slide" Target="slides/slide18.xml"/><Relationship Id="rId54" Type="http://schemas.openxmlformats.org/officeDocument/2006/relationships/slide" Target="slides/slide31.xml"/><Relationship Id="rId62" Type="http://schemas.openxmlformats.org/officeDocument/2006/relationships/slide" Target="slides/slide39.xml"/><Relationship Id="rId7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2.xml"/><Relationship Id="rId15" Type="http://schemas.openxmlformats.org/officeDocument/2006/relationships/slideMaster" Target="slideMasters/slideMaster11.xml"/><Relationship Id="rId23" Type="http://schemas.openxmlformats.org/officeDocument/2006/relationships/slideMaster" Target="slideMasters/slideMaster19.xml"/><Relationship Id="rId28" Type="http://schemas.openxmlformats.org/officeDocument/2006/relationships/slide" Target="slides/slide5.xml"/><Relationship Id="rId36" Type="http://schemas.openxmlformats.org/officeDocument/2006/relationships/slide" Target="slides/slide13.xml"/><Relationship Id="rId49" Type="http://schemas.openxmlformats.org/officeDocument/2006/relationships/slide" Target="slides/slide26.xml"/><Relationship Id="rId57" Type="http://schemas.openxmlformats.org/officeDocument/2006/relationships/slide" Target="slides/slide34.xml"/><Relationship Id="rId10" Type="http://schemas.openxmlformats.org/officeDocument/2006/relationships/slideMaster" Target="slideMasters/slideMaster6.xml"/><Relationship Id="rId31" Type="http://schemas.openxmlformats.org/officeDocument/2006/relationships/slide" Target="slides/slide8.xml"/><Relationship Id="rId44" Type="http://schemas.openxmlformats.org/officeDocument/2006/relationships/slide" Target="slides/slide21.xml"/><Relationship Id="rId52" Type="http://schemas.openxmlformats.org/officeDocument/2006/relationships/slide" Target="slides/slide29.xml"/><Relationship Id="rId60" Type="http://schemas.openxmlformats.org/officeDocument/2006/relationships/slide" Target="slides/slide37.xml"/><Relationship Id="rId65" Type="http://schemas.openxmlformats.org/officeDocument/2006/relationships/slide" Target="slides/slide42.xml"/><Relationship Id="rId73"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slideMaster" Target="slideMasters/slideMaster5.xml"/><Relationship Id="rId13" Type="http://schemas.openxmlformats.org/officeDocument/2006/relationships/slideMaster" Target="slideMasters/slideMaster9.xml"/><Relationship Id="rId18" Type="http://schemas.openxmlformats.org/officeDocument/2006/relationships/slideMaster" Target="slideMasters/slideMaster14.xml"/><Relationship Id="rId39" Type="http://schemas.openxmlformats.org/officeDocument/2006/relationships/slide" Target="slides/slide16.xml"/><Relationship Id="rId34" Type="http://schemas.openxmlformats.org/officeDocument/2006/relationships/slide" Target="slides/slide11.xml"/><Relationship Id="rId50" Type="http://schemas.openxmlformats.org/officeDocument/2006/relationships/slide" Target="slides/slide27.xml"/><Relationship Id="rId55" Type="http://schemas.openxmlformats.org/officeDocument/2006/relationships/slide" Target="slides/slide32.xml"/><Relationship Id="rId7" Type="http://schemas.openxmlformats.org/officeDocument/2006/relationships/slideMaster" Target="slideMasters/slideMaster3.xml"/><Relationship Id="rId71"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414C7F0F-B542-460B-87EC-0A4C96F957F6}" type="datetimeFigureOut">
              <a:rPr lang="fa-IR" smtClean="0"/>
              <a:pPr/>
              <a:t>11/30/1441</a:t>
            </a:fld>
            <a:endParaRPr lang="fa-I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AE24E40C-3449-480A-BC6B-C094F9491B0E}" type="slidenum">
              <a:rPr lang="fa-IR" smtClean="0"/>
              <a:pPr/>
              <a:t>‹#›</a:t>
            </a:fld>
            <a:endParaRPr lang="fa-IR"/>
          </a:p>
        </p:txBody>
      </p:sp>
    </p:spTree>
    <p:extLst>
      <p:ext uri="{BB962C8B-B14F-4D97-AF65-F5344CB8AC3E}">
        <p14:creationId xmlns:p14="http://schemas.microsoft.com/office/powerpoint/2010/main" val="860583262"/>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C63E3374-6C35-4619-9397-C63D1A358453}" type="slidenum">
              <a:rPr lang="fa-IR" smtClean="0">
                <a:solidFill>
                  <a:prstClr val="black"/>
                </a:solidFill>
              </a:rPr>
              <a:pPr/>
              <a:t>13</a:t>
            </a:fld>
            <a:endParaRPr lang="fa-IR">
              <a:solidFill>
                <a:prstClr val="black"/>
              </a:solidFill>
            </a:endParaRPr>
          </a:p>
        </p:txBody>
      </p:sp>
    </p:spTree>
    <p:extLst>
      <p:ext uri="{BB962C8B-B14F-4D97-AF65-F5344CB8AC3E}">
        <p14:creationId xmlns:p14="http://schemas.microsoft.com/office/powerpoint/2010/main" val="5219624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C63E3374-6C35-4619-9397-C63D1A358453}" type="slidenum">
              <a:rPr lang="fa-IR" smtClean="0">
                <a:solidFill>
                  <a:prstClr val="black"/>
                </a:solidFill>
              </a:rPr>
              <a:pPr/>
              <a:t>14</a:t>
            </a:fld>
            <a:endParaRPr lang="fa-IR">
              <a:solidFill>
                <a:prstClr val="black"/>
              </a:solidFill>
            </a:endParaRPr>
          </a:p>
        </p:txBody>
      </p:sp>
    </p:spTree>
    <p:extLst>
      <p:ext uri="{BB962C8B-B14F-4D97-AF65-F5344CB8AC3E}">
        <p14:creationId xmlns:p14="http://schemas.microsoft.com/office/powerpoint/2010/main" val="5219624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C63E3374-6C35-4619-9397-C63D1A358453}" type="slidenum">
              <a:rPr lang="fa-IR" smtClean="0">
                <a:solidFill>
                  <a:prstClr val="black"/>
                </a:solidFill>
              </a:rPr>
              <a:pPr/>
              <a:t>26</a:t>
            </a:fld>
            <a:endParaRPr lang="fa-IR">
              <a:solidFill>
                <a:prstClr val="black"/>
              </a:solidFill>
            </a:endParaRPr>
          </a:p>
        </p:txBody>
      </p:sp>
    </p:spTree>
    <p:extLst>
      <p:ext uri="{BB962C8B-B14F-4D97-AF65-F5344CB8AC3E}">
        <p14:creationId xmlns:p14="http://schemas.microsoft.com/office/powerpoint/2010/main" val="5219624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C63E3374-6C35-4619-9397-C63D1A358453}" type="slidenum">
              <a:rPr lang="fa-IR" smtClean="0">
                <a:solidFill>
                  <a:prstClr val="black"/>
                </a:solidFill>
              </a:rPr>
              <a:pPr/>
              <a:t>28</a:t>
            </a:fld>
            <a:endParaRPr lang="fa-IR">
              <a:solidFill>
                <a:prstClr val="black"/>
              </a:solidFill>
            </a:endParaRPr>
          </a:p>
        </p:txBody>
      </p:sp>
    </p:spTree>
    <p:extLst>
      <p:ext uri="{BB962C8B-B14F-4D97-AF65-F5344CB8AC3E}">
        <p14:creationId xmlns:p14="http://schemas.microsoft.com/office/powerpoint/2010/main" val="5219624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C63E3374-6C35-4619-9397-C63D1A358453}" type="slidenum">
              <a:rPr lang="fa-IR" smtClean="0">
                <a:solidFill>
                  <a:prstClr val="black"/>
                </a:solidFill>
              </a:rPr>
              <a:pPr/>
              <a:t>31</a:t>
            </a:fld>
            <a:endParaRPr lang="fa-IR">
              <a:solidFill>
                <a:prstClr val="black"/>
              </a:solidFill>
            </a:endParaRPr>
          </a:p>
        </p:txBody>
      </p:sp>
    </p:spTree>
    <p:extLst>
      <p:ext uri="{BB962C8B-B14F-4D97-AF65-F5344CB8AC3E}">
        <p14:creationId xmlns:p14="http://schemas.microsoft.com/office/powerpoint/2010/main" val="5219624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C63E3374-6C35-4619-9397-C63D1A358453}" type="slidenum">
              <a:rPr lang="fa-IR" smtClean="0">
                <a:solidFill>
                  <a:prstClr val="black"/>
                </a:solidFill>
              </a:rPr>
              <a:pPr/>
              <a:t>32</a:t>
            </a:fld>
            <a:endParaRPr lang="fa-IR">
              <a:solidFill>
                <a:prstClr val="black"/>
              </a:solidFill>
            </a:endParaRPr>
          </a:p>
        </p:txBody>
      </p:sp>
    </p:spTree>
    <p:extLst>
      <p:ext uri="{BB962C8B-B14F-4D97-AF65-F5344CB8AC3E}">
        <p14:creationId xmlns:p14="http://schemas.microsoft.com/office/powerpoint/2010/main" val="5219624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E24E40C-3449-480A-BC6B-C094F9491B0E}" type="slidenum">
              <a:rPr lang="fa-IR" smtClean="0"/>
              <a:pPr/>
              <a:t>37</a:t>
            </a:fld>
            <a:endParaRPr lang="fa-IR"/>
          </a:p>
        </p:txBody>
      </p:sp>
    </p:spTree>
    <p:extLst>
      <p:ext uri="{BB962C8B-B14F-4D97-AF65-F5344CB8AC3E}">
        <p14:creationId xmlns:p14="http://schemas.microsoft.com/office/powerpoint/2010/main" val="7678182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C63E3374-6C35-4619-9397-C63D1A358453}" type="slidenum">
              <a:rPr lang="fa-IR" smtClean="0">
                <a:solidFill>
                  <a:prstClr val="black"/>
                </a:solidFill>
              </a:rPr>
              <a:pPr/>
              <a:t>38</a:t>
            </a:fld>
            <a:endParaRPr lang="fa-IR">
              <a:solidFill>
                <a:prstClr val="black"/>
              </a:solidFill>
            </a:endParaRPr>
          </a:p>
        </p:txBody>
      </p:sp>
    </p:spTree>
    <p:extLst>
      <p:ext uri="{BB962C8B-B14F-4D97-AF65-F5344CB8AC3E}">
        <p14:creationId xmlns:p14="http://schemas.microsoft.com/office/powerpoint/2010/main" val="5219624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C63E3374-6C35-4619-9397-C63D1A358453}" type="slidenum">
              <a:rPr lang="fa-IR" smtClean="0">
                <a:solidFill>
                  <a:prstClr val="black"/>
                </a:solidFill>
              </a:rPr>
              <a:pPr/>
              <a:t>40</a:t>
            </a:fld>
            <a:endParaRPr lang="fa-IR">
              <a:solidFill>
                <a:prstClr val="black"/>
              </a:solidFill>
            </a:endParaRPr>
          </a:p>
        </p:txBody>
      </p:sp>
    </p:spTree>
    <p:extLst>
      <p:ext uri="{BB962C8B-B14F-4D97-AF65-F5344CB8AC3E}">
        <p14:creationId xmlns:p14="http://schemas.microsoft.com/office/powerpoint/2010/main" val="5219624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3220934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496322125"/>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723156578"/>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81217581"/>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627939424"/>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51596544"/>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8" name="Footer Placeholder 7"/>
          <p:cNvSpPr>
            <a:spLocks noGrp="1"/>
          </p:cNvSpPr>
          <p:nvPr>
            <p:ph type="ftr" sz="quarter" idx="11"/>
          </p:nvPr>
        </p:nvSpPr>
        <p:spPr/>
        <p:txBody>
          <a:bodyPr/>
          <a:lstStyle/>
          <a:p>
            <a:endParaRPr lang="fa-IR">
              <a:solidFill>
                <a:prstClr val="black">
                  <a:tint val="75000"/>
                </a:prstClr>
              </a:solidFill>
            </a:endParaRPr>
          </a:p>
        </p:txBody>
      </p:sp>
      <p:sp>
        <p:nvSpPr>
          <p:cNvPr id="9" name="Slide Number Placeholder 8"/>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462444682"/>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4" name="Footer Placeholder 3"/>
          <p:cNvSpPr>
            <a:spLocks noGrp="1"/>
          </p:cNvSpPr>
          <p:nvPr>
            <p:ph type="ftr" sz="quarter" idx="11"/>
          </p:nvPr>
        </p:nvSpPr>
        <p:spPr/>
        <p:txBody>
          <a:bodyPr/>
          <a:lstStyle/>
          <a:p>
            <a:endParaRPr lang="fa-IR">
              <a:solidFill>
                <a:prstClr val="black">
                  <a:tint val="75000"/>
                </a:prstClr>
              </a:solidFill>
            </a:endParaRPr>
          </a:p>
        </p:txBody>
      </p:sp>
      <p:sp>
        <p:nvSpPr>
          <p:cNvPr id="5" name="Slide Number Placeholder 4"/>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597194131"/>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3" name="Footer Placeholder 2"/>
          <p:cNvSpPr>
            <a:spLocks noGrp="1"/>
          </p:cNvSpPr>
          <p:nvPr>
            <p:ph type="ftr" sz="quarter" idx="11"/>
          </p:nvPr>
        </p:nvSpPr>
        <p:spPr/>
        <p:txBody>
          <a:bodyPr/>
          <a:lstStyle/>
          <a:p>
            <a:endParaRPr lang="fa-IR">
              <a:solidFill>
                <a:prstClr val="black">
                  <a:tint val="75000"/>
                </a:prstClr>
              </a:solidFill>
            </a:endParaRPr>
          </a:p>
        </p:txBody>
      </p:sp>
      <p:sp>
        <p:nvSpPr>
          <p:cNvPr id="4" name="Slide Number Placeholder 3"/>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775381118"/>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018107932"/>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73658428"/>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9676827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542274637"/>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046209"/>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055707374"/>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954114883"/>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441196700"/>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619790575"/>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8" name="Footer Placeholder 7"/>
          <p:cNvSpPr>
            <a:spLocks noGrp="1"/>
          </p:cNvSpPr>
          <p:nvPr>
            <p:ph type="ftr" sz="quarter" idx="11"/>
          </p:nvPr>
        </p:nvSpPr>
        <p:spPr/>
        <p:txBody>
          <a:bodyPr/>
          <a:lstStyle/>
          <a:p>
            <a:endParaRPr lang="fa-IR">
              <a:solidFill>
                <a:prstClr val="black">
                  <a:tint val="75000"/>
                </a:prstClr>
              </a:solidFill>
            </a:endParaRPr>
          </a:p>
        </p:txBody>
      </p:sp>
      <p:sp>
        <p:nvSpPr>
          <p:cNvPr id="9" name="Slide Number Placeholder 8"/>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143105357"/>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4" name="Footer Placeholder 3"/>
          <p:cNvSpPr>
            <a:spLocks noGrp="1"/>
          </p:cNvSpPr>
          <p:nvPr>
            <p:ph type="ftr" sz="quarter" idx="11"/>
          </p:nvPr>
        </p:nvSpPr>
        <p:spPr/>
        <p:txBody>
          <a:bodyPr/>
          <a:lstStyle/>
          <a:p>
            <a:endParaRPr lang="fa-IR">
              <a:solidFill>
                <a:prstClr val="black">
                  <a:tint val="75000"/>
                </a:prstClr>
              </a:solidFill>
            </a:endParaRPr>
          </a:p>
        </p:txBody>
      </p:sp>
      <p:sp>
        <p:nvSpPr>
          <p:cNvPr id="5" name="Slide Number Placeholder 4"/>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726885235"/>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3" name="Footer Placeholder 2"/>
          <p:cNvSpPr>
            <a:spLocks noGrp="1"/>
          </p:cNvSpPr>
          <p:nvPr>
            <p:ph type="ftr" sz="quarter" idx="11"/>
          </p:nvPr>
        </p:nvSpPr>
        <p:spPr/>
        <p:txBody>
          <a:bodyPr/>
          <a:lstStyle/>
          <a:p>
            <a:endParaRPr lang="fa-IR">
              <a:solidFill>
                <a:prstClr val="black">
                  <a:tint val="75000"/>
                </a:prstClr>
              </a:solidFill>
            </a:endParaRPr>
          </a:p>
        </p:txBody>
      </p:sp>
      <p:sp>
        <p:nvSpPr>
          <p:cNvPr id="4" name="Slide Number Placeholder 3"/>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425298501"/>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034346917"/>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6111231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310479528"/>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935750411"/>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668616535"/>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726998044"/>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833709496"/>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530875669"/>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088044823"/>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8" name="Footer Placeholder 7"/>
          <p:cNvSpPr>
            <a:spLocks noGrp="1"/>
          </p:cNvSpPr>
          <p:nvPr>
            <p:ph type="ftr" sz="quarter" idx="11"/>
          </p:nvPr>
        </p:nvSpPr>
        <p:spPr/>
        <p:txBody>
          <a:bodyPr/>
          <a:lstStyle/>
          <a:p>
            <a:endParaRPr lang="fa-IR">
              <a:solidFill>
                <a:prstClr val="black">
                  <a:tint val="75000"/>
                </a:prstClr>
              </a:solidFill>
            </a:endParaRPr>
          </a:p>
        </p:txBody>
      </p:sp>
      <p:sp>
        <p:nvSpPr>
          <p:cNvPr id="9" name="Slide Number Placeholder 8"/>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945514245"/>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4" name="Footer Placeholder 3"/>
          <p:cNvSpPr>
            <a:spLocks noGrp="1"/>
          </p:cNvSpPr>
          <p:nvPr>
            <p:ph type="ftr" sz="quarter" idx="11"/>
          </p:nvPr>
        </p:nvSpPr>
        <p:spPr/>
        <p:txBody>
          <a:bodyPr/>
          <a:lstStyle/>
          <a:p>
            <a:endParaRPr lang="fa-IR">
              <a:solidFill>
                <a:prstClr val="black">
                  <a:tint val="75000"/>
                </a:prstClr>
              </a:solidFill>
            </a:endParaRPr>
          </a:p>
        </p:txBody>
      </p:sp>
      <p:sp>
        <p:nvSpPr>
          <p:cNvPr id="5" name="Slide Number Placeholder 4"/>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574289185"/>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3" name="Footer Placeholder 2"/>
          <p:cNvSpPr>
            <a:spLocks noGrp="1"/>
          </p:cNvSpPr>
          <p:nvPr>
            <p:ph type="ftr" sz="quarter" idx="11"/>
          </p:nvPr>
        </p:nvSpPr>
        <p:spPr/>
        <p:txBody>
          <a:bodyPr/>
          <a:lstStyle/>
          <a:p>
            <a:endParaRPr lang="fa-IR">
              <a:solidFill>
                <a:prstClr val="black">
                  <a:tint val="75000"/>
                </a:prstClr>
              </a:solidFill>
            </a:endParaRPr>
          </a:p>
        </p:txBody>
      </p:sp>
      <p:sp>
        <p:nvSpPr>
          <p:cNvPr id="4" name="Slide Number Placeholder 3"/>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642583537"/>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99553204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560797901"/>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119435714"/>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676649798"/>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966982768"/>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802158263"/>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916110881"/>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302941415"/>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706977598"/>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8" name="Footer Placeholder 7"/>
          <p:cNvSpPr>
            <a:spLocks noGrp="1"/>
          </p:cNvSpPr>
          <p:nvPr>
            <p:ph type="ftr" sz="quarter" idx="11"/>
          </p:nvPr>
        </p:nvSpPr>
        <p:spPr/>
        <p:txBody>
          <a:bodyPr/>
          <a:lstStyle/>
          <a:p>
            <a:endParaRPr lang="fa-IR">
              <a:solidFill>
                <a:prstClr val="black">
                  <a:tint val="75000"/>
                </a:prstClr>
              </a:solidFill>
            </a:endParaRPr>
          </a:p>
        </p:txBody>
      </p:sp>
      <p:sp>
        <p:nvSpPr>
          <p:cNvPr id="9" name="Slide Number Placeholder 8"/>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925976678"/>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4" name="Footer Placeholder 3"/>
          <p:cNvSpPr>
            <a:spLocks noGrp="1"/>
          </p:cNvSpPr>
          <p:nvPr>
            <p:ph type="ftr" sz="quarter" idx="11"/>
          </p:nvPr>
        </p:nvSpPr>
        <p:spPr/>
        <p:txBody>
          <a:bodyPr/>
          <a:lstStyle/>
          <a:p>
            <a:endParaRPr lang="fa-IR">
              <a:solidFill>
                <a:prstClr val="black">
                  <a:tint val="75000"/>
                </a:prstClr>
              </a:solidFill>
            </a:endParaRPr>
          </a:p>
        </p:txBody>
      </p:sp>
      <p:sp>
        <p:nvSpPr>
          <p:cNvPr id="5" name="Slide Number Placeholder 4"/>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998478292"/>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3" name="Footer Placeholder 2"/>
          <p:cNvSpPr>
            <a:spLocks noGrp="1"/>
          </p:cNvSpPr>
          <p:nvPr>
            <p:ph type="ftr" sz="quarter" idx="11"/>
          </p:nvPr>
        </p:nvSpPr>
        <p:spPr/>
        <p:txBody>
          <a:bodyPr/>
          <a:lstStyle/>
          <a:p>
            <a:endParaRPr lang="fa-IR">
              <a:solidFill>
                <a:prstClr val="black">
                  <a:tint val="75000"/>
                </a:prstClr>
              </a:solidFill>
            </a:endParaRPr>
          </a:p>
        </p:txBody>
      </p:sp>
      <p:sp>
        <p:nvSpPr>
          <p:cNvPr id="4" name="Slide Number Placeholder 3"/>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61685106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902379833"/>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495578105"/>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901688067"/>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711820296"/>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059577917"/>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200349070"/>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523432031"/>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127086008"/>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655541293"/>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8" name="Footer Placeholder 7"/>
          <p:cNvSpPr>
            <a:spLocks noGrp="1"/>
          </p:cNvSpPr>
          <p:nvPr>
            <p:ph type="ftr" sz="quarter" idx="11"/>
          </p:nvPr>
        </p:nvSpPr>
        <p:spPr/>
        <p:txBody>
          <a:bodyPr/>
          <a:lstStyle/>
          <a:p>
            <a:endParaRPr lang="fa-IR">
              <a:solidFill>
                <a:prstClr val="black">
                  <a:tint val="75000"/>
                </a:prstClr>
              </a:solidFill>
            </a:endParaRPr>
          </a:p>
        </p:txBody>
      </p:sp>
      <p:sp>
        <p:nvSpPr>
          <p:cNvPr id="9" name="Slide Number Placeholder 8"/>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599374684"/>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4" name="Footer Placeholder 3"/>
          <p:cNvSpPr>
            <a:spLocks noGrp="1"/>
          </p:cNvSpPr>
          <p:nvPr>
            <p:ph type="ftr" sz="quarter" idx="11"/>
          </p:nvPr>
        </p:nvSpPr>
        <p:spPr/>
        <p:txBody>
          <a:bodyPr/>
          <a:lstStyle/>
          <a:p>
            <a:endParaRPr lang="fa-IR">
              <a:solidFill>
                <a:prstClr val="black">
                  <a:tint val="75000"/>
                </a:prstClr>
              </a:solidFill>
            </a:endParaRPr>
          </a:p>
        </p:txBody>
      </p:sp>
      <p:sp>
        <p:nvSpPr>
          <p:cNvPr id="5" name="Slide Number Placeholder 4"/>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34954934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421724049"/>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3" name="Footer Placeholder 2"/>
          <p:cNvSpPr>
            <a:spLocks noGrp="1"/>
          </p:cNvSpPr>
          <p:nvPr>
            <p:ph type="ftr" sz="quarter" idx="11"/>
          </p:nvPr>
        </p:nvSpPr>
        <p:spPr/>
        <p:txBody>
          <a:bodyPr/>
          <a:lstStyle/>
          <a:p>
            <a:endParaRPr lang="fa-IR">
              <a:solidFill>
                <a:prstClr val="black">
                  <a:tint val="75000"/>
                </a:prstClr>
              </a:solidFill>
            </a:endParaRPr>
          </a:p>
        </p:txBody>
      </p:sp>
      <p:sp>
        <p:nvSpPr>
          <p:cNvPr id="4" name="Slide Number Placeholder 3"/>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532940374"/>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718084906"/>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65731389"/>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742669522"/>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044544768"/>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554003491"/>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4275714884"/>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838727419"/>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785309121"/>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8" name="Footer Placeholder 7"/>
          <p:cNvSpPr>
            <a:spLocks noGrp="1"/>
          </p:cNvSpPr>
          <p:nvPr>
            <p:ph type="ftr" sz="quarter" idx="11"/>
          </p:nvPr>
        </p:nvSpPr>
        <p:spPr/>
        <p:txBody>
          <a:bodyPr/>
          <a:lstStyle/>
          <a:p>
            <a:endParaRPr lang="fa-IR">
              <a:solidFill>
                <a:prstClr val="black">
                  <a:tint val="75000"/>
                </a:prstClr>
              </a:solidFill>
            </a:endParaRPr>
          </a:p>
        </p:txBody>
      </p:sp>
      <p:sp>
        <p:nvSpPr>
          <p:cNvPr id="9" name="Slide Number Placeholder 8"/>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82237859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8" name="Footer Placeholder 7"/>
          <p:cNvSpPr>
            <a:spLocks noGrp="1"/>
          </p:cNvSpPr>
          <p:nvPr>
            <p:ph type="ftr" sz="quarter" idx="11"/>
          </p:nvPr>
        </p:nvSpPr>
        <p:spPr/>
        <p:txBody>
          <a:bodyPr/>
          <a:lstStyle/>
          <a:p>
            <a:endParaRPr lang="fa-IR">
              <a:solidFill>
                <a:prstClr val="black">
                  <a:tint val="75000"/>
                </a:prstClr>
              </a:solidFill>
            </a:endParaRPr>
          </a:p>
        </p:txBody>
      </p:sp>
      <p:sp>
        <p:nvSpPr>
          <p:cNvPr id="9" name="Slide Number Placeholder 8"/>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170549011"/>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4" name="Footer Placeholder 3"/>
          <p:cNvSpPr>
            <a:spLocks noGrp="1"/>
          </p:cNvSpPr>
          <p:nvPr>
            <p:ph type="ftr" sz="quarter" idx="11"/>
          </p:nvPr>
        </p:nvSpPr>
        <p:spPr/>
        <p:txBody>
          <a:bodyPr/>
          <a:lstStyle/>
          <a:p>
            <a:endParaRPr lang="fa-IR">
              <a:solidFill>
                <a:prstClr val="black">
                  <a:tint val="75000"/>
                </a:prstClr>
              </a:solidFill>
            </a:endParaRPr>
          </a:p>
        </p:txBody>
      </p:sp>
      <p:sp>
        <p:nvSpPr>
          <p:cNvPr id="5" name="Slide Number Placeholder 4"/>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560865161"/>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3" name="Footer Placeholder 2"/>
          <p:cNvSpPr>
            <a:spLocks noGrp="1"/>
          </p:cNvSpPr>
          <p:nvPr>
            <p:ph type="ftr" sz="quarter" idx="11"/>
          </p:nvPr>
        </p:nvSpPr>
        <p:spPr/>
        <p:txBody>
          <a:bodyPr/>
          <a:lstStyle/>
          <a:p>
            <a:endParaRPr lang="fa-IR">
              <a:solidFill>
                <a:prstClr val="black">
                  <a:tint val="75000"/>
                </a:prstClr>
              </a:solidFill>
            </a:endParaRPr>
          </a:p>
        </p:txBody>
      </p:sp>
      <p:sp>
        <p:nvSpPr>
          <p:cNvPr id="4" name="Slide Number Placeholder 3"/>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096244177"/>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4069086822"/>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206767466"/>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126232348"/>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249778871"/>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820112159"/>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955748670"/>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103320608"/>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41786550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4" name="Footer Placeholder 3"/>
          <p:cNvSpPr>
            <a:spLocks noGrp="1"/>
          </p:cNvSpPr>
          <p:nvPr>
            <p:ph type="ftr" sz="quarter" idx="11"/>
          </p:nvPr>
        </p:nvSpPr>
        <p:spPr/>
        <p:txBody>
          <a:bodyPr/>
          <a:lstStyle/>
          <a:p>
            <a:endParaRPr lang="fa-IR">
              <a:solidFill>
                <a:prstClr val="black">
                  <a:tint val="75000"/>
                </a:prstClr>
              </a:solidFill>
            </a:endParaRPr>
          </a:p>
        </p:txBody>
      </p:sp>
      <p:sp>
        <p:nvSpPr>
          <p:cNvPr id="5" name="Slide Number Placeholder 4"/>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365429135"/>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8" name="Footer Placeholder 7"/>
          <p:cNvSpPr>
            <a:spLocks noGrp="1"/>
          </p:cNvSpPr>
          <p:nvPr>
            <p:ph type="ftr" sz="quarter" idx="11"/>
          </p:nvPr>
        </p:nvSpPr>
        <p:spPr/>
        <p:txBody>
          <a:bodyPr/>
          <a:lstStyle/>
          <a:p>
            <a:endParaRPr lang="fa-IR">
              <a:solidFill>
                <a:prstClr val="black">
                  <a:tint val="75000"/>
                </a:prstClr>
              </a:solidFill>
            </a:endParaRPr>
          </a:p>
        </p:txBody>
      </p:sp>
      <p:sp>
        <p:nvSpPr>
          <p:cNvPr id="9" name="Slide Number Placeholder 8"/>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971262375"/>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4" name="Footer Placeholder 3"/>
          <p:cNvSpPr>
            <a:spLocks noGrp="1"/>
          </p:cNvSpPr>
          <p:nvPr>
            <p:ph type="ftr" sz="quarter" idx="11"/>
          </p:nvPr>
        </p:nvSpPr>
        <p:spPr/>
        <p:txBody>
          <a:bodyPr/>
          <a:lstStyle/>
          <a:p>
            <a:endParaRPr lang="fa-IR">
              <a:solidFill>
                <a:prstClr val="black">
                  <a:tint val="75000"/>
                </a:prstClr>
              </a:solidFill>
            </a:endParaRPr>
          </a:p>
        </p:txBody>
      </p:sp>
      <p:sp>
        <p:nvSpPr>
          <p:cNvPr id="5" name="Slide Number Placeholder 4"/>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904485693"/>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3" name="Footer Placeholder 2"/>
          <p:cNvSpPr>
            <a:spLocks noGrp="1"/>
          </p:cNvSpPr>
          <p:nvPr>
            <p:ph type="ftr" sz="quarter" idx="11"/>
          </p:nvPr>
        </p:nvSpPr>
        <p:spPr/>
        <p:txBody>
          <a:bodyPr/>
          <a:lstStyle/>
          <a:p>
            <a:endParaRPr lang="fa-IR">
              <a:solidFill>
                <a:prstClr val="black">
                  <a:tint val="75000"/>
                </a:prstClr>
              </a:solidFill>
            </a:endParaRPr>
          </a:p>
        </p:txBody>
      </p:sp>
      <p:sp>
        <p:nvSpPr>
          <p:cNvPr id="4" name="Slide Number Placeholder 3"/>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988164459"/>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68291817"/>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190443473"/>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457018961"/>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4067717796"/>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78860384"/>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50343867"/>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69285477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3" name="Footer Placeholder 2"/>
          <p:cNvSpPr>
            <a:spLocks noGrp="1"/>
          </p:cNvSpPr>
          <p:nvPr>
            <p:ph type="ftr" sz="quarter" idx="11"/>
          </p:nvPr>
        </p:nvSpPr>
        <p:spPr/>
        <p:txBody>
          <a:bodyPr/>
          <a:lstStyle/>
          <a:p>
            <a:endParaRPr lang="fa-IR">
              <a:solidFill>
                <a:prstClr val="black">
                  <a:tint val="75000"/>
                </a:prstClr>
              </a:solidFill>
            </a:endParaRPr>
          </a:p>
        </p:txBody>
      </p:sp>
      <p:sp>
        <p:nvSpPr>
          <p:cNvPr id="4" name="Slide Number Placeholder 3"/>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194923936"/>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535602763"/>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8" name="Footer Placeholder 7"/>
          <p:cNvSpPr>
            <a:spLocks noGrp="1"/>
          </p:cNvSpPr>
          <p:nvPr>
            <p:ph type="ftr" sz="quarter" idx="11"/>
          </p:nvPr>
        </p:nvSpPr>
        <p:spPr/>
        <p:txBody>
          <a:bodyPr/>
          <a:lstStyle/>
          <a:p>
            <a:endParaRPr lang="fa-IR">
              <a:solidFill>
                <a:prstClr val="black">
                  <a:tint val="75000"/>
                </a:prstClr>
              </a:solidFill>
            </a:endParaRPr>
          </a:p>
        </p:txBody>
      </p:sp>
      <p:sp>
        <p:nvSpPr>
          <p:cNvPr id="9" name="Slide Number Placeholder 8"/>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372407146"/>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4" name="Footer Placeholder 3"/>
          <p:cNvSpPr>
            <a:spLocks noGrp="1"/>
          </p:cNvSpPr>
          <p:nvPr>
            <p:ph type="ftr" sz="quarter" idx="11"/>
          </p:nvPr>
        </p:nvSpPr>
        <p:spPr/>
        <p:txBody>
          <a:bodyPr/>
          <a:lstStyle/>
          <a:p>
            <a:endParaRPr lang="fa-IR">
              <a:solidFill>
                <a:prstClr val="black">
                  <a:tint val="75000"/>
                </a:prstClr>
              </a:solidFill>
            </a:endParaRPr>
          </a:p>
        </p:txBody>
      </p:sp>
      <p:sp>
        <p:nvSpPr>
          <p:cNvPr id="5" name="Slide Number Placeholder 4"/>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4199262112"/>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3" name="Footer Placeholder 2"/>
          <p:cNvSpPr>
            <a:spLocks noGrp="1"/>
          </p:cNvSpPr>
          <p:nvPr>
            <p:ph type="ftr" sz="quarter" idx="11"/>
          </p:nvPr>
        </p:nvSpPr>
        <p:spPr/>
        <p:txBody>
          <a:bodyPr/>
          <a:lstStyle/>
          <a:p>
            <a:endParaRPr lang="fa-IR">
              <a:solidFill>
                <a:prstClr val="black">
                  <a:tint val="75000"/>
                </a:prstClr>
              </a:solidFill>
            </a:endParaRPr>
          </a:p>
        </p:txBody>
      </p:sp>
      <p:sp>
        <p:nvSpPr>
          <p:cNvPr id="4" name="Slide Number Placeholder 3"/>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561323501"/>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506095785"/>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662432694"/>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620364233"/>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637976550"/>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820873897"/>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406154350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510271130"/>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591575996"/>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229384282"/>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8" name="Footer Placeholder 7"/>
          <p:cNvSpPr>
            <a:spLocks noGrp="1"/>
          </p:cNvSpPr>
          <p:nvPr>
            <p:ph type="ftr" sz="quarter" idx="11"/>
          </p:nvPr>
        </p:nvSpPr>
        <p:spPr/>
        <p:txBody>
          <a:bodyPr/>
          <a:lstStyle/>
          <a:p>
            <a:endParaRPr lang="fa-IR">
              <a:solidFill>
                <a:prstClr val="black">
                  <a:tint val="75000"/>
                </a:prstClr>
              </a:solidFill>
            </a:endParaRPr>
          </a:p>
        </p:txBody>
      </p:sp>
      <p:sp>
        <p:nvSpPr>
          <p:cNvPr id="9" name="Slide Number Placeholder 8"/>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422980910"/>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4" name="Footer Placeholder 3"/>
          <p:cNvSpPr>
            <a:spLocks noGrp="1"/>
          </p:cNvSpPr>
          <p:nvPr>
            <p:ph type="ftr" sz="quarter" idx="11"/>
          </p:nvPr>
        </p:nvSpPr>
        <p:spPr/>
        <p:txBody>
          <a:bodyPr/>
          <a:lstStyle/>
          <a:p>
            <a:endParaRPr lang="fa-IR">
              <a:solidFill>
                <a:prstClr val="black">
                  <a:tint val="75000"/>
                </a:prstClr>
              </a:solidFill>
            </a:endParaRPr>
          </a:p>
        </p:txBody>
      </p:sp>
      <p:sp>
        <p:nvSpPr>
          <p:cNvPr id="5" name="Slide Number Placeholder 4"/>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56753796"/>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3" name="Footer Placeholder 2"/>
          <p:cNvSpPr>
            <a:spLocks noGrp="1"/>
          </p:cNvSpPr>
          <p:nvPr>
            <p:ph type="ftr" sz="quarter" idx="11"/>
          </p:nvPr>
        </p:nvSpPr>
        <p:spPr/>
        <p:txBody>
          <a:bodyPr/>
          <a:lstStyle/>
          <a:p>
            <a:endParaRPr lang="fa-IR">
              <a:solidFill>
                <a:prstClr val="black">
                  <a:tint val="75000"/>
                </a:prstClr>
              </a:solidFill>
            </a:endParaRPr>
          </a:p>
        </p:txBody>
      </p:sp>
      <p:sp>
        <p:nvSpPr>
          <p:cNvPr id="4" name="Slide Number Placeholder 3"/>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449605955"/>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527706884"/>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285268051"/>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245846211"/>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518851306"/>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7275522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7357984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319434097"/>
      </p:ext>
    </p:extLst>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561399367"/>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319328110"/>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4000733322"/>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8" name="Footer Placeholder 7"/>
          <p:cNvSpPr>
            <a:spLocks noGrp="1"/>
          </p:cNvSpPr>
          <p:nvPr>
            <p:ph type="ftr" sz="quarter" idx="11"/>
          </p:nvPr>
        </p:nvSpPr>
        <p:spPr/>
        <p:txBody>
          <a:bodyPr/>
          <a:lstStyle/>
          <a:p>
            <a:endParaRPr lang="fa-IR">
              <a:solidFill>
                <a:prstClr val="black">
                  <a:tint val="75000"/>
                </a:prstClr>
              </a:solidFill>
            </a:endParaRPr>
          </a:p>
        </p:txBody>
      </p:sp>
      <p:sp>
        <p:nvSpPr>
          <p:cNvPr id="9" name="Slide Number Placeholder 8"/>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34643022"/>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4" name="Footer Placeholder 3"/>
          <p:cNvSpPr>
            <a:spLocks noGrp="1"/>
          </p:cNvSpPr>
          <p:nvPr>
            <p:ph type="ftr" sz="quarter" idx="11"/>
          </p:nvPr>
        </p:nvSpPr>
        <p:spPr/>
        <p:txBody>
          <a:bodyPr/>
          <a:lstStyle/>
          <a:p>
            <a:endParaRPr lang="fa-IR">
              <a:solidFill>
                <a:prstClr val="black">
                  <a:tint val="75000"/>
                </a:prstClr>
              </a:solidFill>
            </a:endParaRPr>
          </a:p>
        </p:txBody>
      </p:sp>
      <p:sp>
        <p:nvSpPr>
          <p:cNvPr id="5" name="Slide Number Placeholder 4"/>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741866678"/>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3" name="Footer Placeholder 2"/>
          <p:cNvSpPr>
            <a:spLocks noGrp="1"/>
          </p:cNvSpPr>
          <p:nvPr>
            <p:ph type="ftr" sz="quarter" idx="11"/>
          </p:nvPr>
        </p:nvSpPr>
        <p:spPr/>
        <p:txBody>
          <a:bodyPr/>
          <a:lstStyle/>
          <a:p>
            <a:endParaRPr lang="fa-IR">
              <a:solidFill>
                <a:prstClr val="black">
                  <a:tint val="75000"/>
                </a:prstClr>
              </a:solidFill>
            </a:endParaRPr>
          </a:p>
        </p:txBody>
      </p:sp>
      <p:sp>
        <p:nvSpPr>
          <p:cNvPr id="4" name="Slide Number Placeholder 3"/>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466917456"/>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488958277"/>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0226059"/>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902881759"/>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402344033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5471996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59416280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12491174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29321931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91411195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61642150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8" name="Footer Placeholder 7"/>
          <p:cNvSpPr>
            <a:spLocks noGrp="1"/>
          </p:cNvSpPr>
          <p:nvPr>
            <p:ph type="ftr" sz="quarter" idx="11"/>
          </p:nvPr>
        </p:nvSpPr>
        <p:spPr/>
        <p:txBody>
          <a:bodyPr/>
          <a:lstStyle/>
          <a:p>
            <a:endParaRPr lang="fa-IR">
              <a:solidFill>
                <a:prstClr val="black">
                  <a:tint val="75000"/>
                </a:prstClr>
              </a:solidFill>
            </a:endParaRPr>
          </a:p>
        </p:txBody>
      </p:sp>
      <p:sp>
        <p:nvSpPr>
          <p:cNvPr id="9" name="Slide Number Placeholder 8"/>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07719728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4" name="Footer Placeholder 3"/>
          <p:cNvSpPr>
            <a:spLocks noGrp="1"/>
          </p:cNvSpPr>
          <p:nvPr>
            <p:ph type="ftr" sz="quarter" idx="11"/>
          </p:nvPr>
        </p:nvSpPr>
        <p:spPr/>
        <p:txBody>
          <a:bodyPr/>
          <a:lstStyle/>
          <a:p>
            <a:endParaRPr lang="fa-IR">
              <a:solidFill>
                <a:prstClr val="black">
                  <a:tint val="75000"/>
                </a:prstClr>
              </a:solidFill>
            </a:endParaRPr>
          </a:p>
        </p:txBody>
      </p:sp>
      <p:sp>
        <p:nvSpPr>
          <p:cNvPr id="5" name="Slide Number Placeholder 4"/>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09304746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3" name="Footer Placeholder 2"/>
          <p:cNvSpPr>
            <a:spLocks noGrp="1"/>
          </p:cNvSpPr>
          <p:nvPr>
            <p:ph type="ftr" sz="quarter" idx="11"/>
          </p:nvPr>
        </p:nvSpPr>
        <p:spPr/>
        <p:txBody>
          <a:bodyPr/>
          <a:lstStyle/>
          <a:p>
            <a:endParaRPr lang="fa-IR">
              <a:solidFill>
                <a:prstClr val="black">
                  <a:tint val="75000"/>
                </a:prstClr>
              </a:solidFill>
            </a:endParaRPr>
          </a:p>
        </p:txBody>
      </p:sp>
      <p:sp>
        <p:nvSpPr>
          <p:cNvPr id="4" name="Slide Number Placeholder 3"/>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4494672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28564713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08697929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90970748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6405916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56051617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69212250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71625729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43133851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52355030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8" name="Footer Placeholder 7"/>
          <p:cNvSpPr>
            <a:spLocks noGrp="1"/>
          </p:cNvSpPr>
          <p:nvPr>
            <p:ph type="ftr" sz="quarter" idx="11"/>
          </p:nvPr>
        </p:nvSpPr>
        <p:spPr/>
        <p:txBody>
          <a:bodyPr/>
          <a:lstStyle/>
          <a:p>
            <a:endParaRPr lang="fa-IR">
              <a:solidFill>
                <a:prstClr val="black">
                  <a:tint val="75000"/>
                </a:prstClr>
              </a:solidFill>
            </a:endParaRPr>
          </a:p>
        </p:txBody>
      </p:sp>
      <p:sp>
        <p:nvSpPr>
          <p:cNvPr id="9" name="Slide Number Placeholder 8"/>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80315395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4" name="Footer Placeholder 3"/>
          <p:cNvSpPr>
            <a:spLocks noGrp="1"/>
          </p:cNvSpPr>
          <p:nvPr>
            <p:ph type="ftr" sz="quarter" idx="11"/>
          </p:nvPr>
        </p:nvSpPr>
        <p:spPr/>
        <p:txBody>
          <a:bodyPr/>
          <a:lstStyle/>
          <a:p>
            <a:endParaRPr lang="fa-IR">
              <a:solidFill>
                <a:prstClr val="black">
                  <a:tint val="75000"/>
                </a:prstClr>
              </a:solidFill>
            </a:endParaRPr>
          </a:p>
        </p:txBody>
      </p:sp>
      <p:sp>
        <p:nvSpPr>
          <p:cNvPr id="5" name="Slide Number Placeholder 4"/>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8482844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34591041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3" name="Footer Placeholder 2"/>
          <p:cNvSpPr>
            <a:spLocks noGrp="1"/>
          </p:cNvSpPr>
          <p:nvPr>
            <p:ph type="ftr" sz="quarter" idx="11"/>
          </p:nvPr>
        </p:nvSpPr>
        <p:spPr/>
        <p:txBody>
          <a:bodyPr/>
          <a:lstStyle/>
          <a:p>
            <a:endParaRPr lang="fa-IR">
              <a:solidFill>
                <a:prstClr val="black">
                  <a:tint val="75000"/>
                </a:prstClr>
              </a:solidFill>
            </a:endParaRPr>
          </a:p>
        </p:txBody>
      </p:sp>
      <p:sp>
        <p:nvSpPr>
          <p:cNvPr id="4" name="Slide Number Placeholder 3"/>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403981191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59360953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18597792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82362778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24855811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4169796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68912238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35101499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2343746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8" name="Footer Placeholder 7"/>
          <p:cNvSpPr>
            <a:spLocks noGrp="1"/>
          </p:cNvSpPr>
          <p:nvPr>
            <p:ph type="ftr" sz="quarter" idx="11"/>
          </p:nvPr>
        </p:nvSpPr>
        <p:spPr/>
        <p:txBody>
          <a:bodyPr/>
          <a:lstStyle/>
          <a:p>
            <a:endParaRPr lang="fa-IR">
              <a:solidFill>
                <a:prstClr val="black">
                  <a:tint val="75000"/>
                </a:prstClr>
              </a:solidFill>
            </a:endParaRPr>
          </a:p>
        </p:txBody>
      </p:sp>
      <p:sp>
        <p:nvSpPr>
          <p:cNvPr id="9" name="Slide Number Placeholder 8"/>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7711409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8" name="Footer Placeholder 7"/>
          <p:cNvSpPr>
            <a:spLocks noGrp="1"/>
          </p:cNvSpPr>
          <p:nvPr>
            <p:ph type="ftr" sz="quarter" idx="11"/>
          </p:nvPr>
        </p:nvSpPr>
        <p:spPr/>
        <p:txBody>
          <a:bodyPr/>
          <a:lstStyle/>
          <a:p>
            <a:endParaRPr lang="fa-IR">
              <a:solidFill>
                <a:prstClr val="black">
                  <a:tint val="75000"/>
                </a:prstClr>
              </a:solidFill>
            </a:endParaRPr>
          </a:p>
        </p:txBody>
      </p:sp>
      <p:sp>
        <p:nvSpPr>
          <p:cNvPr id="9" name="Slide Number Placeholder 8"/>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73514891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4" name="Footer Placeholder 3"/>
          <p:cNvSpPr>
            <a:spLocks noGrp="1"/>
          </p:cNvSpPr>
          <p:nvPr>
            <p:ph type="ftr" sz="quarter" idx="11"/>
          </p:nvPr>
        </p:nvSpPr>
        <p:spPr/>
        <p:txBody>
          <a:bodyPr/>
          <a:lstStyle/>
          <a:p>
            <a:endParaRPr lang="fa-IR">
              <a:solidFill>
                <a:prstClr val="black">
                  <a:tint val="75000"/>
                </a:prstClr>
              </a:solidFill>
            </a:endParaRPr>
          </a:p>
        </p:txBody>
      </p:sp>
      <p:sp>
        <p:nvSpPr>
          <p:cNvPr id="5" name="Slide Number Placeholder 4"/>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83910937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3" name="Footer Placeholder 2"/>
          <p:cNvSpPr>
            <a:spLocks noGrp="1"/>
          </p:cNvSpPr>
          <p:nvPr>
            <p:ph type="ftr" sz="quarter" idx="11"/>
          </p:nvPr>
        </p:nvSpPr>
        <p:spPr/>
        <p:txBody>
          <a:bodyPr/>
          <a:lstStyle/>
          <a:p>
            <a:endParaRPr lang="fa-IR">
              <a:solidFill>
                <a:prstClr val="black">
                  <a:tint val="75000"/>
                </a:prstClr>
              </a:solidFill>
            </a:endParaRPr>
          </a:p>
        </p:txBody>
      </p:sp>
      <p:sp>
        <p:nvSpPr>
          <p:cNvPr id="4" name="Slide Number Placeholder 3"/>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03417592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24263973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71036576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21542218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13257746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60887349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92203939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1024245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7730532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4" name="Footer Placeholder 3"/>
          <p:cNvSpPr>
            <a:spLocks noGrp="1"/>
          </p:cNvSpPr>
          <p:nvPr>
            <p:ph type="ftr" sz="quarter" idx="11"/>
          </p:nvPr>
        </p:nvSpPr>
        <p:spPr/>
        <p:txBody>
          <a:bodyPr/>
          <a:lstStyle/>
          <a:p>
            <a:endParaRPr lang="fa-IR">
              <a:solidFill>
                <a:prstClr val="black">
                  <a:tint val="75000"/>
                </a:prstClr>
              </a:solidFill>
            </a:endParaRPr>
          </a:p>
        </p:txBody>
      </p:sp>
      <p:sp>
        <p:nvSpPr>
          <p:cNvPr id="5" name="Slide Number Placeholder 4"/>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998321080"/>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8" name="Footer Placeholder 7"/>
          <p:cNvSpPr>
            <a:spLocks noGrp="1"/>
          </p:cNvSpPr>
          <p:nvPr>
            <p:ph type="ftr" sz="quarter" idx="11"/>
          </p:nvPr>
        </p:nvSpPr>
        <p:spPr/>
        <p:txBody>
          <a:bodyPr/>
          <a:lstStyle/>
          <a:p>
            <a:endParaRPr lang="fa-IR">
              <a:solidFill>
                <a:prstClr val="black">
                  <a:tint val="75000"/>
                </a:prstClr>
              </a:solidFill>
            </a:endParaRPr>
          </a:p>
        </p:txBody>
      </p:sp>
      <p:sp>
        <p:nvSpPr>
          <p:cNvPr id="9" name="Slide Number Placeholder 8"/>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49626677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4" name="Footer Placeholder 3"/>
          <p:cNvSpPr>
            <a:spLocks noGrp="1"/>
          </p:cNvSpPr>
          <p:nvPr>
            <p:ph type="ftr" sz="quarter" idx="11"/>
          </p:nvPr>
        </p:nvSpPr>
        <p:spPr/>
        <p:txBody>
          <a:bodyPr/>
          <a:lstStyle/>
          <a:p>
            <a:endParaRPr lang="fa-IR">
              <a:solidFill>
                <a:prstClr val="black">
                  <a:tint val="75000"/>
                </a:prstClr>
              </a:solidFill>
            </a:endParaRPr>
          </a:p>
        </p:txBody>
      </p:sp>
      <p:sp>
        <p:nvSpPr>
          <p:cNvPr id="5" name="Slide Number Placeholder 4"/>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05418607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3" name="Footer Placeholder 2"/>
          <p:cNvSpPr>
            <a:spLocks noGrp="1"/>
          </p:cNvSpPr>
          <p:nvPr>
            <p:ph type="ftr" sz="quarter" idx="11"/>
          </p:nvPr>
        </p:nvSpPr>
        <p:spPr/>
        <p:txBody>
          <a:bodyPr/>
          <a:lstStyle/>
          <a:p>
            <a:endParaRPr lang="fa-IR">
              <a:solidFill>
                <a:prstClr val="black">
                  <a:tint val="75000"/>
                </a:prstClr>
              </a:solidFill>
            </a:endParaRPr>
          </a:p>
        </p:txBody>
      </p:sp>
      <p:sp>
        <p:nvSpPr>
          <p:cNvPr id="4" name="Slide Number Placeholder 3"/>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34575235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27990539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93264659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45055149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96429536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293908193"/>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402195134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4039330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3" name="Footer Placeholder 2"/>
          <p:cNvSpPr>
            <a:spLocks noGrp="1"/>
          </p:cNvSpPr>
          <p:nvPr>
            <p:ph type="ftr" sz="quarter" idx="11"/>
          </p:nvPr>
        </p:nvSpPr>
        <p:spPr/>
        <p:txBody>
          <a:bodyPr/>
          <a:lstStyle/>
          <a:p>
            <a:endParaRPr lang="fa-IR">
              <a:solidFill>
                <a:prstClr val="black">
                  <a:tint val="75000"/>
                </a:prstClr>
              </a:solidFill>
            </a:endParaRPr>
          </a:p>
        </p:txBody>
      </p:sp>
      <p:sp>
        <p:nvSpPr>
          <p:cNvPr id="4" name="Slide Number Placeholder 3"/>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74094984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51773938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8" name="Footer Placeholder 7"/>
          <p:cNvSpPr>
            <a:spLocks noGrp="1"/>
          </p:cNvSpPr>
          <p:nvPr>
            <p:ph type="ftr" sz="quarter" idx="11"/>
          </p:nvPr>
        </p:nvSpPr>
        <p:spPr/>
        <p:txBody>
          <a:bodyPr/>
          <a:lstStyle/>
          <a:p>
            <a:endParaRPr lang="fa-IR">
              <a:solidFill>
                <a:prstClr val="black">
                  <a:tint val="75000"/>
                </a:prstClr>
              </a:solidFill>
            </a:endParaRPr>
          </a:p>
        </p:txBody>
      </p:sp>
      <p:sp>
        <p:nvSpPr>
          <p:cNvPr id="9" name="Slide Number Placeholder 8"/>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812889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4" name="Footer Placeholder 3"/>
          <p:cNvSpPr>
            <a:spLocks noGrp="1"/>
          </p:cNvSpPr>
          <p:nvPr>
            <p:ph type="ftr" sz="quarter" idx="11"/>
          </p:nvPr>
        </p:nvSpPr>
        <p:spPr/>
        <p:txBody>
          <a:bodyPr/>
          <a:lstStyle/>
          <a:p>
            <a:endParaRPr lang="fa-IR">
              <a:solidFill>
                <a:prstClr val="black">
                  <a:tint val="75000"/>
                </a:prstClr>
              </a:solidFill>
            </a:endParaRPr>
          </a:p>
        </p:txBody>
      </p:sp>
      <p:sp>
        <p:nvSpPr>
          <p:cNvPr id="5" name="Slide Number Placeholder 4"/>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018442547"/>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3" name="Footer Placeholder 2"/>
          <p:cNvSpPr>
            <a:spLocks noGrp="1"/>
          </p:cNvSpPr>
          <p:nvPr>
            <p:ph type="ftr" sz="quarter" idx="11"/>
          </p:nvPr>
        </p:nvSpPr>
        <p:spPr/>
        <p:txBody>
          <a:bodyPr/>
          <a:lstStyle/>
          <a:p>
            <a:endParaRPr lang="fa-IR">
              <a:solidFill>
                <a:prstClr val="black">
                  <a:tint val="75000"/>
                </a:prstClr>
              </a:solidFill>
            </a:endParaRPr>
          </a:p>
        </p:txBody>
      </p:sp>
      <p:sp>
        <p:nvSpPr>
          <p:cNvPr id="4" name="Slide Number Placeholder 3"/>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4242792711"/>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203600024"/>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914349933"/>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52345079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737893602"/>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262632811"/>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4443480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4077940405"/>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994208389"/>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281491378"/>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8" name="Footer Placeholder 7"/>
          <p:cNvSpPr>
            <a:spLocks noGrp="1"/>
          </p:cNvSpPr>
          <p:nvPr>
            <p:ph type="ftr" sz="quarter" idx="11"/>
          </p:nvPr>
        </p:nvSpPr>
        <p:spPr/>
        <p:txBody>
          <a:bodyPr/>
          <a:lstStyle/>
          <a:p>
            <a:endParaRPr lang="fa-IR">
              <a:solidFill>
                <a:prstClr val="black">
                  <a:tint val="75000"/>
                </a:prstClr>
              </a:solidFill>
            </a:endParaRPr>
          </a:p>
        </p:txBody>
      </p:sp>
      <p:sp>
        <p:nvSpPr>
          <p:cNvPr id="9" name="Slide Number Placeholder 8"/>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511041572"/>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4" name="Footer Placeholder 3"/>
          <p:cNvSpPr>
            <a:spLocks noGrp="1"/>
          </p:cNvSpPr>
          <p:nvPr>
            <p:ph type="ftr" sz="quarter" idx="11"/>
          </p:nvPr>
        </p:nvSpPr>
        <p:spPr/>
        <p:txBody>
          <a:bodyPr/>
          <a:lstStyle/>
          <a:p>
            <a:endParaRPr lang="fa-IR">
              <a:solidFill>
                <a:prstClr val="black">
                  <a:tint val="75000"/>
                </a:prstClr>
              </a:solidFill>
            </a:endParaRPr>
          </a:p>
        </p:txBody>
      </p:sp>
      <p:sp>
        <p:nvSpPr>
          <p:cNvPr id="5" name="Slide Number Placeholder 4"/>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589305099"/>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3" name="Footer Placeholder 2"/>
          <p:cNvSpPr>
            <a:spLocks noGrp="1"/>
          </p:cNvSpPr>
          <p:nvPr>
            <p:ph type="ftr" sz="quarter" idx="11"/>
          </p:nvPr>
        </p:nvSpPr>
        <p:spPr/>
        <p:txBody>
          <a:bodyPr/>
          <a:lstStyle/>
          <a:p>
            <a:endParaRPr lang="fa-IR">
              <a:solidFill>
                <a:prstClr val="black">
                  <a:tint val="75000"/>
                </a:prstClr>
              </a:solidFill>
            </a:endParaRPr>
          </a:p>
        </p:txBody>
      </p:sp>
      <p:sp>
        <p:nvSpPr>
          <p:cNvPr id="4" name="Slide Number Placeholder 3"/>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884673660"/>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214756368"/>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053941908"/>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854849611"/>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330226652"/>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8596773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418800431"/>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921675954"/>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594583532"/>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761839390"/>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8" name="Footer Placeholder 7"/>
          <p:cNvSpPr>
            <a:spLocks noGrp="1"/>
          </p:cNvSpPr>
          <p:nvPr>
            <p:ph type="ftr" sz="quarter" idx="11"/>
          </p:nvPr>
        </p:nvSpPr>
        <p:spPr/>
        <p:txBody>
          <a:bodyPr/>
          <a:lstStyle/>
          <a:p>
            <a:endParaRPr lang="fa-IR">
              <a:solidFill>
                <a:prstClr val="black">
                  <a:tint val="75000"/>
                </a:prstClr>
              </a:solidFill>
            </a:endParaRPr>
          </a:p>
        </p:txBody>
      </p:sp>
      <p:sp>
        <p:nvSpPr>
          <p:cNvPr id="9" name="Slide Number Placeholder 8"/>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82780488"/>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4" name="Footer Placeholder 3"/>
          <p:cNvSpPr>
            <a:spLocks noGrp="1"/>
          </p:cNvSpPr>
          <p:nvPr>
            <p:ph type="ftr" sz="quarter" idx="11"/>
          </p:nvPr>
        </p:nvSpPr>
        <p:spPr/>
        <p:txBody>
          <a:bodyPr/>
          <a:lstStyle/>
          <a:p>
            <a:endParaRPr lang="fa-IR">
              <a:solidFill>
                <a:prstClr val="black">
                  <a:tint val="75000"/>
                </a:prstClr>
              </a:solidFill>
            </a:endParaRPr>
          </a:p>
        </p:txBody>
      </p:sp>
      <p:sp>
        <p:nvSpPr>
          <p:cNvPr id="5" name="Slide Number Placeholder 4"/>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004127113"/>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3" name="Footer Placeholder 2"/>
          <p:cNvSpPr>
            <a:spLocks noGrp="1"/>
          </p:cNvSpPr>
          <p:nvPr>
            <p:ph type="ftr" sz="quarter" idx="11"/>
          </p:nvPr>
        </p:nvSpPr>
        <p:spPr/>
        <p:txBody>
          <a:bodyPr/>
          <a:lstStyle/>
          <a:p>
            <a:endParaRPr lang="fa-IR">
              <a:solidFill>
                <a:prstClr val="black">
                  <a:tint val="75000"/>
                </a:prstClr>
              </a:solidFill>
            </a:endParaRPr>
          </a:p>
        </p:txBody>
      </p:sp>
      <p:sp>
        <p:nvSpPr>
          <p:cNvPr id="4" name="Slide Number Placeholder 3"/>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967455587"/>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090943058"/>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790788455"/>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398970793"/>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5172586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8.xml"/><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theme" Target="../theme/theme11.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29.xml"/><Relationship Id="rId3" Type="http://schemas.openxmlformats.org/officeDocument/2006/relationships/slideLayout" Target="../slideLayouts/slideLayout124.xml"/><Relationship Id="rId7" Type="http://schemas.openxmlformats.org/officeDocument/2006/relationships/slideLayout" Target="../slideLayouts/slideLayout128.xml"/><Relationship Id="rId12" Type="http://schemas.openxmlformats.org/officeDocument/2006/relationships/theme" Target="../theme/theme12.xml"/><Relationship Id="rId2" Type="http://schemas.openxmlformats.org/officeDocument/2006/relationships/slideLayout" Target="../slideLayouts/slideLayout123.xml"/><Relationship Id="rId1" Type="http://schemas.openxmlformats.org/officeDocument/2006/relationships/slideLayout" Target="../slideLayouts/slideLayout122.xml"/><Relationship Id="rId6" Type="http://schemas.openxmlformats.org/officeDocument/2006/relationships/slideLayout" Target="../slideLayouts/slideLayout127.xml"/><Relationship Id="rId11" Type="http://schemas.openxmlformats.org/officeDocument/2006/relationships/slideLayout" Target="../slideLayouts/slideLayout132.xml"/><Relationship Id="rId5" Type="http://schemas.openxmlformats.org/officeDocument/2006/relationships/slideLayout" Target="../slideLayouts/slideLayout126.xml"/><Relationship Id="rId10" Type="http://schemas.openxmlformats.org/officeDocument/2006/relationships/slideLayout" Target="../slideLayouts/slideLayout131.xml"/><Relationship Id="rId4" Type="http://schemas.openxmlformats.org/officeDocument/2006/relationships/slideLayout" Target="../slideLayouts/slideLayout125.xml"/><Relationship Id="rId9" Type="http://schemas.openxmlformats.org/officeDocument/2006/relationships/slideLayout" Target="../slideLayouts/slideLayout130.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40.xml"/><Relationship Id="rId3" Type="http://schemas.openxmlformats.org/officeDocument/2006/relationships/slideLayout" Target="../slideLayouts/slideLayout135.xml"/><Relationship Id="rId7" Type="http://schemas.openxmlformats.org/officeDocument/2006/relationships/slideLayout" Target="../slideLayouts/slideLayout139.xml"/><Relationship Id="rId12" Type="http://schemas.openxmlformats.org/officeDocument/2006/relationships/theme" Target="../theme/theme13.xml"/><Relationship Id="rId2" Type="http://schemas.openxmlformats.org/officeDocument/2006/relationships/slideLayout" Target="../slideLayouts/slideLayout134.xml"/><Relationship Id="rId1" Type="http://schemas.openxmlformats.org/officeDocument/2006/relationships/slideLayout" Target="../slideLayouts/slideLayout133.xml"/><Relationship Id="rId6" Type="http://schemas.openxmlformats.org/officeDocument/2006/relationships/slideLayout" Target="../slideLayouts/slideLayout138.xml"/><Relationship Id="rId11" Type="http://schemas.openxmlformats.org/officeDocument/2006/relationships/slideLayout" Target="../slideLayouts/slideLayout143.xml"/><Relationship Id="rId5" Type="http://schemas.openxmlformats.org/officeDocument/2006/relationships/slideLayout" Target="../slideLayouts/slideLayout137.xml"/><Relationship Id="rId10" Type="http://schemas.openxmlformats.org/officeDocument/2006/relationships/slideLayout" Target="../slideLayouts/slideLayout142.xml"/><Relationship Id="rId4" Type="http://schemas.openxmlformats.org/officeDocument/2006/relationships/slideLayout" Target="../slideLayouts/slideLayout136.xml"/><Relationship Id="rId9" Type="http://schemas.openxmlformats.org/officeDocument/2006/relationships/slideLayout" Target="../slideLayouts/slideLayout141.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51.xml"/><Relationship Id="rId3" Type="http://schemas.openxmlformats.org/officeDocument/2006/relationships/slideLayout" Target="../slideLayouts/slideLayout146.xml"/><Relationship Id="rId7" Type="http://schemas.openxmlformats.org/officeDocument/2006/relationships/slideLayout" Target="../slideLayouts/slideLayout150.xml"/><Relationship Id="rId12" Type="http://schemas.openxmlformats.org/officeDocument/2006/relationships/theme" Target="../theme/theme14.xml"/><Relationship Id="rId2" Type="http://schemas.openxmlformats.org/officeDocument/2006/relationships/slideLayout" Target="../slideLayouts/slideLayout145.xml"/><Relationship Id="rId1" Type="http://schemas.openxmlformats.org/officeDocument/2006/relationships/slideLayout" Target="../slideLayouts/slideLayout144.xml"/><Relationship Id="rId6" Type="http://schemas.openxmlformats.org/officeDocument/2006/relationships/slideLayout" Target="../slideLayouts/slideLayout149.xml"/><Relationship Id="rId11" Type="http://schemas.openxmlformats.org/officeDocument/2006/relationships/slideLayout" Target="../slideLayouts/slideLayout154.xml"/><Relationship Id="rId5" Type="http://schemas.openxmlformats.org/officeDocument/2006/relationships/slideLayout" Target="../slideLayouts/slideLayout148.xml"/><Relationship Id="rId10" Type="http://schemas.openxmlformats.org/officeDocument/2006/relationships/slideLayout" Target="../slideLayouts/slideLayout153.xml"/><Relationship Id="rId4" Type="http://schemas.openxmlformats.org/officeDocument/2006/relationships/slideLayout" Target="../slideLayouts/slideLayout147.xml"/><Relationship Id="rId9" Type="http://schemas.openxmlformats.org/officeDocument/2006/relationships/slideLayout" Target="../slideLayouts/slideLayout152.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62.xml"/><Relationship Id="rId3" Type="http://schemas.openxmlformats.org/officeDocument/2006/relationships/slideLayout" Target="../slideLayouts/slideLayout157.xml"/><Relationship Id="rId7" Type="http://schemas.openxmlformats.org/officeDocument/2006/relationships/slideLayout" Target="../slideLayouts/slideLayout161.xml"/><Relationship Id="rId12" Type="http://schemas.openxmlformats.org/officeDocument/2006/relationships/theme" Target="../theme/theme15.xml"/><Relationship Id="rId2" Type="http://schemas.openxmlformats.org/officeDocument/2006/relationships/slideLayout" Target="../slideLayouts/slideLayout156.xml"/><Relationship Id="rId1" Type="http://schemas.openxmlformats.org/officeDocument/2006/relationships/slideLayout" Target="../slideLayouts/slideLayout155.xml"/><Relationship Id="rId6" Type="http://schemas.openxmlformats.org/officeDocument/2006/relationships/slideLayout" Target="../slideLayouts/slideLayout160.xml"/><Relationship Id="rId11" Type="http://schemas.openxmlformats.org/officeDocument/2006/relationships/slideLayout" Target="../slideLayouts/slideLayout165.xml"/><Relationship Id="rId5" Type="http://schemas.openxmlformats.org/officeDocument/2006/relationships/slideLayout" Target="../slideLayouts/slideLayout159.xml"/><Relationship Id="rId10" Type="http://schemas.openxmlformats.org/officeDocument/2006/relationships/slideLayout" Target="../slideLayouts/slideLayout164.xml"/><Relationship Id="rId4" Type="http://schemas.openxmlformats.org/officeDocument/2006/relationships/slideLayout" Target="../slideLayouts/slideLayout158.xml"/><Relationship Id="rId9" Type="http://schemas.openxmlformats.org/officeDocument/2006/relationships/slideLayout" Target="../slideLayouts/slideLayout163.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73.xml"/><Relationship Id="rId3" Type="http://schemas.openxmlformats.org/officeDocument/2006/relationships/slideLayout" Target="../slideLayouts/slideLayout168.xml"/><Relationship Id="rId7" Type="http://schemas.openxmlformats.org/officeDocument/2006/relationships/slideLayout" Target="../slideLayouts/slideLayout172.xml"/><Relationship Id="rId12" Type="http://schemas.openxmlformats.org/officeDocument/2006/relationships/theme" Target="../theme/theme16.xml"/><Relationship Id="rId2" Type="http://schemas.openxmlformats.org/officeDocument/2006/relationships/slideLayout" Target="../slideLayouts/slideLayout167.xml"/><Relationship Id="rId1" Type="http://schemas.openxmlformats.org/officeDocument/2006/relationships/slideLayout" Target="../slideLayouts/slideLayout166.xml"/><Relationship Id="rId6" Type="http://schemas.openxmlformats.org/officeDocument/2006/relationships/slideLayout" Target="../slideLayouts/slideLayout171.xml"/><Relationship Id="rId11" Type="http://schemas.openxmlformats.org/officeDocument/2006/relationships/slideLayout" Target="../slideLayouts/slideLayout176.xml"/><Relationship Id="rId5" Type="http://schemas.openxmlformats.org/officeDocument/2006/relationships/slideLayout" Target="../slideLayouts/slideLayout170.xml"/><Relationship Id="rId10" Type="http://schemas.openxmlformats.org/officeDocument/2006/relationships/slideLayout" Target="../slideLayouts/slideLayout175.xml"/><Relationship Id="rId4" Type="http://schemas.openxmlformats.org/officeDocument/2006/relationships/slideLayout" Target="../slideLayouts/slideLayout169.xml"/><Relationship Id="rId9" Type="http://schemas.openxmlformats.org/officeDocument/2006/relationships/slideLayout" Target="../slideLayouts/slideLayout174.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184.xml"/><Relationship Id="rId3" Type="http://schemas.openxmlformats.org/officeDocument/2006/relationships/slideLayout" Target="../slideLayouts/slideLayout179.xml"/><Relationship Id="rId7" Type="http://schemas.openxmlformats.org/officeDocument/2006/relationships/slideLayout" Target="../slideLayouts/slideLayout183.xml"/><Relationship Id="rId12" Type="http://schemas.openxmlformats.org/officeDocument/2006/relationships/theme" Target="../theme/theme17.xml"/><Relationship Id="rId2" Type="http://schemas.openxmlformats.org/officeDocument/2006/relationships/slideLayout" Target="../slideLayouts/slideLayout178.xml"/><Relationship Id="rId1" Type="http://schemas.openxmlformats.org/officeDocument/2006/relationships/slideLayout" Target="../slideLayouts/slideLayout177.xml"/><Relationship Id="rId6" Type="http://schemas.openxmlformats.org/officeDocument/2006/relationships/slideLayout" Target="../slideLayouts/slideLayout182.xml"/><Relationship Id="rId11" Type="http://schemas.openxmlformats.org/officeDocument/2006/relationships/slideLayout" Target="../slideLayouts/slideLayout187.xml"/><Relationship Id="rId5" Type="http://schemas.openxmlformats.org/officeDocument/2006/relationships/slideLayout" Target="../slideLayouts/slideLayout181.xml"/><Relationship Id="rId10" Type="http://schemas.openxmlformats.org/officeDocument/2006/relationships/slideLayout" Target="../slideLayouts/slideLayout186.xml"/><Relationship Id="rId4" Type="http://schemas.openxmlformats.org/officeDocument/2006/relationships/slideLayout" Target="../slideLayouts/slideLayout180.xml"/><Relationship Id="rId9" Type="http://schemas.openxmlformats.org/officeDocument/2006/relationships/slideLayout" Target="../slideLayouts/slideLayout185.xml"/></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195.xml"/><Relationship Id="rId3" Type="http://schemas.openxmlformats.org/officeDocument/2006/relationships/slideLayout" Target="../slideLayouts/slideLayout190.xml"/><Relationship Id="rId7" Type="http://schemas.openxmlformats.org/officeDocument/2006/relationships/slideLayout" Target="../slideLayouts/slideLayout194.xml"/><Relationship Id="rId12" Type="http://schemas.openxmlformats.org/officeDocument/2006/relationships/theme" Target="../theme/theme18.xml"/><Relationship Id="rId2" Type="http://schemas.openxmlformats.org/officeDocument/2006/relationships/slideLayout" Target="../slideLayouts/slideLayout189.xml"/><Relationship Id="rId1" Type="http://schemas.openxmlformats.org/officeDocument/2006/relationships/slideLayout" Target="../slideLayouts/slideLayout188.xml"/><Relationship Id="rId6" Type="http://schemas.openxmlformats.org/officeDocument/2006/relationships/slideLayout" Target="../slideLayouts/slideLayout193.xml"/><Relationship Id="rId11" Type="http://schemas.openxmlformats.org/officeDocument/2006/relationships/slideLayout" Target="../slideLayouts/slideLayout198.xml"/><Relationship Id="rId5" Type="http://schemas.openxmlformats.org/officeDocument/2006/relationships/slideLayout" Target="../slideLayouts/slideLayout192.xml"/><Relationship Id="rId10" Type="http://schemas.openxmlformats.org/officeDocument/2006/relationships/slideLayout" Target="../slideLayouts/slideLayout197.xml"/><Relationship Id="rId4" Type="http://schemas.openxmlformats.org/officeDocument/2006/relationships/slideLayout" Target="../slideLayouts/slideLayout191.xml"/><Relationship Id="rId9" Type="http://schemas.openxmlformats.org/officeDocument/2006/relationships/slideLayout" Target="../slideLayouts/slideLayout196.xml"/></Relationships>
</file>

<file path=ppt/slideMasters/_rels/slideMaster19.xml.rels><?xml version="1.0" encoding="UTF-8" standalone="yes"?>
<Relationships xmlns="http://schemas.openxmlformats.org/package/2006/relationships"><Relationship Id="rId8" Type="http://schemas.openxmlformats.org/officeDocument/2006/relationships/slideLayout" Target="../slideLayouts/slideLayout206.xml"/><Relationship Id="rId3" Type="http://schemas.openxmlformats.org/officeDocument/2006/relationships/slideLayout" Target="../slideLayouts/slideLayout201.xml"/><Relationship Id="rId7" Type="http://schemas.openxmlformats.org/officeDocument/2006/relationships/slideLayout" Target="../slideLayouts/slideLayout205.xml"/><Relationship Id="rId12" Type="http://schemas.openxmlformats.org/officeDocument/2006/relationships/theme" Target="../theme/theme19.xml"/><Relationship Id="rId2" Type="http://schemas.openxmlformats.org/officeDocument/2006/relationships/slideLayout" Target="../slideLayouts/slideLayout200.xml"/><Relationship Id="rId1" Type="http://schemas.openxmlformats.org/officeDocument/2006/relationships/slideLayout" Target="../slideLayouts/slideLayout199.xml"/><Relationship Id="rId6" Type="http://schemas.openxmlformats.org/officeDocument/2006/relationships/slideLayout" Target="../slideLayouts/slideLayout204.xml"/><Relationship Id="rId11" Type="http://schemas.openxmlformats.org/officeDocument/2006/relationships/slideLayout" Target="../slideLayouts/slideLayout209.xml"/><Relationship Id="rId5" Type="http://schemas.openxmlformats.org/officeDocument/2006/relationships/slideLayout" Target="../slideLayouts/slideLayout203.xml"/><Relationship Id="rId10" Type="http://schemas.openxmlformats.org/officeDocument/2006/relationships/slideLayout" Target="../slideLayouts/slideLayout208.xml"/><Relationship Id="rId4" Type="http://schemas.openxmlformats.org/officeDocument/2006/relationships/slideLayout" Target="../slideLayouts/slideLayout202.xml"/><Relationship Id="rId9" Type="http://schemas.openxmlformats.org/officeDocument/2006/relationships/slideLayout" Target="../slideLayouts/slideLayout207.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pPr rtl="1"/>
            <a:fld id="{CC8DAB6D-D12B-4D59-9BAA-71ED3CBFE28E}" type="datetimeFigureOut">
              <a:rPr lang="fa-IR" smtClean="0">
                <a:solidFill>
                  <a:prstClr val="black">
                    <a:tint val="75000"/>
                  </a:prstClr>
                </a:solidFill>
              </a:rPr>
              <a:pPr rtl="1"/>
              <a:t>11/30/1441</a:t>
            </a:fld>
            <a:endParaRPr lang="fa-IR">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pPr rtl="1"/>
            <a:endParaRPr lang="fa-IR">
              <a:solidFill>
                <a:prstClr val="black">
                  <a:tint val="75000"/>
                </a:prstClr>
              </a:solidFill>
            </a:endParaRPr>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pPr rtl="1"/>
            <a:fld id="{5D81F509-BB43-4FE6-9D4C-4E5EEB450AB8}" type="slidenum">
              <a:rPr lang="fa-IR" smtClean="0">
                <a:solidFill>
                  <a:prstClr val="black">
                    <a:tint val="75000"/>
                  </a:prstClr>
                </a:solidFill>
              </a:rPr>
              <a:pPr rtl="1"/>
              <a:t>‹#›</a:t>
            </a:fld>
            <a:endParaRPr lang="fa-IR">
              <a:solidFill>
                <a:prstClr val="black">
                  <a:tint val="75000"/>
                </a:prstClr>
              </a:solidFill>
            </a:endParaRPr>
          </a:p>
        </p:txBody>
      </p:sp>
    </p:spTree>
    <p:extLst>
      <p:ext uri="{BB962C8B-B14F-4D97-AF65-F5344CB8AC3E}">
        <p14:creationId xmlns:p14="http://schemas.microsoft.com/office/powerpoint/2010/main" val="414259914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pPr rtl="1"/>
            <a:fld id="{CC8DAB6D-D12B-4D59-9BAA-71ED3CBFE28E}" type="datetimeFigureOut">
              <a:rPr lang="fa-IR" smtClean="0">
                <a:solidFill>
                  <a:prstClr val="black">
                    <a:tint val="75000"/>
                  </a:prstClr>
                </a:solidFill>
              </a:rPr>
              <a:pPr rtl="1"/>
              <a:t>11/30/1441</a:t>
            </a:fld>
            <a:endParaRPr lang="fa-IR">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pPr rtl="1"/>
            <a:endParaRPr lang="fa-IR">
              <a:solidFill>
                <a:prstClr val="black">
                  <a:tint val="75000"/>
                </a:prstClr>
              </a:solidFill>
            </a:endParaRPr>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pPr rtl="1"/>
            <a:fld id="{5D81F509-BB43-4FE6-9D4C-4E5EEB450AB8}" type="slidenum">
              <a:rPr lang="fa-IR" smtClean="0">
                <a:solidFill>
                  <a:prstClr val="black">
                    <a:tint val="75000"/>
                  </a:prstClr>
                </a:solidFill>
              </a:rPr>
              <a:pPr rtl="1"/>
              <a:t>‹#›</a:t>
            </a:fld>
            <a:endParaRPr lang="fa-IR">
              <a:solidFill>
                <a:prstClr val="black">
                  <a:tint val="75000"/>
                </a:prstClr>
              </a:solidFill>
            </a:endParaRPr>
          </a:p>
        </p:txBody>
      </p:sp>
    </p:spTree>
    <p:extLst>
      <p:ext uri="{BB962C8B-B14F-4D97-AF65-F5344CB8AC3E}">
        <p14:creationId xmlns:p14="http://schemas.microsoft.com/office/powerpoint/2010/main" val="2311643531"/>
      </p:ext>
    </p:extLst>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pPr rtl="1"/>
            <a:fld id="{CC8DAB6D-D12B-4D59-9BAA-71ED3CBFE28E}" type="datetimeFigureOut">
              <a:rPr lang="fa-IR" smtClean="0">
                <a:solidFill>
                  <a:prstClr val="black">
                    <a:tint val="75000"/>
                  </a:prstClr>
                </a:solidFill>
              </a:rPr>
              <a:pPr rtl="1"/>
              <a:t>11/30/1441</a:t>
            </a:fld>
            <a:endParaRPr lang="fa-IR">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pPr rtl="1"/>
            <a:endParaRPr lang="fa-IR">
              <a:solidFill>
                <a:prstClr val="black">
                  <a:tint val="75000"/>
                </a:prstClr>
              </a:solidFill>
            </a:endParaRPr>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pPr rtl="1"/>
            <a:fld id="{5D81F509-BB43-4FE6-9D4C-4E5EEB450AB8}" type="slidenum">
              <a:rPr lang="fa-IR" smtClean="0">
                <a:solidFill>
                  <a:prstClr val="black">
                    <a:tint val="75000"/>
                  </a:prstClr>
                </a:solidFill>
              </a:rPr>
              <a:pPr rtl="1"/>
              <a:t>‹#›</a:t>
            </a:fld>
            <a:endParaRPr lang="fa-IR">
              <a:solidFill>
                <a:prstClr val="black">
                  <a:tint val="75000"/>
                </a:prstClr>
              </a:solidFill>
            </a:endParaRPr>
          </a:p>
        </p:txBody>
      </p:sp>
    </p:spTree>
    <p:extLst>
      <p:ext uri="{BB962C8B-B14F-4D97-AF65-F5344CB8AC3E}">
        <p14:creationId xmlns:p14="http://schemas.microsoft.com/office/powerpoint/2010/main" val="3343443304"/>
      </p:ext>
    </p:extLst>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 id="2147483859" r:id="rId7"/>
    <p:sldLayoutId id="2147483860" r:id="rId8"/>
    <p:sldLayoutId id="2147483861" r:id="rId9"/>
    <p:sldLayoutId id="2147483862" r:id="rId10"/>
    <p:sldLayoutId id="2147483863"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pPr rtl="1"/>
            <a:fld id="{CC8DAB6D-D12B-4D59-9BAA-71ED3CBFE28E}" type="datetimeFigureOut">
              <a:rPr lang="fa-IR" smtClean="0">
                <a:solidFill>
                  <a:prstClr val="black">
                    <a:tint val="75000"/>
                  </a:prstClr>
                </a:solidFill>
              </a:rPr>
              <a:pPr rtl="1"/>
              <a:t>11/30/1441</a:t>
            </a:fld>
            <a:endParaRPr lang="fa-IR">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pPr rtl="1"/>
            <a:endParaRPr lang="fa-IR">
              <a:solidFill>
                <a:prstClr val="black">
                  <a:tint val="75000"/>
                </a:prstClr>
              </a:solidFill>
            </a:endParaRPr>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pPr rtl="1"/>
            <a:fld id="{5D81F509-BB43-4FE6-9D4C-4E5EEB450AB8}" type="slidenum">
              <a:rPr lang="fa-IR" smtClean="0">
                <a:solidFill>
                  <a:prstClr val="black">
                    <a:tint val="75000"/>
                  </a:prstClr>
                </a:solidFill>
              </a:rPr>
              <a:pPr rtl="1"/>
              <a:t>‹#›</a:t>
            </a:fld>
            <a:endParaRPr lang="fa-IR">
              <a:solidFill>
                <a:prstClr val="black">
                  <a:tint val="75000"/>
                </a:prstClr>
              </a:solidFill>
            </a:endParaRPr>
          </a:p>
        </p:txBody>
      </p:sp>
    </p:spTree>
    <p:extLst>
      <p:ext uri="{BB962C8B-B14F-4D97-AF65-F5344CB8AC3E}">
        <p14:creationId xmlns:p14="http://schemas.microsoft.com/office/powerpoint/2010/main" val="3614024032"/>
      </p:ext>
    </p:extLst>
  </p:cSld>
  <p:clrMap bg1="lt1" tx1="dk1" bg2="lt2" tx2="dk2" accent1="accent1" accent2="accent2" accent3="accent3" accent4="accent4" accent5="accent5" accent6="accent6" hlink="hlink" folHlink="folHlink"/>
  <p:sldLayoutIdLst>
    <p:sldLayoutId id="2147483877" r:id="rId1"/>
    <p:sldLayoutId id="2147483878" r:id="rId2"/>
    <p:sldLayoutId id="2147483879" r:id="rId3"/>
    <p:sldLayoutId id="2147483880" r:id="rId4"/>
    <p:sldLayoutId id="2147483881" r:id="rId5"/>
    <p:sldLayoutId id="2147483882" r:id="rId6"/>
    <p:sldLayoutId id="2147483883" r:id="rId7"/>
    <p:sldLayoutId id="2147483884" r:id="rId8"/>
    <p:sldLayoutId id="2147483885" r:id="rId9"/>
    <p:sldLayoutId id="2147483886" r:id="rId10"/>
    <p:sldLayoutId id="2147483887"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pPr rtl="1"/>
            <a:fld id="{CC8DAB6D-D12B-4D59-9BAA-71ED3CBFE28E}" type="datetimeFigureOut">
              <a:rPr lang="fa-IR" smtClean="0">
                <a:solidFill>
                  <a:prstClr val="black">
                    <a:tint val="75000"/>
                  </a:prstClr>
                </a:solidFill>
              </a:rPr>
              <a:pPr rtl="1"/>
              <a:t>11/30/1441</a:t>
            </a:fld>
            <a:endParaRPr lang="fa-IR">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pPr rtl="1"/>
            <a:endParaRPr lang="fa-IR">
              <a:solidFill>
                <a:prstClr val="black">
                  <a:tint val="75000"/>
                </a:prstClr>
              </a:solidFill>
            </a:endParaRPr>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pPr rtl="1"/>
            <a:fld id="{5D81F509-BB43-4FE6-9D4C-4E5EEB450AB8}" type="slidenum">
              <a:rPr lang="fa-IR" smtClean="0">
                <a:solidFill>
                  <a:prstClr val="black">
                    <a:tint val="75000"/>
                  </a:prstClr>
                </a:solidFill>
              </a:rPr>
              <a:pPr rtl="1"/>
              <a:t>‹#›</a:t>
            </a:fld>
            <a:endParaRPr lang="fa-IR">
              <a:solidFill>
                <a:prstClr val="black">
                  <a:tint val="75000"/>
                </a:prstClr>
              </a:solidFill>
            </a:endParaRPr>
          </a:p>
        </p:txBody>
      </p:sp>
    </p:spTree>
    <p:extLst>
      <p:ext uri="{BB962C8B-B14F-4D97-AF65-F5344CB8AC3E}">
        <p14:creationId xmlns:p14="http://schemas.microsoft.com/office/powerpoint/2010/main" val="1042157444"/>
      </p:ext>
    </p:extLst>
  </p:cSld>
  <p:clrMap bg1="lt1" tx1="dk1" bg2="lt2" tx2="dk2" accent1="accent1" accent2="accent2" accent3="accent3" accent4="accent4" accent5="accent5" accent6="accent6" hlink="hlink" folHlink="folHlink"/>
  <p:sldLayoutIdLst>
    <p:sldLayoutId id="2147483889" r:id="rId1"/>
    <p:sldLayoutId id="2147483890" r:id="rId2"/>
    <p:sldLayoutId id="2147483891" r:id="rId3"/>
    <p:sldLayoutId id="2147483892" r:id="rId4"/>
    <p:sldLayoutId id="2147483893" r:id="rId5"/>
    <p:sldLayoutId id="2147483894" r:id="rId6"/>
    <p:sldLayoutId id="2147483895" r:id="rId7"/>
    <p:sldLayoutId id="2147483896" r:id="rId8"/>
    <p:sldLayoutId id="2147483897" r:id="rId9"/>
    <p:sldLayoutId id="2147483898" r:id="rId10"/>
    <p:sldLayoutId id="214748389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pPr rtl="1"/>
            <a:fld id="{CC8DAB6D-D12B-4D59-9BAA-71ED3CBFE28E}" type="datetimeFigureOut">
              <a:rPr lang="fa-IR" smtClean="0">
                <a:solidFill>
                  <a:prstClr val="black">
                    <a:tint val="75000"/>
                  </a:prstClr>
                </a:solidFill>
              </a:rPr>
              <a:pPr rtl="1"/>
              <a:t>11/30/1441</a:t>
            </a:fld>
            <a:endParaRPr lang="fa-IR">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pPr rtl="1"/>
            <a:endParaRPr lang="fa-IR">
              <a:solidFill>
                <a:prstClr val="black">
                  <a:tint val="75000"/>
                </a:prstClr>
              </a:solidFill>
            </a:endParaRPr>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pPr rtl="1"/>
            <a:fld id="{5D81F509-BB43-4FE6-9D4C-4E5EEB450AB8}" type="slidenum">
              <a:rPr lang="fa-IR" smtClean="0">
                <a:solidFill>
                  <a:prstClr val="black">
                    <a:tint val="75000"/>
                  </a:prstClr>
                </a:solidFill>
              </a:rPr>
              <a:pPr rtl="1"/>
              <a:t>‹#›</a:t>
            </a:fld>
            <a:endParaRPr lang="fa-IR">
              <a:solidFill>
                <a:prstClr val="black">
                  <a:tint val="75000"/>
                </a:prstClr>
              </a:solidFill>
            </a:endParaRPr>
          </a:p>
        </p:txBody>
      </p:sp>
    </p:spTree>
    <p:extLst>
      <p:ext uri="{BB962C8B-B14F-4D97-AF65-F5344CB8AC3E}">
        <p14:creationId xmlns:p14="http://schemas.microsoft.com/office/powerpoint/2010/main" val="3104280020"/>
      </p:ext>
    </p:extLst>
  </p:cSld>
  <p:clrMap bg1="lt1" tx1="dk1" bg2="lt2" tx2="dk2" accent1="accent1" accent2="accent2" accent3="accent3" accent4="accent4" accent5="accent5" accent6="accent6" hlink="hlink" folHlink="folHlink"/>
  <p:sldLayoutIdLst>
    <p:sldLayoutId id="2147483901" r:id="rId1"/>
    <p:sldLayoutId id="2147483902" r:id="rId2"/>
    <p:sldLayoutId id="2147483903" r:id="rId3"/>
    <p:sldLayoutId id="2147483904" r:id="rId4"/>
    <p:sldLayoutId id="2147483905" r:id="rId5"/>
    <p:sldLayoutId id="2147483906" r:id="rId6"/>
    <p:sldLayoutId id="2147483907" r:id="rId7"/>
    <p:sldLayoutId id="2147483908" r:id="rId8"/>
    <p:sldLayoutId id="2147483909" r:id="rId9"/>
    <p:sldLayoutId id="2147483910" r:id="rId10"/>
    <p:sldLayoutId id="2147483911"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pPr rtl="1"/>
            <a:fld id="{CC8DAB6D-D12B-4D59-9BAA-71ED3CBFE28E}" type="datetimeFigureOut">
              <a:rPr lang="fa-IR" smtClean="0">
                <a:solidFill>
                  <a:prstClr val="black">
                    <a:tint val="75000"/>
                  </a:prstClr>
                </a:solidFill>
              </a:rPr>
              <a:pPr rtl="1"/>
              <a:t>11/30/1441</a:t>
            </a:fld>
            <a:endParaRPr lang="fa-IR">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pPr rtl="1"/>
            <a:endParaRPr lang="fa-IR">
              <a:solidFill>
                <a:prstClr val="black">
                  <a:tint val="75000"/>
                </a:prstClr>
              </a:solidFill>
            </a:endParaRPr>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pPr rtl="1"/>
            <a:fld id="{5D81F509-BB43-4FE6-9D4C-4E5EEB450AB8}" type="slidenum">
              <a:rPr lang="fa-IR" smtClean="0">
                <a:solidFill>
                  <a:prstClr val="black">
                    <a:tint val="75000"/>
                  </a:prstClr>
                </a:solidFill>
              </a:rPr>
              <a:pPr rtl="1"/>
              <a:t>‹#›</a:t>
            </a:fld>
            <a:endParaRPr lang="fa-IR">
              <a:solidFill>
                <a:prstClr val="black">
                  <a:tint val="75000"/>
                </a:prstClr>
              </a:solidFill>
            </a:endParaRPr>
          </a:p>
        </p:txBody>
      </p:sp>
    </p:spTree>
    <p:extLst>
      <p:ext uri="{BB962C8B-B14F-4D97-AF65-F5344CB8AC3E}">
        <p14:creationId xmlns:p14="http://schemas.microsoft.com/office/powerpoint/2010/main" val="3936749135"/>
      </p:ext>
    </p:extLst>
  </p:cSld>
  <p:clrMap bg1="lt1" tx1="dk1" bg2="lt2" tx2="dk2" accent1="accent1" accent2="accent2" accent3="accent3" accent4="accent4" accent5="accent5" accent6="accent6" hlink="hlink" folHlink="folHlink"/>
  <p:sldLayoutIdLst>
    <p:sldLayoutId id="2147483913" r:id="rId1"/>
    <p:sldLayoutId id="2147483914" r:id="rId2"/>
    <p:sldLayoutId id="2147483915" r:id="rId3"/>
    <p:sldLayoutId id="2147483916" r:id="rId4"/>
    <p:sldLayoutId id="2147483917" r:id="rId5"/>
    <p:sldLayoutId id="2147483918" r:id="rId6"/>
    <p:sldLayoutId id="2147483919" r:id="rId7"/>
    <p:sldLayoutId id="2147483920" r:id="rId8"/>
    <p:sldLayoutId id="2147483921" r:id="rId9"/>
    <p:sldLayoutId id="2147483922" r:id="rId10"/>
    <p:sldLayoutId id="2147483923"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pPr rtl="1"/>
            <a:fld id="{CC8DAB6D-D12B-4D59-9BAA-71ED3CBFE28E}" type="datetimeFigureOut">
              <a:rPr lang="fa-IR" smtClean="0">
                <a:solidFill>
                  <a:prstClr val="black">
                    <a:tint val="75000"/>
                  </a:prstClr>
                </a:solidFill>
              </a:rPr>
              <a:pPr rtl="1"/>
              <a:t>11/30/1441</a:t>
            </a:fld>
            <a:endParaRPr lang="fa-IR">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pPr rtl="1"/>
            <a:endParaRPr lang="fa-IR">
              <a:solidFill>
                <a:prstClr val="black">
                  <a:tint val="75000"/>
                </a:prstClr>
              </a:solidFill>
            </a:endParaRPr>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pPr rtl="1"/>
            <a:fld id="{5D81F509-BB43-4FE6-9D4C-4E5EEB450AB8}" type="slidenum">
              <a:rPr lang="fa-IR" smtClean="0">
                <a:solidFill>
                  <a:prstClr val="black">
                    <a:tint val="75000"/>
                  </a:prstClr>
                </a:solidFill>
              </a:rPr>
              <a:pPr rtl="1"/>
              <a:t>‹#›</a:t>
            </a:fld>
            <a:endParaRPr lang="fa-IR">
              <a:solidFill>
                <a:prstClr val="black">
                  <a:tint val="75000"/>
                </a:prstClr>
              </a:solidFill>
            </a:endParaRPr>
          </a:p>
        </p:txBody>
      </p:sp>
    </p:spTree>
    <p:extLst>
      <p:ext uri="{BB962C8B-B14F-4D97-AF65-F5344CB8AC3E}">
        <p14:creationId xmlns:p14="http://schemas.microsoft.com/office/powerpoint/2010/main" val="3456518531"/>
      </p:ext>
    </p:extLst>
  </p:cSld>
  <p:clrMap bg1="lt1" tx1="dk1" bg2="lt2" tx2="dk2" accent1="accent1" accent2="accent2" accent3="accent3" accent4="accent4" accent5="accent5" accent6="accent6" hlink="hlink" folHlink="folHlink"/>
  <p:sldLayoutIdLst>
    <p:sldLayoutId id="2147483937" r:id="rId1"/>
    <p:sldLayoutId id="2147483938" r:id="rId2"/>
    <p:sldLayoutId id="2147483939" r:id="rId3"/>
    <p:sldLayoutId id="2147483940" r:id="rId4"/>
    <p:sldLayoutId id="2147483941" r:id="rId5"/>
    <p:sldLayoutId id="2147483942" r:id="rId6"/>
    <p:sldLayoutId id="2147483943" r:id="rId7"/>
    <p:sldLayoutId id="2147483944" r:id="rId8"/>
    <p:sldLayoutId id="2147483945" r:id="rId9"/>
    <p:sldLayoutId id="2147483946" r:id="rId10"/>
    <p:sldLayoutId id="2147483947"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pPr rtl="1"/>
            <a:fld id="{CC8DAB6D-D12B-4D59-9BAA-71ED3CBFE28E}" type="datetimeFigureOut">
              <a:rPr lang="fa-IR" smtClean="0">
                <a:solidFill>
                  <a:prstClr val="black">
                    <a:tint val="75000"/>
                  </a:prstClr>
                </a:solidFill>
              </a:rPr>
              <a:pPr rtl="1"/>
              <a:t>11/30/1441</a:t>
            </a:fld>
            <a:endParaRPr lang="fa-IR">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pPr rtl="1"/>
            <a:endParaRPr lang="fa-IR">
              <a:solidFill>
                <a:prstClr val="black">
                  <a:tint val="75000"/>
                </a:prstClr>
              </a:solidFill>
            </a:endParaRPr>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pPr rtl="1"/>
            <a:fld id="{5D81F509-BB43-4FE6-9D4C-4E5EEB450AB8}" type="slidenum">
              <a:rPr lang="fa-IR" smtClean="0">
                <a:solidFill>
                  <a:prstClr val="black">
                    <a:tint val="75000"/>
                  </a:prstClr>
                </a:solidFill>
              </a:rPr>
              <a:pPr rtl="1"/>
              <a:t>‹#›</a:t>
            </a:fld>
            <a:endParaRPr lang="fa-IR">
              <a:solidFill>
                <a:prstClr val="black">
                  <a:tint val="75000"/>
                </a:prstClr>
              </a:solidFill>
            </a:endParaRPr>
          </a:p>
        </p:txBody>
      </p:sp>
    </p:spTree>
    <p:extLst>
      <p:ext uri="{BB962C8B-B14F-4D97-AF65-F5344CB8AC3E}">
        <p14:creationId xmlns:p14="http://schemas.microsoft.com/office/powerpoint/2010/main" val="1439943795"/>
      </p:ext>
    </p:extLst>
  </p:cSld>
  <p:clrMap bg1="lt1" tx1="dk1" bg2="lt2" tx2="dk2" accent1="accent1" accent2="accent2" accent3="accent3" accent4="accent4" accent5="accent5" accent6="accent6" hlink="hlink" folHlink="folHlink"/>
  <p:sldLayoutIdLst>
    <p:sldLayoutId id="2147483949" r:id="rId1"/>
    <p:sldLayoutId id="2147483950" r:id="rId2"/>
    <p:sldLayoutId id="2147483951" r:id="rId3"/>
    <p:sldLayoutId id="2147483952" r:id="rId4"/>
    <p:sldLayoutId id="2147483953" r:id="rId5"/>
    <p:sldLayoutId id="2147483954" r:id="rId6"/>
    <p:sldLayoutId id="2147483955" r:id="rId7"/>
    <p:sldLayoutId id="2147483956" r:id="rId8"/>
    <p:sldLayoutId id="2147483957" r:id="rId9"/>
    <p:sldLayoutId id="2147483958" r:id="rId10"/>
    <p:sldLayoutId id="21474839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pPr rtl="1"/>
            <a:fld id="{CC8DAB6D-D12B-4D59-9BAA-71ED3CBFE28E}" type="datetimeFigureOut">
              <a:rPr lang="fa-IR" smtClean="0">
                <a:solidFill>
                  <a:prstClr val="black">
                    <a:tint val="75000"/>
                  </a:prstClr>
                </a:solidFill>
              </a:rPr>
              <a:pPr rtl="1"/>
              <a:t>11/30/1441</a:t>
            </a:fld>
            <a:endParaRPr lang="fa-IR">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pPr rtl="1"/>
            <a:endParaRPr lang="fa-IR">
              <a:solidFill>
                <a:prstClr val="black">
                  <a:tint val="75000"/>
                </a:prstClr>
              </a:solidFill>
            </a:endParaRPr>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pPr rtl="1"/>
            <a:fld id="{5D81F509-BB43-4FE6-9D4C-4E5EEB450AB8}" type="slidenum">
              <a:rPr lang="fa-IR" smtClean="0">
                <a:solidFill>
                  <a:prstClr val="black">
                    <a:tint val="75000"/>
                  </a:prstClr>
                </a:solidFill>
              </a:rPr>
              <a:pPr rtl="1"/>
              <a:t>‹#›</a:t>
            </a:fld>
            <a:endParaRPr lang="fa-IR">
              <a:solidFill>
                <a:prstClr val="black">
                  <a:tint val="75000"/>
                </a:prstClr>
              </a:solidFill>
            </a:endParaRPr>
          </a:p>
        </p:txBody>
      </p:sp>
    </p:spTree>
    <p:extLst>
      <p:ext uri="{BB962C8B-B14F-4D97-AF65-F5344CB8AC3E}">
        <p14:creationId xmlns:p14="http://schemas.microsoft.com/office/powerpoint/2010/main" val="1874283763"/>
      </p:ext>
    </p:extLst>
  </p:cSld>
  <p:clrMap bg1="lt1" tx1="dk1" bg2="lt2" tx2="dk2" accent1="accent1" accent2="accent2" accent3="accent3" accent4="accent4" accent5="accent5" accent6="accent6" hlink="hlink" folHlink="folHlink"/>
  <p:sldLayoutIdLst>
    <p:sldLayoutId id="2147483961" r:id="rId1"/>
    <p:sldLayoutId id="2147483962" r:id="rId2"/>
    <p:sldLayoutId id="2147483963" r:id="rId3"/>
    <p:sldLayoutId id="2147483964" r:id="rId4"/>
    <p:sldLayoutId id="2147483965" r:id="rId5"/>
    <p:sldLayoutId id="2147483966" r:id="rId6"/>
    <p:sldLayoutId id="2147483967" r:id="rId7"/>
    <p:sldLayoutId id="2147483968" r:id="rId8"/>
    <p:sldLayoutId id="2147483969" r:id="rId9"/>
    <p:sldLayoutId id="2147483970" r:id="rId10"/>
    <p:sldLayoutId id="2147483971"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pPr rtl="1"/>
            <a:fld id="{CC8DAB6D-D12B-4D59-9BAA-71ED3CBFE28E}" type="datetimeFigureOut">
              <a:rPr lang="fa-IR" smtClean="0">
                <a:solidFill>
                  <a:prstClr val="black">
                    <a:tint val="75000"/>
                  </a:prstClr>
                </a:solidFill>
              </a:rPr>
              <a:pPr rtl="1"/>
              <a:t>11/30/1441</a:t>
            </a:fld>
            <a:endParaRPr lang="fa-IR">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pPr rtl="1"/>
            <a:endParaRPr lang="fa-IR">
              <a:solidFill>
                <a:prstClr val="black">
                  <a:tint val="75000"/>
                </a:prstClr>
              </a:solidFill>
            </a:endParaRPr>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pPr rtl="1"/>
            <a:fld id="{5D81F509-BB43-4FE6-9D4C-4E5EEB450AB8}" type="slidenum">
              <a:rPr lang="fa-IR" smtClean="0">
                <a:solidFill>
                  <a:prstClr val="black">
                    <a:tint val="75000"/>
                  </a:prstClr>
                </a:solidFill>
              </a:rPr>
              <a:pPr rtl="1"/>
              <a:t>‹#›</a:t>
            </a:fld>
            <a:endParaRPr lang="fa-IR">
              <a:solidFill>
                <a:prstClr val="black">
                  <a:tint val="75000"/>
                </a:prstClr>
              </a:solidFill>
            </a:endParaRPr>
          </a:p>
        </p:txBody>
      </p:sp>
    </p:spTree>
    <p:extLst>
      <p:ext uri="{BB962C8B-B14F-4D97-AF65-F5344CB8AC3E}">
        <p14:creationId xmlns:p14="http://schemas.microsoft.com/office/powerpoint/2010/main" val="3404338721"/>
      </p:ext>
    </p:extLst>
  </p:cSld>
  <p:clrMap bg1="lt1" tx1="dk1" bg2="lt2" tx2="dk2" accent1="accent1" accent2="accent2" accent3="accent3" accent4="accent4" accent5="accent5" accent6="accent6" hlink="hlink" folHlink="folHlink"/>
  <p:sldLayoutIdLst>
    <p:sldLayoutId id="2147483973" r:id="rId1"/>
    <p:sldLayoutId id="2147483974" r:id="rId2"/>
    <p:sldLayoutId id="2147483975" r:id="rId3"/>
    <p:sldLayoutId id="2147483976" r:id="rId4"/>
    <p:sldLayoutId id="2147483977" r:id="rId5"/>
    <p:sldLayoutId id="2147483978" r:id="rId6"/>
    <p:sldLayoutId id="2147483979" r:id="rId7"/>
    <p:sldLayoutId id="2147483980" r:id="rId8"/>
    <p:sldLayoutId id="2147483981" r:id="rId9"/>
    <p:sldLayoutId id="2147483982" r:id="rId10"/>
    <p:sldLayoutId id="2147483983"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pPr rtl="1"/>
            <a:fld id="{CC8DAB6D-D12B-4D59-9BAA-71ED3CBFE28E}" type="datetimeFigureOut">
              <a:rPr lang="fa-IR" smtClean="0">
                <a:solidFill>
                  <a:prstClr val="black">
                    <a:tint val="75000"/>
                  </a:prstClr>
                </a:solidFill>
              </a:rPr>
              <a:pPr rtl="1"/>
              <a:t>11/30/1441</a:t>
            </a:fld>
            <a:endParaRPr lang="fa-IR">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pPr rtl="1"/>
            <a:endParaRPr lang="fa-IR">
              <a:solidFill>
                <a:prstClr val="black">
                  <a:tint val="75000"/>
                </a:prstClr>
              </a:solidFill>
            </a:endParaRPr>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pPr rtl="1"/>
            <a:fld id="{5D81F509-BB43-4FE6-9D4C-4E5EEB450AB8}" type="slidenum">
              <a:rPr lang="fa-IR" smtClean="0">
                <a:solidFill>
                  <a:prstClr val="black">
                    <a:tint val="75000"/>
                  </a:prstClr>
                </a:solidFill>
              </a:rPr>
              <a:pPr rtl="1"/>
              <a:t>‹#›</a:t>
            </a:fld>
            <a:endParaRPr lang="fa-IR">
              <a:solidFill>
                <a:prstClr val="black">
                  <a:tint val="75000"/>
                </a:prstClr>
              </a:solidFill>
            </a:endParaRPr>
          </a:p>
        </p:txBody>
      </p:sp>
    </p:spTree>
    <p:extLst>
      <p:ext uri="{BB962C8B-B14F-4D97-AF65-F5344CB8AC3E}">
        <p14:creationId xmlns:p14="http://schemas.microsoft.com/office/powerpoint/2010/main" val="360576758"/>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pPr rtl="1"/>
            <a:fld id="{CC8DAB6D-D12B-4D59-9BAA-71ED3CBFE28E}" type="datetimeFigureOut">
              <a:rPr lang="fa-IR" smtClean="0">
                <a:solidFill>
                  <a:prstClr val="black">
                    <a:tint val="75000"/>
                  </a:prstClr>
                </a:solidFill>
              </a:rPr>
              <a:pPr rtl="1"/>
              <a:t>11/30/1441</a:t>
            </a:fld>
            <a:endParaRPr lang="fa-IR">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pPr rtl="1"/>
            <a:endParaRPr lang="fa-IR">
              <a:solidFill>
                <a:prstClr val="black">
                  <a:tint val="75000"/>
                </a:prstClr>
              </a:solidFill>
            </a:endParaRPr>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pPr rtl="1"/>
            <a:fld id="{5D81F509-BB43-4FE6-9D4C-4E5EEB450AB8}" type="slidenum">
              <a:rPr lang="fa-IR" smtClean="0">
                <a:solidFill>
                  <a:prstClr val="black">
                    <a:tint val="75000"/>
                  </a:prstClr>
                </a:solidFill>
              </a:rPr>
              <a:pPr rtl="1"/>
              <a:t>‹#›</a:t>
            </a:fld>
            <a:endParaRPr lang="fa-IR">
              <a:solidFill>
                <a:prstClr val="black">
                  <a:tint val="75000"/>
                </a:prstClr>
              </a:solidFill>
            </a:endParaRPr>
          </a:p>
        </p:txBody>
      </p:sp>
    </p:spTree>
    <p:extLst>
      <p:ext uri="{BB962C8B-B14F-4D97-AF65-F5344CB8AC3E}">
        <p14:creationId xmlns:p14="http://schemas.microsoft.com/office/powerpoint/2010/main" val="558255022"/>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pPr rtl="1"/>
            <a:fld id="{CC8DAB6D-D12B-4D59-9BAA-71ED3CBFE28E}" type="datetimeFigureOut">
              <a:rPr lang="fa-IR" smtClean="0">
                <a:solidFill>
                  <a:prstClr val="black">
                    <a:tint val="75000"/>
                  </a:prstClr>
                </a:solidFill>
              </a:rPr>
              <a:pPr rtl="1"/>
              <a:t>11/30/1441</a:t>
            </a:fld>
            <a:endParaRPr lang="fa-IR">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pPr rtl="1"/>
            <a:endParaRPr lang="fa-IR">
              <a:solidFill>
                <a:prstClr val="black">
                  <a:tint val="75000"/>
                </a:prstClr>
              </a:solidFill>
            </a:endParaRPr>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pPr rtl="1"/>
            <a:fld id="{5D81F509-BB43-4FE6-9D4C-4E5EEB450AB8}" type="slidenum">
              <a:rPr lang="fa-IR" smtClean="0">
                <a:solidFill>
                  <a:prstClr val="black">
                    <a:tint val="75000"/>
                  </a:prstClr>
                </a:solidFill>
              </a:rPr>
              <a:pPr rtl="1"/>
              <a:t>‹#›</a:t>
            </a:fld>
            <a:endParaRPr lang="fa-IR">
              <a:solidFill>
                <a:prstClr val="black">
                  <a:tint val="75000"/>
                </a:prstClr>
              </a:solidFill>
            </a:endParaRPr>
          </a:p>
        </p:txBody>
      </p:sp>
    </p:spTree>
    <p:extLst>
      <p:ext uri="{BB962C8B-B14F-4D97-AF65-F5344CB8AC3E}">
        <p14:creationId xmlns:p14="http://schemas.microsoft.com/office/powerpoint/2010/main" val="3603081559"/>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pPr rtl="1"/>
            <a:fld id="{CC8DAB6D-D12B-4D59-9BAA-71ED3CBFE28E}" type="datetimeFigureOut">
              <a:rPr lang="fa-IR" smtClean="0">
                <a:solidFill>
                  <a:prstClr val="black">
                    <a:tint val="75000"/>
                  </a:prstClr>
                </a:solidFill>
              </a:rPr>
              <a:pPr rtl="1"/>
              <a:t>11/30/1441</a:t>
            </a:fld>
            <a:endParaRPr lang="fa-IR">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pPr rtl="1"/>
            <a:endParaRPr lang="fa-IR">
              <a:solidFill>
                <a:prstClr val="black">
                  <a:tint val="75000"/>
                </a:prstClr>
              </a:solidFill>
            </a:endParaRPr>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pPr rtl="1"/>
            <a:fld id="{5D81F509-BB43-4FE6-9D4C-4E5EEB450AB8}" type="slidenum">
              <a:rPr lang="fa-IR" smtClean="0">
                <a:solidFill>
                  <a:prstClr val="black">
                    <a:tint val="75000"/>
                  </a:prstClr>
                </a:solidFill>
              </a:rPr>
              <a:pPr rtl="1"/>
              <a:t>‹#›</a:t>
            </a:fld>
            <a:endParaRPr lang="fa-IR">
              <a:solidFill>
                <a:prstClr val="black">
                  <a:tint val="75000"/>
                </a:prstClr>
              </a:solidFill>
            </a:endParaRPr>
          </a:p>
        </p:txBody>
      </p:sp>
    </p:spTree>
    <p:extLst>
      <p:ext uri="{BB962C8B-B14F-4D97-AF65-F5344CB8AC3E}">
        <p14:creationId xmlns:p14="http://schemas.microsoft.com/office/powerpoint/2010/main" val="264860547"/>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pPr rtl="1"/>
            <a:fld id="{CC8DAB6D-D12B-4D59-9BAA-71ED3CBFE28E}" type="datetimeFigureOut">
              <a:rPr lang="fa-IR" smtClean="0">
                <a:solidFill>
                  <a:prstClr val="black">
                    <a:tint val="75000"/>
                  </a:prstClr>
                </a:solidFill>
              </a:rPr>
              <a:pPr rtl="1"/>
              <a:t>11/30/1441</a:t>
            </a:fld>
            <a:endParaRPr lang="fa-IR">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pPr rtl="1"/>
            <a:endParaRPr lang="fa-IR">
              <a:solidFill>
                <a:prstClr val="black">
                  <a:tint val="75000"/>
                </a:prstClr>
              </a:solidFill>
            </a:endParaRPr>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pPr rtl="1"/>
            <a:fld id="{5D81F509-BB43-4FE6-9D4C-4E5EEB450AB8}" type="slidenum">
              <a:rPr lang="fa-IR" smtClean="0">
                <a:solidFill>
                  <a:prstClr val="black">
                    <a:tint val="75000"/>
                  </a:prstClr>
                </a:solidFill>
              </a:rPr>
              <a:pPr rtl="1"/>
              <a:t>‹#›</a:t>
            </a:fld>
            <a:endParaRPr lang="fa-IR">
              <a:solidFill>
                <a:prstClr val="black">
                  <a:tint val="75000"/>
                </a:prstClr>
              </a:solidFill>
            </a:endParaRPr>
          </a:p>
        </p:txBody>
      </p:sp>
    </p:spTree>
    <p:extLst>
      <p:ext uri="{BB962C8B-B14F-4D97-AF65-F5344CB8AC3E}">
        <p14:creationId xmlns:p14="http://schemas.microsoft.com/office/powerpoint/2010/main" val="2163897031"/>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pPr rtl="1"/>
            <a:fld id="{CC8DAB6D-D12B-4D59-9BAA-71ED3CBFE28E}" type="datetimeFigureOut">
              <a:rPr lang="fa-IR" smtClean="0">
                <a:solidFill>
                  <a:prstClr val="black">
                    <a:tint val="75000"/>
                  </a:prstClr>
                </a:solidFill>
              </a:rPr>
              <a:pPr rtl="1"/>
              <a:t>11/30/1441</a:t>
            </a:fld>
            <a:endParaRPr lang="fa-IR">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pPr rtl="1"/>
            <a:endParaRPr lang="fa-IR">
              <a:solidFill>
                <a:prstClr val="black">
                  <a:tint val="75000"/>
                </a:prstClr>
              </a:solidFill>
            </a:endParaRPr>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pPr rtl="1"/>
            <a:fld id="{5D81F509-BB43-4FE6-9D4C-4E5EEB450AB8}" type="slidenum">
              <a:rPr lang="fa-IR" smtClean="0">
                <a:solidFill>
                  <a:prstClr val="black">
                    <a:tint val="75000"/>
                  </a:prstClr>
                </a:solidFill>
              </a:rPr>
              <a:pPr rtl="1"/>
              <a:t>‹#›</a:t>
            </a:fld>
            <a:endParaRPr lang="fa-IR">
              <a:solidFill>
                <a:prstClr val="black">
                  <a:tint val="75000"/>
                </a:prstClr>
              </a:solidFill>
            </a:endParaRPr>
          </a:p>
        </p:txBody>
      </p:sp>
    </p:spTree>
    <p:extLst>
      <p:ext uri="{BB962C8B-B14F-4D97-AF65-F5344CB8AC3E}">
        <p14:creationId xmlns:p14="http://schemas.microsoft.com/office/powerpoint/2010/main" val="552639992"/>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pPr rtl="1"/>
            <a:fld id="{CC8DAB6D-D12B-4D59-9BAA-71ED3CBFE28E}" type="datetimeFigureOut">
              <a:rPr lang="fa-IR" smtClean="0">
                <a:solidFill>
                  <a:prstClr val="black">
                    <a:tint val="75000"/>
                  </a:prstClr>
                </a:solidFill>
              </a:rPr>
              <a:pPr rtl="1"/>
              <a:t>11/30/1441</a:t>
            </a:fld>
            <a:endParaRPr lang="fa-IR">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pPr rtl="1"/>
            <a:endParaRPr lang="fa-IR">
              <a:solidFill>
                <a:prstClr val="black">
                  <a:tint val="75000"/>
                </a:prstClr>
              </a:solidFill>
            </a:endParaRPr>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pPr rtl="1"/>
            <a:fld id="{5D81F509-BB43-4FE6-9D4C-4E5EEB450AB8}" type="slidenum">
              <a:rPr lang="fa-IR" smtClean="0">
                <a:solidFill>
                  <a:prstClr val="black">
                    <a:tint val="75000"/>
                  </a:prstClr>
                </a:solidFill>
              </a:rPr>
              <a:pPr rtl="1"/>
              <a:t>‹#›</a:t>
            </a:fld>
            <a:endParaRPr lang="fa-IR">
              <a:solidFill>
                <a:prstClr val="black">
                  <a:tint val="75000"/>
                </a:prstClr>
              </a:solidFill>
            </a:endParaRPr>
          </a:p>
        </p:txBody>
      </p:sp>
    </p:spTree>
    <p:extLst>
      <p:ext uri="{BB962C8B-B14F-4D97-AF65-F5344CB8AC3E}">
        <p14:creationId xmlns:p14="http://schemas.microsoft.com/office/powerpoint/2010/main" val="1767456019"/>
      </p:ext>
    </p:extLst>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pPr rtl="1"/>
            <a:fld id="{CC8DAB6D-D12B-4D59-9BAA-71ED3CBFE28E}" type="datetimeFigureOut">
              <a:rPr lang="fa-IR" smtClean="0">
                <a:solidFill>
                  <a:prstClr val="black">
                    <a:tint val="75000"/>
                  </a:prstClr>
                </a:solidFill>
              </a:rPr>
              <a:pPr rtl="1"/>
              <a:t>11/30/1441</a:t>
            </a:fld>
            <a:endParaRPr lang="fa-IR">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pPr rtl="1"/>
            <a:endParaRPr lang="fa-IR">
              <a:solidFill>
                <a:prstClr val="black">
                  <a:tint val="75000"/>
                </a:prstClr>
              </a:solidFill>
            </a:endParaRPr>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pPr rtl="1"/>
            <a:fld id="{5D81F509-BB43-4FE6-9D4C-4E5EEB450AB8}" type="slidenum">
              <a:rPr lang="fa-IR" smtClean="0">
                <a:solidFill>
                  <a:prstClr val="black">
                    <a:tint val="75000"/>
                  </a:prstClr>
                </a:solidFill>
              </a:rPr>
              <a:pPr rtl="1"/>
              <a:t>‹#›</a:t>
            </a:fld>
            <a:endParaRPr lang="fa-IR">
              <a:solidFill>
                <a:prstClr val="black">
                  <a:tint val="75000"/>
                </a:prstClr>
              </a:solidFill>
            </a:endParaRPr>
          </a:p>
        </p:txBody>
      </p:sp>
    </p:spTree>
    <p:extLst>
      <p:ext uri="{BB962C8B-B14F-4D97-AF65-F5344CB8AC3E}">
        <p14:creationId xmlns:p14="http://schemas.microsoft.com/office/powerpoint/2010/main" val="2778635128"/>
      </p:ext>
    </p:extLst>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67.xml"/><Relationship Id="rId2" Type="http://schemas.openxmlformats.org/officeDocument/2006/relationships/audio" Target="../media/media1.wma"/><Relationship Id="rId1" Type="http://schemas.microsoft.com/office/2007/relationships/media" Target="../media/media1.wma"/><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00.xml"/><Relationship Id="rId2" Type="http://schemas.openxmlformats.org/officeDocument/2006/relationships/audio" Target="../media/media10.wma"/><Relationship Id="rId1" Type="http://schemas.microsoft.com/office/2007/relationships/media" Target="../media/media10.wma"/><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00.xml"/><Relationship Id="rId2" Type="http://schemas.openxmlformats.org/officeDocument/2006/relationships/audio" Target="../media/media11.wma"/><Relationship Id="rId1" Type="http://schemas.microsoft.com/office/2007/relationships/media" Target="../media/media11.wma"/><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00.xml"/><Relationship Id="rId2" Type="http://schemas.openxmlformats.org/officeDocument/2006/relationships/audio" Target="../media/media12.wma"/><Relationship Id="rId1" Type="http://schemas.microsoft.com/office/2007/relationships/media" Target="../media/media12.wma"/><Relationship Id="rId5" Type="http://schemas.openxmlformats.org/officeDocument/2006/relationships/image" Target="../media/image5.jpeg"/><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00.xml"/><Relationship Id="rId2" Type="http://schemas.openxmlformats.org/officeDocument/2006/relationships/audio" Target="../media/media13.wma"/><Relationship Id="rId1" Type="http://schemas.microsoft.com/office/2007/relationships/media" Target="../media/media13.wma"/><Relationship Id="rId5" Type="http://schemas.openxmlformats.org/officeDocument/2006/relationships/image" Target="../media/image4.png"/><Relationship Id="rId4" Type="http://schemas.openxmlformats.org/officeDocument/2006/relationships/notesSlide" Target="../notesSlides/notesSlide1.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00.xml"/><Relationship Id="rId2" Type="http://schemas.openxmlformats.org/officeDocument/2006/relationships/audio" Target="../media/media14.wma"/><Relationship Id="rId1" Type="http://schemas.microsoft.com/office/2007/relationships/media" Target="../media/media14.wma"/><Relationship Id="rId5" Type="http://schemas.openxmlformats.org/officeDocument/2006/relationships/image" Target="../media/image4.png"/><Relationship Id="rId4" Type="http://schemas.openxmlformats.org/officeDocument/2006/relationships/notesSlide" Target="../notesSlides/notesSlide2.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00.xml"/><Relationship Id="rId2" Type="http://schemas.openxmlformats.org/officeDocument/2006/relationships/audio" Target="../media/media15.wma"/><Relationship Id="rId1" Type="http://schemas.microsoft.com/office/2007/relationships/media" Target="../media/media15.wma"/><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6.wma"/><Relationship Id="rId1" Type="http://schemas.microsoft.com/office/2007/relationships/media" Target="../media/media16.wma"/><Relationship Id="rId5" Type="http://schemas.openxmlformats.org/officeDocument/2006/relationships/image" Target="../media/image4.png"/><Relationship Id="rId4" Type="http://schemas.openxmlformats.org/officeDocument/2006/relationships/image" Target="../media/image6.jpe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audio" Target="../media/media17.wma"/><Relationship Id="rId1" Type="http://schemas.microsoft.com/office/2007/relationships/media" Target="../media/media17.wma"/><Relationship Id="rId5" Type="http://schemas.openxmlformats.org/officeDocument/2006/relationships/image" Target="../media/image4.png"/><Relationship Id="rId4" Type="http://schemas.openxmlformats.org/officeDocument/2006/relationships/image" Target="../media/image7.jpe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audio" Target="../media/media18.wma"/><Relationship Id="rId1" Type="http://schemas.microsoft.com/office/2007/relationships/media" Target="../media/media18.wma"/><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audio" Target="../media/media19.wma"/><Relationship Id="rId1" Type="http://schemas.microsoft.com/office/2007/relationships/media" Target="../media/media19.wma"/><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73.xml"/><Relationship Id="rId2" Type="http://schemas.openxmlformats.org/officeDocument/2006/relationships/audio" Target="../media/media2.wma"/><Relationship Id="rId1" Type="http://schemas.microsoft.com/office/2007/relationships/media" Target="../media/media2.wma"/><Relationship Id="rId5" Type="http://schemas.openxmlformats.org/officeDocument/2006/relationships/image" Target="../media/image1.png"/><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46.xml"/><Relationship Id="rId2" Type="http://schemas.openxmlformats.org/officeDocument/2006/relationships/audio" Target="../media/media20.wma"/><Relationship Id="rId1" Type="http://schemas.microsoft.com/office/2007/relationships/media" Target="../media/media20.wma"/><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57.xml"/><Relationship Id="rId2" Type="http://schemas.openxmlformats.org/officeDocument/2006/relationships/audio" Target="../media/media21.wma"/><Relationship Id="rId1" Type="http://schemas.microsoft.com/office/2007/relationships/media" Target="../media/media21.wma"/><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8.xml"/><Relationship Id="rId2" Type="http://schemas.openxmlformats.org/officeDocument/2006/relationships/audio" Target="../media/media22.wma"/><Relationship Id="rId1" Type="http://schemas.microsoft.com/office/2007/relationships/media" Target="../media/media22.wma"/><Relationship Id="rId5" Type="http://schemas.openxmlformats.org/officeDocument/2006/relationships/image" Target="../media/image1.png"/><Relationship Id="rId4" Type="http://schemas.openxmlformats.org/officeDocument/2006/relationships/image" Target="../media/image8.jpe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8.xml"/><Relationship Id="rId2" Type="http://schemas.openxmlformats.org/officeDocument/2006/relationships/audio" Target="../media/media23.wma"/><Relationship Id="rId1" Type="http://schemas.microsoft.com/office/2007/relationships/media" Target="../media/media23.wma"/><Relationship Id="rId4" Type="http://schemas.openxmlformats.org/officeDocument/2006/relationships/image" Target="../media/image1.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8.xml"/><Relationship Id="rId2" Type="http://schemas.openxmlformats.org/officeDocument/2006/relationships/audio" Target="../media/media24.wma"/><Relationship Id="rId1" Type="http://schemas.microsoft.com/office/2007/relationships/media" Target="../media/media24.wma"/><Relationship Id="rId4" Type="http://schemas.openxmlformats.org/officeDocument/2006/relationships/image" Target="../media/image4.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36.xml"/><Relationship Id="rId2" Type="http://schemas.openxmlformats.org/officeDocument/2006/relationships/audio" Target="../media/media25.wma"/><Relationship Id="rId1" Type="http://schemas.microsoft.com/office/2007/relationships/media" Target="../media/media25.wma"/><Relationship Id="rId4" Type="http://schemas.openxmlformats.org/officeDocument/2006/relationships/image" Target="../media/image4.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79.xml"/><Relationship Id="rId2" Type="http://schemas.openxmlformats.org/officeDocument/2006/relationships/audio" Target="../media/media26.wma"/><Relationship Id="rId1" Type="http://schemas.microsoft.com/office/2007/relationships/media" Target="../media/media26.wma"/><Relationship Id="rId5" Type="http://schemas.openxmlformats.org/officeDocument/2006/relationships/image" Target="../media/image4.png"/><Relationship Id="rId4" Type="http://schemas.openxmlformats.org/officeDocument/2006/relationships/notesSlide" Target="../notesSlides/notesSlide3.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90.xml"/><Relationship Id="rId2" Type="http://schemas.openxmlformats.org/officeDocument/2006/relationships/audio" Target="../media/media27.wma"/><Relationship Id="rId1" Type="http://schemas.microsoft.com/office/2007/relationships/media" Target="../media/media27.wma"/><Relationship Id="rId4" Type="http://schemas.openxmlformats.org/officeDocument/2006/relationships/image" Target="../media/image4.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90.xml"/><Relationship Id="rId2" Type="http://schemas.openxmlformats.org/officeDocument/2006/relationships/audio" Target="../media/media28.wma"/><Relationship Id="rId1" Type="http://schemas.microsoft.com/office/2007/relationships/media" Target="../media/media28.wma"/><Relationship Id="rId5" Type="http://schemas.openxmlformats.org/officeDocument/2006/relationships/image" Target="../media/image4.png"/><Relationship Id="rId4" Type="http://schemas.openxmlformats.org/officeDocument/2006/relationships/notesSlide" Target="../notesSlides/notesSlide4.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01.xml"/><Relationship Id="rId2" Type="http://schemas.openxmlformats.org/officeDocument/2006/relationships/audio" Target="../media/media29.wma"/><Relationship Id="rId1" Type="http://schemas.microsoft.com/office/2007/relationships/media" Target="../media/media29.wma"/><Relationship Id="rId5" Type="http://schemas.openxmlformats.org/officeDocument/2006/relationships/image" Target="../media/image4.png"/><Relationship Id="rId4" Type="http://schemas.openxmlformats.org/officeDocument/2006/relationships/image" Target="../media/image9.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78.xml"/><Relationship Id="rId2" Type="http://schemas.openxmlformats.org/officeDocument/2006/relationships/audio" Target="../media/media3.wma"/><Relationship Id="rId1" Type="http://schemas.microsoft.com/office/2007/relationships/media" Target="../media/media3.wma"/><Relationship Id="rId4" Type="http://schemas.openxmlformats.org/officeDocument/2006/relationships/image" Target="../media/image1.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12.xml"/><Relationship Id="rId2" Type="http://schemas.openxmlformats.org/officeDocument/2006/relationships/audio" Target="../media/media30.wma"/><Relationship Id="rId1" Type="http://schemas.microsoft.com/office/2007/relationships/media" Target="../media/media30.wma"/><Relationship Id="rId5" Type="http://schemas.openxmlformats.org/officeDocument/2006/relationships/image" Target="../media/image4.png"/><Relationship Id="rId4" Type="http://schemas.openxmlformats.org/officeDocument/2006/relationships/image" Target="../media/image10.jpe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123.xml"/><Relationship Id="rId2" Type="http://schemas.openxmlformats.org/officeDocument/2006/relationships/audio" Target="../media/media31.wma"/><Relationship Id="rId1" Type="http://schemas.microsoft.com/office/2007/relationships/media" Target="../media/media31.wma"/><Relationship Id="rId5" Type="http://schemas.openxmlformats.org/officeDocument/2006/relationships/image" Target="../media/image4.png"/><Relationship Id="rId4" Type="http://schemas.openxmlformats.org/officeDocument/2006/relationships/notesSlide" Target="../notesSlides/notesSlide5.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23.xml"/><Relationship Id="rId2" Type="http://schemas.openxmlformats.org/officeDocument/2006/relationships/audio" Target="../media/media32.wma"/><Relationship Id="rId1" Type="http://schemas.microsoft.com/office/2007/relationships/media" Target="../media/media32.wma"/><Relationship Id="rId5" Type="http://schemas.openxmlformats.org/officeDocument/2006/relationships/image" Target="../media/image4.png"/><Relationship Id="rId4" Type="http://schemas.openxmlformats.org/officeDocument/2006/relationships/notesSlide" Target="../notesSlides/notesSlide6.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123.xml"/><Relationship Id="rId2" Type="http://schemas.openxmlformats.org/officeDocument/2006/relationships/audio" Target="../media/media33.wma"/><Relationship Id="rId1" Type="http://schemas.microsoft.com/office/2007/relationships/media" Target="../media/media33.wma"/><Relationship Id="rId5" Type="http://schemas.openxmlformats.org/officeDocument/2006/relationships/image" Target="../media/image4.png"/><Relationship Id="rId4" Type="http://schemas.openxmlformats.org/officeDocument/2006/relationships/image" Target="../media/image11.jpe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123.xml"/><Relationship Id="rId2" Type="http://schemas.openxmlformats.org/officeDocument/2006/relationships/audio" Target="../media/media34.wma"/><Relationship Id="rId1" Type="http://schemas.microsoft.com/office/2007/relationships/media" Target="../media/media34.wma"/><Relationship Id="rId5" Type="http://schemas.openxmlformats.org/officeDocument/2006/relationships/image" Target="../media/image4.png"/><Relationship Id="rId4" Type="http://schemas.openxmlformats.org/officeDocument/2006/relationships/image" Target="../media/image12.jpe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123.xml"/><Relationship Id="rId2" Type="http://schemas.openxmlformats.org/officeDocument/2006/relationships/audio" Target="../media/media35.wma"/><Relationship Id="rId1" Type="http://schemas.microsoft.com/office/2007/relationships/media" Target="../media/media35.wma"/><Relationship Id="rId4" Type="http://schemas.openxmlformats.org/officeDocument/2006/relationships/image" Target="../media/image4.pn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123.xml"/><Relationship Id="rId2" Type="http://schemas.openxmlformats.org/officeDocument/2006/relationships/audio" Target="../media/media36.wma"/><Relationship Id="rId1" Type="http://schemas.microsoft.com/office/2007/relationships/media" Target="../media/media36.wma"/><Relationship Id="rId4" Type="http://schemas.openxmlformats.org/officeDocument/2006/relationships/image" Target="../media/image4.pn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123.xml"/><Relationship Id="rId2" Type="http://schemas.openxmlformats.org/officeDocument/2006/relationships/audio" Target="../media/media37.wma"/><Relationship Id="rId1" Type="http://schemas.microsoft.com/office/2007/relationships/media" Target="../media/media37.wma"/><Relationship Id="rId5" Type="http://schemas.openxmlformats.org/officeDocument/2006/relationships/image" Target="../media/image4.png"/><Relationship Id="rId4" Type="http://schemas.openxmlformats.org/officeDocument/2006/relationships/notesSlide" Target="../notesSlides/notesSlide7.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123.xml"/><Relationship Id="rId2" Type="http://schemas.openxmlformats.org/officeDocument/2006/relationships/audio" Target="../media/media38.wma"/><Relationship Id="rId1" Type="http://schemas.microsoft.com/office/2007/relationships/media" Target="../media/media38.wma"/><Relationship Id="rId5" Type="http://schemas.openxmlformats.org/officeDocument/2006/relationships/image" Target="../media/image4.png"/><Relationship Id="rId4" Type="http://schemas.openxmlformats.org/officeDocument/2006/relationships/notesSlide" Target="../notesSlides/notesSlide8.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123.xml"/><Relationship Id="rId2" Type="http://schemas.openxmlformats.org/officeDocument/2006/relationships/audio" Target="../media/media39.wma"/><Relationship Id="rId1" Type="http://schemas.microsoft.com/office/2007/relationships/media" Target="../media/media39.wma"/><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89.xml"/><Relationship Id="rId2" Type="http://schemas.openxmlformats.org/officeDocument/2006/relationships/audio" Target="../media/media4.wma"/><Relationship Id="rId1" Type="http://schemas.microsoft.com/office/2007/relationships/media" Target="../media/media4.wma"/><Relationship Id="rId4" Type="http://schemas.openxmlformats.org/officeDocument/2006/relationships/image" Target="../media/image1.png"/></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123.xml"/><Relationship Id="rId2" Type="http://schemas.openxmlformats.org/officeDocument/2006/relationships/audio" Target="../media/media40.wma"/><Relationship Id="rId1" Type="http://schemas.microsoft.com/office/2007/relationships/media" Target="../media/media40.wma"/><Relationship Id="rId5" Type="http://schemas.openxmlformats.org/officeDocument/2006/relationships/image" Target="../media/image4.png"/><Relationship Id="rId4" Type="http://schemas.openxmlformats.org/officeDocument/2006/relationships/notesSlide" Target="../notesSlides/notesSlide9.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123.xml"/><Relationship Id="rId2" Type="http://schemas.openxmlformats.org/officeDocument/2006/relationships/audio" Target="../media/media41.wma"/><Relationship Id="rId1" Type="http://schemas.microsoft.com/office/2007/relationships/media" Target="../media/media41.wma"/><Relationship Id="rId4" Type="http://schemas.openxmlformats.org/officeDocument/2006/relationships/image" Target="../media/image4.png"/></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123.xml"/><Relationship Id="rId2" Type="http://schemas.openxmlformats.org/officeDocument/2006/relationships/audio" Target="../media/media42.wma"/><Relationship Id="rId1" Type="http://schemas.microsoft.com/office/2007/relationships/media" Target="../media/media42.wma"/><Relationship Id="rId5" Type="http://schemas.openxmlformats.org/officeDocument/2006/relationships/image" Target="../media/image4.png"/><Relationship Id="rId4" Type="http://schemas.openxmlformats.org/officeDocument/2006/relationships/image" Target="../media/image13.jpe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134.xml"/><Relationship Id="rId2" Type="http://schemas.openxmlformats.org/officeDocument/2006/relationships/audio" Target="../media/media43.wma"/><Relationship Id="rId1" Type="http://schemas.microsoft.com/office/2007/relationships/media" Target="../media/media43.wma"/><Relationship Id="rId4" Type="http://schemas.openxmlformats.org/officeDocument/2006/relationships/image" Target="../media/image1.png"/></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145.xml"/><Relationship Id="rId2" Type="http://schemas.openxmlformats.org/officeDocument/2006/relationships/audio" Target="../media/media44.wma"/><Relationship Id="rId1" Type="http://schemas.microsoft.com/office/2007/relationships/media" Target="../media/media44.wma"/><Relationship Id="rId4" Type="http://schemas.openxmlformats.org/officeDocument/2006/relationships/image" Target="../media/image4.png"/></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156.xml"/><Relationship Id="rId2" Type="http://schemas.openxmlformats.org/officeDocument/2006/relationships/audio" Target="../media/media45.wma"/><Relationship Id="rId1" Type="http://schemas.microsoft.com/office/2007/relationships/media" Target="../media/media45.wma"/><Relationship Id="rId4" Type="http://schemas.openxmlformats.org/officeDocument/2006/relationships/image" Target="../media/image4.png"/></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156.xml"/><Relationship Id="rId2" Type="http://schemas.openxmlformats.org/officeDocument/2006/relationships/audio" Target="../media/media46.wma"/><Relationship Id="rId1" Type="http://schemas.microsoft.com/office/2007/relationships/media" Target="../media/media46.wma"/><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00.xml"/><Relationship Id="rId2" Type="http://schemas.openxmlformats.org/officeDocument/2006/relationships/audio" Target="../media/media5.wma"/><Relationship Id="rId1" Type="http://schemas.microsoft.com/office/2007/relationships/media" Target="../media/media5.wma"/><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00.xml"/><Relationship Id="rId2" Type="http://schemas.openxmlformats.org/officeDocument/2006/relationships/audio" Target="../media/media6.wma"/><Relationship Id="rId1" Type="http://schemas.microsoft.com/office/2007/relationships/media" Target="../media/media6.wma"/><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00.xml"/><Relationship Id="rId2" Type="http://schemas.openxmlformats.org/officeDocument/2006/relationships/audio" Target="../media/media7.wma"/><Relationship Id="rId1" Type="http://schemas.microsoft.com/office/2007/relationships/media" Target="../media/media7.wma"/><Relationship Id="rId5" Type="http://schemas.openxmlformats.org/officeDocument/2006/relationships/image" Target="../media/image4.png"/><Relationship Id="rId4" Type="http://schemas.openxmlformats.org/officeDocument/2006/relationships/image" Target="../media/image3.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00.xml"/><Relationship Id="rId2" Type="http://schemas.openxmlformats.org/officeDocument/2006/relationships/audio" Target="../media/media8.wma"/><Relationship Id="rId1" Type="http://schemas.microsoft.com/office/2007/relationships/media" Target="../media/media8.wma"/><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00.xml"/><Relationship Id="rId2" Type="http://schemas.openxmlformats.org/officeDocument/2006/relationships/audio" Target="../media/media9.wma"/><Relationship Id="rId1" Type="http://schemas.microsoft.com/office/2007/relationships/media" Target="../media/media9.wma"/><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32656"/>
            <a:ext cx="8229600" cy="2160240"/>
          </a:xfrm>
        </p:spPr>
        <p:txBody>
          <a:bodyPr>
            <a:normAutofit/>
          </a:bodyPr>
          <a:lstStyle/>
          <a:p>
            <a:pPr algn="ctr">
              <a:buNone/>
            </a:pPr>
            <a:endParaRPr lang="fa-IR" sz="3600" b="1" dirty="0" smtClean="0">
              <a:cs typeface="B Yagut"/>
            </a:endParaRPr>
          </a:p>
          <a:p>
            <a:pPr algn="ctr">
              <a:buNone/>
            </a:pPr>
            <a:r>
              <a:rPr lang="fa-IR" sz="3600" dirty="0" smtClean="0">
                <a:cs typeface="B Yagut"/>
              </a:rPr>
              <a:t>آشنایی و انتخاب روش های  فاصله گذاری مناسب بین بارداری ها</a:t>
            </a:r>
          </a:p>
          <a:p>
            <a:pPr algn="ctr">
              <a:buNone/>
            </a:pPr>
            <a:endParaRPr lang="fa-IR" sz="3600" dirty="0" smtClean="0">
              <a:cs typeface="B Yagut"/>
            </a:endParaRPr>
          </a:p>
        </p:txBody>
      </p:sp>
      <p:sp>
        <p:nvSpPr>
          <p:cNvPr id="5" name="TextBox 4"/>
          <p:cNvSpPr txBox="1"/>
          <p:nvPr/>
        </p:nvSpPr>
        <p:spPr>
          <a:xfrm>
            <a:off x="3135549" y="3429000"/>
            <a:ext cx="2605200" cy="646331"/>
          </a:xfrm>
          <a:prstGeom prst="rect">
            <a:avLst/>
          </a:prstGeom>
          <a:noFill/>
        </p:spPr>
        <p:txBody>
          <a:bodyPr wrap="none" rtlCol="0">
            <a:spAutoFit/>
          </a:bodyPr>
          <a:lstStyle/>
          <a:p>
            <a:r>
              <a:rPr lang="fa-IR" sz="3600" dirty="0" smtClean="0">
                <a:solidFill>
                  <a:prstClr val="black"/>
                </a:solidFill>
                <a:cs typeface="B Yagut" panose="00000400000000000000" pitchFamily="2" charset="-78"/>
              </a:rPr>
              <a:t>سلامت باروری</a:t>
            </a:r>
            <a:endParaRPr lang="en-US" sz="3600" dirty="0">
              <a:solidFill>
                <a:prstClr val="black"/>
              </a:solidFill>
              <a:cs typeface="B Yagut" panose="00000400000000000000" pitchFamily="2" charset="-78"/>
            </a:endParaRPr>
          </a:p>
        </p:txBody>
      </p:sp>
      <p:sp>
        <p:nvSpPr>
          <p:cNvPr id="6" name="TextBox 5"/>
          <p:cNvSpPr txBox="1"/>
          <p:nvPr/>
        </p:nvSpPr>
        <p:spPr>
          <a:xfrm>
            <a:off x="3875458" y="5094395"/>
            <a:ext cx="1409360" cy="584775"/>
          </a:xfrm>
          <a:prstGeom prst="rect">
            <a:avLst/>
          </a:prstGeom>
          <a:noFill/>
        </p:spPr>
        <p:txBody>
          <a:bodyPr wrap="none" rtlCol="0">
            <a:spAutoFit/>
          </a:bodyPr>
          <a:lstStyle/>
          <a:p>
            <a:pPr algn="ctr"/>
            <a:r>
              <a:rPr lang="fa-IR" sz="3200" dirty="0" smtClean="0">
                <a:solidFill>
                  <a:prstClr val="black"/>
                </a:solidFill>
                <a:cs typeface="B Yagut" panose="00000400000000000000" pitchFamily="2" charset="-78"/>
              </a:rPr>
              <a:t>بخش دوم</a:t>
            </a:r>
            <a:endParaRPr lang="en-US" sz="3200" dirty="0">
              <a:solidFill>
                <a:prstClr val="black"/>
              </a:solidFill>
              <a:cs typeface="B Yagut" panose="00000400000000000000" pitchFamily="2" charset="-78"/>
            </a:endParaRPr>
          </a:p>
        </p:txBody>
      </p:sp>
      <p:pic>
        <p:nvPicPr>
          <p:cNvPr id="4" name="01.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4675218" y="7407583"/>
            <a:ext cx="609600" cy="609600"/>
          </a:xfrm>
          <a:prstGeom prst="rect">
            <a:avLst/>
          </a:prstGeom>
        </p:spPr>
      </p:pic>
    </p:spTree>
    <p:extLst>
      <p:ext uri="{BB962C8B-B14F-4D97-AF65-F5344CB8AC3E}">
        <p14:creationId xmlns:p14="http://schemas.microsoft.com/office/powerpoint/2010/main" val="984767073"/>
      </p:ext>
    </p:extLst>
  </p:cSld>
  <p:clrMapOvr>
    <a:masterClrMapping/>
  </p:clrMapOvr>
  <p:transition advClick="0" advTm="17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690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25470"/>
          </a:xfrm>
        </p:spPr>
        <p:txBody>
          <a:bodyPr>
            <a:noAutofit/>
          </a:bodyPr>
          <a:lstStyle/>
          <a:p>
            <a:pPr algn="r"/>
            <a:r>
              <a:rPr lang="fa-IR" sz="4000" dirty="0">
                <a:latin typeface="+mn-lt"/>
                <a:ea typeface="+mn-ea"/>
                <a:cs typeface="B Yagut" pitchFamily="2" charset="-78"/>
              </a:rPr>
              <a:t>موارد منع مصرف </a:t>
            </a:r>
            <a:r>
              <a:rPr lang="fa-IR" sz="4000" dirty="0" smtClean="0">
                <a:latin typeface="+mn-lt"/>
                <a:ea typeface="+mn-ea"/>
                <a:cs typeface="B Yagut" pitchFamily="2" charset="-78"/>
              </a:rPr>
              <a:t>نسبی </a:t>
            </a:r>
            <a:r>
              <a:rPr lang="en-US" sz="4000" dirty="0" smtClean="0">
                <a:cs typeface="B Titr" pitchFamily="2" charset="-78"/>
              </a:rPr>
              <a:t>DMPA</a:t>
            </a:r>
            <a:r>
              <a:rPr lang="fa-IR" sz="4000" dirty="0" smtClean="0">
                <a:latin typeface="+mn-lt"/>
                <a:ea typeface="+mn-ea"/>
                <a:cs typeface="B Yagut" pitchFamily="2" charset="-78"/>
              </a:rPr>
              <a:t> </a:t>
            </a:r>
            <a:endParaRPr lang="fa-IR" sz="4000" dirty="0">
              <a:latin typeface="+mn-lt"/>
              <a:ea typeface="+mn-ea"/>
              <a:cs typeface="B Yagut" pitchFamily="2" charset="-78"/>
            </a:endParaRPr>
          </a:p>
        </p:txBody>
      </p:sp>
      <p:sp>
        <p:nvSpPr>
          <p:cNvPr id="3" name="Content Placeholder 2"/>
          <p:cNvSpPr>
            <a:spLocks noGrp="1"/>
          </p:cNvSpPr>
          <p:nvPr>
            <p:ph idx="1"/>
          </p:nvPr>
        </p:nvSpPr>
        <p:spPr>
          <a:xfrm>
            <a:off x="457200" y="1524000"/>
            <a:ext cx="8435280" cy="3048008"/>
          </a:xfrm>
        </p:spPr>
        <p:txBody>
          <a:bodyPr>
            <a:noAutofit/>
          </a:bodyPr>
          <a:lstStyle/>
          <a:p>
            <a:r>
              <a:rPr lang="fa-IR" sz="2800" dirty="0" smtClean="0">
                <a:cs typeface="B Yagut" pitchFamily="2" charset="-78"/>
              </a:rPr>
              <a:t>تمایل به برگشت سریع باروری</a:t>
            </a:r>
          </a:p>
          <a:p>
            <a:r>
              <a:rPr lang="fa-IR" sz="2800" dirty="0" smtClean="0">
                <a:cs typeface="B Yagut" pitchFamily="2" charset="-78"/>
              </a:rPr>
              <a:t>ابتلا به دیابت به مدت 20 سال یا بیشتر</a:t>
            </a:r>
          </a:p>
          <a:p>
            <a:pPr lvl="0"/>
            <a:r>
              <a:rPr lang="fa-IR" sz="2800" dirty="0">
                <a:solidFill>
                  <a:prstClr val="black"/>
                </a:solidFill>
                <a:cs typeface="B Yagut" pitchFamily="2" charset="-78"/>
              </a:rPr>
              <a:t>مشکلات مرتبط با تزریق ( ترس .....)</a:t>
            </a:r>
          </a:p>
          <a:p>
            <a:r>
              <a:rPr lang="fa-IR" sz="2800" dirty="0" smtClean="0">
                <a:cs typeface="B Yagut" pitchFamily="2" charset="-78"/>
              </a:rPr>
              <a:t>چاقی (نمایه توده بدنی بیشتر از 30)</a:t>
            </a:r>
            <a:endParaRPr lang="fa-IR" sz="2800" dirty="0">
              <a:cs typeface="B Yagut" pitchFamily="2" charset="-78"/>
            </a:endParaRPr>
          </a:p>
          <a:p>
            <a:r>
              <a:rPr lang="fa-IR" sz="2800" dirty="0" smtClean="0">
                <a:cs typeface="B Yagut" pitchFamily="2" charset="-78"/>
              </a:rPr>
              <a:t>فشار </a:t>
            </a:r>
            <a:r>
              <a:rPr lang="fa-IR" sz="2800" dirty="0">
                <a:cs typeface="B Yagut" pitchFamily="2" charset="-78"/>
              </a:rPr>
              <a:t>خون کنترل شده</a:t>
            </a:r>
          </a:p>
          <a:p>
            <a:r>
              <a:rPr lang="fa-IR" sz="2800" dirty="0" smtClean="0">
                <a:cs typeface="B Yagut" pitchFamily="2" charset="-78"/>
              </a:rPr>
              <a:t>سن </a:t>
            </a:r>
            <a:r>
              <a:rPr lang="fa-IR" sz="2800" dirty="0">
                <a:cs typeface="B Yagut" pitchFamily="2" charset="-78"/>
              </a:rPr>
              <a:t>کمتر از 16 سال </a:t>
            </a:r>
          </a:p>
        </p:txBody>
      </p:sp>
      <p:pic>
        <p:nvPicPr>
          <p:cNvPr id="4" name="09.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403648" y="7461448"/>
            <a:ext cx="609600" cy="609600"/>
          </a:xfrm>
          <a:prstGeom prst="rect">
            <a:avLst/>
          </a:prstGeom>
        </p:spPr>
      </p:pic>
    </p:spTree>
    <p:extLst>
      <p:ext uri="{BB962C8B-B14F-4D97-AF65-F5344CB8AC3E}">
        <p14:creationId xmlns:p14="http://schemas.microsoft.com/office/powerpoint/2010/main" val="4117595045"/>
      </p:ext>
    </p:extLst>
  </p:cSld>
  <p:clrMapOvr>
    <a:masterClrMapping/>
  </p:clrMapOvr>
  <mc:AlternateContent xmlns:mc="http://schemas.openxmlformats.org/markup-compatibility/2006" xmlns:p14="http://schemas.microsoft.com/office/powerpoint/2010/main">
    <mc:Choice Requires="p14">
      <p:transition spd="slow" p14:dur="2000" advClick="0" advTm="28000"/>
    </mc:Choice>
    <mc:Fallback xmlns="">
      <p:transition spd="slow" advClick="0" advTm="28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712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46"/>
          </a:xfrm>
        </p:spPr>
        <p:txBody>
          <a:bodyPr>
            <a:normAutofit/>
          </a:bodyPr>
          <a:lstStyle/>
          <a:p>
            <a:pPr algn="r"/>
            <a:r>
              <a:rPr lang="fa-IR" sz="4000" b="1" dirty="0" smtClean="0">
                <a:latin typeface="+mn-lt"/>
                <a:ea typeface="+mn-ea"/>
                <a:cs typeface="B Yagut" pitchFamily="2" charset="-78"/>
              </a:rPr>
              <a:t>عوارض </a:t>
            </a:r>
            <a:r>
              <a:rPr lang="en-US" sz="4000" dirty="0" smtClean="0">
                <a:cs typeface="B Titr" pitchFamily="2" charset="-78"/>
              </a:rPr>
              <a:t>DMPA</a:t>
            </a:r>
            <a:endParaRPr lang="fa-IR" sz="4000" b="1" dirty="0">
              <a:latin typeface="+mn-lt"/>
              <a:ea typeface="+mn-ea"/>
              <a:cs typeface="B Yagut" pitchFamily="2" charset="-78"/>
            </a:endParaRPr>
          </a:p>
        </p:txBody>
      </p:sp>
      <p:sp>
        <p:nvSpPr>
          <p:cNvPr id="3" name="Content Placeholder 2"/>
          <p:cNvSpPr>
            <a:spLocks noGrp="1"/>
          </p:cNvSpPr>
          <p:nvPr>
            <p:ph idx="1"/>
          </p:nvPr>
        </p:nvSpPr>
        <p:spPr>
          <a:xfrm>
            <a:off x="-396552" y="980728"/>
            <a:ext cx="9433048" cy="5877272"/>
          </a:xfrm>
        </p:spPr>
        <p:txBody>
          <a:bodyPr>
            <a:normAutofit fontScale="85000" lnSpcReduction="20000"/>
          </a:bodyPr>
          <a:lstStyle/>
          <a:p>
            <a:pPr marL="0" indent="0">
              <a:buNone/>
            </a:pPr>
            <a:endParaRPr lang="fa-IR" sz="2400" b="1" dirty="0" smtClean="0">
              <a:cs typeface="B Yagut" pitchFamily="2" charset="-78"/>
            </a:endParaRPr>
          </a:p>
          <a:p>
            <a:pPr lvl="0"/>
            <a:r>
              <a:rPr lang="fa-IR" sz="2800" dirty="0">
                <a:solidFill>
                  <a:prstClr val="black"/>
                </a:solidFill>
                <a:cs typeface="B Yagut" pitchFamily="2" charset="-78"/>
              </a:rPr>
              <a:t>نفخ شکم</a:t>
            </a:r>
          </a:p>
          <a:p>
            <a:pPr lvl="0"/>
            <a:r>
              <a:rPr lang="fa-IR" sz="2800" dirty="0">
                <a:solidFill>
                  <a:prstClr val="black"/>
                </a:solidFill>
                <a:cs typeface="B Yagut" pitchFamily="2" charset="-78"/>
              </a:rPr>
              <a:t>سردرد و </a:t>
            </a:r>
            <a:r>
              <a:rPr lang="fa-IR" sz="2800" dirty="0" smtClean="0">
                <a:solidFill>
                  <a:prstClr val="black"/>
                </a:solidFill>
                <a:cs typeface="B Yagut" pitchFamily="2" charset="-78"/>
              </a:rPr>
              <a:t>سرگیجه</a:t>
            </a:r>
          </a:p>
          <a:p>
            <a:pPr lvl="0"/>
            <a:r>
              <a:rPr lang="fa-IR" sz="2800" dirty="0" smtClean="0">
                <a:solidFill>
                  <a:prstClr val="black"/>
                </a:solidFill>
                <a:cs typeface="B Yagut" pitchFamily="2" charset="-78"/>
              </a:rPr>
              <a:t>حساسیت پستان ها</a:t>
            </a:r>
            <a:endParaRPr lang="fa-IR" sz="2800" dirty="0">
              <a:solidFill>
                <a:prstClr val="black"/>
              </a:solidFill>
              <a:cs typeface="B Yagut" pitchFamily="2" charset="-78"/>
            </a:endParaRPr>
          </a:p>
          <a:p>
            <a:pPr lvl="0"/>
            <a:r>
              <a:rPr lang="fa-IR" sz="2800" dirty="0">
                <a:solidFill>
                  <a:prstClr val="black"/>
                </a:solidFill>
                <a:cs typeface="B Yagut" pitchFamily="2" charset="-78"/>
              </a:rPr>
              <a:t>کاهش میل جنسی</a:t>
            </a:r>
          </a:p>
          <a:p>
            <a:pPr lvl="0"/>
            <a:r>
              <a:rPr lang="fa-IR" sz="2800" dirty="0">
                <a:solidFill>
                  <a:prstClr val="black"/>
                </a:solidFill>
                <a:cs typeface="B Yagut" pitchFamily="2" charset="-78"/>
              </a:rPr>
              <a:t>تغییر </a:t>
            </a:r>
            <a:r>
              <a:rPr lang="fa-IR" sz="2800" dirty="0" smtClean="0">
                <a:solidFill>
                  <a:prstClr val="black"/>
                </a:solidFill>
                <a:cs typeface="B Yagut" pitchFamily="2" charset="-78"/>
              </a:rPr>
              <a:t>خلق</a:t>
            </a:r>
          </a:p>
          <a:p>
            <a:pPr lvl="0"/>
            <a:r>
              <a:rPr lang="fa-IR" sz="2800" dirty="0">
                <a:solidFill>
                  <a:prstClr val="black"/>
                </a:solidFill>
                <a:cs typeface="B Yagut" pitchFamily="2" charset="-78"/>
              </a:rPr>
              <a:t>شک به </a:t>
            </a:r>
            <a:r>
              <a:rPr lang="fa-IR" sz="2800" dirty="0" smtClean="0">
                <a:solidFill>
                  <a:prstClr val="black"/>
                </a:solidFill>
                <a:cs typeface="B Yagut" pitchFamily="2" charset="-78"/>
              </a:rPr>
              <a:t>بدخیمی پستان</a:t>
            </a:r>
          </a:p>
          <a:p>
            <a:pPr lvl="0"/>
            <a:r>
              <a:rPr lang="fa-IR" sz="2800" dirty="0" smtClean="0">
                <a:solidFill>
                  <a:prstClr val="black"/>
                </a:solidFill>
                <a:cs typeface="B Yagut" pitchFamily="2" charset="-78"/>
              </a:rPr>
              <a:t>تاخیر قاعدگی(درفرد دارای قاعدگی مرتب با </a:t>
            </a:r>
            <a:r>
              <a:rPr lang="en-US" sz="2200" dirty="0">
                <a:solidFill>
                  <a:prstClr val="black"/>
                </a:solidFill>
                <a:cs typeface="B Titr" pitchFamily="2" charset="-78"/>
              </a:rPr>
              <a:t>DMPA</a:t>
            </a:r>
            <a:r>
              <a:rPr lang="fa-IR" sz="2800" dirty="0" smtClean="0">
                <a:solidFill>
                  <a:prstClr val="black"/>
                </a:solidFill>
                <a:cs typeface="B Yagut" pitchFamily="2" charset="-78"/>
              </a:rPr>
              <a:t>)</a:t>
            </a:r>
          </a:p>
          <a:p>
            <a:pPr lvl="0"/>
            <a:r>
              <a:rPr lang="fa-IR" sz="2800" dirty="0" smtClean="0">
                <a:solidFill>
                  <a:prstClr val="black"/>
                </a:solidFill>
                <a:cs typeface="B Yagut" pitchFamily="2" charset="-78"/>
              </a:rPr>
              <a:t>تاخیربیش از2هفته برای تزریق بعدی ووجودقاعدگی ماهیانه درطول استفاده ازروش</a:t>
            </a:r>
          </a:p>
          <a:p>
            <a:pPr lvl="0"/>
            <a:r>
              <a:rPr lang="fa-IR" sz="2800" dirty="0" smtClean="0">
                <a:solidFill>
                  <a:prstClr val="black"/>
                </a:solidFill>
                <a:cs typeface="B Yagut" pitchFamily="2" charset="-78"/>
              </a:rPr>
              <a:t>قطع قاعدگی به دلیل تزریق آمپول وتاخیر بیش از 2 هفته در تزریق بعدی</a:t>
            </a:r>
          </a:p>
          <a:p>
            <a:pPr lvl="0"/>
            <a:r>
              <a:rPr lang="fa-IR" sz="2800" dirty="0" smtClean="0">
                <a:solidFill>
                  <a:prstClr val="black"/>
                </a:solidFill>
                <a:cs typeface="B Yagut" pitchFamily="2" charset="-78"/>
              </a:rPr>
              <a:t>قطع قاعدگی</a:t>
            </a:r>
          </a:p>
          <a:p>
            <a:pPr lvl="0"/>
            <a:r>
              <a:rPr lang="fa-IR" sz="2800" dirty="0" smtClean="0">
                <a:solidFill>
                  <a:prstClr val="black"/>
                </a:solidFill>
                <a:cs typeface="B Yagut" pitchFamily="2" charset="-78"/>
              </a:rPr>
              <a:t>لکه بینی یا خونریزی در طول دوره های قاعدگی</a:t>
            </a:r>
          </a:p>
          <a:p>
            <a:pPr lvl="0"/>
            <a:r>
              <a:rPr lang="fa-IR" sz="2800" dirty="0" smtClean="0">
                <a:solidFill>
                  <a:prstClr val="black"/>
                </a:solidFill>
                <a:cs typeface="B Yagut" pitchFamily="2" charset="-78"/>
              </a:rPr>
              <a:t>تغییرات فشارخون</a:t>
            </a:r>
          </a:p>
          <a:p>
            <a:pPr lvl="0"/>
            <a:r>
              <a:rPr lang="fa-IR" sz="2800" dirty="0" smtClean="0">
                <a:solidFill>
                  <a:prstClr val="black"/>
                </a:solidFill>
                <a:cs typeface="B Yagut" pitchFamily="2" charset="-78"/>
              </a:rPr>
              <a:t>تغییرات وزن</a:t>
            </a:r>
          </a:p>
          <a:p>
            <a:pPr lvl="0"/>
            <a:r>
              <a:rPr lang="fa-IR" sz="2800" dirty="0" smtClean="0">
                <a:solidFill>
                  <a:prstClr val="black"/>
                </a:solidFill>
                <a:cs typeface="B Yagut" pitchFamily="2" charset="-78"/>
              </a:rPr>
              <a:t>موارد لیپوپروفایل غیرطبیعی</a:t>
            </a:r>
            <a:endParaRPr lang="fa-IR" sz="2800" dirty="0">
              <a:solidFill>
                <a:prstClr val="black"/>
              </a:solidFill>
              <a:cs typeface="B Yagut" pitchFamily="2" charset="-78"/>
            </a:endParaRPr>
          </a:p>
          <a:p>
            <a:pPr lvl="0"/>
            <a:endParaRPr lang="fa-IR" sz="2400" b="1" dirty="0" smtClean="0">
              <a:cs typeface="B Yagut" pitchFamily="2" charset="-78"/>
            </a:endParaRPr>
          </a:p>
        </p:txBody>
      </p:sp>
      <p:pic>
        <p:nvPicPr>
          <p:cNvPr id="4" name="10.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979712" y="7677472"/>
            <a:ext cx="609600" cy="609600"/>
          </a:xfrm>
          <a:prstGeom prst="rect">
            <a:avLst/>
          </a:prstGeom>
        </p:spPr>
      </p:pic>
    </p:spTree>
    <p:extLst>
      <p:ext uri="{BB962C8B-B14F-4D97-AF65-F5344CB8AC3E}">
        <p14:creationId xmlns:p14="http://schemas.microsoft.com/office/powerpoint/2010/main" val="3557109171"/>
      </p:ext>
    </p:extLst>
  </p:cSld>
  <p:clrMapOvr>
    <a:masterClrMapping/>
  </p:clrMapOvr>
  <mc:AlternateContent xmlns:mc="http://schemas.openxmlformats.org/markup-compatibility/2006" xmlns:p14="http://schemas.microsoft.com/office/powerpoint/2010/main">
    <mc:Choice Requires="p14">
      <p:transition spd="slow" p14:dur="2000" advClick="0" advTm="263000"/>
    </mc:Choice>
    <mc:Fallback xmlns="">
      <p:transition spd="slow" advClick="0" advTm="26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6271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6908"/>
          </a:xfrm>
        </p:spPr>
        <p:txBody>
          <a:bodyPr>
            <a:noAutofit/>
          </a:bodyPr>
          <a:lstStyle/>
          <a:p>
            <a:pPr algn="r"/>
            <a:r>
              <a:rPr lang="fa-IR" sz="4000" b="1" dirty="0" smtClean="0">
                <a:latin typeface="+mn-lt"/>
                <a:ea typeface="+mn-ea"/>
                <a:cs typeface="B Yagut" pitchFamily="2" charset="-78"/>
              </a:rPr>
              <a:t>هشدارها(</a:t>
            </a:r>
            <a:r>
              <a:rPr lang="en-US" sz="4000" dirty="0" smtClean="0">
                <a:cs typeface="B Titr" pitchFamily="2" charset="-78"/>
              </a:rPr>
              <a:t>DMPA</a:t>
            </a:r>
            <a:r>
              <a:rPr lang="fa-IR" sz="4000" b="1" dirty="0" smtClean="0">
                <a:latin typeface="+mn-lt"/>
                <a:ea typeface="+mn-ea"/>
                <a:cs typeface="B Yagut" pitchFamily="2" charset="-78"/>
              </a:rPr>
              <a:t>)</a:t>
            </a:r>
            <a:endParaRPr lang="fa-IR" sz="4000" b="1" dirty="0">
              <a:latin typeface="+mn-lt"/>
              <a:ea typeface="+mn-ea"/>
              <a:cs typeface="B Yagut" pitchFamily="2" charset="-78"/>
            </a:endParaRPr>
          </a:p>
        </p:txBody>
      </p:sp>
      <p:sp>
        <p:nvSpPr>
          <p:cNvPr id="3" name="Content Placeholder 2"/>
          <p:cNvSpPr>
            <a:spLocks noGrp="1"/>
          </p:cNvSpPr>
          <p:nvPr>
            <p:ph idx="1"/>
          </p:nvPr>
        </p:nvSpPr>
        <p:spPr>
          <a:xfrm>
            <a:off x="0" y="1845180"/>
            <a:ext cx="9144000" cy="3672052"/>
          </a:xfrm>
        </p:spPr>
        <p:txBody>
          <a:bodyPr>
            <a:normAutofit fontScale="85000" lnSpcReduction="20000"/>
          </a:bodyPr>
          <a:lstStyle/>
          <a:p>
            <a:pPr algn="just">
              <a:buNone/>
            </a:pPr>
            <a:endParaRPr lang="fa-IR" sz="2400" b="1" dirty="0" smtClean="0">
              <a:cs typeface="B Yagut" pitchFamily="2" charset="-78"/>
            </a:endParaRPr>
          </a:p>
          <a:p>
            <a:pPr algn="just"/>
            <a:r>
              <a:rPr lang="fa-IR" sz="3000" dirty="0">
                <a:cs typeface="B Yagut" pitchFamily="2" charset="-78"/>
              </a:rPr>
              <a:t>افزایش فشارخون </a:t>
            </a:r>
            <a:r>
              <a:rPr lang="fa-IR" sz="3000" dirty="0" smtClean="0">
                <a:cs typeface="B Yagut" pitchFamily="2" charset="-78"/>
              </a:rPr>
              <a:t>درحدی </a:t>
            </a:r>
            <a:r>
              <a:rPr lang="fa-IR" sz="3000" dirty="0">
                <a:cs typeface="B Yagut" pitchFamily="2" charset="-78"/>
              </a:rPr>
              <a:t>که </a:t>
            </a:r>
            <a:r>
              <a:rPr lang="fa-IR" sz="3000" dirty="0" smtClean="0">
                <a:cs typeface="B Yagut" pitchFamily="2" charset="-78"/>
              </a:rPr>
              <a:t>نیازمنددرمان باشد</a:t>
            </a:r>
            <a:r>
              <a:rPr lang="fa-IR" sz="1900" dirty="0" smtClean="0">
                <a:cs typeface="B Yagut" pitchFamily="2" charset="-78"/>
              </a:rPr>
              <a:t>.</a:t>
            </a:r>
          </a:p>
          <a:p>
            <a:pPr marL="0" indent="0" algn="just">
              <a:buNone/>
            </a:pPr>
            <a:endParaRPr lang="fa-IR" sz="3000" dirty="0">
              <a:cs typeface="B Yagut" pitchFamily="2" charset="-78"/>
            </a:endParaRPr>
          </a:p>
          <a:p>
            <a:pPr algn="just"/>
            <a:r>
              <a:rPr lang="fa-IR" sz="3000" dirty="0">
                <a:cs typeface="B Yagut" pitchFamily="2" charset="-78"/>
              </a:rPr>
              <a:t>زردی چشم و </a:t>
            </a:r>
            <a:r>
              <a:rPr lang="fa-IR" sz="3000" dirty="0" smtClean="0">
                <a:cs typeface="B Yagut" pitchFamily="2" charset="-78"/>
              </a:rPr>
              <a:t>پوست</a:t>
            </a:r>
          </a:p>
          <a:p>
            <a:pPr marL="0" indent="0" algn="just">
              <a:buNone/>
            </a:pPr>
            <a:endParaRPr lang="fa-IR" sz="3000" dirty="0">
              <a:cs typeface="B Yagut" pitchFamily="2" charset="-78"/>
            </a:endParaRPr>
          </a:p>
          <a:p>
            <a:pPr algn="just"/>
            <a:r>
              <a:rPr lang="fa-IR" sz="3000" dirty="0">
                <a:cs typeface="B Yagut" pitchFamily="2" charset="-78"/>
              </a:rPr>
              <a:t>سردرد شدید همراه با تاری </a:t>
            </a:r>
            <a:r>
              <a:rPr lang="fa-IR" sz="3000" dirty="0" smtClean="0">
                <a:cs typeface="B Yagut" pitchFamily="2" charset="-78"/>
              </a:rPr>
              <a:t>دید، از بین رفتن موقت بینایی، برق زدن در چشم،اختلال تکلم یاحرکت</a:t>
            </a:r>
          </a:p>
          <a:p>
            <a:pPr marL="0" indent="0" algn="just">
              <a:buNone/>
            </a:pPr>
            <a:endParaRPr lang="fa-IR" sz="3000" dirty="0">
              <a:cs typeface="B Yagut" pitchFamily="2" charset="-78"/>
            </a:endParaRPr>
          </a:p>
          <a:p>
            <a:pPr algn="just"/>
            <a:r>
              <a:rPr lang="fa-IR" sz="3000" dirty="0">
                <a:cs typeface="B Yagut" pitchFamily="2" charset="-78"/>
              </a:rPr>
              <a:t>خونریزی </a:t>
            </a:r>
            <a:r>
              <a:rPr lang="fa-IR" sz="3000" dirty="0" smtClean="0">
                <a:cs typeface="B Yagut" pitchFamily="2" charset="-78"/>
              </a:rPr>
              <a:t>شدید یا</a:t>
            </a:r>
            <a:r>
              <a:rPr lang="fa-IR" sz="3000" dirty="0">
                <a:cs typeface="B Yagut" pitchFamily="2" charset="-78"/>
              </a:rPr>
              <a:t> </a:t>
            </a:r>
            <a:r>
              <a:rPr lang="fa-IR" sz="3000" dirty="0" smtClean="0">
                <a:cs typeface="B Yagut" pitchFamily="2" charset="-78"/>
              </a:rPr>
              <a:t>طولانی(دو برابر شدن مقدار یا مدت قاعدگی)</a:t>
            </a:r>
            <a:endParaRPr lang="fa-IR" sz="3000" dirty="0">
              <a:cs typeface="B Yagut" pitchFamily="2" charset="-78"/>
            </a:endParaRPr>
          </a:p>
          <a:p>
            <a:pPr algn="just"/>
            <a:endParaRPr lang="fa-IR" sz="2400" b="1" dirty="0" smtClean="0">
              <a:cs typeface="B Yagut" pitchFamily="2" charset="-78"/>
            </a:endParaRPr>
          </a:p>
          <a:p>
            <a:pPr algn="just"/>
            <a:endParaRPr lang="fa-IR" sz="2800" b="1" dirty="0" smtClean="0">
              <a:cs typeface="B Yagut" pitchFamily="2" charset="-78"/>
            </a:endParaRPr>
          </a:p>
          <a:p>
            <a:pPr algn="just"/>
            <a:endParaRPr lang="fa-IR" sz="2800" b="1" dirty="0">
              <a:cs typeface="B Yagut" pitchFamily="2" charset="-78"/>
            </a:endParaRPr>
          </a:p>
        </p:txBody>
      </p:sp>
      <p:pic>
        <p:nvPicPr>
          <p:cNvPr id="4" name="11.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691680" y="7317432"/>
            <a:ext cx="609600" cy="609600"/>
          </a:xfrm>
          <a:prstGeom prst="rect">
            <a:avLst/>
          </a:prstGeom>
        </p:spPr>
      </p:pic>
      <p:pic>
        <p:nvPicPr>
          <p:cNvPr id="1026" name="Picture 2" descr="C:\Users\karbasi\Desktop\علامت خطر.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214546" y="0"/>
            <a:ext cx="2935204" cy="1628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22259409"/>
      </p:ext>
    </p:extLst>
  </p:cSld>
  <p:clrMapOvr>
    <a:masterClrMapping/>
  </p:clrMapOvr>
  <mc:AlternateContent xmlns:mc="http://schemas.openxmlformats.org/markup-compatibility/2006" xmlns:p14="http://schemas.microsoft.com/office/powerpoint/2010/main">
    <mc:Choice Requires="p14">
      <p:transition spd="slow" p14:dur="2000" advClick="0" advTm="47000"/>
    </mc:Choice>
    <mc:Fallback xmlns="">
      <p:transition spd="slow" advClick="0" advTm="4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695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384826360"/>
              </p:ext>
            </p:extLst>
          </p:nvPr>
        </p:nvGraphicFramePr>
        <p:xfrm>
          <a:off x="0" y="260649"/>
          <a:ext cx="9144000" cy="6480719"/>
        </p:xfrm>
        <a:graphic>
          <a:graphicData uri="http://schemas.openxmlformats.org/drawingml/2006/table">
            <a:tbl>
              <a:tblPr rtl="1" firstRow="1" firstCol="1" bandRow="1"/>
              <a:tblGrid>
                <a:gridCol w="3522696"/>
                <a:gridCol w="1678490"/>
                <a:gridCol w="3942814"/>
              </a:tblGrid>
              <a:tr h="835642">
                <a:tc>
                  <a:txBody>
                    <a:bodyPr/>
                    <a:lstStyle/>
                    <a:p>
                      <a:pPr algn="ctr" rtl="1">
                        <a:lnSpc>
                          <a:spcPct val="115000"/>
                        </a:lnSpc>
                        <a:spcAft>
                          <a:spcPts val="0"/>
                        </a:spcAft>
                      </a:pPr>
                      <a:r>
                        <a:rPr lang="fa-IR" sz="2000" b="0" dirty="0" smtClean="0">
                          <a:effectLst/>
                          <a:latin typeface="B Yagut"/>
                          <a:ea typeface="Calibri"/>
                          <a:cs typeface="B Yagut"/>
                        </a:rPr>
                        <a:t>نتیجه</a:t>
                      </a:r>
                      <a:r>
                        <a:rPr lang="fa-IR" sz="2000" b="0" baseline="0" dirty="0" smtClean="0">
                          <a:effectLst/>
                          <a:latin typeface="B Yagut"/>
                          <a:ea typeface="Calibri"/>
                          <a:cs typeface="B Yagut"/>
                        </a:rPr>
                        <a:t> ارزیابی(</a:t>
                      </a:r>
                      <a:r>
                        <a:rPr lang="en-US" sz="2000" dirty="0" smtClean="0">
                          <a:cs typeface="B Titr" pitchFamily="2" charset="-78"/>
                        </a:rPr>
                        <a:t>DMPA</a:t>
                      </a:r>
                      <a:r>
                        <a:rPr lang="fa-IR" sz="2000" b="0" baseline="0" dirty="0" smtClean="0">
                          <a:effectLst/>
                          <a:latin typeface="B Yagut"/>
                          <a:ea typeface="Calibri"/>
                          <a:cs typeface="B Yagut"/>
                        </a:rPr>
                        <a:t>) </a:t>
                      </a:r>
                    </a:p>
                    <a:p>
                      <a:pPr algn="ctr" rtl="1">
                        <a:lnSpc>
                          <a:spcPct val="115000"/>
                        </a:lnSpc>
                        <a:spcAft>
                          <a:spcPts val="0"/>
                        </a:spcAft>
                      </a:pPr>
                      <a:r>
                        <a:rPr lang="fa-IR" sz="2000" b="0" baseline="0" dirty="0" smtClean="0">
                          <a:effectLst/>
                          <a:latin typeface="B Yagut"/>
                          <a:ea typeface="Calibri"/>
                          <a:cs typeface="B Yagut"/>
                        </a:rPr>
                        <a:t>(مراجعه اول)</a:t>
                      </a:r>
                      <a:endParaRPr lang="en-US" sz="2000" b="0" dirty="0">
                        <a:effectLst/>
                        <a:latin typeface="B Yagut"/>
                        <a:ea typeface="Calibri"/>
                        <a:cs typeface="B Yagu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1">
                        <a:lnSpc>
                          <a:spcPct val="115000"/>
                        </a:lnSpc>
                        <a:spcAft>
                          <a:spcPts val="0"/>
                        </a:spcAft>
                      </a:pPr>
                      <a:r>
                        <a:rPr lang="fa-IR" sz="2000" b="0" dirty="0" smtClean="0">
                          <a:effectLst/>
                          <a:latin typeface="B Yagut"/>
                          <a:ea typeface="Calibri"/>
                          <a:cs typeface="B Yagut"/>
                        </a:rPr>
                        <a:t>گروه</a:t>
                      </a:r>
                      <a:r>
                        <a:rPr lang="fa-IR" sz="2000" b="0" baseline="0" dirty="0" smtClean="0">
                          <a:effectLst/>
                          <a:latin typeface="B Yagut"/>
                          <a:ea typeface="Calibri"/>
                          <a:cs typeface="B Yagut"/>
                        </a:rPr>
                        <a:t> بندی، علایم و نشانه ها</a:t>
                      </a:r>
                      <a:endParaRPr lang="en-US" sz="2000" b="0" dirty="0">
                        <a:effectLst/>
                        <a:latin typeface="B Yagut"/>
                        <a:ea typeface="Calibri"/>
                        <a:cs typeface="B Yagut"/>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1">
                        <a:lnSpc>
                          <a:spcPct val="115000"/>
                        </a:lnSpc>
                        <a:spcAft>
                          <a:spcPts val="0"/>
                        </a:spcAft>
                      </a:pPr>
                      <a:r>
                        <a:rPr lang="fa-IR" sz="2000" b="0" dirty="0" smtClean="0">
                          <a:effectLst/>
                          <a:latin typeface="B Yagut"/>
                          <a:ea typeface="Calibri"/>
                          <a:cs typeface="B Yagut"/>
                        </a:rPr>
                        <a:t>اقدام ،توصیه،اقدامات درمانی،ارجاع،پیگیری</a:t>
                      </a:r>
                      <a:endParaRPr lang="en-US" sz="2000" b="0" dirty="0">
                        <a:effectLst/>
                        <a:latin typeface="B Yagut"/>
                        <a:ea typeface="Calibri"/>
                        <a:cs typeface="B Yagut"/>
                      </a:endParaRPr>
                    </a:p>
                  </a:txBody>
                  <a:tcPr marL="68580" marR="68580" marT="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1621472">
                <a:tc>
                  <a:txBody>
                    <a:bodyPr/>
                    <a:lstStyle/>
                    <a:p>
                      <a:pPr algn="r" rtl="1">
                        <a:lnSpc>
                          <a:spcPct val="115000"/>
                        </a:lnSpc>
                        <a:spcAft>
                          <a:spcPts val="0"/>
                        </a:spcAft>
                      </a:pPr>
                      <a:endParaRPr lang="fa-IR" sz="2000" b="0" dirty="0" smtClean="0">
                        <a:effectLst/>
                        <a:latin typeface="B Yagut"/>
                        <a:ea typeface="Calibri"/>
                        <a:cs typeface="B Yagut" pitchFamily="2" charset="-78"/>
                      </a:endParaRPr>
                    </a:p>
                    <a:p>
                      <a:pPr algn="r" rtl="1">
                        <a:lnSpc>
                          <a:spcPct val="115000"/>
                        </a:lnSpc>
                        <a:spcAft>
                          <a:spcPts val="0"/>
                        </a:spcAft>
                      </a:pPr>
                      <a:r>
                        <a:rPr lang="fa-IR" sz="2000" b="0" dirty="0" smtClean="0">
                          <a:effectLst/>
                          <a:latin typeface="B Yagut"/>
                          <a:ea typeface="Calibri"/>
                          <a:cs typeface="B Yagut" pitchFamily="2" charset="-78"/>
                        </a:rPr>
                        <a:t>داشتن حداقل یک مورد از موانع</a:t>
                      </a:r>
                    </a:p>
                    <a:p>
                      <a:pPr algn="r" rtl="1">
                        <a:lnSpc>
                          <a:spcPct val="115000"/>
                        </a:lnSpc>
                        <a:spcAft>
                          <a:spcPts val="0"/>
                        </a:spcAft>
                      </a:pPr>
                      <a:r>
                        <a:rPr lang="fa-IR" sz="2000" b="0" dirty="0" smtClean="0">
                          <a:effectLst/>
                          <a:latin typeface="B Yagut"/>
                          <a:ea typeface="Calibri"/>
                          <a:cs typeface="B Yagut" pitchFamily="2" charset="-78"/>
                        </a:rPr>
                        <a:t> منع مصرف مطلق</a:t>
                      </a:r>
                      <a:endParaRPr lang="en-US" sz="2000" b="0" dirty="0">
                        <a:effectLst/>
                        <a:latin typeface="B Yagut"/>
                        <a:ea typeface="Calibri"/>
                        <a:cs typeface="B Yagut"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7C80"/>
                    </a:solidFill>
                  </a:tcPr>
                </a:tc>
                <a:tc>
                  <a:txBody>
                    <a:bodyPr/>
                    <a:lstStyle/>
                    <a:p>
                      <a:pPr algn="ctr" rtl="1">
                        <a:lnSpc>
                          <a:spcPct val="115000"/>
                        </a:lnSpc>
                        <a:spcAft>
                          <a:spcPts val="0"/>
                        </a:spcAft>
                      </a:pPr>
                      <a:r>
                        <a:rPr lang="fa-IR" sz="2000" b="0" dirty="0" smtClean="0">
                          <a:effectLst/>
                          <a:latin typeface="B Yagut"/>
                          <a:ea typeface="Calibri"/>
                          <a:cs typeface="B Yagut" pitchFamily="2" charset="-78"/>
                        </a:rPr>
                        <a:t>منع مصرف دارد</a:t>
                      </a:r>
                      <a:endParaRPr lang="en-US" sz="2000" b="0" dirty="0">
                        <a:effectLst/>
                        <a:latin typeface="B Yagut"/>
                        <a:ea typeface="Calibri"/>
                        <a:cs typeface="B Yagut"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7C80"/>
                    </a:solidFill>
                  </a:tcPr>
                </a:tc>
                <a:tc>
                  <a:txBody>
                    <a:bodyPr/>
                    <a:lstStyle/>
                    <a:p>
                      <a:r>
                        <a:rPr lang="fa-IR" sz="1800" b="0" kern="1200" baseline="0" dirty="0" smtClean="0">
                          <a:solidFill>
                            <a:schemeClr val="tx1"/>
                          </a:solidFill>
                          <a:latin typeface="+mn-lt"/>
                          <a:ea typeface="+mn-ea"/>
                          <a:cs typeface="B Yagut" pitchFamily="2" charset="-78"/>
                        </a:rPr>
                        <a:t>عدم ارایه روش </a:t>
                      </a:r>
                      <a:r>
                        <a:rPr lang="en-US" sz="1800" b="0" dirty="0" smtClean="0">
                          <a:cs typeface="B Yagut" pitchFamily="2" charset="-78"/>
                        </a:rPr>
                        <a:t>DMPA </a:t>
                      </a:r>
                      <a:r>
                        <a:rPr lang="fa-IR" sz="1800" b="0" kern="1200" baseline="0" dirty="0" smtClean="0">
                          <a:solidFill>
                            <a:schemeClr val="tx1"/>
                          </a:solidFill>
                          <a:latin typeface="+mn-lt"/>
                          <a:ea typeface="+mn-ea"/>
                          <a:cs typeface="B Yagut" pitchFamily="2" charset="-78"/>
                        </a:rPr>
                        <a:t>، آموزش/ مشاوره در خصوص استفاده از یک روش مناسب دیگر</a:t>
                      </a:r>
                      <a:endParaRPr lang="en-US" sz="2000" b="0" kern="1200" dirty="0">
                        <a:solidFill>
                          <a:schemeClr val="tx1"/>
                        </a:solidFill>
                        <a:effectLst/>
                        <a:latin typeface="B Yagut"/>
                        <a:ea typeface="Calibri"/>
                        <a:cs typeface="B Yagut"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7C80"/>
                    </a:solidFill>
                  </a:tcPr>
                </a:tc>
              </a:tr>
              <a:tr h="2229967">
                <a:tc>
                  <a:txBody>
                    <a:bodyPr/>
                    <a:lstStyle/>
                    <a:p>
                      <a:pPr algn="r" rtl="1">
                        <a:lnSpc>
                          <a:spcPct val="115000"/>
                        </a:lnSpc>
                        <a:spcAft>
                          <a:spcPts val="0"/>
                        </a:spcAft>
                      </a:pPr>
                      <a:endParaRPr lang="fa-IR" sz="2000" b="0" dirty="0" smtClean="0">
                        <a:effectLst/>
                        <a:latin typeface="B Yagut"/>
                        <a:ea typeface="Calibri"/>
                        <a:cs typeface="B Yagut" pitchFamily="2" charset="-78"/>
                      </a:endParaRPr>
                    </a:p>
                    <a:p>
                      <a:pPr algn="r" rtl="1">
                        <a:lnSpc>
                          <a:spcPct val="115000"/>
                        </a:lnSpc>
                        <a:spcAft>
                          <a:spcPts val="0"/>
                        </a:spcAft>
                      </a:pPr>
                      <a:endParaRPr lang="fa-IR" sz="2000" b="0" dirty="0" smtClean="0">
                        <a:effectLst/>
                        <a:latin typeface="B Yagut"/>
                        <a:ea typeface="Calibri"/>
                        <a:cs typeface="B Yagut" pitchFamily="2" charset="-78"/>
                      </a:endParaRPr>
                    </a:p>
                    <a:p>
                      <a:pPr algn="r" rtl="1">
                        <a:lnSpc>
                          <a:spcPct val="115000"/>
                        </a:lnSpc>
                        <a:spcAft>
                          <a:spcPts val="0"/>
                        </a:spcAft>
                      </a:pPr>
                      <a:r>
                        <a:rPr lang="fa-IR" sz="2000" b="0" dirty="0" smtClean="0">
                          <a:effectLst/>
                          <a:latin typeface="B Yagut"/>
                          <a:ea typeface="Calibri"/>
                          <a:cs typeface="B Yagut" pitchFamily="2" charset="-78"/>
                        </a:rPr>
                        <a:t>نداشتن منع مصرف مطلق و داشتن حداقل یک مورد منع مصرف نسبی</a:t>
                      </a:r>
                      <a:endParaRPr lang="en-US" sz="2000" b="0" dirty="0">
                        <a:effectLst/>
                        <a:latin typeface="B Yagut"/>
                        <a:ea typeface="Calibri"/>
                        <a:cs typeface="B Yagut"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algn="ctr" rtl="1">
                        <a:lnSpc>
                          <a:spcPct val="115000"/>
                        </a:lnSpc>
                        <a:spcAft>
                          <a:spcPts val="0"/>
                        </a:spcAft>
                      </a:pPr>
                      <a:r>
                        <a:rPr lang="fa-IR" sz="2000" b="0" dirty="0" smtClean="0">
                          <a:effectLst/>
                          <a:latin typeface="B Yagut"/>
                          <a:ea typeface="Calibri"/>
                          <a:cs typeface="B Yagut" pitchFamily="2" charset="-78"/>
                        </a:rPr>
                        <a:t>نیازمند بررسی بیشتر</a:t>
                      </a:r>
                      <a:endParaRPr lang="en-US" sz="2000" b="0" dirty="0">
                        <a:effectLst/>
                        <a:latin typeface="B Yagut"/>
                        <a:ea typeface="Calibri"/>
                        <a:cs typeface="B Yagut"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marL="0" marR="0" lvl="0" indent="0" algn="r" defTabSz="914400" rtl="1" eaLnBrk="1" fontAlgn="auto" latinLnBrk="0" hangingPunct="1">
                        <a:lnSpc>
                          <a:spcPct val="115000"/>
                        </a:lnSpc>
                        <a:spcBef>
                          <a:spcPts val="0"/>
                        </a:spcBef>
                        <a:spcAft>
                          <a:spcPts val="0"/>
                        </a:spcAft>
                        <a:buClrTx/>
                        <a:buSzTx/>
                        <a:buFontTx/>
                        <a:buNone/>
                        <a:tabLst/>
                        <a:defRPr/>
                      </a:pPr>
                      <a:endParaRPr kumimoji="0" lang="fa-IR" sz="2000" b="0" i="0" u="none" strike="noStrike" kern="1200" cap="none" spc="0" normalizeH="0" baseline="0" noProof="0" dirty="0" smtClean="0">
                        <a:ln>
                          <a:noFill/>
                        </a:ln>
                        <a:solidFill>
                          <a:prstClr val="black"/>
                        </a:solidFill>
                        <a:effectLst/>
                        <a:uLnTx/>
                        <a:uFillTx/>
                        <a:latin typeface="B Yagut"/>
                        <a:ea typeface="Calibri"/>
                        <a:cs typeface="B Yagut" pitchFamily="2" charset="-78"/>
                      </a:endParaRPr>
                    </a:p>
                    <a:p>
                      <a:pPr marL="0" marR="0" lvl="0" indent="0" algn="r" defTabSz="914400" rtl="1" eaLnBrk="1" fontAlgn="auto" latinLnBrk="0" hangingPunct="1">
                        <a:lnSpc>
                          <a:spcPct val="115000"/>
                        </a:lnSpc>
                        <a:spcBef>
                          <a:spcPts val="0"/>
                        </a:spcBef>
                        <a:spcAft>
                          <a:spcPts val="0"/>
                        </a:spcAft>
                        <a:buClrTx/>
                        <a:buSzTx/>
                        <a:buFontTx/>
                        <a:buNone/>
                        <a:tabLst/>
                        <a:defRPr/>
                      </a:pPr>
                      <a:r>
                        <a:rPr kumimoji="0" lang="fa-IR" sz="2000" b="0" i="0" u="none" strike="noStrike" kern="1200" cap="none" spc="0" normalizeH="0" baseline="0" noProof="0" dirty="0" smtClean="0">
                          <a:ln>
                            <a:noFill/>
                          </a:ln>
                          <a:solidFill>
                            <a:prstClr val="black"/>
                          </a:solidFill>
                          <a:effectLst/>
                          <a:uLnTx/>
                          <a:uFillTx/>
                          <a:latin typeface="B Yagut"/>
                          <a:ea typeface="Calibri"/>
                          <a:cs typeface="B Yagut" pitchFamily="2" charset="-78"/>
                        </a:rPr>
                        <a:t>آموزش /مشاوره در خصوص استفاده از یک روش مناسب دیگر،در صورت اصرار فرد به استفاده از این روش، ارجاع به مراقب سلامت-ماما یا پزشک برای بررسی بیشتر</a:t>
                      </a:r>
                      <a:endParaRPr kumimoji="0" lang="en-US" sz="2000" b="0" i="0" u="none" strike="noStrike" kern="1200" cap="none" spc="0" normalizeH="0" baseline="0" noProof="0" dirty="0" smtClean="0">
                        <a:ln>
                          <a:noFill/>
                        </a:ln>
                        <a:solidFill>
                          <a:prstClr val="black"/>
                        </a:solidFill>
                        <a:effectLst/>
                        <a:uLnTx/>
                        <a:uFillTx/>
                        <a:latin typeface="B Yagut"/>
                        <a:ea typeface="Calibri"/>
                        <a:cs typeface="B Yagut" pitchFamily="2" charset="-78"/>
                      </a:endParaRPr>
                    </a:p>
                    <a:p>
                      <a:pPr algn="r" rtl="1">
                        <a:lnSpc>
                          <a:spcPct val="115000"/>
                        </a:lnSpc>
                        <a:spcAft>
                          <a:spcPts val="0"/>
                        </a:spcAft>
                      </a:pPr>
                      <a:endParaRPr lang="en-US" sz="2000" b="0" dirty="0">
                        <a:effectLst/>
                        <a:latin typeface="B Yagut"/>
                        <a:ea typeface="Calibri"/>
                        <a:cs typeface="B Yagut"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r>
              <a:tr h="1793638">
                <a:tc>
                  <a:txBody>
                    <a:bodyPr/>
                    <a:lstStyle/>
                    <a:p>
                      <a:pPr algn="r" rtl="1">
                        <a:lnSpc>
                          <a:spcPct val="115000"/>
                        </a:lnSpc>
                        <a:spcAft>
                          <a:spcPts val="0"/>
                        </a:spcAft>
                      </a:pPr>
                      <a:endParaRPr lang="fa-IR" sz="2000" b="0" dirty="0" smtClean="0">
                        <a:effectLst/>
                        <a:latin typeface="B Yagut"/>
                        <a:ea typeface="Calibri"/>
                        <a:cs typeface="B Yagut" pitchFamily="2" charset="-78"/>
                      </a:endParaRPr>
                    </a:p>
                    <a:p>
                      <a:pPr algn="r" rtl="1">
                        <a:lnSpc>
                          <a:spcPct val="115000"/>
                        </a:lnSpc>
                        <a:spcAft>
                          <a:spcPts val="0"/>
                        </a:spcAft>
                      </a:pPr>
                      <a:r>
                        <a:rPr lang="fa-IR" sz="2000" b="0" dirty="0" smtClean="0">
                          <a:effectLst/>
                          <a:latin typeface="B Yagut"/>
                          <a:ea typeface="Calibri"/>
                          <a:cs typeface="B Yagut" pitchFamily="2" charset="-78"/>
                        </a:rPr>
                        <a:t>نداشتن موارد منع مصرف مطلق و نسبی</a:t>
                      </a:r>
                      <a:endParaRPr lang="en-US" sz="2000" b="0" dirty="0">
                        <a:effectLst/>
                        <a:latin typeface="B Yagut"/>
                        <a:ea typeface="Calibri"/>
                        <a:cs typeface="B Yagut"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rtl="1">
                        <a:lnSpc>
                          <a:spcPct val="115000"/>
                        </a:lnSpc>
                        <a:spcAft>
                          <a:spcPts val="0"/>
                        </a:spcAft>
                      </a:pPr>
                      <a:r>
                        <a:rPr lang="fa-IR" sz="2000" b="0" dirty="0" smtClean="0">
                          <a:effectLst/>
                          <a:latin typeface="B Yagut"/>
                          <a:ea typeface="Calibri"/>
                          <a:cs typeface="B Yagut" pitchFamily="2" charset="-78"/>
                        </a:rPr>
                        <a:t>منع مصرف ندارد</a:t>
                      </a:r>
                      <a:endParaRPr lang="en-US" sz="2000" b="0" dirty="0">
                        <a:effectLst/>
                        <a:latin typeface="B Yagut"/>
                        <a:ea typeface="Calibri"/>
                        <a:cs typeface="B Yagut"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r" rtl="1">
                        <a:lnSpc>
                          <a:spcPct val="115000"/>
                        </a:lnSpc>
                        <a:spcAft>
                          <a:spcPts val="0"/>
                        </a:spcAft>
                      </a:pPr>
                      <a:r>
                        <a:rPr lang="fa-IR" sz="2000" b="0" dirty="0" smtClean="0">
                          <a:effectLst/>
                          <a:latin typeface="B Yagut"/>
                          <a:ea typeface="Calibri"/>
                          <a:cs typeface="B Yagut" pitchFamily="2" charset="-78"/>
                        </a:rPr>
                        <a:t>آموزش نحوه مصرف</a:t>
                      </a:r>
                      <a:r>
                        <a:rPr lang="fa-IR" sz="2000" b="0" baseline="0" dirty="0" smtClean="0">
                          <a:effectLst/>
                          <a:latin typeface="B Yagut"/>
                          <a:ea typeface="Calibri"/>
                          <a:cs typeface="B Yagut" pitchFamily="2" charset="-78"/>
                        </a:rPr>
                        <a:t> روش،علایم هشدار و عوارض احتمالی، ارایه روش</a:t>
                      </a:r>
                      <a:endParaRPr lang="en-US" sz="2000" b="0" dirty="0">
                        <a:effectLst/>
                        <a:latin typeface="B Yagut"/>
                        <a:ea typeface="Calibri"/>
                        <a:cs typeface="B Yagut"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bl>
          </a:graphicData>
        </a:graphic>
      </p:graphicFrame>
      <p:pic>
        <p:nvPicPr>
          <p:cNvPr id="2" name="12.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1835696" y="7029400"/>
            <a:ext cx="609600" cy="609600"/>
          </a:xfrm>
          <a:prstGeom prst="rect">
            <a:avLst/>
          </a:prstGeom>
        </p:spPr>
      </p:pic>
    </p:spTree>
    <p:extLst>
      <p:ext uri="{BB962C8B-B14F-4D97-AF65-F5344CB8AC3E}">
        <p14:creationId xmlns:p14="http://schemas.microsoft.com/office/powerpoint/2010/main" val="3024339338"/>
      </p:ext>
    </p:extLst>
  </p:cSld>
  <p:clrMapOvr>
    <a:masterClrMapping/>
  </p:clrMapOvr>
  <mc:AlternateContent xmlns:mc="http://schemas.openxmlformats.org/markup-compatibility/2006" xmlns:p14="http://schemas.microsoft.com/office/powerpoint/2010/main">
    <mc:Choice Requires="p14">
      <p:transition spd="slow" p14:dur="2000" advClick="0" advTm="70000"/>
    </mc:Choice>
    <mc:Fallback xmlns="">
      <p:transition spd="slow" advClick="0" advTm="70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9149"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1766242688"/>
              </p:ext>
            </p:extLst>
          </p:nvPr>
        </p:nvGraphicFramePr>
        <p:xfrm>
          <a:off x="29060" y="152399"/>
          <a:ext cx="9114940" cy="6657811"/>
        </p:xfrm>
        <a:graphic>
          <a:graphicData uri="http://schemas.openxmlformats.org/drawingml/2006/table">
            <a:tbl>
              <a:tblPr rtl="1" firstRow="1" firstCol="1" bandRow="1"/>
              <a:tblGrid>
                <a:gridCol w="2467428"/>
                <a:gridCol w="1338494"/>
                <a:gridCol w="5309018"/>
              </a:tblGrid>
              <a:tr h="533400">
                <a:tc>
                  <a:txBody>
                    <a:bodyPr/>
                    <a:lstStyle/>
                    <a:p>
                      <a:pPr marL="0" algn="ctr" defTabSz="914400" rtl="1" eaLnBrk="1" latinLnBrk="0" hangingPunct="1">
                        <a:lnSpc>
                          <a:spcPct val="115000"/>
                        </a:lnSpc>
                        <a:spcAft>
                          <a:spcPts val="0"/>
                        </a:spcAft>
                      </a:pPr>
                      <a:r>
                        <a:rPr lang="fa-IR" sz="1200" b="1" kern="1200" dirty="0" smtClean="0">
                          <a:solidFill>
                            <a:schemeClr val="tx1"/>
                          </a:solidFill>
                          <a:effectLst/>
                          <a:latin typeface="B Yagut"/>
                          <a:ea typeface="Calibri"/>
                          <a:cs typeface="B Yagut"/>
                        </a:rPr>
                        <a:t>نتیجه ارزیابی (</a:t>
                      </a:r>
                      <a:r>
                        <a:rPr lang="en-US" sz="1200" dirty="0" smtClean="0">
                          <a:cs typeface="B Titr" pitchFamily="2" charset="-78"/>
                        </a:rPr>
                        <a:t>DMPA</a:t>
                      </a:r>
                      <a:r>
                        <a:rPr lang="fa-IR" sz="1200" b="1" kern="1200" dirty="0" smtClean="0">
                          <a:solidFill>
                            <a:schemeClr val="tx1"/>
                          </a:solidFill>
                          <a:effectLst/>
                          <a:latin typeface="B Yagut"/>
                          <a:ea typeface="Calibri"/>
                          <a:cs typeface="B Yagut"/>
                        </a:rPr>
                        <a:t>)</a:t>
                      </a:r>
                    </a:p>
                    <a:p>
                      <a:pPr marL="0" algn="ctr" defTabSz="914400" rtl="1" eaLnBrk="1" latinLnBrk="0" hangingPunct="1">
                        <a:lnSpc>
                          <a:spcPct val="115000"/>
                        </a:lnSpc>
                        <a:spcAft>
                          <a:spcPts val="0"/>
                        </a:spcAft>
                      </a:pPr>
                      <a:r>
                        <a:rPr lang="fa-IR" sz="1200" b="1" kern="1200" dirty="0" smtClean="0">
                          <a:solidFill>
                            <a:schemeClr val="tx1"/>
                          </a:solidFill>
                          <a:effectLst/>
                          <a:latin typeface="B Yagut"/>
                          <a:ea typeface="Calibri"/>
                          <a:cs typeface="B Yagut"/>
                        </a:rPr>
                        <a:t>(مراجعه دوره ای)</a:t>
                      </a:r>
                      <a:endParaRPr lang="en-US" sz="1200" b="1" kern="1200" dirty="0">
                        <a:solidFill>
                          <a:schemeClr val="tx1"/>
                        </a:solidFill>
                        <a:effectLst/>
                        <a:latin typeface="B Yagut"/>
                        <a:ea typeface="Calibri"/>
                        <a:cs typeface="B Yagu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algn="ctr" defTabSz="914400" rtl="1" eaLnBrk="1" latinLnBrk="0" hangingPunct="1">
                        <a:lnSpc>
                          <a:spcPct val="115000"/>
                        </a:lnSpc>
                        <a:spcAft>
                          <a:spcPts val="0"/>
                        </a:spcAft>
                      </a:pPr>
                      <a:r>
                        <a:rPr lang="fa-IR" sz="1200" b="1" kern="1200" dirty="0" smtClean="0">
                          <a:solidFill>
                            <a:schemeClr val="tx1"/>
                          </a:solidFill>
                          <a:effectLst/>
                          <a:latin typeface="B Yagut"/>
                          <a:ea typeface="Calibri"/>
                          <a:cs typeface="B Yagut"/>
                        </a:rPr>
                        <a:t>گروه بندی، علایم و نشانه ها</a:t>
                      </a:r>
                      <a:endParaRPr lang="en-US" sz="1200" b="1" kern="1200" dirty="0">
                        <a:solidFill>
                          <a:schemeClr val="tx1"/>
                        </a:solidFill>
                        <a:effectLst/>
                        <a:latin typeface="B Yagut"/>
                        <a:ea typeface="Calibri"/>
                        <a:cs typeface="B Yagut"/>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algn="ctr" defTabSz="914400" rtl="1" eaLnBrk="1" latinLnBrk="0" hangingPunct="1">
                        <a:lnSpc>
                          <a:spcPct val="115000"/>
                        </a:lnSpc>
                        <a:spcAft>
                          <a:spcPts val="0"/>
                        </a:spcAft>
                      </a:pPr>
                      <a:r>
                        <a:rPr lang="fa-IR" sz="1200" b="1" kern="1200" dirty="0" smtClean="0">
                          <a:solidFill>
                            <a:schemeClr val="tx1"/>
                          </a:solidFill>
                          <a:effectLst/>
                          <a:latin typeface="B Yagut"/>
                          <a:ea typeface="Calibri"/>
                          <a:cs typeface="B Yagut"/>
                        </a:rPr>
                        <a:t>اقدام ،توصیه،اقدامات درمانی،ارجاع،پیگیری</a:t>
                      </a:r>
                      <a:endParaRPr lang="en-US" sz="1200" b="1" kern="1200" dirty="0">
                        <a:solidFill>
                          <a:schemeClr val="tx1"/>
                        </a:solidFill>
                        <a:effectLst/>
                        <a:latin typeface="B Yagut"/>
                        <a:ea typeface="Calibri"/>
                        <a:cs typeface="B Yagut"/>
                      </a:endParaRPr>
                    </a:p>
                  </a:txBody>
                  <a:tcPr marL="68580" marR="68580" marT="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563506">
                <a:tc>
                  <a:txBody>
                    <a:bodyPr/>
                    <a:lstStyle/>
                    <a:p>
                      <a:pPr marL="0" algn="ctr" defTabSz="914400" rtl="1" eaLnBrk="1" latinLnBrk="0" hangingPunct="1">
                        <a:lnSpc>
                          <a:spcPct val="115000"/>
                        </a:lnSpc>
                        <a:spcAft>
                          <a:spcPts val="0"/>
                        </a:spcAft>
                      </a:pPr>
                      <a:r>
                        <a:rPr lang="fa-IR" sz="1200" b="0" kern="1200" dirty="0" smtClean="0">
                          <a:solidFill>
                            <a:schemeClr val="tx1"/>
                          </a:solidFill>
                          <a:effectLst/>
                          <a:latin typeface="B Yagut"/>
                          <a:ea typeface="Calibri"/>
                          <a:cs typeface="B Yagut"/>
                        </a:rPr>
                        <a:t>وجود یک یا چند علایم هشدار</a:t>
                      </a:r>
                      <a:endParaRPr lang="en-US" sz="1200" b="0" kern="1200" dirty="0">
                        <a:solidFill>
                          <a:schemeClr val="tx1"/>
                        </a:solidFill>
                        <a:effectLst/>
                        <a:latin typeface="B Yagut"/>
                        <a:ea typeface="Calibri"/>
                        <a:cs typeface="B Yagu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7C80"/>
                    </a:solidFill>
                  </a:tcPr>
                </a:tc>
                <a:tc>
                  <a:txBody>
                    <a:bodyPr/>
                    <a:lstStyle/>
                    <a:p>
                      <a:pPr marL="0" algn="ctr" defTabSz="914400" rtl="1" eaLnBrk="1" latinLnBrk="0" hangingPunct="1">
                        <a:lnSpc>
                          <a:spcPct val="115000"/>
                        </a:lnSpc>
                        <a:spcAft>
                          <a:spcPts val="0"/>
                        </a:spcAft>
                      </a:pPr>
                      <a:r>
                        <a:rPr lang="fa-IR" sz="1200" b="0" kern="1200" dirty="0" smtClean="0">
                          <a:solidFill>
                            <a:schemeClr val="tx1"/>
                          </a:solidFill>
                          <a:effectLst/>
                          <a:latin typeface="B Yagut"/>
                          <a:ea typeface="Calibri"/>
                          <a:cs typeface="B Yagut"/>
                        </a:rPr>
                        <a:t>عوارض جدی احتمالی</a:t>
                      </a:r>
                      <a:endParaRPr lang="en-US" sz="1200" b="0" kern="1200" dirty="0">
                        <a:solidFill>
                          <a:schemeClr val="tx1"/>
                        </a:solidFill>
                        <a:effectLst/>
                        <a:latin typeface="B Yagut"/>
                        <a:ea typeface="Calibri"/>
                        <a:cs typeface="B Yagut"/>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7C80"/>
                    </a:solidFill>
                  </a:tcPr>
                </a:tc>
                <a:tc>
                  <a:txBody>
                    <a:bodyPr/>
                    <a:lstStyle/>
                    <a:p>
                      <a:pPr marL="0" algn="ctr" defTabSz="914400" rtl="1" eaLnBrk="1" latinLnBrk="0" hangingPunct="1">
                        <a:lnSpc>
                          <a:spcPct val="115000"/>
                        </a:lnSpc>
                        <a:spcAft>
                          <a:spcPts val="0"/>
                        </a:spcAft>
                      </a:pPr>
                      <a:r>
                        <a:rPr lang="fa-IR" sz="1200" b="0" kern="1200" dirty="0" smtClean="0">
                          <a:solidFill>
                            <a:schemeClr val="tx1"/>
                          </a:solidFill>
                          <a:effectLst/>
                          <a:latin typeface="B Yagut"/>
                          <a:ea typeface="Calibri"/>
                          <a:cs typeface="B Yagut"/>
                        </a:rPr>
                        <a:t>ارجاع فوری به بیمارستان</a:t>
                      </a:r>
                      <a:endParaRPr lang="en-US" sz="1200" b="0" kern="1200" dirty="0">
                        <a:solidFill>
                          <a:schemeClr val="tx1"/>
                        </a:solidFill>
                        <a:effectLst/>
                        <a:latin typeface="B Yagut"/>
                        <a:ea typeface="Calibri"/>
                        <a:cs typeface="B Yagut"/>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7C80"/>
                    </a:solidFill>
                  </a:tcPr>
                </a:tc>
              </a:tr>
              <a:tr h="484525">
                <a:tc>
                  <a:txBody>
                    <a:bodyPr/>
                    <a:lstStyle/>
                    <a:p>
                      <a:pPr marL="0" algn="ctr" defTabSz="914400" rtl="1" eaLnBrk="1" latinLnBrk="0" hangingPunct="1">
                        <a:lnSpc>
                          <a:spcPct val="115000"/>
                        </a:lnSpc>
                        <a:spcAft>
                          <a:spcPts val="0"/>
                        </a:spcAft>
                      </a:pPr>
                      <a:r>
                        <a:rPr lang="fa-IR" sz="1200" b="0" kern="1200" baseline="0" dirty="0" smtClean="0">
                          <a:solidFill>
                            <a:schemeClr val="tx1"/>
                          </a:solidFill>
                          <a:latin typeface="+mn-lt"/>
                          <a:ea typeface="+mn-ea"/>
                          <a:cs typeface="+mn-cs"/>
                        </a:rPr>
                        <a:t>نفخ شکم</a:t>
                      </a:r>
                      <a:endParaRPr lang="en-US" sz="1200" b="0" kern="1200" dirty="0">
                        <a:solidFill>
                          <a:schemeClr val="tx1"/>
                        </a:solidFill>
                        <a:effectLst/>
                        <a:latin typeface="B Yagut"/>
                        <a:ea typeface="Calibri"/>
                        <a:cs typeface="B Yagu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99"/>
                    </a:solidFill>
                  </a:tcPr>
                </a:tc>
                <a:tc rowSpan="13">
                  <a:txBody>
                    <a:bodyPr/>
                    <a:lstStyle/>
                    <a:p>
                      <a:pPr marL="0" algn="ctr" defTabSz="914400" rtl="1" eaLnBrk="1" latinLnBrk="0" hangingPunct="1">
                        <a:lnSpc>
                          <a:spcPct val="115000"/>
                        </a:lnSpc>
                        <a:spcAft>
                          <a:spcPts val="0"/>
                        </a:spcAft>
                      </a:pPr>
                      <a:r>
                        <a:rPr lang="fa-IR" sz="1200" b="0" kern="1200" dirty="0" smtClean="0">
                          <a:solidFill>
                            <a:schemeClr val="tx1"/>
                          </a:solidFill>
                          <a:effectLst/>
                          <a:latin typeface="B Yagut"/>
                          <a:ea typeface="Calibri"/>
                          <a:cs typeface="B Yagut"/>
                        </a:rPr>
                        <a:t>نیازمند بررسی بیشتر</a:t>
                      </a:r>
                      <a:endParaRPr lang="en-US" sz="1200" b="0" kern="1200" dirty="0">
                        <a:solidFill>
                          <a:schemeClr val="tx1"/>
                        </a:solidFill>
                        <a:effectLst/>
                        <a:latin typeface="B Yagut"/>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marL="0" algn="ctr" defTabSz="914400" rtl="1" eaLnBrk="1" latinLnBrk="0" hangingPunct="1">
                        <a:lnSpc>
                          <a:spcPct val="115000"/>
                        </a:lnSpc>
                        <a:spcAft>
                          <a:spcPts val="0"/>
                        </a:spcAft>
                      </a:pPr>
                      <a:r>
                        <a:rPr lang="fa-IR" sz="1200" b="0" kern="1200" baseline="0" dirty="0" smtClean="0">
                          <a:solidFill>
                            <a:schemeClr val="tx1"/>
                          </a:solidFill>
                          <a:latin typeface="+mn-lt"/>
                          <a:ea typeface="+mn-ea"/>
                          <a:cs typeface="+mn-cs"/>
                        </a:rPr>
                        <a:t>ارجاع به پزشک</a:t>
                      </a:r>
                      <a:endParaRPr lang="en-US" sz="1200" b="0" kern="1200" dirty="0">
                        <a:solidFill>
                          <a:schemeClr val="tx1"/>
                        </a:solidFill>
                        <a:effectLst/>
                        <a:latin typeface="B Yagut"/>
                        <a:ea typeface="Calibri"/>
                        <a:cs typeface="B Yagut"/>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99"/>
                    </a:solidFill>
                  </a:tcPr>
                </a:tc>
              </a:tr>
              <a:tr h="396298">
                <a:tc>
                  <a:txBody>
                    <a:bodyPr/>
                    <a:lstStyle/>
                    <a:p>
                      <a:pPr marL="0" algn="ctr" defTabSz="914400" rtl="1" eaLnBrk="1" latinLnBrk="0" hangingPunct="1">
                        <a:lnSpc>
                          <a:spcPct val="115000"/>
                        </a:lnSpc>
                        <a:spcAft>
                          <a:spcPts val="0"/>
                        </a:spcAft>
                      </a:pPr>
                      <a:r>
                        <a:rPr lang="fa-IR" sz="1200" b="0" kern="1200" baseline="0" dirty="0" smtClean="0">
                          <a:solidFill>
                            <a:schemeClr val="tx1"/>
                          </a:solidFill>
                          <a:latin typeface="+mn-lt"/>
                          <a:ea typeface="+mn-ea"/>
                          <a:cs typeface="+mn-cs"/>
                        </a:rPr>
                        <a:t>سردرد و سرگیجه</a:t>
                      </a:r>
                      <a:endParaRPr lang="en-US" sz="1200" b="0" kern="1200" dirty="0">
                        <a:solidFill>
                          <a:schemeClr val="tx1"/>
                        </a:solidFill>
                        <a:effectLst/>
                        <a:latin typeface="B Yagut"/>
                        <a:ea typeface="Calibri"/>
                        <a:cs typeface="B Yagu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99"/>
                    </a:solidFill>
                  </a:tcPr>
                </a:tc>
                <a:tc vMerge="1">
                  <a:txBody>
                    <a:bodyPr/>
                    <a:lstStyle/>
                    <a:p>
                      <a:pPr rtl="1"/>
                      <a:endParaRPr lang="fa-IR"/>
                    </a:p>
                  </a:txBody>
                  <a:tcPr/>
                </a:tc>
                <a:tc>
                  <a:txBody>
                    <a:bodyPr/>
                    <a:lstStyle/>
                    <a:p>
                      <a:pPr marL="0" algn="ctr" defTabSz="914400" rtl="1" eaLnBrk="1" latinLnBrk="0" hangingPunct="1">
                        <a:lnSpc>
                          <a:spcPct val="115000"/>
                        </a:lnSpc>
                        <a:spcAft>
                          <a:spcPts val="0"/>
                        </a:spcAft>
                      </a:pPr>
                      <a:r>
                        <a:rPr lang="fa-IR" sz="1200" b="0" kern="1200" baseline="0" dirty="0" smtClean="0">
                          <a:solidFill>
                            <a:schemeClr val="tx1"/>
                          </a:solidFill>
                          <a:latin typeface="+mn-lt"/>
                          <a:ea typeface="+mn-ea"/>
                          <a:cs typeface="+mn-cs"/>
                        </a:rPr>
                        <a:t>ارجاع به متخصص زنان</a:t>
                      </a:r>
                      <a:endParaRPr lang="en-US" sz="1200" b="0" kern="1200" dirty="0">
                        <a:solidFill>
                          <a:schemeClr val="tx1"/>
                        </a:solidFill>
                        <a:effectLst/>
                        <a:latin typeface="B Yagut"/>
                        <a:ea typeface="Calibri"/>
                        <a:cs typeface="B Yagut"/>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99"/>
                    </a:solidFill>
                  </a:tcPr>
                </a:tc>
              </a:tr>
              <a:tr h="792596">
                <a:tc>
                  <a:txBody>
                    <a:bodyPr/>
                    <a:lstStyle/>
                    <a:p>
                      <a:pPr marL="0" algn="ctr" defTabSz="914400" rtl="1" eaLnBrk="1" latinLnBrk="0" hangingPunct="1">
                        <a:lnSpc>
                          <a:spcPct val="115000"/>
                        </a:lnSpc>
                        <a:spcAft>
                          <a:spcPts val="0"/>
                        </a:spcAft>
                      </a:pPr>
                      <a:r>
                        <a:rPr lang="fa-IR" sz="1200" b="0" kern="1200" dirty="0" smtClean="0">
                          <a:solidFill>
                            <a:schemeClr val="tx1"/>
                          </a:solidFill>
                          <a:effectLst/>
                          <a:latin typeface="B Yagut"/>
                          <a:ea typeface="Calibri"/>
                          <a:cs typeface="B Yagut"/>
                        </a:rPr>
                        <a:t>حساسیت پستان ها</a:t>
                      </a:r>
                      <a:endParaRPr lang="en-US" sz="1200" b="0" kern="1200" dirty="0">
                        <a:solidFill>
                          <a:schemeClr val="tx1"/>
                        </a:solidFill>
                        <a:effectLst/>
                        <a:latin typeface="B Yagut"/>
                        <a:ea typeface="Calibri"/>
                        <a:cs typeface="B Yagu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99"/>
                    </a:solidFill>
                  </a:tcPr>
                </a:tc>
                <a:tc vMerge="1">
                  <a:txBody>
                    <a:bodyPr/>
                    <a:lstStyle/>
                    <a:p>
                      <a:pPr rtl="1"/>
                      <a:endParaRPr lang="fa-IR"/>
                    </a:p>
                  </a:txBody>
                  <a:tcPr/>
                </a:tc>
                <a:tc>
                  <a:txBody>
                    <a:bodyPr/>
                    <a:lstStyle/>
                    <a:p>
                      <a:pPr marL="0" algn="ctr" defTabSz="914400" rtl="1" eaLnBrk="1" latinLnBrk="0" hangingPunct="1">
                        <a:lnSpc>
                          <a:spcPct val="115000"/>
                        </a:lnSpc>
                        <a:spcAft>
                          <a:spcPts val="0"/>
                        </a:spcAft>
                      </a:pPr>
                      <a:r>
                        <a:rPr lang="fa-IR" sz="1200" b="0" kern="1200" dirty="0" smtClean="0">
                          <a:solidFill>
                            <a:schemeClr val="tx1"/>
                          </a:solidFill>
                          <a:effectLst/>
                          <a:latin typeface="B Yagut"/>
                          <a:ea typeface="Calibri"/>
                          <a:cs typeface="B Yagut"/>
                        </a:rPr>
                        <a:t>آموزش در خصوص رعایت توصیه هاي بهداشتی مانند استفاده از پستان بندهاي محکم، مسکن هاي معمولی و کمپرس سرد یا گرم . در صورت ادامه مشکل، ارجاع فرد به مراقب سلامت- ماما و یا پزشک</a:t>
                      </a:r>
                      <a:endParaRPr lang="en-US" sz="1200" b="0" kern="1200" dirty="0">
                        <a:solidFill>
                          <a:schemeClr val="tx1"/>
                        </a:solidFill>
                        <a:effectLst/>
                        <a:latin typeface="B Yagut"/>
                        <a:ea typeface="Calibri"/>
                        <a:cs typeface="B Yagut"/>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99"/>
                    </a:solidFill>
                  </a:tcPr>
                </a:tc>
              </a:tr>
              <a:tr h="352449">
                <a:tc>
                  <a:txBody>
                    <a:bodyPr/>
                    <a:lstStyle/>
                    <a:p>
                      <a:pPr marL="0" algn="ctr" defTabSz="914400" rtl="1" eaLnBrk="1" latinLnBrk="0" hangingPunct="1">
                        <a:lnSpc>
                          <a:spcPct val="115000"/>
                        </a:lnSpc>
                        <a:spcAft>
                          <a:spcPts val="0"/>
                        </a:spcAft>
                      </a:pPr>
                      <a:r>
                        <a:rPr lang="fa-IR" sz="1200" b="0" kern="1200" baseline="0" dirty="0" smtClean="0">
                          <a:solidFill>
                            <a:schemeClr val="tx1"/>
                          </a:solidFill>
                          <a:latin typeface="+mn-lt"/>
                          <a:ea typeface="+mn-ea"/>
                          <a:cs typeface="+mn-cs"/>
                        </a:rPr>
                        <a:t>کاهش میل جنسی</a:t>
                      </a:r>
                      <a:endParaRPr lang="en-US" sz="1200" b="0" kern="1200" dirty="0">
                        <a:solidFill>
                          <a:schemeClr val="tx1"/>
                        </a:solidFill>
                        <a:effectLst/>
                        <a:latin typeface="B Yagut"/>
                        <a:ea typeface="Calibri"/>
                        <a:cs typeface="B Yagu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99"/>
                    </a:solidFill>
                  </a:tcPr>
                </a:tc>
                <a:tc vMerge="1">
                  <a:txBody>
                    <a:bodyPr/>
                    <a:lstStyle/>
                    <a:p>
                      <a:pPr rtl="1"/>
                      <a:endParaRPr lang="fa-IR"/>
                    </a:p>
                  </a:txBody>
                  <a:tcPr/>
                </a:tc>
                <a:tc>
                  <a:txBody>
                    <a:bodyPr/>
                    <a:lstStyle/>
                    <a:p>
                      <a:pPr marL="0" algn="ctr" defTabSz="914400" rtl="1" eaLnBrk="1" latinLnBrk="0" hangingPunct="1">
                        <a:lnSpc>
                          <a:spcPct val="115000"/>
                        </a:lnSpc>
                        <a:spcAft>
                          <a:spcPts val="0"/>
                        </a:spcAft>
                      </a:pPr>
                      <a:r>
                        <a:rPr lang="fa-IR" sz="1200" b="0" kern="1200" baseline="0" dirty="0" smtClean="0">
                          <a:solidFill>
                            <a:schemeClr val="tx1"/>
                          </a:solidFill>
                          <a:latin typeface="+mn-lt"/>
                          <a:ea typeface="+mn-ea"/>
                          <a:cs typeface="+mn-cs"/>
                        </a:rPr>
                        <a:t>ارجاع به روانپزشک</a:t>
                      </a:r>
                      <a:endParaRPr lang="en-US" sz="1200" b="0" kern="1200" dirty="0">
                        <a:solidFill>
                          <a:schemeClr val="tx1"/>
                        </a:solidFill>
                        <a:effectLst/>
                        <a:latin typeface="B Yagut"/>
                        <a:ea typeface="Calibri"/>
                        <a:cs typeface="B Yagut"/>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99"/>
                    </a:solidFill>
                  </a:tcPr>
                </a:tc>
              </a:tr>
              <a:tr h="392099">
                <a:tc>
                  <a:txBody>
                    <a:bodyPr/>
                    <a:lstStyle/>
                    <a:p>
                      <a:pPr marL="0" algn="ctr" defTabSz="914400" rtl="1" eaLnBrk="1" latinLnBrk="0" hangingPunct="1">
                        <a:lnSpc>
                          <a:spcPct val="115000"/>
                        </a:lnSpc>
                        <a:spcAft>
                          <a:spcPts val="0"/>
                        </a:spcAft>
                      </a:pPr>
                      <a:r>
                        <a:rPr lang="fa-IR" sz="1200" b="0" kern="1200" baseline="0" dirty="0" smtClean="0">
                          <a:solidFill>
                            <a:schemeClr val="tx1"/>
                          </a:solidFill>
                          <a:latin typeface="+mn-lt"/>
                          <a:ea typeface="+mn-ea"/>
                          <a:cs typeface="+mn-cs"/>
                        </a:rPr>
                        <a:t>تغییرخلق</a:t>
                      </a:r>
                      <a:endParaRPr lang="en-US" sz="1200" b="0" kern="1200" dirty="0">
                        <a:solidFill>
                          <a:schemeClr val="tx1"/>
                        </a:solidFill>
                        <a:effectLst/>
                        <a:latin typeface="B Yagut"/>
                        <a:ea typeface="Calibri"/>
                        <a:cs typeface="B Yagu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99"/>
                    </a:solidFill>
                  </a:tcPr>
                </a:tc>
                <a:tc vMerge="1">
                  <a:txBody>
                    <a:bodyPr/>
                    <a:lstStyle/>
                    <a:p>
                      <a:pPr rtl="1"/>
                      <a:endParaRPr lang="fa-IR"/>
                    </a:p>
                  </a:txBody>
                  <a:tcPr/>
                </a:tc>
                <a:tc>
                  <a:txBody>
                    <a:bodyPr/>
                    <a:lstStyle/>
                    <a:p>
                      <a:pPr marL="0" algn="ctr" defTabSz="914400" rtl="1" eaLnBrk="1" latinLnBrk="0" hangingPunct="1">
                        <a:lnSpc>
                          <a:spcPct val="115000"/>
                        </a:lnSpc>
                        <a:spcAft>
                          <a:spcPts val="0"/>
                        </a:spcAft>
                      </a:pPr>
                      <a:r>
                        <a:rPr lang="fa-IR" sz="1200" b="0" kern="1200" baseline="0" dirty="0" smtClean="0">
                          <a:solidFill>
                            <a:schemeClr val="tx1"/>
                          </a:solidFill>
                          <a:latin typeface="+mn-lt"/>
                          <a:ea typeface="+mn-ea"/>
                          <a:cs typeface="+mn-cs"/>
                        </a:rPr>
                        <a:t>ارجاع به روانپزشک</a:t>
                      </a:r>
                      <a:endParaRPr lang="en-US" sz="1200" b="0" kern="1200" dirty="0">
                        <a:solidFill>
                          <a:schemeClr val="tx1"/>
                        </a:solidFill>
                        <a:effectLst/>
                        <a:latin typeface="B Yagut"/>
                        <a:ea typeface="Calibri"/>
                        <a:cs typeface="B Yagut"/>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99"/>
                    </a:solidFill>
                  </a:tcPr>
                </a:tc>
              </a:tr>
              <a:tr h="201294">
                <a:tc>
                  <a:txBody>
                    <a:bodyPr/>
                    <a:lstStyle/>
                    <a:p>
                      <a:pPr marL="0" algn="ctr" defTabSz="914400" rtl="1" eaLnBrk="1" latinLnBrk="0" hangingPunct="1">
                        <a:lnSpc>
                          <a:spcPct val="115000"/>
                        </a:lnSpc>
                        <a:spcAft>
                          <a:spcPts val="0"/>
                        </a:spcAft>
                      </a:pPr>
                      <a:r>
                        <a:rPr lang="fa-IR" sz="1200" b="0" kern="1200" baseline="0" dirty="0" smtClean="0">
                          <a:solidFill>
                            <a:schemeClr val="tx1"/>
                          </a:solidFill>
                          <a:latin typeface="+mn-lt"/>
                          <a:ea typeface="+mn-ea"/>
                          <a:cs typeface="+mn-cs"/>
                        </a:rPr>
                        <a:t>شک به بدخیمی پستان</a:t>
                      </a:r>
                      <a:endParaRPr lang="en-US" sz="1200" b="0" kern="1200" dirty="0">
                        <a:solidFill>
                          <a:schemeClr val="tx1"/>
                        </a:solidFill>
                        <a:effectLst/>
                        <a:latin typeface="B Yagut"/>
                        <a:ea typeface="Calibri"/>
                        <a:cs typeface="B Yagu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99"/>
                    </a:solidFill>
                  </a:tcPr>
                </a:tc>
                <a:tc vMerge="1">
                  <a:txBody>
                    <a:bodyPr/>
                    <a:lstStyle/>
                    <a:p>
                      <a:pPr marL="0" algn="ctr" defTabSz="914400" rtl="1" eaLnBrk="1" latinLnBrk="0" hangingPunct="1">
                        <a:lnSpc>
                          <a:spcPct val="115000"/>
                        </a:lnSpc>
                        <a:spcAft>
                          <a:spcPts val="0"/>
                        </a:spcAft>
                      </a:pPr>
                      <a:endParaRPr lang="en-US" sz="1800" b="1" kern="1200" dirty="0">
                        <a:solidFill>
                          <a:schemeClr val="tx1"/>
                        </a:solidFill>
                        <a:effectLst/>
                        <a:latin typeface="B Yagut"/>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99"/>
                    </a:solidFill>
                  </a:tcPr>
                </a:tc>
                <a:tc>
                  <a:txBody>
                    <a:bodyPr/>
                    <a:lstStyle/>
                    <a:p>
                      <a:pPr marL="0" algn="ctr" defTabSz="914400" rtl="1" eaLnBrk="1" latinLnBrk="0" hangingPunct="1">
                        <a:lnSpc>
                          <a:spcPct val="115000"/>
                        </a:lnSpc>
                        <a:spcAft>
                          <a:spcPts val="0"/>
                        </a:spcAft>
                      </a:pPr>
                      <a:r>
                        <a:rPr lang="fa-IR" sz="1200" b="0" kern="1200" dirty="0" smtClean="0">
                          <a:solidFill>
                            <a:schemeClr val="tx1"/>
                          </a:solidFill>
                          <a:effectLst/>
                          <a:latin typeface="B Yagut"/>
                          <a:ea typeface="Calibri"/>
                          <a:cs typeface="B Yagut"/>
                        </a:rPr>
                        <a:t>ارجاع</a:t>
                      </a:r>
                      <a:r>
                        <a:rPr lang="fa-IR" sz="1200" b="0" kern="1200" baseline="0" dirty="0" smtClean="0">
                          <a:solidFill>
                            <a:schemeClr val="tx1"/>
                          </a:solidFill>
                          <a:effectLst/>
                          <a:latin typeface="B Yagut"/>
                          <a:ea typeface="Calibri"/>
                          <a:cs typeface="B Yagut"/>
                        </a:rPr>
                        <a:t> به متخصص جراحی</a:t>
                      </a:r>
                      <a:endParaRPr lang="en-US" sz="1200" b="0" kern="1200" dirty="0">
                        <a:solidFill>
                          <a:schemeClr val="tx1"/>
                        </a:solidFill>
                        <a:effectLst/>
                        <a:latin typeface="B Yagut"/>
                        <a:ea typeface="Calibri"/>
                        <a:cs typeface="B Yagut"/>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99"/>
                    </a:solidFill>
                  </a:tcPr>
                </a:tc>
              </a:tr>
              <a:tr h="393121">
                <a:tc>
                  <a:txBody>
                    <a:bodyPr/>
                    <a:lstStyle/>
                    <a:p>
                      <a:pPr marL="0" marR="0" lvl="0" indent="0" algn="ctr" defTabSz="914400" rtl="1" eaLnBrk="1" fontAlgn="auto" latinLnBrk="0" hangingPunct="1">
                        <a:lnSpc>
                          <a:spcPct val="115000"/>
                        </a:lnSpc>
                        <a:spcBef>
                          <a:spcPts val="0"/>
                        </a:spcBef>
                        <a:spcAft>
                          <a:spcPts val="0"/>
                        </a:spcAft>
                        <a:buClrTx/>
                        <a:buSzTx/>
                        <a:buFontTx/>
                        <a:buNone/>
                        <a:tabLst/>
                        <a:defRPr/>
                      </a:pPr>
                      <a:r>
                        <a:rPr lang="fa-IR" sz="1200" b="0" kern="1200" baseline="0" dirty="0" smtClean="0">
                          <a:solidFill>
                            <a:schemeClr val="tx1"/>
                          </a:solidFill>
                          <a:latin typeface="+mn-lt"/>
                          <a:ea typeface="+mn-ea"/>
                          <a:cs typeface="+mn-cs"/>
                        </a:rPr>
                        <a:t>تاخیر قاعدگی (درفرد داراي قاعدگی مرتب با </a:t>
                      </a:r>
                      <a:r>
                        <a:rPr kumimoji="0" lang="en-US" sz="1200" b="0" i="0" u="none" strike="noStrike" kern="1200" cap="none" spc="0" normalizeH="0" baseline="0" noProof="0" dirty="0" smtClean="0">
                          <a:ln>
                            <a:noFill/>
                          </a:ln>
                          <a:solidFill>
                            <a:prstClr val="black"/>
                          </a:solidFill>
                          <a:effectLst/>
                          <a:uLnTx/>
                          <a:uFillTx/>
                          <a:latin typeface="+mn-lt"/>
                          <a:ea typeface="+mn-ea"/>
                          <a:cs typeface="+mn-cs"/>
                        </a:rPr>
                        <a:t>DMPA</a:t>
                      </a:r>
                      <a:r>
                        <a:rPr lang="fa-IR" sz="1200" b="0" kern="1200" baseline="0" dirty="0" smtClean="0">
                          <a:solidFill>
                            <a:schemeClr val="tx1"/>
                          </a:solidFill>
                          <a:latin typeface="+mn-lt"/>
                          <a:ea typeface="+mn-ea"/>
                          <a:cs typeface="+mn-cs"/>
                        </a:rPr>
                        <a:t>)</a:t>
                      </a:r>
                      <a:endParaRPr lang="en-US" sz="1200" b="0" kern="1200" dirty="0">
                        <a:solidFill>
                          <a:schemeClr val="tx1"/>
                        </a:solidFill>
                        <a:effectLst/>
                        <a:latin typeface="B Yagut"/>
                        <a:ea typeface="Calibri"/>
                        <a:cs typeface="B Yagu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99"/>
                    </a:solidFill>
                  </a:tcPr>
                </a:tc>
                <a:tc vMerge="1">
                  <a:txBody>
                    <a:bodyPr/>
                    <a:lstStyle/>
                    <a:p>
                      <a:pPr marL="0" algn="ctr" defTabSz="914400" rtl="1" eaLnBrk="1" latinLnBrk="0" hangingPunct="1">
                        <a:lnSpc>
                          <a:spcPct val="115000"/>
                        </a:lnSpc>
                        <a:spcAft>
                          <a:spcPts val="0"/>
                        </a:spcAft>
                      </a:pPr>
                      <a:endParaRPr lang="en-US" sz="1800" b="1" kern="1200" dirty="0">
                        <a:solidFill>
                          <a:schemeClr val="tx1"/>
                        </a:solidFill>
                        <a:effectLst/>
                        <a:latin typeface="B Yagut"/>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99"/>
                    </a:solidFill>
                  </a:tcPr>
                </a:tc>
                <a:tc rowSpan="2">
                  <a:txBody>
                    <a:bodyPr/>
                    <a:lstStyle/>
                    <a:p>
                      <a:r>
                        <a:rPr lang="fa-IR" sz="1200" b="0" kern="1200" dirty="0" smtClean="0">
                          <a:solidFill>
                            <a:schemeClr val="tx1"/>
                          </a:solidFill>
                          <a:effectLst/>
                          <a:latin typeface="B Yagut"/>
                          <a:ea typeface="Calibri"/>
                          <a:cs typeface="B Yagut"/>
                        </a:rPr>
                        <a:t>آموزش در ماههای اول مصرف</a:t>
                      </a:r>
                      <a:r>
                        <a:rPr lang="fa-IR" sz="1200" b="0" kern="1200" baseline="0" dirty="0" smtClean="0">
                          <a:solidFill>
                            <a:schemeClr val="tx1"/>
                          </a:solidFill>
                          <a:effectLst/>
                          <a:latin typeface="B Yagut"/>
                          <a:ea typeface="Calibri"/>
                          <a:cs typeface="B Yagut"/>
                        </a:rPr>
                        <a:t> و از بین رفتن یاکاهش آن در عرض 2-3 ماه اول(گاهی 6 -12 ماه)</a:t>
                      </a:r>
                    </a:p>
                    <a:p>
                      <a:r>
                        <a:rPr lang="fa-IR" sz="1200" b="0" kern="1200" baseline="0" dirty="0" smtClean="0">
                          <a:solidFill>
                            <a:schemeClr val="tx1"/>
                          </a:solidFill>
                          <a:effectLst/>
                          <a:latin typeface="B Yagut"/>
                          <a:ea typeface="Calibri"/>
                          <a:cs typeface="B Yagut"/>
                        </a:rPr>
                        <a:t>درصورت تداوم مشکل ارجاع به متخصص زنان</a:t>
                      </a:r>
                      <a:endParaRPr lang="en-US" sz="1200" b="0" kern="1200" dirty="0">
                        <a:solidFill>
                          <a:schemeClr val="tx1"/>
                        </a:solidFill>
                        <a:effectLst/>
                        <a:latin typeface="B Yagut"/>
                        <a:ea typeface="Calibri"/>
                        <a:cs typeface="B Yagut"/>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99"/>
                    </a:solidFill>
                  </a:tcPr>
                </a:tc>
              </a:tr>
              <a:tr h="1006650">
                <a:tc rowSpan="2">
                  <a:txBody>
                    <a:bodyPr/>
                    <a:lstStyle/>
                    <a:p>
                      <a:r>
                        <a:rPr lang="fa-IR" sz="1200" b="0" kern="1200" baseline="0" dirty="0" smtClean="0">
                          <a:solidFill>
                            <a:schemeClr val="tx1"/>
                          </a:solidFill>
                          <a:latin typeface="+mn-lt"/>
                          <a:ea typeface="+mn-ea"/>
                          <a:cs typeface="+mn-cs"/>
                        </a:rPr>
                        <a:t>تاخیر بیش از دوهفته براي تزریق بعدي و وجود قاعدگی ماهیانه در طول استفاده از روش قطع قاعدگی به دلیل تزریق امپول و تاخیر بیش از دو هفته در تزریق بعدي ،قطع قاعدگی ،لکه بینی یا خونریزي در طول دوره هاي قاعدگی</a:t>
                      </a:r>
                      <a:endParaRPr lang="en-US" sz="1200" b="0" kern="1200" dirty="0">
                        <a:solidFill>
                          <a:schemeClr val="tx1"/>
                        </a:solidFill>
                        <a:effectLst/>
                        <a:latin typeface="B Yagut"/>
                        <a:ea typeface="Calibri"/>
                        <a:cs typeface="B Yagu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99"/>
                    </a:solidFill>
                  </a:tcPr>
                </a:tc>
                <a:tc vMerge="1">
                  <a:txBody>
                    <a:bodyPr/>
                    <a:lstStyle/>
                    <a:p>
                      <a:pPr marL="0" algn="ctr" defTabSz="914400" rtl="1" eaLnBrk="1" latinLnBrk="0" hangingPunct="1">
                        <a:lnSpc>
                          <a:spcPct val="115000"/>
                        </a:lnSpc>
                        <a:spcAft>
                          <a:spcPts val="0"/>
                        </a:spcAft>
                      </a:pPr>
                      <a:endParaRPr lang="en-US" sz="1800" b="1" kern="1200" dirty="0">
                        <a:solidFill>
                          <a:schemeClr val="tx1"/>
                        </a:solidFill>
                        <a:effectLst/>
                        <a:latin typeface="B Yagut"/>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99"/>
                    </a:solidFill>
                  </a:tcPr>
                </a:tc>
                <a:tc vMerge="1">
                  <a:txBody>
                    <a:bodyPr/>
                    <a:lstStyle/>
                    <a:p>
                      <a:endParaRPr lang="en-US" sz="1200" b="1" kern="1200" dirty="0">
                        <a:solidFill>
                          <a:schemeClr val="tx1"/>
                        </a:solidFill>
                        <a:effectLst/>
                        <a:latin typeface="B Yagut"/>
                        <a:ea typeface="Calibri"/>
                        <a:cs typeface="B Yagut"/>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99"/>
                    </a:solidFill>
                  </a:tcPr>
                </a:tc>
              </a:tr>
              <a:tr h="0">
                <a:tc vMerge="1">
                  <a:txBody>
                    <a:bodyPr/>
                    <a:lstStyle/>
                    <a:p>
                      <a:pPr rtl="1"/>
                      <a:endParaRPr lang="fa-IR"/>
                    </a:p>
                  </a:txBody>
                  <a:tcPr/>
                </a:tc>
                <a:tc vMerge="1">
                  <a:txBody>
                    <a:bodyPr/>
                    <a:lstStyle/>
                    <a:p>
                      <a:pPr rtl="1"/>
                      <a:endParaRPr lang="fa-IR"/>
                    </a:p>
                  </a:txBody>
                  <a:tcPr/>
                </a:tc>
                <a:tc rowSpan="2">
                  <a:txBody>
                    <a:bodyPr/>
                    <a:lstStyle/>
                    <a:p>
                      <a:pPr marL="0" algn="ctr" defTabSz="914400" rtl="1" eaLnBrk="1" latinLnBrk="0" hangingPunct="1">
                        <a:lnSpc>
                          <a:spcPct val="115000"/>
                        </a:lnSpc>
                        <a:spcAft>
                          <a:spcPts val="0"/>
                        </a:spcAft>
                      </a:pPr>
                      <a:r>
                        <a:rPr lang="fa-IR" sz="1200" b="0" kern="1200" dirty="0" smtClean="0">
                          <a:solidFill>
                            <a:schemeClr val="tx1"/>
                          </a:solidFill>
                          <a:effectLst/>
                          <a:latin typeface="B Yagut"/>
                          <a:ea typeface="Calibri"/>
                          <a:cs typeface="B Yagut"/>
                        </a:rPr>
                        <a:t>فشارخون ماهیانه اندازه گیری ، ثبت و مقایسه شده. درصورت وجود مشکل ارجاع شود.</a:t>
                      </a:r>
                      <a:endParaRPr lang="en-US" sz="1200" b="0" kern="1200" dirty="0">
                        <a:solidFill>
                          <a:schemeClr val="tx1"/>
                        </a:solidFill>
                        <a:effectLst/>
                        <a:latin typeface="B Yagut"/>
                        <a:ea typeface="Calibri"/>
                        <a:cs typeface="B Yagut"/>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99"/>
                    </a:solidFill>
                  </a:tcPr>
                </a:tc>
              </a:tr>
              <a:tr h="185861">
                <a:tc>
                  <a:txBody>
                    <a:bodyPr/>
                    <a:lstStyle/>
                    <a:p>
                      <a:pPr marL="0" algn="ctr" defTabSz="914400" rtl="1" eaLnBrk="1" latinLnBrk="0" hangingPunct="1">
                        <a:lnSpc>
                          <a:spcPct val="115000"/>
                        </a:lnSpc>
                        <a:spcAft>
                          <a:spcPts val="0"/>
                        </a:spcAft>
                      </a:pPr>
                      <a:r>
                        <a:rPr lang="fa-IR" sz="1200" b="0" kern="1200" baseline="0" dirty="0" smtClean="0">
                          <a:solidFill>
                            <a:schemeClr val="tx1"/>
                          </a:solidFill>
                          <a:latin typeface="+mn-lt"/>
                          <a:ea typeface="+mn-ea"/>
                          <a:cs typeface="+mn-cs"/>
                        </a:rPr>
                        <a:t>تغییرات فشارخون</a:t>
                      </a:r>
                      <a:endParaRPr lang="en-US" sz="1200" b="0" kern="1200" dirty="0">
                        <a:solidFill>
                          <a:schemeClr val="tx1"/>
                        </a:solidFill>
                        <a:effectLst/>
                        <a:latin typeface="B Yagut"/>
                        <a:ea typeface="Calibri"/>
                        <a:cs typeface="B Yagu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99"/>
                    </a:solidFill>
                  </a:tcPr>
                </a:tc>
                <a:tc vMerge="1">
                  <a:txBody>
                    <a:bodyPr/>
                    <a:lstStyle/>
                    <a:p>
                      <a:pPr marL="0" algn="ctr" defTabSz="914400" rtl="1" eaLnBrk="1" latinLnBrk="0" hangingPunct="1">
                        <a:lnSpc>
                          <a:spcPct val="115000"/>
                        </a:lnSpc>
                        <a:spcAft>
                          <a:spcPts val="0"/>
                        </a:spcAft>
                      </a:pPr>
                      <a:endParaRPr lang="en-US" sz="1800" b="1" kern="1200" dirty="0">
                        <a:solidFill>
                          <a:schemeClr val="tx1"/>
                        </a:solidFill>
                        <a:effectLst/>
                        <a:latin typeface="B Yagut"/>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99"/>
                    </a:solidFill>
                  </a:tcPr>
                </a:tc>
                <a:tc vMerge="1">
                  <a:txBody>
                    <a:bodyPr/>
                    <a:lstStyle/>
                    <a:p>
                      <a:pPr marL="0" algn="ctr" defTabSz="914400" rtl="1" eaLnBrk="1" latinLnBrk="0" hangingPunct="1">
                        <a:lnSpc>
                          <a:spcPct val="115000"/>
                        </a:lnSpc>
                        <a:spcAft>
                          <a:spcPts val="0"/>
                        </a:spcAft>
                      </a:pPr>
                      <a:endParaRPr lang="en-US" sz="1200" b="1" kern="1200" dirty="0">
                        <a:solidFill>
                          <a:schemeClr val="tx1"/>
                        </a:solidFill>
                        <a:effectLst/>
                        <a:latin typeface="B Yagut"/>
                        <a:ea typeface="Calibri"/>
                        <a:cs typeface="B Yagut"/>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99"/>
                    </a:solidFill>
                  </a:tcPr>
                </a:tc>
              </a:tr>
              <a:tr h="272844">
                <a:tc rowSpan="2">
                  <a:txBody>
                    <a:bodyPr/>
                    <a:lstStyle/>
                    <a:p>
                      <a:pPr marL="0" algn="ctr" defTabSz="914400" rtl="1" eaLnBrk="1" latinLnBrk="0" hangingPunct="1">
                        <a:lnSpc>
                          <a:spcPct val="115000"/>
                        </a:lnSpc>
                        <a:spcAft>
                          <a:spcPts val="0"/>
                        </a:spcAft>
                      </a:pPr>
                      <a:r>
                        <a:rPr lang="fa-IR" sz="1200" b="0" kern="1200" baseline="0" dirty="0" smtClean="0">
                          <a:solidFill>
                            <a:schemeClr val="tx1"/>
                          </a:solidFill>
                          <a:latin typeface="+mn-lt"/>
                          <a:ea typeface="+mn-ea"/>
                          <a:cs typeface="+mn-cs"/>
                        </a:rPr>
                        <a:t>تغییرات وزن</a:t>
                      </a:r>
                      <a:endParaRPr lang="en-US" sz="1200" b="0" kern="1200" dirty="0">
                        <a:solidFill>
                          <a:schemeClr val="tx1"/>
                        </a:solidFill>
                        <a:effectLst/>
                        <a:latin typeface="B Yagut"/>
                        <a:ea typeface="Calibri"/>
                        <a:cs typeface="B Yagu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99"/>
                    </a:solidFill>
                  </a:tcPr>
                </a:tc>
                <a:tc vMerge="1">
                  <a:txBody>
                    <a:bodyPr/>
                    <a:lstStyle/>
                    <a:p>
                      <a:pPr marL="0" algn="ctr" defTabSz="914400" rtl="1" eaLnBrk="1" latinLnBrk="0" hangingPunct="1">
                        <a:lnSpc>
                          <a:spcPct val="115000"/>
                        </a:lnSpc>
                        <a:spcAft>
                          <a:spcPts val="0"/>
                        </a:spcAft>
                      </a:pPr>
                      <a:endParaRPr lang="en-US" sz="1800" b="1" kern="1200" dirty="0">
                        <a:solidFill>
                          <a:schemeClr val="tx1"/>
                        </a:solidFill>
                        <a:effectLst/>
                        <a:latin typeface="B Yagut"/>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99"/>
                    </a:solidFill>
                  </a:tcPr>
                </a:tc>
                <a:tc>
                  <a:txBody>
                    <a:bodyPr/>
                    <a:lstStyle/>
                    <a:p>
                      <a:pPr marL="0" algn="ctr" defTabSz="914400" rtl="1" eaLnBrk="1" latinLnBrk="0" hangingPunct="1">
                        <a:lnSpc>
                          <a:spcPct val="115000"/>
                        </a:lnSpc>
                        <a:spcAft>
                          <a:spcPts val="0"/>
                        </a:spcAft>
                      </a:pPr>
                      <a:r>
                        <a:rPr lang="fa-IR" sz="1200" b="0" kern="1200" dirty="0" smtClean="0">
                          <a:solidFill>
                            <a:schemeClr val="tx1"/>
                          </a:solidFill>
                          <a:effectLst/>
                          <a:latin typeface="B Yagut"/>
                          <a:ea typeface="Calibri"/>
                          <a:cs typeface="B Yagut"/>
                        </a:rPr>
                        <a:t>با</a:t>
                      </a:r>
                      <a:r>
                        <a:rPr lang="fa-IR" sz="1200" b="0" kern="1200" baseline="0" dirty="0" smtClean="0">
                          <a:solidFill>
                            <a:schemeClr val="tx1"/>
                          </a:solidFill>
                          <a:effectLst/>
                          <a:latin typeface="B Yagut"/>
                          <a:ea typeface="Calibri"/>
                          <a:cs typeface="B Yagut"/>
                        </a:rPr>
                        <a:t> رعایت رژیم غذایی و ورزش قابل رفع است.</a:t>
                      </a:r>
                      <a:endParaRPr lang="en-US" sz="1200" b="0" kern="1200" dirty="0">
                        <a:solidFill>
                          <a:schemeClr val="tx1"/>
                        </a:solidFill>
                        <a:effectLst/>
                        <a:latin typeface="B Yagut"/>
                        <a:ea typeface="Calibri"/>
                        <a:cs typeface="B Yagut"/>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99"/>
                    </a:solidFill>
                  </a:tcPr>
                </a:tc>
              </a:tr>
              <a:tr h="0">
                <a:tc vMerge="1">
                  <a:txBody>
                    <a:bodyPr/>
                    <a:lstStyle/>
                    <a:p>
                      <a:pPr rtl="1"/>
                      <a:endParaRPr lang="fa-IR"/>
                    </a:p>
                  </a:txBody>
                  <a:tcPr/>
                </a:tc>
                <a:tc vMerge="1">
                  <a:txBody>
                    <a:bodyPr/>
                    <a:lstStyle/>
                    <a:p>
                      <a:pPr rtl="1"/>
                      <a:endParaRPr lang="fa-IR"/>
                    </a:p>
                  </a:txBody>
                  <a:tcPr/>
                </a:tc>
                <a:tc rowSpan="2">
                  <a:txBody>
                    <a:bodyPr/>
                    <a:lstStyle/>
                    <a:p>
                      <a:pPr marL="0" marR="0" lvl="0" indent="0" algn="ctr" defTabSz="914400" rtl="1" eaLnBrk="1" fontAlgn="auto" latinLnBrk="0" hangingPunct="1">
                        <a:lnSpc>
                          <a:spcPct val="115000"/>
                        </a:lnSpc>
                        <a:spcBef>
                          <a:spcPts val="0"/>
                        </a:spcBef>
                        <a:spcAft>
                          <a:spcPts val="0"/>
                        </a:spcAft>
                        <a:buClrTx/>
                        <a:buSzTx/>
                        <a:buFontTx/>
                        <a:buNone/>
                        <a:tabLst/>
                        <a:defRPr/>
                      </a:pPr>
                      <a:r>
                        <a:rPr kumimoji="0" lang="fa-IR" sz="1200" b="0" i="0" u="none" strike="noStrike" kern="1200" cap="none" spc="0" normalizeH="0" baseline="0" noProof="0" dirty="0" smtClean="0">
                          <a:ln>
                            <a:noFill/>
                          </a:ln>
                          <a:solidFill>
                            <a:prstClr val="black"/>
                          </a:solidFill>
                          <a:effectLst/>
                          <a:uLnTx/>
                          <a:uFillTx/>
                          <a:latin typeface="B Yagut"/>
                          <a:ea typeface="Calibri"/>
                          <a:cs typeface="B Yagut"/>
                        </a:rPr>
                        <a:t>ارجاع به مراقب سلامت- ماما و یا پزشک</a:t>
                      </a:r>
                      <a:endParaRPr kumimoji="0" lang="en-US" sz="1200" b="0" i="0" u="none" strike="noStrike" kern="1200" cap="none" spc="0" normalizeH="0" baseline="0" noProof="0" dirty="0" smtClean="0">
                        <a:ln>
                          <a:noFill/>
                        </a:ln>
                        <a:solidFill>
                          <a:prstClr val="black"/>
                        </a:solidFill>
                        <a:effectLst/>
                        <a:uLnTx/>
                        <a:uFillTx/>
                        <a:latin typeface="B Yagut"/>
                        <a:ea typeface="Calibri"/>
                        <a:cs typeface="B Yagut"/>
                      </a:endParaRPr>
                    </a:p>
                    <a:p>
                      <a:pPr marL="0" algn="ctr" defTabSz="914400" rtl="1" eaLnBrk="1" latinLnBrk="0" hangingPunct="1">
                        <a:lnSpc>
                          <a:spcPct val="115000"/>
                        </a:lnSpc>
                        <a:spcAft>
                          <a:spcPts val="0"/>
                        </a:spcAft>
                      </a:pPr>
                      <a:endParaRPr lang="en-US" sz="1200" b="0" kern="1200" dirty="0">
                        <a:solidFill>
                          <a:schemeClr val="tx1"/>
                        </a:solidFill>
                        <a:effectLst/>
                        <a:latin typeface="B Yagut"/>
                        <a:ea typeface="Calibri"/>
                        <a:cs typeface="B Yagut"/>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r>
              <a:tr h="297263">
                <a:tc>
                  <a:txBody>
                    <a:bodyPr/>
                    <a:lstStyle/>
                    <a:p>
                      <a:pPr marL="0" algn="ctr" defTabSz="914400" rtl="1" eaLnBrk="1" latinLnBrk="0" hangingPunct="1">
                        <a:lnSpc>
                          <a:spcPct val="115000"/>
                        </a:lnSpc>
                        <a:spcAft>
                          <a:spcPts val="0"/>
                        </a:spcAft>
                      </a:pPr>
                      <a:r>
                        <a:rPr lang="fa-IR" sz="1200" b="0" kern="1200" baseline="0" dirty="0" smtClean="0">
                          <a:solidFill>
                            <a:schemeClr val="tx1"/>
                          </a:solidFill>
                          <a:latin typeface="+mn-lt"/>
                          <a:ea typeface="+mn-ea"/>
                          <a:cs typeface="+mn-cs"/>
                        </a:rPr>
                        <a:t>موارد لیپوپروفایل غیرطبیعی</a:t>
                      </a:r>
                      <a:endParaRPr lang="en-US" sz="1200" b="0" kern="1200" dirty="0">
                        <a:solidFill>
                          <a:schemeClr val="tx1"/>
                        </a:solidFill>
                        <a:effectLst/>
                        <a:latin typeface="B Yagut"/>
                        <a:ea typeface="Calibri"/>
                        <a:cs typeface="B Yagu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vMerge="1">
                  <a:txBody>
                    <a:bodyPr/>
                    <a:lstStyle/>
                    <a:p>
                      <a:pPr marL="0" algn="ctr" defTabSz="914400" rtl="1" eaLnBrk="1" latinLnBrk="0" hangingPunct="1">
                        <a:lnSpc>
                          <a:spcPct val="115000"/>
                        </a:lnSpc>
                        <a:spcAft>
                          <a:spcPts val="0"/>
                        </a:spcAft>
                      </a:pPr>
                      <a:endParaRPr lang="en-US" sz="1800" b="1" kern="1200" dirty="0">
                        <a:solidFill>
                          <a:schemeClr val="tx1"/>
                        </a:solidFill>
                        <a:effectLst/>
                        <a:latin typeface="B Yagut"/>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vMerge="1">
                  <a:txBody>
                    <a:bodyPr/>
                    <a:lstStyle/>
                    <a:p>
                      <a:pPr marL="0" algn="ctr" defTabSz="914400" rtl="1" eaLnBrk="1" latinLnBrk="0" hangingPunct="1">
                        <a:lnSpc>
                          <a:spcPct val="115000"/>
                        </a:lnSpc>
                        <a:spcAft>
                          <a:spcPts val="0"/>
                        </a:spcAft>
                      </a:pPr>
                      <a:endParaRPr lang="en-US" sz="1200" b="1" kern="1200" dirty="0">
                        <a:solidFill>
                          <a:schemeClr val="tx1"/>
                        </a:solidFill>
                        <a:effectLst/>
                        <a:latin typeface="B Yagut"/>
                        <a:ea typeface="Calibri"/>
                        <a:cs typeface="B Yagut"/>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r>
              <a:tr h="576172">
                <a:tc>
                  <a:txBody>
                    <a:bodyPr/>
                    <a:lstStyle/>
                    <a:p>
                      <a:pPr marL="0" algn="ctr" defTabSz="914400" rtl="1" eaLnBrk="1" latinLnBrk="0" hangingPunct="1">
                        <a:lnSpc>
                          <a:spcPct val="115000"/>
                        </a:lnSpc>
                        <a:spcAft>
                          <a:spcPts val="0"/>
                        </a:spcAft>
                      </a:pPr>
                      <a:r>
                        <a:rPr lang="fa-IR" sz="1200" b="0" kern="1200" dirty="0" smtClean="0">
                          <a:solidFill>
                            <a:schemeClr val="tx1"/>
                          </a:solidFill>
                          <a:effectLst/>
                          <a:latin typeface="B Yagut"/>
                          <a:ea typeface="Calibri"/>
                          <a:cs typeface="B Yagut"/>
                        </a:rPr>
                        <a:t>نداشتن هیچیک ازعلایم هشدار و عوارض احتمالی</a:t>
                      </a:r>
                      <a:r>
                        <a:rPr lang="fa-IR" sz="1200" b="0" kern="1200" baseline="0" dirty="0" smtClean="0">
                          <a:solidFill>
                            <a:schemeClr val="tx1"/>
                          </a:solidFill>
                          <a:effectLst/>
                          <a:latin typeface="B Yagut"/>
                          <a:ea typeface="Calibri"/>
                          <a:cs typeface="B Yagut"/>
                        </a:rPr>
                        <a:t> و</a:t>
                      </a:r>
                      <a:r>
                        <a:rPr lang="fa-IR" sz="1200" b="0" kern="1200" dirty="0" smtClean="0">
                          <a:solidFill>
                            <a:schemeClr val="tx1"/>
                          </a:solidFill>
                          <a:effectLst/>
                          <a:latin typeface="B Yagut"/>
                          <a:ea typeface="Calibri"/>
                          <a:cs typeface="B Yagut"/>
                        </a:rPr>
                        <a:t>رضایت از روش</a:t>
                      </a:r>
                      <a:endParaRPr lang="en-US" sz="1200" b="0" kern="1200" dirty="0">
                        <a:solidFill>
                          <a:schemeClr val="tx1"/>
                        </a:solidFill>
                        <a:effectLst/>
                        <a:latin typeface="B Yagut"/>
                        <a:ea typeface="Calibri"/>
                        <a:cs typeface="B Yagu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marL="0" algn="ctr" defTabSz="914400" rtl="1" eaLnBrk="1" latinLnBrk="0" hangingPunct="1">
                        <a:lnSpc>
                          <a:spcPct val="115000"/>
                        </a:lnSpc>
                        <a:spcAft>
                          <a:spcPts val="0"/>
                        </a:spcAft>
                      </a:pPr>
                      <a:r>
                        <a:rPr lang="fa-IR" sz="1200" b="0" kern="1200" dirty="0" smtClean="0">
                          <a:solidFill>
                            <a:schemeClr val="tx1"/>
                          </a:solidFill>
                          <a:effectLst/>
                          <a:latin typeface="B Yagut"/>
                          <a:ea typeface="Calibri"/>
                          <a:cs typeface="B Yagut"/>
                        </a:rPr>
                        <a:t>مشکلی ندارد</a:t>
                      </a:r>
                      <a:endParaRPr lang="en-US" sz="1200" b="0" kern="1200" dirty="0">
                        <a:solidFill>
                          <a:schemeClr val="tx1"/>
                        </a:solidFill>
                        <a:effectLst/>
                        <a:latin typeface="B Yagut"/>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noFill/>
                      <a:prstDash val="solid"/>
                      <a:round/>
                      <a:headEnd type="none" w="med" len="med"/>
                      <a:tailEnd type="none" w="med" len="med"/>
                    </a:lnB>
                    <a:solidFill>
                      <a:srgbClr val="92D050"/>
                    </a:solidFill>
                  </a:tcPr>
                </a:tc>
                <a:tc>
                  <a:txBody>
                    <a:bodyPr/>
                    <a:lstStyle/>
                    <a:p>
                      <a:pPr marL="0" algn="ctr" defTabSz="914400" rtl="1" eaLnBrk="1" latinLnBrk="0" hangingPunct="1">
                        <a:lnSpc>
                          <a:spcPct val="115000"/>
                        </a:lnSpc>
                        <a:spcAft>
                          <a:spcPts val="0"/>
                        </a:spcAft>
                      </a:pPr>
                      <a:r>
                        <a:rPr lang="fa-IR" sz="1200" b="0" kern="1200" dirty="0" smtClean="0">
                          <a:solidFill>
                            <a:schemeClr val="tx1"/>
                          </a:solidFill>
                          <a:effectLst/>
                          <a:latin typeface="B Yagut"/>
                          <a:ea typeface="Calibri"/>
                          <a:cs typeface="B Yagut"/>
                        </a:rPr>
                        <a:t>ادامه مصرف روش ،آموزش و دریافت روش و یادآوري مراجعه زمان بعدي</a:t>
                      </a:r>
                      <a:endParaRPr lang="en-US" sz="1200" b="0" kern="1200" dirty="0">
                        <a:solidFill>
                          <a:schemeClr val="tx1"/>
                        </a:solidFill>
                        <a:effectLst/>
                        <a:latin typeface="B Yagut"/>
                        <a:ea typeface="Calibri"/>
                        <a:cs typeface="B Yagut"/>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r>
            </a:tbl>
          </a:graphicData>
        </a:graphic>
      </p:graphicFrame>
      <p:pic>
        <p:nvPicPr>
          <p:cNvPr id="3" name="13.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1187624" y="7605464"/>
            <a:ext cx="609600" cy="609600"/>
          </a:xfrm>
          <a:prstGeom prst="rect">
            <a:avLst/>
          </a:prstGeom>
        </p:spPr>
      </p:pic>
    </p:spTree>
    <p:extLst>
      <p:ext uri="{BB962C8B-B14F-4D97-AF65-F5344CB8AC3E}">
        <p14:creationId xmlns:p14="http://schemas.microsoft.com/office/powerpoint/2010/main" val="4084397033"/>
      </p:ext>
    </p:extLst>
  </p:cSld>
  <p:clrMapOvr>
    <a:masterClrMapping/>
  </p:clrMapOvr>
  <mc:AlternateContent xmlns:mc="http://schemas.openxmlformats.org/markup-compatibility/2006" xmlns:p14="http://schemas.microsoft.com/office/powerpoint/2010/main">
    <mc:Choice Requires="p14">
      <p:transition spd="slow" p14:dur="2000" advClick="0" advTm="59000"/>
    </mc:Choice>
    <mc:Fallback xmlns="">
      <p:transition spd="slow" advClick="0" advTm="59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8607"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3835315498"/>
              </p:ext>
            </p:extLst>
          </p:nvPr>
        </p:nvGraphicFramePr>
        <p:xfrm>
          <a:off x="0" y="214291"/>
          <a:ext cx="8939784" cy="6323150"/>
        </p:xfrm>
        <a:graphic>
          <a:graphicData uri="http://schemas.openxmlformats.org/drawingml/2006/table">
            <a:tbl>
              <a:tblPr rtl="1" firstRow="1" firstCol="1" bandRow="1"/>
              <a:tblGrid>
                <a:gridCol w="2059877"/>
                <a:gridCol w="6879907"/>
              </a:tblGrid>
              <a:tr h="465890">
                <a:tc>
                  <a:txBody>
                    <a:bodyPr/>
                    <a:lstStyle/>
                    <a:p>
                      <a:pPr algn="ctr" rtl="1">
                        <a:lnSpc>
                          <a:spcPct val="115000"/>
                        </a:lnSpc>
                        <a:spcAft>
                          <a:spcPts val="0"/>
                        </a:spcAft>
                      </a:pPr>
                      <a:r>
                        <a:rPr lang="fa-IR" sz="2000" b="1" kern="1200" baseline="0" dirty="0" smtClean="0">
                          <a:solidFill>
                            <a:schemeClr val="tx1"/>
                          </a:solidFill>
                          <a:effectLst/>
                          <a:latin typeface="B Yagut"/>
                          <a:ea typeface="Calibri"/>
                          <a:cs typeface="B Yagut"/>
                        </a:rPr>
                        <a:t>زمان شروع مصرف</a:t>
                      </a:r>
                      <a:endParaRPr lang="en-US" sz="2000" b="1" kern="1200" baseline="0" dirty="0">
                        <a:solidFill>
                          <a:schemeClr val="tx1"/>
                        </a:solidFill>
                        <a:effectLst/>
                        <a:latin typeface="B Yagut"/>
                        <a:ea typeface="Calibri"/>
                        <a:cs typeface="B Yagu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D4B4"/>
                    </a:solidFill>
                  </a:tcPr>
                </a:tc>
                <a:tc>
                  <a:txBody>
                    <a:bodyPr/>
                    <a:lstStyle/>
                    <a:p>
                      <a:pPr algn="ctr" rtl="1">
                        <a:lnSpc>
                          <a:spcPct val="115000"/>
                        </a:lnSpc>
                        <a:spcAft>
                          <a:spcPts val="0"/>
                        </a:spcAft>
                      </a:pPr>
                      <a:r>
                        <a:rPr lang="fa-IR" sz="2400" b="0" kern="1200" baseline="0" dirty="0" smtClean="0">
                          <a:solidFill>
                            <a:schemeClr val="tx1"/>
                          </a:solidFill>
                          <a:effectLst/>
                          <a:latin typeface="B Yagut"/>
                          <a:ea typeface="Calibri"/>
                          <a:cs typeface="B Yagut"/>
                        </a:rPr>
                        <a:t>اقدام(</a:t>
                      </a:r>
                      <a:r>
                        <a:rPr lang="en-US" sz="2400" dirty="0" smtClean="0">
                          <a:cs typeface="B Titr" pitchFamily="2" charset="-78"/>
                        </a:rPr>
                        <a:t>DMPA</a:t>
                      </a:r>
                      <a:r>
                        <a:rPr lang="fa-IR" sz="2400" b="0" kern="1200" baseline="0" dirty="0" smtClean="0">
                          <a:solidFill>
                            <a:schemeClr val="tx1"/>
                          </a:solidFill>
                          <a:effectLst/>
                          <a:latin typeface="B Yagut"/>
                          <a:ea typeface="Calibri"/>
                          <a:cs typeface="B Yagut"/>
                        </a:rPr>
                        <a:t>)</a:t>
                      </a:r>
                      <a:endParaRPr lang="en-US" sz="2400" b="0" kern="1200" baseline="0" dirty="0">
                        <a:solidFill>
                          <a:schemeClr val="tx1"/>
                        </a:solidFill>
                        <a:effectLst/>
                        <a:latin typeface="B Yagut"/>
                        <a:ea typeface="Calibri"/>
                        <a:cs typeface="B Yagut"/>
                      </a:endParaRPr>
                    </a:p>
                  </a:txBody>
                  <a:tcPr marL="68580" marR="68580" marT="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D4B4"/>
                    </a:solidFill>
                  </a:tcPr>
                </a:tc>
              </a:tr>
              <a:tr h="777921">
                <a:tc>
                  <a:txBody>
                    <a:bodyPr/>
                    <a:lstStyle/>
                    <a:p>
                      <a:pPr marL="0" algn="ctr" defTabSz="914400" rtl="1" eaLnBrk="1" latinLnBrk="0" hangingPunct="1">
                        <a:lnSpc>
                          <a:spcPct val="115000"/>
                        </a:lnSpc>
                        <a:spcAft>
                          <a:spcPts val="0"/>
                        </a:spcAft>
                      </a:pPr>
                      <a:r>
                        <a:rPr lang="fa-IR" sz="1800" b="0" kern="1200" baseline="0" dirty="0" smtClean="0">
                          <a:solidFill>
                            <a:schemeClr val="tx1"/>
                          </a:solidFill>
                          <a:effectLst/>
                          <a:latin typeface="B Yagut"/>
                          <a:ea typeface="Calibri"/>
                          <a:cs typeface="B Yagut" pitchFamily="2" charset="-78"/>
                        </a:rPr>
                        <a:t>در5 روز اول خونریزی قاعدگی(روز اول تا روز پنجم)</a:t>
                      </a:r>
                      <a:endParaRPr lang="en-US" sz="1800" b="0" kern="1200" baseline="0" dirty="0">
                        <a:solidFill>
                          <a:schemeClr val="tx1"/>
                        </a:solidFill>
                        <a:effectLst/>
                        <a:latin typeface="B Yagut"/>
                        <a:ea typeface="Calibri"/>
                        <a:cs typeface="B Yagut"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1800" b="0" kern="1200" baseline="0" dirty="0" smtClean="0">
                          <a:solidFill>
                            <a:schemeClr val="tx1"/>
                          </a:solidFill>
                          <a:effectLst/>
                          <a:latin typeface="B Yagut"/>
                          <a:ea typeface="Calibri"/>
                          <a:cs typeface="B Yagut" pitchFamily="2" charset="-78"/>
                        </a:rPr>
                        <a:t>ارایه روش و بیان نکات آموزشی لازم(شروع استفاده از روش، ترجیحا در روز اول).استفاده از کاندوم تا یک هفته</a:t>
                      </a:r>
                      <a:endParaRPr lang="en-US" sz="1800" b="0" kern="1200" baseline="0" dirty="0">
                        <a:solidFill>
                          <a:schemeClr val="tx1"/>
                        </a:solidFill>
                        <a:effectLst/>
                        <a:latin typeface="B Yagut"/>
                        <a:ea typeface="Calibri"/>
                        <a:cs typeface="B Yagut"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74980">
                <a:tc>
                  <a:txBody>
                    <a:bodyPr/>
                    <a:lstStyle/>
                    <a:p>
                      <a:pPr algn="ctr" rtl="1">
                        <a:lnSpc>
                          <a:spcPct val="115000"/>
                        </a:lnSpc>
                        <a:spcAft>
                          <a:spcPts val="0"/>
                        </a:spcAft>
                      </a:pPr>
                      <a:r>
                        <a:rPr lang="fa-IR" sz="1800" b="0" kern="1200" baseline="0" dirty="0" smtClean="0">
                          <a:solidFill>
                            <a:schemeClr val="tx1"/>
                          </a:solidFill>
                          <a:latin typeface="+mn-lt"/>
                          <a:ea typeface="+mn-ea"/>
                          <a:cs typeface="B Yagut" pitchFamily="2" charset="-78"/>
                        </a:rPr>
                        <a:t>پس از زایمان ، مادر غیر شیرده</a:t>
                      </a:r>
                      <a:endParaRPr lang="en-US" sz="1600" b="0" kern="1200" baseline="0" dirty="0">
                        <a:solidFill>
                          <a:schemeClr val="tx1"/>
                        </a:solidFill>
                        <a:effectLst/>
                        <a:latin typeface="B Yagut"/>
                        <a:ea typeface="Calibri"/>
                        <a:cs typeface="B Yagut"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1800" b="0" kern="1200" baseline="0" dirty="0" smtClean="0">
                          <a:solidFill>
                            <a:schemeClr val="tx1"/>
                          </a:solidFill>
                          <a:latin typeface="+mn-lt"/>
                          <a:ea typeface="+mn-ea"/>
                          <a:cs typeface="B Yagut" pitchFamily="2" charset="-78"/>
                        </a:rPr>
                        <a:t>اولین تزریق</a:t>
                      </a:r>
                      <a:r>
                        <a:rPr lang="en-US" sz="1600" b="0" kern="1200" baseline="0" dirty="0" smtClean="0">
                          <a:solidFill>
                            <a:schemeClr val="tx1"/>
                          </a:solidFill>
                          <a:effectLst/>
                          <a:latin typeface="B Yagut"/>
                          <a:ea typeface="Calibri"/>
                          <a:cs typeface="B Yagut" pitchFamily="2" charset="-78"/>
                        </a:rPr>
                        <a:t>DMPA</a:t>
                      </a:r>
                      <a:r>
                        <a:rPr lang="fa-IR" sz="1800" b="0" kern="1200" baseline="0" dirty="0" smtClean="0">
                          <a:solidFill>
                            <a:schemeClr val="tx1"/>
                          </a:solidFill>
                          <a:latin typeface="+mn-lt"/>
                          <a:ea typeface="+mn-ea"/>
                          <a:cs typeface="B Yagut" pitchFamily="2" charset="-78"/>
                        </a:rPr>
                        <a:t>تا 3 هفته پس از آن بدون نیاز به برگشت قاعدگی</a:t>
                      </a:r>
                      <a:endParaRPr lang="en-US" sz="1600" b="0" kern="1200" baseline="0" dirty="0">
                        <a:solidFill>
                          <a:schemeClr val="tx1"/>
                        </a:solidFill>
                        <a:effectLst/>
                        <a:latin typeface="B Yagut"/>
                        <a:ea typeface="Calibri"/>
                        <a:cs typeface="B Yagut"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22083">
                <a:tc>
                  <a:txBody>
                    <a:bodyPr/>
                    <a:lstStyle/>
                    <a:p>
                      <a:pPr marL="0" marR="0" indent="0" algn="ctr" defTabSz="914400" rtl="1" eaLnBrk="1" fontAlgn="auto" latinLnBrk="0" hangingPunct="1">
                        <a:lnSpc>
                          <a:spcPct val="115000"/>
                        </a:lnSpc>
                        <a:spcBef>
                          <a:spcPts val="0"/>
                        </a:spcBef>
                        <a:spcAft>
                          <a:spcPts val="0"/>
                        </a:spcAft>
                        <a:buClrTx/>
                        <a:buSzTx/>
                        <a:buFontTx/>
                        <a:buNone/>
                        <a:tabLst/>
                        <a:defRPr/>
                      </a:pPr>
                      <a:r>
                        <a:rPr lang="fa-IR" sz="1800" b="0" kern="1200" baseline="0" dirty="0" smtClean="0">
                          <a:solidFill>
                            <a:schemeClr val="tx1"/>
                          </a:solidFill>
                          <a:effectLst/>
                          <a:latin typeface="B Yagut"/>
                          <a:ea typeface="Calibri"/>
                          <a:cs typeface="B Yagut" pitchFamily="2" charset="-78"/>
                        </a:rPr>
                        <a:t>پس از سقط</a:t>
                      </a:r>
                      <a:endParaRPr lang="en-US" sz="1800" b="0" kern="1200" baseline="0" dirty="0" smtClean="0">
                        <a:solidFill>
                          <a:schemeClr val="tx1"/>
                        </a:solidFill>
                        <a:effectLst/>
                        <a:latin typeface="B Yagut"/>
                        <a:ea typeface="Calibri"/>
                        <a:cs typeface="B Yagut" pitchFamily="2" charset="-78"/>
                      </a:endParaRPr>
                    </a:p>
                    <a:p>
                      <a:pPr algn="ctr" rtl="1">
                        <a:lnSpc>
                          <a:spcPct val="115000"/>
                        </a:lnSpc>
                        <a:spcAft>
                          <a:spcPts val="0"/>
                        </a:spcAft>
                      </a:pPr>
                      <a:endParaRPr lang="en-US" sz="1600" b="0" kern="1200" baseline="0" dirty="0">
                        <a:solidFill>
                          <a:schemeClr val="tx1"/>
                        </a:solidFill>
                        <a:effectLst/>
                        <a:latin typeface="B Yagut"/>
                        <a:ea typeface="Calibri"/>
                        <a:cs typeface="B Yagut"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1">
                        <a:lnSpc>
                          <a:spcPct val="115000"/>
                        </a:lnSpc>
                        <a:spcAft>
                          <a:spcPts val="0"/>
                        </a:spcAft>
                      </a:pPr>
                      <a:r>
                        <a:rPr lang="fa-IR" sz="1800" b="0" kern="1200" baseline="0" dirty="0" smtClean="0">
                          <a:solidFill>
                            <a:schemeClr val="tx1"/>
                          </a:solidFill>
                          <a:latin typeface="+mn-lt"/>
                          <a:ea typeface="+mn-ea"/>
                          <a:cs typeface="B Yagut" pitchFamily="2" charset="-78"/>
                        </a:rPr>
                        <a:t>اولین تزریق تا 5 روز پس از سقط سه ماهه اول یا دوم.</a:t>
                      </a:r>
                    </a:p>
                    <a:p>
                      <a:pPr algn="r" rtl="1">
                        <a:lnSpc>
                          <a:spcPct val="115000"/>
                        </a:lnSpc>
                        <a:spcAft>
                          <a:spcPts val="0"/>
                        </a:spcAft>
                      </a:pPr>
                      <a:r>
                        <a:rPr lang="fa-IR" sz="1800" b="0" kern="1200" baseline="0" dirty="0" smtClean="0">
                          <a:solidFill>
                            <a:schemeClr val="tx1"/>
                          </a:solidFill>
                          <a:latin typeface="+mn-lt"/>
                          <a:ea typeface="+mn-ea"/>
                          <a:cs typeface="B Yagut" pitchFamily="2" charset="-78"/>
                        </a:rPr>
                        <a:t>تزریق</a:t>
                      </a:r>
                      <a:r>
                        <a:rPr lang="en-US" sz="1600" b="0" kern="1200" baseline="0" dirty="0" smtClean="0">
                          <a:solidFill>
                            <a:schemeClr val="tx1"/>
                          </a:solidFill>
                          <a:effectLst/>
                          <a:latin typeface="B Yagut"/>
                          <a:ea typeface="Calibri"/>
                          <a:cs typeface="B Yagut" pitchFamily="2" charset="-78"/>
                        </a:rPr>
                        <a:t>DMPA</a:t>
                      </a:r>
                      <a:r>
                        <a:rPr lang="fa-IR" sz="1800" b="0" kern="1200" baseline="0" dirty="0" smtClean="0">
                          <a:solidFill>
                            <a:schemeClr val="tx1"/>
                          </a:solidFill>
                          <a:latin typeface="+mn-lt"/>
                          <a:ea typeface="+mn-ea"/>
                          <a:cs typeface="B Yagut" pitchFamily="2" charset="-78"/>
                        </a:rPr>
                        <a:t>پس از این فاصل زمانی ( 5 روز) منوط به دریافت پاسخ منفی تست بارداري </a:t>
                      </a:r>
                      <a:r>
                        <a:rPr lang="en-US" sz="1800" b="0" kern="1200" baseline="0" dirty="0" smtClean="0">
                          <a:solidFill>
                            <a:schemeClr val="tx1"/>
                          </a:solidFill>
                          <a:latin typeface="+mn-lt"/>
                          <a:ea typeface="+mn-ea"/>
                          <a:cs typeface="B Yagut" pitchFamily="2" charset="-78"/>
                        </a:rPr>
                        <a:t>B-</a:t>
                      </a:r>
                      <a:r>
                        <a:rPr lang="en-US" sz="1800" b="0" kern="1200" baseline="0" dirty="0" err="1" smtClean="0">
                          <a:solidFill>
                            <a:schemeClr val="tx1"/>
                          </a:solidFill>
                          <a:latin typeface="+mn-lt"/>
                          <a:ea typeface="+mn-ea"/>
                          <a:cs typeface="B Yagut" pitchFamily="2" charset="-78"/>
                        </a:rPr>
                        <a:t>hcG</a:t>
                      </a:r>
                      <a:r>
                        <a:rPr lang="fa-IR" sz="1800" b="0" kern="1200" baseline="0" dirty="0" smtClean="0">
                          <a:solidFill>
                            <a:schemeClr val="tx1"/>
                          </a:solidFill>
                          <a:latin typeface="+mn-lt"/>
                          <a:ea typeface="+mn-ea"/>
                          <a:cs typeface="B Yagut" pitchFamily="2" charset="-78"/>
                        </a:rPr>
                        <a:t>و رعایت سایرشرایط</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71461">
                <a:tc rowSpan="2">
                  <a:txBody>
                    <a:bodyPr/>
                    <a:lstStyle/>
                    <a:p>
                      <a:pPr algn="ctr" rtl="1">
                        <a:lnSpc>
                          <a:spcPct val="115000"/>
                        </a:lnSpc>
                        <a:spcAft>
                          <a:spcPts val="0"/>
                        </a:spcAft>
                      </a:pPr>
                      <a:r>
                        <a:rPr lang="fa-IR" sz="1800" b="0" kern="1200" baseline="0" dirty="0" smtClean="0">
                          <a:solidFill>
                            <a:schemeClr val="tx1"/>
                          </a:solidFill>
                          <a:latin typeface="+mn-lt"/>
                          <a:ea typeface="+mn-ea"/>
                          <a:cs typeface="B Yagut" pitchFamily="2" charset="-78"/>
                        </a:rPr>
                        <a:t>پس از زایمان درمادران شیرده</a:t>
                      </a:r>
                      <a:endParaRPr lang="en-US" sz="1600" b="0" kern="1200" baseline="0" dirty="0">
                        <a:solidFill>
                          <a:schemeClr val="tx1"/>
                        </a:solidFill>
                        <a:effectLst/>
                        <a:latin typeface="B Yagut"/>
                        <a:ea typeface="Calibri"/>
                        <a:cs typeface="B Yagut"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1">
                        <a:lnSpc>
                          <a:spcPct val="115000"/>
                        </a:lnSpc>
                        <a:spcAft>
                          <a:spcPts val="0"/>
                        </a:spcAft>
                      </a:pPr>
                      <a:r>
                        <a:rPr lang="fa-IR" sz="1800" b="0" kern="1200" baseline="0" dirty="0" smtClean="0">
                          <a:solidFill>
                            <a:schemeClr val="tx1"/>
                          </a:solidFill>
                          <a:latin typeface="+mn-lt"/>
                          <a:ea typeface="+mn-ea"/>
                          <a:cs typeface="B Yagut" pitchFamily="2" charset="-78"/>
                        </a:rPr>
                        <a:t>در صورت قاعده نشدن و تغذیه انحصاري شیرخوار با شیر مادر، آغاز تزریق 6 هفته پس از زایمان</a:t>
                      </a:r>
                      <a:endParaRPr lang="en-US" sz="1600" b="0" kern="1200" baseline="0" dirty="0">
                        <a:solidFill>
                          <a:schemeClr val="tx1"/>
                        </a:solidFill>
                        <a:effectLst/>
                        <a:latin typeface="B Yagut"/>
                        <a:ea typeface="Calibri"/>
                        <a:cs typeface="B Yagut"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71461">
                <a:tc vMerge="1">
                  <a:txBody>
                    <a:bodyPr/>
                    <a:lstStyle/>
                    <a:p>
                      <a:pPr algn="ctr" rtl="1">
                        <a:lnSpc>
                          <a:spcPct val="115000"/>
                        </a:lnSpc>
                        <a:spcAft>
                          <a:spcPts val="0"/>
                        </a:spcAft>
                      </a:pPr>
                      <a:endParaRPr lang="en-US" sz="1800" b="1" dirty="0">
                        <a:effectLst/>
                        <a:latin typeface="B Yagut"/>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1800" b="0" kern="1200" baseline="0" dirty="0" smtClean="0">
                          <a:solidFill>
                            <a:schemeClr val="tx1"/>
                          </a:solidFill>
                          <a:latin typeface="+mn-lt"/>
                          <a:ea typeface="+mn-ea"/>
                          <a:cs typeface="B Yagut" pitchFamily="2" charset="-78"/>
                        </a:rPr>
                        <a:t>در صورت قاعده شدن،تزریق در یکی از پنج روز اول قاعدگی و استفاده از کاندوم تا یک هفته</a:t>
                      </a:r>
                      <a:endParaRPr lang="en-US" sz="1600" b="0" kern="1200" baseline="0" dirty="0">
                        <a:solidFill>
                          <a:schemeClr val="tx1"/>
                        </a:solidFill>
                        <a:effectLst/>
                        <a:latin typeface="B Yagut"/>
                        <a:ea typeface="Calibri"/>
                        <a:cs typeface="B Yagut"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22160">
                <a:tc rowSpan="2">
                  <a:txBody>
                    <a:bodyPr/>
                    <a:lstStyle/>
                    <a:p>
                      <a:pPr algn="r" rtl="1">
                        <a:lnSpc>
                          <a:spcPct val="115000"/>
                        </a:lnSpc>
                        <a:spcAft>
                          <a:spcPts val="0"/>
                        </a:spcAft>
                      </a:pPr>
                      <a:endParaRPr lang="fa-IR" sz="1800" b="0" kern="1200" baseline="0" dirty="0" smtClean="0">
                        <a:solidFill>
                          <a:schemeClr val="tx1"/>
                        </a:solidFill>
                        <a:latin typeface="+mn-lt"/>
                        <a:ea typeface="+mn-ea"/>
                        <a:cs typeface="B Yagut" pitchFamily="2" charset="-78"/>
                      </a:endParaRPr>
                    </a:p>
                    <a:p>
                      <a:pPr algn="r" rtl="1">
                        <a:lnSpc>
                          <a:spcPct val="115000"/>
                        </a:lnSpc>
                        <a:spcAft>
                          <a:spcPts val="0"/>
                        </a:spcAft>
                      </a:pPr>
                      <a:endParaRPr lang="fa-IR" sz="1800" b="0" kern="1200" baseline="0" dirty="0" smtClean="0">
                        <a:solidFill>
                          <a:schemeClr val="tx1"/>
                        </a:solidFill>
                        <a:latin typeface="+mn-lt"/>
                        <a:ea typeface="+mn-ea"/>
                        <a:cs typeface="B Yagut" pitchFamily="2" charset="-78"/>
                      </a:endParaRPr>
                    </a:p>
                    <a:p>
                      <a:pPr algn="r" rtl="1">
                        <a:lnSpc>
                          <a:spcPct val="115000"/>
                        </a:lnSpc>
                        <a:spcAft>
                          <a:spcPts val="0"/>
                        </a:spcAft>
                      </a:pPr>
                      <a:r>
                        <a:rPr lang="fa-IR" sz="1800" b="0" kern="1200" baseline="0" dirty="0" smtClean="0">
                          <a:solidFill>
                            <a:schemeClr val="tx1"/>
                          </a:solidFill>
                          <a:latin typeface="+mn-lt"/>
                          <a:ea typeface="+mn-ea"/>
                          <a:cs typeface="B Yagut" pitchFamily="2" charset="-78"/>
                        </a:rPr>
                        <a:t>به دنبال قطع روش</a:t>
                      </a:r>
                      <a:endParaRPr lang="en-US" sz="1600" b="0" kern="1200" baseline="0" dirty="0">
                        <a:solidFill>
                          <a:schemeClr val="tx1"/>
                        </a:solidFill>
                        <a:effectLst/>
                        <a:latin typeface="B Yagut"/>
                        <a:ea typeface="Calibri"/>
                        <a:cs typeface="B Yagut"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fa-IR" sz="1800" b="0" kern="1200" baseline="0" dirty="0" smtClean="0">
                          <a:solidFill>
                            <a:schemeClr val="tx1"/>
                          </a:solidFill>
                          <a:latin typeface="+mn-lt"/>
                          <a:ea typeface="+mn-ea"/>
                          <a:cs typeface="B Yagut" pitchFamily="2" charset="-78"/>
                        </a:rPr>
                        <a:t>درصورت مراجعه در 5 روز اول خونریزي قاعدگی، تزریق</a:t>
                      </a:r>
                      <a:r>
                        <a:rPr lang="en-US" sz="1800" b="0" kern="1200" baseline="0" dirty="0" smtClean="0">
                          <a:solidFill>
                            <a:schemeClr val="tx1"/>
                          </a:solidFill>
                          <a:latin typeface="+mn-lt"/>
                          <a:ea typeface="+mn-ea"/>
                          <a:cs typeface="B Yagut" pitchFamily="2" charset="-78"/>
                        </a:rPr>
                        <a:t>DMPA</a:t>
                      </a:r>
                      <a:r>
                        <a:rPr lang="fa-IR" sz="1800" b="0" kern="1200" baseline="0" dirty="0" smtClean="0">
                          <a:solidFill>
                            <a:schemeClr val="tx1"/>
                          </a:solidFill>
                          <a:latin typeface="+mn-lt"/>
                          <a:ea typeface="+mn-ea"/>
                          <a:cs typeface="B Yagut" pitchFamily="2" charset="-78"/>
                        </a:rPr>
                        <a:t>بلافاصله و استفاده از کاندوم تا یک هفته</a:t>
                      </a:r>
                      <a:endParaRPr lang="en-US" sz="1600" b="0" kern="1200" baseline="0" dirty="0">
                        <a:solidFill>
                          <a:schemeClr val="tx1"/>
                        </a:solidFill>
                        <a:effectLst/>
                        <a:latin typeface="B Yagut"/>
                        <a:ea typeface="Calibri"/>
                        <a:cs typeface="B Yagut"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366275">
                <a:tc vMerge="1">
                  <a:txBody>
                    <a:bodyPr/>
                    <a:lstStyle/>
                    <a:p>
                      <a:endParaRPr lang="fa-IR" sz="1800" b="1" kern="1200" baseline="0" dirty="0" smtClean="0">
                        <a:solidFill>
                          <a:schemeClr val="tx1"/>
                        </a:solidFill>
                        <a:latin typeface="+mn-lt"/>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fa-IR" sz="1800" b="0" kern="1200" baseline="0" dirty="0" smtClean="0">
                          <a:solidFill>
                            <a:schemeClr val="tx1"/>
                          </a:solidFill>
                          <a:latin typeface="+mn-lt"/>
                          <a:ea typeface="+mn-ea"/>
                          <a:cs typeface="B Yagut" pitchFamily="2" charset="-78"/>
                        </a:rPr>
                        <a:t>در صورت مراجعه فرد در هر زمانی غیر از 5 روز اول خونریزي قاعدگی، استفاده از کاندوم تا فرارسیدن دوره قاعدگی بعدی و سپس تزریق </a:t>
                      </a:r>
                      <a:r>
                        <a:rPr lang="en-US" sz="1800" b="0" kern="1200" baseline="0" dirty="0" smtClean="0">
                          <a:solidFill>
                            <a:schemeClr val="tx1"/>
                          </a:solidFill>
                          <a:latin typeface="+mn-lt"/>
                          <a:ea typeface="+mn-ea"/>
                          <a:cs typeface="B Yagut" pitchFamily="2" charset="-78"/>
                        </a:rPr>
                        <a:t>DMPA</a:t>
                      </a:r>
                      <a:r>
                        <a:rPr lang="fa-IR" sz="1800" b="0" kern="1200" baseline="0" dirty="0" smtClean="0">
                          <a:solidFill>
                            <a:schemeClr val="tx1"/>
                          </a:solidFill>
                          <a:latin typeface="+mn-lt"/>
                          <a:ea typeface="+mn-ea"/>
                          <a:cs typeface="B Yagut" pitchFamily="2" charset="-78"/>
                        </a:rPr>
                        <a:t>بر اساس دستورالعمل </a:t>
                      </a:r>
                      <a:endParaRPr lang="en-US" sz="1600" b="0" kern="1200" baseline="0" dirty="0">
                        <a:solidFill>
                          <a:schemeClr val="tx1"/>
                        </a:solidFill>
                        <a:effectLst/>
                        <a:latin typeface="B Yagut"/>
                        <a:ea typeface="Calibri"/>
                        <a:cs typeface="B Yagut"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2" name="14.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304800" y="7461448"/>
            <a:ext cx="609600" cy="609600"/>
          </a:xfrm>
          <a:prstGeom prst="rect">
            <a:avLst/>
          </a:prstGeom>
        </p:spPr>
      </p:pic>
    </p:spTree>
    <p:extLst>
      <p:ext uri="{BB962C8B-B14F-4D97-AF65-F5344CB8AC3E}">
        <p14:creationId xmlns:p14="http://schemas.microsoft.com/office/powerpoint/2010/main" val="2333416111"/>
      </p:ext>
    </p:extLst>
  </p:cSld>
  <p:clrMapOvr>
    <a:masterClrMapping/>
  </p:clrMapOvr>
  <mc:AlternateContent xmlns:mc="http://schemas.openxmlformats.org/markup-compatibility/2006" xmlns:p14="http://schemas.microsoft.com/office/powerpoint/2010/main">
    <mc:Choice Requires="p14">
      <p:transition spd="slow" p14:dur="2000" advTm="107000"/>
    </mc:Choice>
    <mc:Fallback xmlns="">
      <p:transition spd="slow" advTm="10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6869"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39784"/>
          </a:xfrm>
        </p:spPr>
        <p:txBody>
          <a:bodyPr>
            <a:normAutofit/>
          </a:bodyPr>
          <a:lstStyle/>
          <a:p>
            <a:pPr algn="r"/>
            <a:r>
              <a:rPr lang="fa-IR" sz="4000" b="1" dirty="0">
                <a:latin typeface="+mn-lt"/>
                <a:ea typeface="+mn-ea"/>
                <a:cs typeface="B Yagut" pitchFamily="2" charset="-78"/>
              </a:rPr>
              <a:t>آی- یو - دی  ( </a:t>
            </a:r>
            <a:r>
              <a:rPr lang="en-US" sz="3200" b="1" dirty="0">
                <a:latin typeface="+mn-lt"/>
                <a:ea typeface="+mn-ea"/>
                <a:cs typeface="B Yagut" pitchFamily="2" charset="-78"/>
              </a:rPr>
              <a:t>TCU380A</a:t>
            </a:r>
            <a:r>
              <a:rPr lang="fa-IR" sz="4000" b="1" dirty="0">
                <a:latin typeface="+mn-lt"/>
                <a:ea typeface="+mn-ea"/>
                <a:cs typeface="B Yagut" pitchFamily="2" charset="-78"/>
              </a:rPr>
              <a:t>)</a:t>
            </a:r>
          </a:p>
        </p:txBody>
      </p:sp>
      <p:sp>
        <p:nvSpPr>
          <p:cNvPr id="3" name="Content Placeholder 2"/>
          <p:cNvSpPr>
            <a:spLocks noGrp="1"/>
          </p:cNvSpPr>
          <p:nvPr>
            <p:ph idx="1"/>
          </p:nvPr>
        </p:nvSpPr>
        <p:spPr>
          <a:xfrm>
            <a:off x="0" y="1500174"/>
            <a:ext cx="9144000" cy="2864930"/>
          </a:xfrm>
        </p:spPr>
        <p:txBody>
          <a:bodyPr>
            <a:normAutofit/>
          </a:bodyPr>
          <a:lstStyle/>
          <a:p>
            <a:pPr algn="just">
              <a:buNone/>
            </a:pPr>
            <a:r>
              <a:rPr lang="fa-IR" sz="2800" dirty="0" smtClean="0">
                <a:cs typeface="B Yagut" pitchFamily="2" charset="-78"/>
              </a:rPr>
              <a:t>      </a:t>
            </a:r>
            <a:endParaRPr lang="fa-IR" b="1" dirty="0">
              <a:cs typeface="B Yagut" pitchFamily="2" charset="-78"/>
            </a:endParaRPr>
          </a:p>
          <a:p>
            <a:pPr algn="just">
              <a:buNone/>
            </a:pPr>
            <a:r>
              <a:rPr lang="fa-IR" b="1" dirty="0" smtClean="0">
                <a:cs typeface="B Yagut" pitchFamily="2" charset="-78"/>
              </a:rPr>
              <a:t>      </a:t>
            </a:r>
            <a:r>
              <a:rPr lang="fa-IR" sz="2800" b="1" dirty="0" smtClean="0">
                <a:cs typeface="B Yagut" pitchFamily="2" charset="-78"/>
              </a:rPr>
              <a:t>مکانیسم عمل </a:t>
            </a:r>
          </a:p>
          <a:p>
            <a:pPr algn="just"/>
            <a:r>
              <a:rPr lang="fa-IR" sz="2400" dirty="0" smtClean="0">
                <a:cs typeface="B Yagut" pitchFamily="2" charset="-78"/>
              </a:rPr>
              <a:t>ایجاد </a:t>
            </a:r>
            <a:r>
              <a:rPr lang="fa-IR" sz="2400" dirty="0">
                <a:cs typeface="B Yagut" pitchFamily="2" charset="-78"/>
              </a:rPr>
              <a:t>التهاب در حفره رحم و صدمه به </a:t>
            </a:r>
            <a:r>
              <a:rPr lang="fa-IR" sz="2400" dirty="0" smtClean="0">
                <a:cs typeface="B Yagut" pitchFamily="2" charset="-78"/>
              </a:rPr>
              <a:t>اسپرم</a:t>
            </a:r>
            <a:endParaRPr lang="fa-IR" sz="2400" dirty="0">
              <a:cs typeface="B Yagut" pitchFamily="2" charset="-78"/>
            </a:endParaRPr>
          </a:p>
          <a:p>
            <a:pPr algn="just"/>
            <a:r>
              <a:rPr lang="fa-IR" sz="2400" dirty="0">
                <a:cs typeface="B Yagut" pitchFamily="2" charset="-78"/>
              </a:rPr>
              <a:t>اختلال در حرکات لوله های رحمی و جلوگیری </a:t>
            </a:r>
            <a:r>
              <a:rPr lang="fa-IR" sz="2400" dirty="0" smtClean="0">
                <a:cs typeface="B Yagut" pitchFamily="2" charset="-78"/>
              </a:rPr>
              <a:t>ازانتقال </a:t>
            </a:r>
            <a:r>
              <a:rPr lang="fa-IR" sz="2400" dirty="0">
                <a:cs typeface="B Yagut" pitchFamily="2" charset="-78"/>
              </a:rPr>
              <a:t>اسپرم و رسیدن آن به تخمک </a:t>
            </a:r>
            <a:endParaRPr lang="fa-IR" sz="2400" dirty="0" smtClean="0">
              <a:cs typeface="B Yagut" pitchFamily="2" charset="-78"/>
            </a:endParaRPr>
          </a:p>
          <a:p>
            <a:pPr algn="just"/>
            <a:r>
              <a:rPr lang="fa-IR" sz="2400" dirty="0" smtClean="0">
                <a:cs typeface="B Yagut" pitchFamily="2" charset="-78"/>
              </a:rPr>
              <a:t>تغییر در سرویکال موکوس و ترشحات اندومتر</a:t>
            </a:r>
            <a:endParaRPr lang="fa-IR" sz="2400" dirty="0">
              <a:cs typeface="B Yagut" pitchFamily="2" charset="-78"/>
            </a:endParaRPr>
          </a:p>
        </p:txBody>
      </p:sp>
      <p:pic>
        <p:nvPicPr>
          <p:cNvPr id="11266" name="Picture 2" descr="C:\Users\Emdad Rayaneh\Desktop\توبکتومی\images00.jpg"/>
          <p:cNvPicPr>
            <a:picLocks noChangeAspect="1" noChangeArrowheads="1"/>
          </p:cNvPicPr>
          <p:nvPr/>
        </p:nvPicPr>
        <p:blipFill>
          <a:blip r:embed="rId4"/>
          <a:srcRect/>
          <a:stretch>
            <a:fillRect/>
          </a:stretch>
        </p:blipFill>
        <p:spPr bwMode="auto">
          <a:xfrm>
            <a:off x="323528" y="4500570"/>
            <a:ext cx="3131840" cy="2143140"/>
          </a:xfrm>
          <a:prstGeom prst="rect">
            <a:avLst/>
          </a:prstGeom>
          <a:noFill/>
        </p:spPr>
      </p:pic>
      <p:pic>
        <p:nvPicPr>
          <p:cNvPr id="4" name="15.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683568" y="7461448"/>
            <a:ext cx="609600" cy="609600"/>
          </a:xfrm>
          <a:prstGeom prst="rect">
            <a:avLst/>
          </a:prstGeom>
        </p:spPr>
      </p:pic>
    </p:spTree>
    <p:extLst>
      <p:ext uri="{BB962C8B-B14F-4D97-AF65-F5344CB8AC3E}">
        <p14:creationId xmlns:p14="http://schemas.microsoft.com/office/powerpoint/2010/main" val="1395510086"/>
      </p:ext>
    </p:extLst>
  </p:cSld>
  <p:clrMapOvr>
    <a:masterClrMapping/>
  </p:clrMapOvr>
  <mc:AlternateContent xmlns:mc="http://schemas.openxmlformats.org/markup-compatibility/2006" xmlns:p14="http://schemas.microsoft.com/office/powerpoint/2010/main">
    <mc:Choice Requires="p14">
      <p:transition spd="slow" p14:dur="2000" advClick="0" advTm="54000"/>
    </mc:Choice>
    <mc:Fallback xmlns="">
      <p:transition spd="slow" advClick="0" advTm="5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387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5728"/>
            <a:ext cx="8229600" cy="2423192"/>
          </a:xfrm>
        </p:spPr>
        <p:txBody>
          <a:bodyPr>
            <a:normAutofit/>
          </a:bodyPr>
          <a:lstStyle/>
          <a:p>
            <a:pPr algn="r"/>
            <a:r>
              <a:rPr lang="fa-IR" sz="4000" b="1" dirty="0" smtClean="0">
                <a:latin typeface="+mn-lt"/>
                <a:ea typeface="+mn-ea"/>
                <a:cs typeface="B Yagut" pitchFamily="2" charset="-78"/>
              </a:rPr>
              <a:t>عوارض</a:t>
            </a:r>
            <a:r>
              <a:rPr lang="en-US" b="1" dirty="0" smtClean="0">
                <a:cs typeface="B Yagut" pitchFamily="2" charset="-78"/>
              </a:rPr>
              <a:t> IUD</a:t>
            </a:r>
            <a:r>
              <a:rPr lang="en-US" sz="4800" b="1" dirty="0" smtClean="0">
                <a:cs typeface="B Yagut" pitchFamily="2" charset="-78"/>
              </a:rPr>
              <a:t> </a:t>
            </a:r>
            <a:r>
              <a:rPr lang="fa-IR" dirty="0" smtClean="0">
                <a:cs typeface="B Titr" pitchFamily="2" charset="-78"/>
              </a:rPr>
              <a:t/>
            </a:r>
            <a:br>
              <a:rPr lang="fa-IR" dirty="0" smtClean="0">
                <a:cs typeface="B Titr" pitchFamily="2" charset="-78"/>
              </a:rPr>
            </a:br>
            <a:r>
              <a:rPr lang="fa-IR" sz="2400" b="1" dirty="0" smtClean="0">
                <a:cs typeface="B Yagut" pitchFamily="2" charset="-78"/>
              </a:rPr>
              <a:t>1- </a:t>
            </a:r>
            <a:r>
              <a:rPr lang="fa-IR" sz="2400" dirty="0">
                <a:latin typeface="+mn-lt"/>
                <a:ea typeface="+mn-ea"/>
                <a:cs typeface="B Yagut" pitchFamily="2" charset="-78"/>
              </a:rPr>
              <a:t>افزایش خونریزی و درد هنگام </a:t>
            </a:r>
            <a:r>
              <a:rPr lang="fa-IR" sz="2400" dirty="0" smtClean="0">
                <a:latin typeface="+mn-lt"/>
                <a:ea typeface="+mn-ea"/>
                <a:cs typeface="B Yagut" pitchFamily="2" charset="-78"/>
              </a:rPr>
              <a:t>قاعدگی</a:t>
            </a:r>
            <a:r>
              <a:rPr lang="fa-IR" sz="2400" dirty="0">
                <a:latin typeface="+mn-lt"/>
                <a:ea typeface="+mn-ea"/>
                <a:cs typeface="B Yagut" pitchFamily="2" charset="-78"/>
              </a:rPr>
              <a:t/>
            </a:r>
            <a:br>
              <a:rPr lang="fa-IR" sz="2400" dirty="0">
                <a:latin typeface="+mn-lt"/>
                <a:ea typeface="+mn-ea"/>
                <a:cs typeface="B Yagut" pitchFamily="2" charset="-78"/>
              </a:rPr>
            </a:br>
            <a:r>
              <a:rPr lang="fa-IR" sz="2400" dirty="0">
                <a:latin typeface="+mn-lt"/>
                <a:ea typeface="+mn-ea"/>
                <a:cs typeface="B Yagut" pitchFamily="2" charset="-78"/>
              </a:rPr>
              <a:t>2- خونریزی نامنظم و لکه بینی بین قاعدگی ها</a:t>
            </a:r>
            <a:endParaRPr lang="fa-IR" sz="2800" dirty="0">
              <a:latin typeface="+mn-lt"/>
              <a:ea typeface="+mn-ea"/>
              <a:cs typeface="B Yagut" pitchFamily="2" charset="-78"/>
            </a:endParaRPr>
          </a:p>
        </p:txBody>
      </p:sp>
      <p:sp>
        <p:nvSpPr>
          <p:cNvPr id="3" name="Content Placeholder 2"/>
          <p:cNvSpPr>
            <a:spLocks noGrp="1"/>
          </p:cNvSpPr>
          <p:nvPr>
            <p:ph idx="1"/>
          </p:nvPr>
        </p:nvSpPr>
        <p:spPr>
          <a:xfrm>
            <a:off x="539552" y="2578164"/>
            <a:ext cx="8229600" cy="2732314"/>
          </a:xfrm>
        </p:spPr>
        <p:txBody>
          <a:bodyPr>
            <a:normAutofit/>
          </a:bodyPr>
          <a:lstStyle/>
          <a:p>
            <a:pPr>
              <a:buNone/>
            </a:pPr>
            <a:r>
              <a:rPr lang="fa-IR" sz="4400" b="1" dirty="0">
                <a:cs typeface="B Yagut" pitchFamily="2" charset="-78"/>
              </a:rPr>
              <a:t>  </a:t>
            </a:r>
            <a:endParaRPr lang="fa-IR" sz="4400" b="1" dirty="0" smtClean="0">
              <a:cs typeface="B Yagut" pitchFamily="2" charset="-78"/>
            </a:endParaRPr>
          </a:p>
          <a:p>
            <a:pPr>
              <a:buNone/>
            </a:pPr>
            <a:r>
              <a:rPr lang="fa-IR" sz="2400" b="1" dirty="0" smtClean="0">
                <a:cs typeface="B Yagut" pitchFamily="2" charset="-78"/>
              </a:rPr>
              <a:t>3- </a:t>
            </a:r>
            <a:r>
              <a:rPr lang="fa-IR" sz="2400" dirty="0">
                <a:cs typeface="B Yagut" pitchFamily="2" charset="-78"/>
              </a:rPr>
              <a:t>بیماریهای التهابی لگن ( </a:t>
            </a:r>
            <a:r>
              <a:rPr lang="en-US" sz="2400" dirty="0">
                <a:cs typeface="B Yagut" pitchFamily="2" charset="-78"/>
              </a:rPr>
              <a:t>PID</a:t>
            </a:r>
            <a:r>
              <a:rPr lang="fa-IR" sz="2400" dirty="0">
                <a:cs typeface="B Yagut" pitchFamily="2" charset="-78"/>
              </a:rPr>
              <a:t>) </a:t>
            </a:r>
          </a:p>
          <a:p>
            <a:pPr>
              <a:buNone/>
            </a:pPr>
            <a:r>
              <a:rPr lang="fa-IR" sz="2400" dirty="0" smtClean="0">
                <a:cs typeface="B Yagut" pitchFamily="2" charset="-78"/>
              </a:rPr>
              <a:t>4- </a:t>
            </a:r>
            <a:r>
              <a:rPr lang="fa-IR" sz="2400" dirty="0">
                <a:cs typeface="B Yagut" pitchFamily="2" charset="-78"/>
              </a:rPr>
              <a:t>سوراخ شدن رحم هنگام کار گذاری</a:t>
            </a:r>
          </a:p>
        </p:txBody>
      </p:sp>
      <p:pic>
        <p:nvPicPr>
          <p:cNvPr id="4" name="Picture 2" descr="C:\Users\Emdad Rayaneh\Desktop\توبکتومی\222.jpg"/>
          <p:cNvPicPr>
            <a:picLocks noChangeAspect="1" noChangeArrowheads="1"/>
          </p:cNvPicPr>
          <p:nvPr/>
        </p:nvPicPr>
        <p:blipFill>
          <a:blip r:embed="rId4"/>
          <a:srcRect/>
          <a:stretch>
            <a:fillRect/>
          </a:stretch>
        </p:blipFill>
        <p:spPr bwMode="auto">
          <a:xfrm>
            <a:off x="48047" y="4005064"/>
            <a:ext cx="3929058" cy="2636912"/>
          </a:xfrm>
          <a:prstGeom prst="rect">
            <a:avLst/>
          </a:prstGeom>
          <a:noFill/>
        </p:spPr>
      </p:pic>
      <p:pic>
        <p:nvPicPr>
          <p:cNvPr id="5" name="16.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2195736" y="7245424"/>
            <a:ext cx="609600" cy="609600"/>
          </a:xfrm>
          <a:prstGeom prst="rect">
            <a:avLst/>
          </a:prstGeom>
        </p:spPr>
      </p:pic>
    </p:spTree>
    <p:extLst>
      <p:ext uri="{BB962C8B-B14F-4D97-AF65-F5344CB8AC3E}">
        <p14:creationId xmlns:p14="http://schemas.microsoft.com/office/powerpoint/2010/main" val="498083134"/>
      </p:ext>
    </p:extLst>
  </p:cSld>
  <p:clrMapOvr>
    <a:masterClrMapping/>
  </p:clrMapOvr>
  <mc:AlternateContent xmlns:mc="http://schemas.openxmlformats.org/markup-compatibility/2006" xmlns:p14="http://schemas.microsoft.com/office/powerpoint/2010/main">
    <mc:Choice Requires="p14">
      <p:transition spd="slow" p14:dur="2000" advClick="0" advTm="33000"/>
    </mc:Choice>
    <mc:Fallback xmlns="">
      <p:transition spd="slow" advClick="0" advTm="3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2043"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46"/>
          </a:xfrm>
        </p:spPr>
        <p:txBody>
          <a:bodyPr>
            <a:normAutofit/>
          </a:bodyPr>
          <a:lstStyle/>
          <a:p>
            <a:pPr algn="r"/>
            <a:r>
              <a:rPr lang="fa-IR" sz="4000" b="1" dirty="0">
                <a:latin typeface="+mn-lt"/>
                <a:ea typeface="+mn-ea"/>
                <a:cs typeface="B Yagut" pitchFamily="2" charset="-78"/>
              </a:rPr>
              <a:t>موارد منع مصرف مطلق </a:t>
            </a:r>
            <a:r>
              <a:rPr lang="en-US" sz="4000" b="1" dirty="0" smtClean="0">
                <a:cs typeface="B Yagut" pitchFamily="2" charset="-78"/>
              </a:rPr>
              <a:t>IUD</a:t>
            </a:r>
            <a:r>
              <a:rPr lang="en-US" b="1" dirty="0" smtClean="0">
                <a:cs typeface="B Yagut" pitchFamily="2" charset="-78"/>
              </a:rPr>
              <a:t> </a:t>
            </a:r>
            <a:endParaRPr lang="fa-IR" sz="4000" b="1" dirty="0">
              <a:latin typeface="+mn-lt"/>
              <a:ea typeface="+mn-ea"/>
              <a:cs typeface="B Yagut" pitchFamily="2" charset="-78"/>
            </a:endParaRPr>
          </a:p>
        </p:txBody>
      </p:sp>
      <p:sp>
        <p:nvSpPr>
          <p:cNvPr id="3" name="Content Placeholder 2"/>
          <p:cNvSpPr>
            <a:spLocks noGrp="1"/>
          </p:cNvSpPr>
          <p:nvPr>
            <p:ph idx="1"/>
          </p:nvPr>
        </p:nvSpPr>
        <p:spPr>
          <a:xfrm>
            <a:off x="428596" y="1000108"/>
            <a:ext cx="8229600" cy="5643602"/>
          </a:xfrm>
        </p:spPr>
        <p:txBody>
          <a:bodyPr>
            <a:normAutofit/>
          </a:bodyPr>
          <a:lstStyle/>
          <a:p>
            <a:endParaRPr lang="fa-IR" sz="3000" dirty="0" smtClean="0">
              <a:cs typeface="B Yagut" pitchFamily="2" charset="-78"/>
            </a:endParaRPr>
          </a:p>
          <a:p>
            <a:r>
              <a:rPr lang="fa-IR" sz="2400" dirty="0" smtClean="0">
                <a:cs typeface="B Yagut" pitchFamily="2" charset="-78"/>
              </a:rPr>
              <a:t>شک </a:t>
            </a:r>
            <a:r>
              <a:rPr lang="fa-IR" sz="2400" dirty="0">
                <a:cs typeface="B Yagut" pitchFamily="2" charset="-78"/>
              </a:rPr>
              <a:t>یا </a:t>
            </a:r>
            <a:r>
              <a:rPr lang="fa-IR" sz="2400" dirty="0" smtClean="0">
                <a:cs typeface="B Yagut" pitchFamily="2" charset="-78"/>
              </a:rPr>
              <a:t>اطمینان </a:t>
            </a:r>
            <a:r>
              <a:rPr lang="fa-IR" sz="2400" dirty="0">
                <a:cs typeface="B Yagut" pitchFamily="2" charset="-78"/>
              </a:rPr>
              <a:t>به حاملگی</a:t>
            </a:r>
          </a:p>
          <a:p>
            <a:r>
              <a:rPr lang="fa-IR" sz="2400" dirty="0">
                <a:cs typeface="B Yagut" pitchFamily="2" charset="-78"/>
              </a:rPr>
              <a:t>سابقه </a:t>
            </a:r>
            <a:r>
              <a:rPr lang="en-US" sz="2400" dirty="0">
                <a:cs typeface="B Yagut" pitchFamily="2" charset="-78"/>
              </a:rPr>
              <a:t>PID</a:t>
            </a:r>
            <a:r>
              <a:rPr lang="fa-IR" sz="2400" dirty="0">
                <a:cs typeface="B Yagut" pitchFamily="2" charset="-78"/>
              </a:rPr>
              <a:t> راجعه با بستری در بیمارستان</a:t>
            </a:r>
          </a:p>
          <a:p>
            <a:r>
              <a:rPr lang="fa-IR" sz="2400" dirty="0">
                <a:cs typeface="B Yagut" pitchFamily="2" charset="-78"/>
              </a:rPr>
              <a:t>رحم با شکل غیر طبیعی</a:t>
            </a:r>
          </a:p>
          <a:p>
            <a:r>
              <a:rPr lang="fa-IR" sz="2400" dirty="0">
                <a:cs typeface="B Yagut" pitchFamily="2" charset="-78"/>
              </a:rPr>
              <a:t>بیماری ویلسون یا حساسیت به مس ( </a:t>
            </a:r>
            <a:r>
              <a:rPr lang="en-US" sz="2400" dirty="0">
                <a:cs typeface="B Yagut" pitchFamily="2" charset="-78"/>
              </a:rPr>
              <a:t>IUD </a:t>
            </a:r>
            <a:r>
              <a:rPr lang="fa-IR" sz="2400" dirty="0">
                <a:cs typeface="B Yagut" pitchFamily="2" charset="-78"/>
              </a:rPr>
              <a:t> های مس دار)</a:t>
            </a:r>
          </a:p>
          <a:p>
            <a:r>
              <a:rPr lang="fa-IR" sz="2400" dirty="0">
                <a:cs typeface="B Yagut" pitchFamily="2" charset="-78"/>
              </a:rPr>
              <a:t>فیبرومی که اندازه و شکل رحم را تغییر داده باشد</a:t>
            </a:r>
          </a:p>
          <a:p>
            <a:r>
              <a:rPr lang="fa-IR" sz="2400" dirty="0">
                <a:cs typeface="B Yagut" pitchFamily="2" charset="-78"/>
              </a:rPr>
              <a:t>خونریزی شدید قاعدگی ( دفع لخته ) یا آنمی شدید</a:t>
            </a:r>
          </a:p>
          <a:p>
            <a:r>
              <a:rPr lang="fa-IR" sz="2400" dirty="0">
                <a:cs typeface="B Yagut" pitchFamily="2" charset="-78"/>
              </a:rPr>
              <a:t>خونریزی واژینال بدون علت مشخص</a:t>
            </a:r>
          </a:p>
          <a:p>
            <a:r>
              <a:rPr lang="fa-IR" sz="2400" dirty="0">
                <a:cs typeface="B Yagut" pitchFamily="2" charset="-78"/>
              </a:rPr>
              <a:t>اختلالات انعقادی</a:t>
            </a:r>
          </a:p>
          <a:p>
            <a:r>
              <a:rPr lang="fa-IR" sz="2400" dirty="0" smtClean="0">
                <a:cs typeface="B Yagut" pitchFamily="2" charset="-78"/>
              </a:rPr>
              <a:t>شک به وجود </a:t>
            </a:r>
            <a:r>
              <a:rPr lang="fa-IR" sz="2400" dirty="0">
                <a:cs typeface="B Yagut" pitchFamily="2" charset="-78"/>
              </a:rPr>
              <a:t>بدخیمی رحم یا سرویکس و یا قطعیت وجود </a:t>
            </a:r>
            <a:r>
              <a:rPr lang="fa-IR" sz="2400" dirty="0" smtClean="0">
                <a:cs typeface="B Yagut" pitchFamily="2" charset="-78"/>
              </a:rPr>
              <a:t>آن</a:t>
            </a:r>
            <a:endParaRPr lang="fa-IR" sz="2400" dirty="0">
              <a:cs typeface="B Yagut" pitchFamily="2" charset="-78"/>
            </a:endParaRPr>
          </a:p>
          <a:p>
            <a:r>
              <a:rPr lang="fa-IR" sz="2400" dirty="0">
                <a:cs typeface="B Yagut" pitchFamily="2" charset="-78"/>
              </a:rPr>
              <a:t>در فاصله زمانی درمان و پیگیری مول ( حداقل 1 سال )</a:t>
            </a:r>
          </a:p>
          <a:p>
            <a:r>
              <a:rPr lang="fa-IR" sz="2400" dirty="0" smtClean="0">
                <a:cs typeface="B Yagut" pitchFamily="2" charset="-78"/>
              </a:rPr>
              <a:t>سل </a:t>
            </a:r>
            <a:r>
              <a:rPr lang="fa-IR" sz="2400" dirty="0">
                <a:cs typeface="B Yagut" pitchFamily="2" charset="-78"/>
              </a:rPr>
              <a:t>لگنی</a:t>
            </a:r>
          </a:p>
          <a:p>
            <a:endParaRPr lang="fa-IR" sz="1800" dirty="0">
              <a:cs typeface="B Yagut" pitchFamily="2" charset="-78"/>
            </a:endParaRPr>
          </a:p>
        </p:txBody>
      </p:sp>
      <p:pic>
        <p:nvPicPr>
          <p:cNvPr id="4" name="17.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304800" y="7533456"/>
            <a:ext cx="609600" cy="609600"/>
          </a:xfrm>
          <a:prstGeom prst="rect">
            <a:avLst/>
          </a:prstGeom>
        </p:spPr>
      </p:pic>
    </p:spTree>
    <p:extLst>
      <p:ext uri="{BB962C8B-B14F-4D97-AF65-F5344CB8AC3E}">
        <p14:creationId xmlns:p14="http://schemas.microsoft.com/office/powerpoint/2010/main" val="4111794023"/>
      </p:ext>
    </p:extLst>
  </p:cSld>
  <p:clrMapOvr>
    <a:masterClrMapping/>
  </p:clrMapOvr>
  <mc:AlternateContent xmlns:mc="http://schemas.openxmlformats.org/markup-compatibility/2006" xmlns:p14="http://schemas.microsoft.com/office/powerpoint/2010/main">
    <mc:Choice Requires="p14">
      <p:transition spd="slow" p14:dur="2000" advClick="0" advTm="54000"/>
    </mc:Choice>
    <mc:Fallback xmlns="">
      <p:transition spd="slow" advClick="0" advTm="5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331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6908"/>
          </a:xfrm>
        </p:spPr>
        <p:txBody>
          <a:bodyPr>
            <a:normAutofit/>
          </a:bodyPr>
          <a:lstStyle/>
          <a:p>
            <a:pPr algn="r"/>
            <a:r>
              <a:rPr lang="fa-IR" sz="4000" b="1" dirty="0">
                <a:latin typeface="+mn-lt"/>
                <a:ea typeface="+mn-ea"/>
                <a:cs typeface="B Yagut" pitchFamily="2" charset="-78"/>
              </a:rPr>
              <a:t>موارد منع مصرف نسبی </a:t>
            </a:r>
            <a:r>
              <a:rPr lang="en-US" sz="4000" b="1" dirty="0" smtClean="0">
                <a:cs typeface="B Yagut" pitchFamily="2" charset="-78"/>
              </a:rPr>
              <a:t>IUD</a:t>
            </a:r>
            <a:r>
              <a:rPr lang="en-US" b="1" dirty="0" smtClean="0">
                <a:cs typeface="B Yagut" pitchFamily="2" charset="-78"/>
              </a:rPr>
              <a:t> </a:t>
            </a:r>
            <a:endParaRPr lang="fa-IR" sz="4000" b="1" dirty="0">
              <a:latin typeface="+mn-lt"/>
              <a:ea typeface="+mn-ea"/>
              <a:cs typeface="B Yagut" pitchFamily="2" charset="-78"/>
            </a:endParaRPr>
          </a:p>
        </p:txBody>
      </p:sp>
      <p:sp>
        <p:nvSpPr>
          <p:cNvPr id="3" name="Content Placeholder 2"/>
          <p:cNvSpPr>
            <a:spLocks noGrp="1"/>
          </p:cNvSpPr>
          <p:nvPr>
            <p:ph idx="1"/>
          </p:nvPr>
        </p:nvSpPr>
        <p:spPr>
          <a:xfrm>
            <a:off x="500034" y="1071546"/>
            <a:ext cx="8229600" cy="4500595"/>
          </a:xfrm>
        </p:spPr>
        <p:txBody>
          <a:bodyPr>
            <a:normAutofit/>
          </a:bodyPr>
          <a:lstStyle/>
          <a:p>
            <a:endParaRPr lang="fa-IR" sz="2800" dirty="0" smtClean="0">
              <a:cs typeface="B Yagut" pitchFamily="2" charset="-78"/>
            </a:endParaRPr>
          </a:p>
          <a:p>
            <a:r>
              <a:rPr lang="fa-IR" sz="2400" dirty="0" smtClean="0">
                <a:cs typeface="B Yagut" pitchFamily="2" charset="-78"/>
              </a:rPr>
              <a:t>سابقه </a:t>
            </a:r>
            <a:r>
              <a:rPr lang="en-US" sz="2400" dirty="0">
                <a:cs typeface="B Yagut" pitchFamily="2" charset="-78"/>
              </a:rPr>
              <a:t>PID</a:t>
            </a:r>
            <a:r>
              <a:rPr lang="fa-IR" sz="2400" dirty="0">
                <a:cs typeface="B Yagut" pitchFamily="2" charset="-78"/>
              </a:rPr>
              <a:t> بدون بستری در بیمارستان</a:t>
            </a:r>
          </a:p>
          <a:p>
            <a:r>
              <a:rPr lang="fa-IR" sz="2400" dirty="0">
                <a:cs typeface="B Yagut" pitchFamily="2" charset="-78"/>
              </a:rPr>
              <a:t>سابقه منوراژی</a:t>
            </a:r>
          </a:p>
          <a:p>
            <a:r>
              <a:rPr lang="fa-IR" sz="2400" dirty="0">
                <a:cs typeface="B Yagut" pitchFamily="2" charset="-78"/>
              </a:rPr>
              <a:t>سابقه دیسمنوره</a:t>
            </a:r>
          </a:p>
          <a:p>
            <a:r>
              <a:rPr lang="fa-IR" sz="2400" dirty="0">
                <a:cs typeface="B Yagut" pitchFamily="2" charset="-78"/>
              </a:rPr>
              <a:t>داشتن شریک های جنسی متعدد ( در زن یا همسر وی )</a:t>
            </a:r>
          </a:p>
          <a:p>
            <a:r>
              <a:rPr lang="fa-IR" sz="2400" dirty="0">
                <a:cs typeface="B Yagut" pitchFamily="2" charset="-78"/>
              </a:rPr>
              <a:t>ابتلای به </a:t>
            </a:r>
            <a:r>
              <a:rPr lang="en-US" sz="2400" dirty="0">
                <a:cs typeface="B Yagut" pitchFamily="2" charset="-78"/>
              </a:rPr>
              <a:t>STIS</a:t>
            </a:r>
            <a:r>
              <a:rPr lang="fa-IR" sz="2400" dirty="0">
                <a:cs typeface="B Yagut" pitchFamily="2" charset="-78"/>
              </a:rPr>
              <a:t> یا سابقه آن ( ابتلای اخیر )</a:t>
            </a:r>
          </a:p>
          <a:p>
            <a:r>
              <a:rPr lang="fa-IR" sz="2400" dirty="0">
                <a:cs typeface="B Yagut" pitchFamily="2" charset="-78"/>
              </a:rPr>
              <a:t>اندومتریت پس از زایمان و یا سقط عفونی در 3 ماه گذشته</a:t>
            </a:r>
          </a:p>
          <a:p>
            <a:r>
              <a:rPr lang="fa-IR" sz="2400" dirty="0">
                <a:cs typeface="B Yagut" pitchFamily="2" charset="-78"/>
              </a:rPr>
              <a:t>سرویست و واژینیت درمان نشده</a:t>
            </a:r>
          </a:p>
          <a:p>
            <a:r>
              <a:rPr lang="fa-IR" sz="2400" dirty="0">
                <a:cs typeface="B Yagut" pitchFamily="2" charset="-78"/>
              </a:rPr>
              <a:t>نداشتن سابقه زایمان</a:t>
            </a:r>
          </a:p>
          <a:p>
            <a:pPr>
              <a:buNone/>
            </a:pPr>
            <a:endParaRPr lang="fa-IR" sz="3000" dirty="0">
              <a:cs typeface="B Yagut" pitchFamily="2" charset="-78"/>
            </a:endParaRPr>
          </a:p>
          <a:p>
            <a:endParaRPr lang="fa-IR" sz="3000" dirty="0">
              <a:cs typeface="B Yagut" pitchFamily="2" charset="-78"/>
            </a:endParaRPr>
          </a:p>
          <a:p>
            <a:endParaRPr lang="fa-IR" sz="2400" b="1" dirty="0" smtClean="0">
              <a:cs typeface="B Yagut" pitchFamily="2" charset="-78"/>
            </a:endParaRPr>
          </a:p>
          <a:p>
            <a:endParaRPr lang="fa-IR" sz="1200" b="1" dirty="0" smtClean="0">
              <a:cs typeface="B Yagut" pitchFamily="2" charset="-78"/>
            </a:endParaRPr>
          </a:p>
          <a:p>
            <a:endParaRPr lang="fa-IR" sz="1100" b="1" dirty="0">
              <a:cs typeface="B Yagut" pitchFamily="2" charset="-78"/>
            </a:endParaRPr>
          </a:p>
        </p:txBody>
      </p:sp>
      <p:pic>
        <p:nvPicPr>
          <p:cNvPr id="4" name="18.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835696" y="7245424"/>
            <a:ext cx="609600" cy="609600"/>
          </a:xfrm>
          <a:prstGeom prst="rect">
            <a:avLst/>
          </a:prstGeom>
        </p:spPr>
      </p:pic>
    </p:spTree>
    <p:extLst>
      <p:ext uri="{BB962C8B-B14F-4D97-AF65-F5344CB8AC3E}">
        <p14:creationId xmlns:p14="http://schemas.microsoft.com/office/powerpoint/2010/main" val="516631825"/>
      </p:ext>
    </p:extLst>
  </p:cSld>
  <p:clrMapOvr>
    <a:masterClrMapping/>
  </p:clrMapOvr>
  <mc:AlternateContent xmlns:mc="http://schemas.openxmlformats.org/markup-compatibility/2006" xmlns:p14="http://schemas.microsoft.com/office/powerpoint/2010/main">
    <mc:Choice Requires="p14">
      <p:transition spd="slow" p14:dur="2000" advClick="0" advTm="48000"/>
    </mc:Choice>
    <mc:Fallback xmlns="">
      <p:transition spd="slow" advClick="0" advTm="48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746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131840" y="216830"/>
            <a:ext cx="3008313" cy="851694"/>
          </a:xfrm>
        </p:spPr>
        <p:txBody>
          <a:bodyPr>
            <a:normAutofit/>
          </a:bodyPr>
          <a:lstStyle/>
          <a:p>
            <a:r>
              <a:rPr lang="fa-IR" sz="4000" b="0" dirty="0" smtClean="0">
                <a:cs typeface="B Yagut"/>
              </a:rPr>
              <a:t>مشخصات سند</a:t>
            </a:r>
            <a:endParaRPr lang="fa-IR" sz="4000" b="0" dirty="0">
              <a:cs typeface="B Yagut"/>
            </a:endParaRPr>
          </a:p>
        </p:txBody>
      </p:sp>
      <p:sp>
        <p:nvSpPr>
          <p:cNvPr id="5" name="Content Placeholder 4"/>
          <p:cNvSpPr>
            <a:spLocks noGrp="1"/>
          </p:cNvSpPr>
          <p:nvPr>
            <p:ph idx="1"/>
          </p:nvPr>
        </p:nvSpPr>
        <p:spPr>
          <a:xfrm>
            <a:off x="3575050" y="273050"/>
            <a:ext cx="5389438" cy="5853113"/>
          </a:xfrm>
        </p:spPr>
        <p:txBody>
          <a:bodyPr>
            <a:normAutofit/>
          </a:bodyPr>
          <a:lstStyle/>
          <a:p>
            <a:pPr marL="0" indent="0">
              <a:buNone/>
            </a:pPr>
            <a:endParaRPr lang="en-US" sz="2800" dirty="0" smtClean="0">
              <a:cs typeface="B Yagut"/>
            </a:endParaRPr>
          </a:p>
          <a:p>
            <a:pPr marL="0" indent="0">
              <a:buNone/>
            </a:pPr>
            <a:endParaRPr lang="en-US" sz="2800" dirty="0">
              <a:cs typeface="B Yagut"/>
            </a:endParaRPr>
          </a:p>
          <a:p>
            <a:pPr marL="0" indent="0">
              <a:buNone/>
            </a:pPr>
            <a:r>
              <a:rPr lang="fa-IR" sz="2400" dirty="0" smtClean="0">
                <a:cs typeface="B Yagut"/>
              </a:rPr>
              <a:t>مشخصات بسته آموزشی</a:t>
            </a:r>
          </a:p>
          <a:p>
            <a:pPr marL="0" indent="0">
              <a:buNone/>
            </a:pPr>
            <a:endParaRPr lang="fa-IR" sz="2400" dirty="0" smtClean="0"/>
          </a:p>
          <a:p>
            <a:pPr marL="0" lvl="0" indent="0">
              <a:buNone/>
            </a:pPr>
            <a:r>
              <a:rPr lang="fa-IR" sz="2400" dirty="0" smtClean="0">
                <a:cs typeface="B Yagut"/>
              </a:rPr>
              <a:t>حیطه درس</a:t>
            </a:r>
            <a:r>
              <a:rPr lang="fa-IR" sz="2400" dirty="0" smtClean="0"/>
              <a:t>: </a:t>
            </a:r>
            <a:r>
              <a:rPr lang="fa-IR" sz="2400" dirty="0" smtClean="0">
                <a:solidFill>
                  <a:prstClr val="black"/>
                </a:solidFill>
                <a:cs typeface="B Yagut"/>
              </a:rPr>
              <a:t>سلامت باروری</a:t>
            </a:r>
          </a:p>
          <a:p>
            <a:pPr marL="0" lvl="0" indent="0">
              <a:buNone/>
            </a:pPr>
            <a:endParaRPr lang="fa-IR" sz="2400" dirty="0" smtClean="0"/>
          </a:p>
          <a:p>
            <a:pPr marL="0" indent="0">
              <a:buNone/>
            </a:pPr>
            <a:r>
              <a:rPr lang="fa-IR" sz="2400" dirty="0" smtClean="0">
                <a:cs typeface="B Yagut"/>
              </a:rPr>
              <a:t>تاریخ آخرین </a:t>
            </a:r>
            <a:r>
              <a:rPr lang="fa-IR" sz="2400" dirty="0" smtClean="0">
                <a:cs typeface="B Yagut"/>
              </a:rPr>
              <a:t>بازنگری:15تیر1399</a:t>
            </a:r>
            <a:endParaRPr lang="fa-IR" sz="2400" dirty="0" smtClean="0">
              <a:cs typeface="B Yagut"/>
            </a:endParaRPr>
          </a:p>
          <a:p>
            <a:pPr marL="0" indent="0">
              <a:buNone/>
            </a:pPr>
            <a:endParaRPr lang="fa-IR" sz="2400" dirty="0" smtClean="0">
              <a:cs typeface="B Yagut"/>
            </a:endParaRPr>
          </a:p>
          <a:p>
            <a:pPr marL="0" indent="0">
              <a:buNone/>
            </a:pPr>
            <a:r>
              <a:rPr lang="fa-IR" sz="2400" dirty="0" smtClean="0">
                <a:cs typeface="B Yagut"/>
              </a:rPr>
              <a:t>نوبت </a:t>
            </a:r>
            <a:r>
              <a:rPr lang="fa-IR" sz="2400" smtClean="0">
                <a:cs typeface="B Yagut"/>
              </a:rPr>
              <a:t>تهیه </a:t>
            </a:r>
            <a:r>
              <a:rPr lang="fa-IR" sz="2400" smtClean="0">
                <a:cs typeface="B Yagut"/>
              </a:rPr>
              <a:t>:دوم</a:t>
            </a:r>
            <a:endParaRPr lang="fa-IR" sz="2400" dirty="0" smtClean="0">
              <a:cs typeface="B Yagut"/>
            </a:endParaRPr>
          </a:p>
          <a:p>
            <a:pPr marL="0" indent="0">
              <a:buNone/>
            </a:pPr>
            <a:endParaRPr lang="fa-IR" sz="2400" dirty="0" smtClean="0">
              <a:cs typeface="B Yagut"/>
            </a:endParaRPr>
          </a:p>
          <a:p>
            <a:pPr marL="0" indent="0">
              <a:buNone/>
            </a:pPr>
            <a:r>
              <a:rPr lang="fa-IR" sz="2400" dirty="0" smtClean="0">
                <a:cs typeface="B Yagut"/>
              </a:rPr>
              <a:t>نام فایل:</a:t>
            </a:r>
            <a:r>
              <a:rPr lang="en-US" sz="2400" dirty="0">
                <a:cs typeface="B Yagut"/>
              </a:rPr>
              <a:t>SB-</a:t>
            </a:r>
            <a:r>
              <a:rPr lang="en-US" sz="2400" dirty="0" err="1">
                <a:cs typeface="B Yagut"/>
              </a:rPr>
              <a:t>ashnaee</a:t>
            </a:r>
            <a:r>
              <a:rPr lang="en-US" sz="2400" dirty="0">
                <a:cs typeface="B Yagut"/>
              </a:rPr>
              <a:t>-</a:t>
            </a:r>
            <a:r>
              <a:rPr lang="en-US" sz="2400" dirty="0" err="1">
                <a:cs typeface="B Yagut"/>
              </a:rPr>
              <a:t>va-entekhabe</a:t>
            </a:r>
            <a:r>
              <a:rPr lang="en-US" sz="2400" dirty="0">
                <a:cs typeface="B Yagut"/>
              </a:rPr>
              <a:t> </a:t>
            </a:r>
            <a:r>
              <a:rPr lang="en-US" sz="2400" dirty="0" smtClean="0">
                <a:cs typeface="B Yagut"/>
              </a:rPr>
              <a:t>raveshhaye-faselegozari-beyn-bardariha-edi2(unit2)</a:t>
            </a:r>
            <a:endParaRPr lang="fa-IR" sz="2400" dirty="0">
              <a:cs typeface="B Yagut"/>
            </a:endParaRPr>
          </a:p>
        </p:txBody>
      </p:sp>
      <p:sp>
        <p:nvSpPr>
          <p:cNvPr id="6" name="Text Placeholder 5"/>
          <p:cNvSpPr>
            <a:spLocks noGrp="1"/>
          </p:cNvSpPr>
          <p:nvPr>
            <p:ph type="body" sz="half" idx="2"/>
          </p:nvPr>
        </p:nvSpPr>
        <p:spPr>
          <a:xfrm>
            <a:off x="251520" y="1628800"/>
            <a:ext cx="3816424" cy="4497363"/>
          </a:xfrm>
        </p:spPr>
        <p:txBody>
          <a:bodyPr>
            <a:normAutofit fontScale="62500" lnSpcReduction="20000"/>
          </a:bodyPr>
          <a:lstStyle/>
          <a:p>
            <a:endParaRPr lang="fa-IR" dirty="0" smtClean="0"/>
          </a:p>
          <a:p>
            <a:endParaRPr lang="fa-IR" dirty="0"/>
          </a:p>
          <a:p>
            <a:endParaRPr lang="fa-IR" dirty="0" smtClean="0"/>
          </a:p>
          <a:p>
            <a:endParaRPr lang="fa-IR" dirty="0"/>
          </a:p>
          <a:p>
            <a:pPr algn="ctr"/>
            <a:endParaRPr lang="fa-IR" sz="3200" dirty="0" smtClean="0">
              <a:latin typeface="B Yagut"/>
            </a:endParaRPr>
          </a:p>
          <a:p>
            <a:pPr algn="ctr"/>
            <a:endParaRPr lang="fa-IR" sz="3200" dirty="0" smtClean="0">
              <a:latin typeface="B Yagut"/>
            </a:endParaRPr>
          </a:p>
          <a:p>
            <a:pPr algn="ctr"/>
            <a:endParaRPr lang="fa-IR" sz="3000" dirty="0" smtClean="0"/>
          </a:p>
          <a:p>
            <a:pPr algn="ctr"/>
            <a:r>
              <a:rPr lang="fa-IR" sz="3000" dirty="0" smtClean="0">
                <a:cs typeface="B Yagut" pitchFamily="2" charset="-78"/>
              </a:rPr>
              <a:t>تکتم </a:t>
            </a:r>
            <a:r>
              <a:rPr lang="fa-IR" sz="3000" dirty="0">
                <a:cs typeface="B Yagut" pitchFamily="2" charset="-78"/>
              </a:rPr>
              <a:t>زرگرانی</a:t>
            </a:r>
          </a:p>
          <a:p>
            <a:pPr algn="ctr"/>
            <a:endParaRPr lang="fa-IR" sz="3000" dirty="0">
              <a:cs typeface="B Yagut" pitchFamily="2" charset="-78"/>
            </a:endParaRPr>
          </a:p>
          <a:p>
            <a:pPr algn="ctr"/>
            <a:r>
              <a:rPr lang="fa-IR" sz="3000" dirty="0">
                <a:cs typeface="B Yagut" pitchFamily="2" charset="-78"/>
              </a:rPr>
              <a:t>کارشناسی مامایی</a:t>
            </a:r>
          </a:p>
          <a:p>
            <a:pPr algn="ctr"/>
            <a:endParaRPr lang="fa-IR" sz="3000" dirty="0">
              <a:cs typeface="B Yagut" pitchFamily="2" charset="-78"/>
            </a:endParaRPr>
          </a:p>
          <a:p>
            <a:pPr algn="ctr"/>
            <a:endParaRPr lang="fa-IR" sz="3000" dirty="0">
              <a:cs typeface="B Yagut" pitchFamily="2" charset="-78"/>
            </a:endParaRPr>
          </a:p>
          <a:p>
            <a:pPr algn="ctr"/>
            <a:r>
              <a:rPr lang="fa-IR" sz="3000" dirty="0">
                <a:cs typeface="B Yagut" pitchFamily="2" charset="-78"/>
              </a:rPr>
              <a:t>مربی مرکز آموزش بهورزی گرگان</a:t>
            </a:r>
          </a:p>
          <a:p>
            <a:pPr algn="ctr"/>
            <a:endParaRPr lang="fa-IR" sz="3000" dirty="0">
              <a:cs typeface="B Yagut" pitchFamily="2" charset="-78"/>
            </a:endParaRPr>
          </a:p>
          <a:p>
            <a:pPr algn="ctr"/>
            <a:endParaRPr lang="fa-IR" sz="3000" dirty="0">
              <a:cs typeface="B Yagut" pitchFamily="2" charset="-78"/>
            </a:endParaRPr>
          </a:p>
          <a:p>
            <a:pPr algn="ctr"/>
            <a:r>
              <a:rPr lang="fa-IR" sz="3000" dirty="0">
                <a:cs typeface="B Yagut" pitchFamily="2" charset="-78"/>
              </a:rPr>
              <a:t>دانشگاه علوم پزشکی و خدمات بهداشتی درمانی گلستان</a:t>
            </a:r>
          </a:p>
        </p:txBody>
      </p:sp>
      <p:pic>
        <p:nvPicPr>
          <p:cNvPr id="7" name="Picture 2" descr="C:\Users\kin\Desktop\تکتم.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47664" y="1556792"/>
            <a:ext cx="1388340" cy="144016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858891" y="1167135"/>
            <a:ext cx="2029723" cy="461665"/>
          </a:xfrm>
          <a:prstGeom prst="rect">
            <a:avLst/>
          </a:prstGeom>
          <a:noFill/>
        </p:spPr>
        <p:txBody>
          <a:bodyPr wrap="none" rtlCol="0">
            <a:spAutoFit/>
          </a:bodyPr>
          <a:lstStyle/>
          <a:p>
            <a:pPr algn="ctr"/>
            <a:r>
              <a:rPr lang="fa-IR" sz="2400" dirty="0" smtClean="0">
                <a:solidFill>
                  <a:prstClr val="black"/>
                </a:solidFill>
                <a:cs typeface="B Yagut" pitchFamily="2" charset="-78"/>
              </a:rPr>
              <a:t>مشخصات مدرس</a:t>
            </a:r>
            <a:endParaRPr lang="en-US" sz="2400" dirty="0">
              <a:solidFill>
                <a:prstClr val="black"/>
              </a:solidFill>
              <a:cs typeface="B Yagut" pitchFamily="2" charset="-78"/>
            </a:endParaRPr>
          </a:p>
        </p:txBody>
      </p:sp>
      <p:pic>
        <p:nvPicPr>
          <p:cNvPr id="8" name="02.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547664" y="7315200"/>
            <a:ext cx="609600" cy="609600"/>
          </a:xfrm>
          <a:prstGeom prst="rect">
            <a:avLst/>
          </a:prstGeom>
        </p:spPr>
      </p:pic>
    </p:spTree>
    <p:extLst>
      <p:ext uri="{BB962C8B-B14F-4D97-AF65-F5344CB8AC3E}">
        <p14:creationId xmlns:p14="http://schemas.microsoft.com/office/powerpoint/2010/main" val="2399532832"/>
      </p:ext>
    </p:extLst>
  </p:cSld>
  <p:clrMapOvr>
    <a:masterClrMapping/>
  </p:clrMapOvr>
  <mc:AlternateContent xmlns:mc="http://schemas.openxmlformats.org/markup-compatibility/2006" xmlns:p14="http://schemas.microsoft.com/office/powerpoint/2010/main">
    <mc:Choice Requires="p14">
      <p:transition spd="slow" p14:dur="2000" advClick="0" advTm="23000"/>
    </mc:Choice>
    <mc:Fallback xmlns="">
      <p:transition spd="slow" advClick="0" advTm="2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2430"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8"/>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25470"/>
          </a:xfrm>
        </p:spPr>
        <p:txBody>
          <a:bodyPr>
            <a:noAutofit/>
          </a:bodyPr>
          <a:lstStyle/>
          <a:p>
            <a:pPr algn="r"/>
            <a:r>
              <a:rPr lang="fa-IR" sz="4000" b="1" dirty="0">
                <a:latin typeface="+mn-lt"/>
                <a:ea typeface="+mn-ea"/>
                <a:cs typeface="B Yagut" pitchFamily="2" charset="-78"/>
              </a:rPr>
              <a:t>زمان شروع استفاده از آی یو دی </a:t>
            </a:r>
          </a:p>
        </p:txBody>
      </p:sp>
      <p:sp>
        <p:nvSpPr>
          <p:cNvPr id="3" name="Content Placeholder 2"/>
          <p:cNvSpPr>
            <a:spLocks noGrp="1"/>
          </p:cNvSpPr>
          <p:nvPr>
            <p:ph idx="1"/>
          </p:nvPr>
        </p:nvSpPr>
        <p:spPr>
          <a:xfrm>
            <a:off x="457200" y="1714488"/>
            <a:ext cx="8229600" cy="3500462"/>
          </a:xfrm>
        </p:spPr>
        <p:txBody>
          <a:bodyPr>
            <a:normAutofit/>
          </a:bodyPr>
          <a:lstStyle/>
          <a:p>
            <a:pPr>
              <a:buNone/>
            </a:pPr>
            <a:r>
              <a:rPr lang="fa-IR" sz="2400" dirty="0" smtClean="0">
                <a:cs typeface="B Yagut" pitchFamily="2" charset="-78"/>
              </a:rPr>
              <a:t>1- در زمان قاعدگی </a:t>
            </a:r>
          </a:p>
          <a:p>
            <a:pPr>
              <a:buNone/>
            </a:pPr>
            <a:endParaRPr lang="fa-IR" sz="2400" dirty="0" smtClean="0">
              <a:cs typeface="B Yagut" pitchFamily="2" charset="-78"/>
            </a:endParaRPr>
          </a:p>
          <a:p>
            <a:pPr>
              <a:buNone/>
            </a:pPr>
            <a:r>
              <a:rPr lang="fa-IR" sz="2400" dirty="0" smtClean="0">
                <a:cs typeface="B Yagut" pitchFamily="2" charset="-78"/>
              </a:rPr>
              <a:t>2- پس از زایمان ( طبیعی ، سزارین ) </a:t>
            </a:r>
          </a:p>
          <a:p>
            <a:pPr>
              <a:buNone/>
            </a:pPr>
            <a:endParaRPr lang="fa-IR" sz="2400" dirty="0" smtClean="0">
              <a:cs typeface="B Yagut" pitchFamily="2" charset="-78"/>
            </a:endParaRPr>
          </a:p>
          <a:p>
            <a:pPr>
              <a:buNone/>
            </a:pPr>
            <a:r>
              <a:rPr lang="fa-IR" sz="2400" dirty="0" smtClean="0">
                <a:cs typeface="B Yagut" pitchFamily="2" charset="-78"/>
              </a:rPr>
              <a:t>3- پس از سقط یا کورتاژ </a:t>
            </a:r>
          </a:p>
          <a:p>
            <a:pPr>
              <a:buNone/>
            </a:pPr>
            <a:endParaRPr lang="fa-IR" sz="2400" dirty="0" smtClean="0">
              <a:cs typeface="B Yagut" pitchFamily="2" charset="-78"/>
            </a:endParaRPr>
          </a:p>
          <a:p>
            <a:pPr>
              <a:buNone/>
            </a:pPr>
            <a:r>
              <a:rPr lang="fa-IR" sz="2400" dirty="0" smtClean="0">
                <a:cs typeface="B Yagut" pitchFamily="2" charset="-78"/>
              </a:rPr>
              <a:t>4- در مادران شیر دهی که قاعدگی آنها بر نگشته است . </a:t>
            </a:r>
            <a:endParaRPr lang="fa-IR" sz="2400" dirty="0">
              <a:cs typeface="B Yagut" pitchFamily="2" charset="-78"/>
            </a:endParaRPr>
          </a:p>
        </p:txBody>
      </p:sp>
      <p:pic>
        <p:nvPicPr>
          <p:cNvPr id="4" name="19.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187624" y="7245424"/>
            <a:ext cx="609600" cy="609600"/>
          </a:xfrm>
          <a:prstGeom prst="rect">
            <a:avLst/>
          </a:prstGeom>
        </p:spPr>
      </p:pic>
    </p:spTree>
    <p:extLst>
      <p:ext uri="{BB962C8B-B14F-4D97-AF65-F5344CB8AC3E}">
        <p14:creationId xmlns:p14="http://schemas.microsoft.com/office/powerpoint/2010/main" val="2491675656"/>
      </p:ext>
    </p:extLst>
  </p:cSld>
  <p:clrMapOvr>
    <a:masterClrMapping/>
  </p:clrMapOvr>
  <mc:AlternateContent xmlns:mc="http://schemas.openxmlformats.org/markup-compatibility/2006" xmlns:p14="http://schemas.microsoft.com/office/powerpoint/2010/main">
    <mc:Choice Requires="p14">
      <p:transition spd="slow" p14:dur="2000" advClick="0" advTm="25000"/>
    </mc:Choice>
    <mc:Fallback xmlns="">
      <p:transition spd="slow" advClick="0" advTm="2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419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88640"/>
            <a:ext cx="8229600" cy="796908"/>
          </a:xfrm>
        </p:spPr>
        <p:txBody>
          <a:bodyPr>
            <a:normAutofit/>
          </a:bodyPr>
          <a:lstStyle/>
          <a:p>
            <a:pPr algn="r"/>
            <a:r>
              <a:rPr lang="fa-IR" sz="4000" b="1" dirty="0">
                <a:latin typeface="+mn-lt"/>
                <a:ea typeface="+mn-ea"/>
                <a:cs typeface="B Yagut" pitchFamily="2" charset="-78"/>
              </a:rPr>
              <a:t>خروج </a:t>
            </a:r>
            <a:r>
              <a:rPr lang="en-US" sz="4000" b="1" dirty="0">
                <a:latin typeface="+mn-lt"/>
                <a:ea typeface="+mn-ea"/>
                <a:cs typeface="B Yagut" pitchFamily="2" charset="-78"/>
              </a:rPr>
              <a:t>IUD</a:t>
            </a:r>
            <a:r>
              <a:rPr lang="en-US" b="1" dirty="0">
                <a:latin typeface="+mn-lt"/>
                <a:ea typeface="+mn-ea"/>
                <a:cs typeface="B Yagut" pitchFamily="2" charset="-78"/>
              </a:rPr>
              <a:t> </a:t>
            </a:r>
            <a:endParaRPr lang="fa-IR" b="1" dirty="0">
              <a:latin typeface="+mn-lt"/>
              <a:ea typeface="+mn-ea"/>
              <a:cs typeface="B Yagut" pitchFamily="2" charset="-78"/>
            </a:endParaRPr>
          </a:p>
        </p:txBody>
      </p:sp>
      <p:sp>
        <p:nvSpPr>
          <p:cNvPr id="3" name="Content Placeholder 2"/>
          <p:cNvSpPr>
            <a:spLocks noGrp="1"/>
          </p:cNvSpPr>
          <p:nvPr>
            <p:ph idx="1"/>
          </p:nvPr>
        </p:nvSpPr>
        <p:spPr>
          <a:xfrm>
            <a:off x="457200" y="1600201"/>
            <a:ext cx="8229600" cy="2686056"/>
          </a:xfrm>
        </p:spPr>
        <p:txBody>
          <a:bodyPr>
            <a:normAutofit/>
          </a:bodyPr>
          <a:lstStyle/>
          <a:p>
            <a:pPr marL="0" indent="0">
              <a:lnSpc>
                <a:spcPct val="160000"/>
              </a:lnSpc>
              <a:buNone/>
            </a:pPr>
            <a:r>
              <a:rPr lang="fa-IR" sz="2400" dirty="0" smtClean="0">
                <a:cs typeface="B Yagut" pitchFamily="2" charset="-78"/>
              </a:rPr>
              <a:t>خروج</a:t>
            </a:r>
            <a:r>
              <a:rPr lang="en-US" sz="2400" dirty="0" smtClean="0">
                <a:cs typeface="B Yagut" pitchFamily="2" charset="-78"/>
              </a:rPr>
              <a:t>IUD</a:t>
            </a:r>
            <a:r>
              <a:rPr lang="fa-IR" sz="2400" dirty="0" smtClean="0">
                <a:cs typeface="B Yagut" pitchFamily="2" charset="-78"/>
              </a:rPr>
              <a:t> زودتراز </a:t>
            </a:r>
            <a:r>
              <a:rPr lang="fa-IR" sz="2400" dirty="0">
                <a:cs typeface="B Yagut" pitchFamily="2" charset="-78"/>
              </a:rPr>
              <a:t>پایان مدت </a:t>
            </a:r>
            <a:r>
              <a:rPr lang="fa-IR" sz="2400" dirty="0" smtClean="0">
                <a:cs typeface="B Yagut" pitchFamily="2" charset="-78"/>
              </a:rPr>
              <a:t>اثرو بدون تمایل به بارداری:</a:t>
            </a:r>
          </a:p>
          <a:p>
            <a:pPr marL="0" indent="0">
              <a:lnSpc>
                <a:spcPct val="160000"/>
              </a:lnSpc>
              <a:buNone/>
            </a:pPr>
            <a:r>
              <a:rPr lang="fa-IR" sz="2400" dirty="0" smtClean="0">
                <a:cs typeface="B Yagut" pitchFamily="2" charset="-78"/>
              </a:rPr>
              <a:t>الف-خروج در دوران قاعدگی </a:t>
            </a:r>
          </a:p>
          <a:p>
            <a:pPr marL="0" indent="0">
              <a:lnSpc>
                <a:spcPct val="160000"/>
              </a:lnSpc>
              <a:buNone/>
            </a:pPr>
            <a:r>
              <a:rPr lang="fa-IR" sz="2400" dirty="0" smtClean="0">
                <a:cs typeface="B Yagut" pitchFamily="2" charset="-78"/>
              </a:rPr>
              <a:t>ب-ارجاع  به مرکز ارایه خدمت وخروج آن </a:t>
            </a:r>
          </a:p>
          <a:p>
            <a:pPr marL="0" indent="0">
              <a:lnSpc>
                <a:spcPct val="160000"/>
              </a:lnSpc>
              <a:buNone/>
            </a:pPr>
            <a:r>
              <a:rPr lang="fa-IR" sz="2400" dirty="0" smtClean="0">
                <a:cs typeface="B Yagut" pitchFamily="2" charset="-78"/>
              </a:rPr>
              <a:t>ج - استفاده از یک روش دیگر پیشگیری</a:t>
            </a:r>
          </a:p>
          <a:p>
            <a:pPr>
              <a:lnSpc>
                <a:spcPct val="160000"/>
              </a:lnSpc>
              <a:buNone/>
            </a:pPr>
            <a:endParaRPr lang="fa-IR" sz="2400" dirty="0" smtClean="0">
              <a:cs typeface="B Yagut" pitchFamily="2" charset="-78"/>
            </a:endParaRPr>
          </a:p>
        </p:txBody>
      </p:sp>
      <p:pic>
        <p:nvPicPr>
          <p:cNvPr id="4" name="20.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2123728" y="7461448"/>
            <a:ext cx="609600" cy="609600"/>
          </a:xfrm>
          <a:prstGeom prst="rect">
            <a:avLst/>
          </a:prstGeom>
        </p:spPr>
      </p:pic>
    </p:spTree>
    <p:extLst>
      <p:ext uri="{BB962C8B-B14F-4D97-AF65-F5344CB8AC3E}">
        <p14:creationId xmlns:p14="http://schemas.microsoft.com/office/powerpoint/2010/main" val="233121187"/>
      </p:ext>
    </p:extLst>
  </p:cSld>
  <p:clrMapOvr>
    <a:masterClrMapping/>
  </p:clrMapOvr>
  <mc:AlternateContent xmlns:mc="http://schemas.openxmlformats.org/markup-compatibility/2006" xmlns:p14="http://schemas.microsoft.com/office/powerpoint/2010/main">
    <mc:Choice Requires="p14">
      <p:transition spd="slow" p14:dur="2000" advClick="0" advTm="39000"/>
    </mc:Choice>
    <mc:Fallback xmlns="">
      <p:transition spd="slow" advClick="0" advTm="39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891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4000" b="1" dirty="0">
                <a:latin typeface="+mn-lt"/>
                <a:ea typeface="+mn-ea"/>
                <a:cs typeface="B Yagut" pitchFamily="2" charset="-78"/>
              </a:rPr>
              <a:t>بستن لوله های </a:t>
            </a:r>
            <a:r>
              <a:rPr lang="fa-IR" sz="4000" b="1" dirty="0" smtClean="0">
                <a:latin typeface="+mn-lt"/>
                <a:ea typeface="+mn-ea"/>
                <a:cs typeface="B Yagut" pitchFamily="2" charset="-78"/>
              </a:rPr>
              <a:t>رحمی</a:t>
            </a:r>
            <a:endParaRPr lang="fa-IR" sz="4000" b="1" dirty="0">
              <a:latin typeface="+mn-lt"/>
              <a:ea typeface="+mn-ea"/>
              <a:cs typeface="B Yagut" pitchFamily="2" charset="-78"/>
            </a:endParaRPr>
          </a:p>
        </p:txBody>
      </p:sp>
      <p:sp>
        <p:nvSpPr>
          <p:cNvPr id="3" name="Content Placeholder 2"/>
          <p:cNvSpPr>
            <a:spLocks noGrp="1"/>
          </p:cNvSpPr>
          <p:nvPr>
            <p:ph idx="1"/>
          </p:nvPr>
        </p:nvSpPr>
        <p:spPr>
          <a:xfrm>
            <a:off x="428596" y="3786190"/>
            <a:ext cx="8501122" cy="2071702"/>
          </a:xfrm>
        </p:spPr>
        <p:txBody>
          <a:bodyPr>
            <a:normAutofit/>
          </a:bodyPr>
          <a:lstStyle/>
          <a:p>
            <a:pPr algn="just">
              <a:buNone/>
            </a:pPr>
            <a:r>
              <a:rPr lang="fa-IR" b="1" dirty="0" smtClean="0">
                <a:cs typeface="B Yagut" pitchFamily="2" charset="-78"/>
              </a:rPr>
              <a:t>    </a:t>
            </a:r>
            <a:r>
              <a:rPr lang="fa-IR" sz="2400" dirty="0" smtClean="0">
                <a:solidFill>
                  <a:prstClr val="black"/>
                </a:solidFill>
                <a:cs typeface="B Yagut" pitchFamily="2" charset="-78"/>
              </a:rPr>
              <a:t>به دنبال ابلاغ سیاستهای کلی جمعیت(1393)برنامه باروری سالم و فرزندآوری در راستای ارتقای نرخ باروری کلی و با هدف ترویج رفتار باروری سالم، خدمت مراقبت باروری ویژه(بستن لوله های رحمی)، فقط برای زنان واجد شرایط پزشکی ، جهت کاهش مرگ و عوارض دوران بارداری انجام می شود.   </a:t>
            </a:r>
            <a:endParaRPr lang="fa-IR" dirty="0" smtClean="0">
              <a:solidFill>
                <a:prstClr val="black"/>
              </a:solidFill>
              <a:cs typeface="B Yagut" pitchFamily="2" charset="-78"/>
            </a:endParaRPr>
          </a:p>
          <a:p>
            <a:pPr algn="just">
              <a:buNone/>
            </a:pPr>
            <a:endParaRPr lang="fa-IR" b="1" dirty="0" smtClean="0">
              <a:cs typeface="B Yagut" pitchFamily="2" charset="-78"/>
            </a:endParaRPr>
          </a:p>
        </p:txBody>
      </p:sp>
      <p:pic>
        <p:nvPicPr>
          <p:cNvPr id="14339" name="Picture 3" descr="C:\Users\Emdad Rayaneh\Desktop\توبکتومی\3_29.jpg"/>
          <p:cNvPicPr>
            <a:picLocks noChangeAspect="1" noChangeArrowheads="1"/>
          </p:cNvPicPr>
          <p:nvPr/>
        </p:nvPicPr>
        <p:blipFill>
          <a:blip r:embed="rId4"/>
          <a:srcRect/>
          <a:stretch>
            <a:fillRect/>
          </a:stretch>
        </p:blipFill>
        <p:spPr bwMode="auto">
          <a:xfrm>
            <a:off x="571472" y="571480"/>
            <a:ext cx="3712496" cy="2568009"/>
          </a:xfrm>
          <a:prstGeom prst="rect">
            <a:avLst/>
          </a:prstGeom>
          <a:noFill/>
        </p:spPr>
      </p:pic>
      <p:pic>
        <p:nvPicPr>
          <p:cNvPr id="5" name="22.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122920" y="7467600"/>
            <a:ext cx="609600" cy="609600"/>
          </a:xfrm>
          <a:prstGeom prst="rect">
            <a:avLst/>
          </a:prstGeom>
        </p:spPr>
      </p:pic>
    </p:spTree>
    <p:extLst>
      <p:ext uri="{BB962C8B-B14F-4D97-AF65-F5344CB8AC3E}">
        <p14:creationId xmlns:p14="http://schemas.microsoft.com/office/powerpoint/2010/main" val="1749675806"/>
      </p:ext>
    </p:extLst>
  </p:cSld>
  <p:clrMapOvr>
    <a:masterClrMapping/>
  </p:clrMapOvr>
  <mc:AlternateContent xmlns:mc="http://schemas.openxmlformats.org/markup-compatibility/2006" xmlns:p14="http://schemas.microsoft.com/office/powerpoint/2010/main">
    <mc:Choice Requires="p14">
      <p:transition spd="slow" p14:dur="2000" advClick="0" advTm="45000"/>
    </mc:Choice>
    <mc:Fallback xmlns="">
      <p:transition spd="slow" advClick="0" advTm="4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421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2536" y="274638"/>
            <a:ext cx="9396536" cy="1143000"/>
          </a:xfrm>
        </p:spPr>
        <p:txBody>
          <a:bodyPr>
            <a:normAutofit/>
          </a:bodyPr>
          <a:lstStyle/>
          <a:p>
            <a:pPr algn="r"/>
            <a:r>
              <a:rPr lang="fa-IR" sz="2800" dirty="0" smtClean="0">
                <a:latin typeface="+mn-lt"/>
                <a:ea typeface="+mn-ea"/>
                <a:cs typeface="B Yagut" pitchFamily="2" charset="-78"/>
              </a:rPr>
              <a:t>فرآیندارایه خدمت مراقبت باروری ویژه(بستن لوله های رحمی)توسط بهورز</a:t>
            </a:r>
            <a:endParaRPr lang="fa-IR" sz="2800" dirty="0">
              <a:latin typeface="+mn-lt"/>
              <a:ea typeface="+mn-ea"/>
              <a:cs typeface="B Yagut" pitchFamily="2" charset="-78"/>
            </a:endParaRPr>
          </a:p>
        </p:txBody>
      </p:sp>
      <p:sp>
        <p:nvSpPr>
          <p:cNvPr id="3" name="Content Placeholder 2"/>
          <p:cNvSpPr>
            <a:spLocks noGrp="1"/>
          </p:cNvSpPr>
          <p:nvPr>
            <p:ph idx="1"/>
          </p:nvPr>
        </p:nvSpPr>
        <p:spPr/>
        <p:txBody>
          <a:bodyPr>
            <a:normAutofit/>
          </a:bodyPr>
          <a:lstStyle/>
          <a:p>
            <a:r>
              <a:rPr lang="fa-IR" sz="2800" dirty="0" smtClean="0">
                <a:cs typeface="B Yagut" pitchFamily="2" charset="-78"/>
              </a:rPr>
              <a:t>مشاوره با فرد و همسر وی</a:t>
            </a:r>
          </a:p>
          <a:p>
            <a:r>
              <a:rPr lang="fa-IR" sz="2800" dirty="0" smtClean="0">
                <a:cs typeface="B Yagut" pitchFamily="2" charset="-78"/>
              </a:rPr>
              <a:t>تاکید بر عوارض</a:t>
            </a:r>
          </a:p>
          <a:p>
            <a:r>
              <a:rPr lang="fa-IR" sz="2800" dirty="0" smtClean="0">
                <a:cs typeface="B Yagut" pitchFamily="2" charset="-78"/>
              </a:rPr>
              <a:t>توضیح کامل فرآیند ارایه خدمت</a:t>
            </a:r>
          </a:p>
        </p:txBody>
      </p:sp>
      <p:pic>
        <p:nvPicPr>
          <p:cNvPr id="4" name="23.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524000" y="72390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73000"/>
    </mc:Choice>
    <mc:Fallback xmlns="">
      <p:transition spd="slow" advTm="7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2492"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marL="342900" lvl="0" indent="-342900" algn="r">
              <a:spcBef>
                <a:spcPct val="20000"/>
              </a:spcBef>
            </a:pPr>
            <a:r>
              <a:rPr lang="fa-IR" sz="4000" b="1" dirty="0">
                <a:solidFill>
                  <a:prstClr val="black"/>
                </a:solidFill>
                <a:ea typeface="+mn-ea"/>
                <a:cs typeface="B Yagut" pitchFamily="2" charset="-78"/>
              </a:rPr>
              <a:t>مکانیسم </a:t>
            </a:r>
            <a:r>
              <a:rPr lang="fa-IR" sz="4000" b="1" dirty="0" smtClean="0">
                <a:solidFill>
                  <a:prstClr val="black"/>
                </a:solidFill>
                <a:ea typeface="+mn-ea"/>
                <a:cs typeface="B Yagut" pitchFamily="2" charset="-78"/>
              </a:rPr>
              <a:t>عمل توبکتومی</a:t>
            </a:r>
            <a:r>
              <a:rPr lang="fa-IR" sz="2800" b="1" dirty="0">
                <a:solidFill>
                  <a:prstClr val="black"/>
                </a:solidFill>
                <a:ea typeface="+mn-ea"/>
                <a:cs typeface="B Yagut" pitchFamily="2" charset="-78"/>
              </a:rPr>
              <a:t/>
            </a:r>
            <a:br>
              <a:rPr lang="fa-IR" sz="2800" b="1" dirty="0">
                <a:solidFill>
                  <a:prstClr val="black"/>
                </a:solidFill>
                <a:ea typeface="+mn-ea"/>
                <a:cs typeface="B Yagut" pitchFamily="2" charset="-78"/>
              </a:rPr>
            </a:br>
            <a:endParaRPr lang="en-US" dirty="0"/>
          </a:p>
        </p:txBody>
      </p:sp>
      <p:sp>
        <p:nvSpPr>
          <p:cNvPr id="3" name="Content Placeholder 2"/>
          <p:cNvSpPr>
            <a:spLocks noGrp="1"/>
          </p:cNvSpPr>
          <p:nvPr>
            <p:ph idx="1"/>
          </p:nvPr>
        </p:nvSpPr>
        <p:spPr>
          <a:xfrm>
            <a:off x="107504" y="1484784"/>
            <a:ext cx="9036496" cy="3196952"/>
          </a:xfrm>
        </p:spPr>
        <p:txBody>
          <a:bodyPr/>
          <a:lstStyle/>
          <a:p>
            <a:pPr lvl="0" algn="just"/>
            <a:r>
              <a:rPr lang="fa-IR" sz="2800" dirty="0" smtClean="0">
                <a:solidFill>
                  <a:prstClr val="black"/>
                </a:solidFill>
                <a:cs typeface="B Yagut" pitchFamily="2" charset="-78"/>
              </a:rPr>
              <a:t>با </a:t>
            </a:r>
            <a:r>
              <a:rPr lang="fa-IR" sz="2800" dirty="0">
                <a:solidFill>
                  <a:prstClr val="black"/>
                </a:solidFill>
                <a:cs typeface="B Yagut" pitchFamily="2" charset="-78"/>
              </a:rPr>
              <a:t>بسته شدن لوله های رحمی ( حد فاصل رحم و تخمدان ها ) از رسیدن اسپرم و تخمک به یکدیگر و تشکیل سلول تخم جلوگیری بعمل می آید . </a:t>
            </a:r>
          </a:p>
          <a:p>
            <a:pPr marL="0" lvl="0" indent="0" algn="just">
              <a:buNone/>
            </a:pPr>
            <a:endParaRPr lang="fa-IR" sz="2800" dirty="0">
              <a:solidFill>
                <a:prstClr val="black"/>
              </a:solidFill>
              <a:cs typeface="B Yagut" pitchFamily="2" charset="-78"/>
            </a:endParaRPr>
          </a:p>
          <a:p>
            <a:pPr marL="0" lvl="0" indent="0">
              <a:buNone/>
            </a:pPr>
            <a:r>
              <a:rPr lang="fa-IR" sz="3600" dirty="0">
                <a:solidFill>
                  <a:prstClr val="black"/>
                </a:solidFill>
                <a:cs typeface="B Yagut" pitchFamily="2" charset="-78"/>
              </a:rPr>
              <a:t>    </a:t>
            </a:r>
            <a:r>
              <a:rPr lang="fa-IR" dirty="0">
                <a:solidFill>
                  <a:prstClr val="black"/>
                </a:solidFill>
                <a:cs typeface="B Yagut" pitchFamily="2" charset="-78"/>
              </a:rPr>
              <a:t>  اثربخشی روش بیش از 99% است.</a:t>
            </a:r>
            <a:endParaRPr lang="fa-IR" sz="3600" dirty="0">
              <a:solidFill>
                <a:prstClr val="black"/>
              </a:solidFill>
              <a:cs typeface="B Yagut" pitchFamily="2" charset="-78"/>
            </a:endParaRPr>
          </a:p>
          <a:p>
            <a:endParaRPr lang="en-US" dirty="0"/>
          </a:p>
        </p:txBody>
      </p:sp>
      <p:pic>
        <p:nvPicPr>
          <p:cNvPr id="4" name="22.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475656" y="7173416"/>
            <a:ext cx="609600" cy="609600"/>
          </a:xfrm>
          <a:prstGeom prst="rect">
            <a:avLst/>
          </a:prstGeom>
        </p:spPr>
      </p:pic>
    </p:spTree>
    <p:extLst>
      <p:ext uri="{BB962C8B-B14F-4D97-AF65-F5344CB8AC3E}">
        <p14:creationId xmlns:p14="http://schemas.microsoft.com/office/powerpoint/2010/main" val="4126179756"/>
      </p:ext>
    </p:extLst>
  </p:cSld>
  <p:clrMapOvr>
    <a:masterClrMapping/>
  </p:clrMapOvr>
  <mc:AlternateContent xmlns:mc="http://schemas.openxmlformats.org/markup-compatibility/2006" xmlns:p14="http://schemas.microsoft.com/office/powerpoint/2010/main">
    <mc:Choice Requires="p14">
      <p:transition spd="slow" p14:dur="2000" advTm="20000"/>
    </mc:Choice>
    <mc:Fallback xmlns="">
      <p:transition spd="slow" advTm="20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941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a:r>
              <a:rPr lang="fa-IR" sz="4000" dirty="0">
                <a:solidFill>
                  <a:prstClr val="black"/>
                </a:solidFill>
                <a:cs typeface="B Yagut" pitchFamily="2" charset="-78"/>
              </a:rPr>
              <a:t>موارد </a:t>
            </a:r>
            <a:r>
              <a:rPr lang="fa-IR" sz="4000" dirty="0" smtClean="0">
                <a:solidFill>
                  <a:prstClr val="black"/>
                </a:solidFill>
                <a:cs typeface="B Yagut" pitchFamily="2" charset="-78"/>
              </a:rPr>
              <a:t>مجاز(اندیکاسیونهای)بستن لوله های رحمی</a:t>
            </a:r>
            <a:endParaRPr lang="fa-IR" dirty="0"/>
          </a:p>
        </p:txBody>
      </p:sp>
      <p:sp>
        <p:nvSpPr>
          <p:cNvPr id="3" name="Content Placeholder 2"/>
          <p:cNvSpPr>
            <a:spLocks noGrp="1"/>
          </p:cNvSpPr>
          <p:nvPr>
            <p:ph sz="half" idx="1"/>
          </p:nvPr>
        </p:nvSpPr>
        <p:spPr>
          <a:xfrm>
            <a:off x="142844" y="1600200"/>
            <a:ext cx="4000528" cy="4829196"/>
          </a:xfrm>
        </p:spPr>
        <p:txBody>
          <a:bodyPr>
            <a:normAutofit/>
          </a:bodyPr>
          <a:lstStyle/>
          <a:p>
            <a:pPr lvl="0"/>
            <a:r>
              <a:rPr lang="fa-IR" dirty="0">
                <a:cs typeface="B Yagut" pitchFamily="2" charset="-78"/>
              </a:rPr>
              <a:t>بیماریهای زنان و مامایی</a:t>
            </a:r>
          </a:p>
          <a:p>
            <a:pPr lvl="0"/>
            <a:r>
              <a:rPr lang="fa-IR" dirty="0">
                <a:cs typeface="B Yagut" pitchFamily="2" charset="-78"/>
              </a:rPr>
              <a:t>بیماریهای مغز و اعصاب</a:t>
            </a:r>
          </a:p>
          <a:p>
            <a:pPr lvl="0"/>
            <a:r>
              <a:rPr lang="fa-IR" dirty="0">
                <a:cs typeface="B Yagut" pitchFamily="2" charset="-78"/>
              </a:rPr>
              <a:t>بیماریهای پوستی</a:t>
            </a:r>
          </a:p>
          <a:p>
            <a:pPr lvl="0"/>
            <a:r>
              <a:rPr lang="fa-IR" dirty="0" smtClean="0">
                <a:cs typeface="B Yagut" pitchFamily="2" charset="-78"/>
              </a:rPr>
              <a:t>بیماریهای تنفسی</a:t>
            </a:r>
          </a:p>
          <a:p>
            <a:pPr lvl="0"/>
            <a:r>
              <a:rPr lang="fa-IR" dirty="0" smtClean="0">
                <a:cs typeface="B Yagut" pitchFamily="2" charset="-78"/>
              </a:rPr>
              <a:t>بیماریهای بافت همبند</a:t>
            </a:r>
          </a:p>
          <a:p>
            <a:pPr lvl="0"/>
            <a:r>
              <a:rPr lang="fa-IR" dirty="0">
                <a:cs typeface="B Yagut" pitchFamily="2" charset="-78"/>
              </a:rPr>
              <a:t>بیماریهای کلیوی</a:t>
            </a:r>
          </a:p>
          <a:p>
            <a:pPr lvl="0"/>
            <a:endParaRPr lang="fa-IR" sz="2400" dirty="0">
              <a:solidFill>
                <a:srgbClr val="FF0000"/>
              </a:solidFill>
              <a:cs typeface="B Yagut" pitchFamily="2" charset="-78"/>
            </a:endParaRPr>
          </a:p>
          <a:p>
            <a:pPr marL="0" indent="0">
              <a:buNone/>
            </a:pPr>
            <a:endParaRPr lang="fa-IR" dirty="0"/>
          </a:p>
        </p:txBody>
      </p:sp>
      <p:sp>
        <p:nvSpPr>
          <p:cNvPr id="4" name="Content Placeholder 3"/>
          <p:cNvSpPr>
            <a:spLocks noGrp="1"/>
          </p:cNvSpPr>
          <p:nvPr>
            <p:ph sz="half" idx="2"/>
          </p:nvPr>
        </p:nvSpPr>
        <p:spPr>
          <a:xfrm>
            <a:off x="4214810" y="1600200"/>
            <a:ext cx="4471990" cy="4472006"/>
          </a:xfrm>
        </p:spPr>
        <p:txBody>
          <a:bodyPr>
            <a:normAutofit/>
          </a:bodyPr>
          <a:lstStyle/>
          <a:p>
            <a:pPr lvl="0"/>
            <a:r>
              <a:rPr lang="fa-IR" dirty="0">
                <a:cs typeface="B Yagut" pitchFamily="2" charset="-78"/>
              </a:rPr>
              <a:t>بیماریهای قلبی </a:t>
            </a:r>
            <a:endParaRPr lang="fa-IR" dirty="0" smtClean="0">
              <a:cs typeface="B Yagut" pitchFamily="2" charset="-78"/>
            </a:endParaRPr>
          </a:p>
          <a:p>
            <a:pPr lvl="0"/>
            <a:r>
              <a:rPr lang="fa-IR" dirty="0" smtClean="0">
                <a:cs typeface="B Yagut" pitchFamily="2" charset="-78"/>
              </a:rPr>
              <a:t>سرطان </a:t>
            </a:r>
            <a:r>
              <a:rPr lang="fa-IR" dirty="0">
                <a:cs typeface="B Yagut" pitchFamily="2" charset="-78"/>
              </a:rPr>
              <a:t>ها</a:t>
            </a:r>
          </a:p>
          <a:p>
            <a:pPr lvl="0"/>
            <a:r>
              <a:rPr lang="fa-IR" dirty="0">
                <a:cs typeface="B Yagut" pitchFamily="2" charset="-78"/>
              </a:rPr>
              <a:t>بیماریهای </a:t>
            </a:r>
            <a:r>
              <a:rPr lang="fa-IR" dirty="0" smtClean="0">
                <a:cs typeface="B Yagut" pitchFamily="2" charset="-78"/>
              </a:rPr>
              <a:t>روان</a:t>
            </a:r>
          </a:p>
          <a:p>
            <a:pPr lvl="0"/>
            <a:r>
              <a:rPr lang="fa-IR" dirty="0" smtClean="0">
                <a:cs typeface="B Yagut" pitchFamily="2" charset="-78"/>
              </a:rPr>
              <a:t>بیماریهای گوارشی</a:t>
            </a:r>
          </a:p>
          <a:p>
            <a:pPr lvl="0"/>
            <a:r>
              <a:rPr lang="fa-IR" dirty="0" smtClean="0">
                <a:cs typeface="B Yagut" pitchFamily="2" charset="-78"/>
              </a:rPr>
              <a:t>بیماریهای خون</a:t>
            </a:r>
          </a:p>
          <a:p>
            <a:pPr lvl="0"/>
            <a:r>
              <a:rPr lang="fa-IR" dirty="0" smtClean="0">
                <a:cs typeface="B Yagut" pitchFamily="2" charset="-78"/>
              </a:rPr>
              <a:t>بیماریهای </a:t>
            </a:r>
            <a:r>
              <a:rPr lang="fa-IR" dirty="0">
                <a:cs typeface="B Yagut" pitchFamily="2" charset="-78"/>
              </a:rPr>
              <a:t>عفونی</a:t>
            </a:r>
          </a:p>
          <a:p>
            <a:pPr lvl="0"/>
            <a:r>
              <a:rPr lang="fa-IR" dirty="0" smtClean="0">
                <a:cs typeface="B Yagut" pitchFamily="2" charset="-78"/>
              </a:rPr>
              <a:t>ژنتیک</a:t>
            </a:r>
            <a:endParaRPr lang="fa-IR" dirty="0">
              <a:cs typeface="B Yagut" pitchFamily="2" charset="-78"/>
            </a:endParaRPr>
          </a:p>
          <a:p>
            <a:pPr marL="0" indent="0">
              <a:buNone/>
            </a:pPr>
            <a:endParaRPr lang="fa-IR" sz="3200" dirty="0"/>
          </a:p>
        </p:txBody>
      </p:sp>
      <p:pic>
        <p:nvPicPr>
          <p:cNvPr id="5" name="23.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619672" y="7389440"/>
            <a:ext cx="609600" cy="609600"/>
          </a:xfrm>
          <a:prstGeom prst="rect">
            <a:avLst/>
          </a:prstGeom>
        </p:spPr>
      </p:pic>
    </p:spTree>
    <p:extLst>
      <p:ext uri="{BB962C8B-B14F-4D97-AF65-F5344CB8AC3E}">
        <p14:creationId xmlns:p14="http://schemas.microsoft.com/office/powerpoint/2010/main" val="1082939656"/>
      </p:ext>
    </p:extLst>
  </p:cSld>
  <p:clrMapOvr>
    <a:masterClrMapping/>
  </p:clrMapOvr>
  <mc:AlternateContent xmlns:mc="http://schemas.openxmlformats.org/markup-compatibility/2006" xmlns:p14="http://schemas.microsoft.com/office/powerpoint/2010/main">
    <mc:Choice Requires="p14">
      <p:transition spd="slow" p14:dur="2000" advClick="0" advTm="45000"/>
    </mc:Choice>
    <mc:Fallback xmlns="">
      <p:transition spd="slow" advClick="0" advTm="4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4442"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1691264612"/>
              </p:ext>
            </p:extLst>
          </p:nvPr>
        </p:nvGraphicFramePr>
        <p:xfrm>
          <a:off x="0" y="0"/>
          <a:ext cx="9144000" cy="6857999"/>
        </p:xfrm>
        <a:graphic>
          <a:graphicData uri="http://schemas.openxmlformats.org/drawingml/2006/table">
            <a:tbl>
              <a:tblPr rtl="1" firstRow="1" firstCol="1" bandRow="1"/>
              <a:tblGrid>
                <a:gridCol w="3203240"/>
                <a:gridCol w="1991312"/>
                <a:gridCol w="3949448"/>
              </a:tblGrid>
              <a:tr h="1014048">
                <a:tc>
                  <a:txBody>
                    <a:bodyPr/>
                    <a:lstStyle/>
                    <a:p>
                      <a:pPr algn="ctr" rtl="1">
                        <a:lnSpc>
                          <a:spcPct val="115000"/>
                        </a:lnSpc>
                        <a:spcAft>
                          <a:spcPts val="0"/>
                        </a:spcAft>
                      </a:pPr>
                      <a:r>
                        <a:rPr lang="fa-IR" sz="2000" b="1" kern="1200" dirty="0" smtClean="0">
                          <a:solidFill>
                            <a:schemeClr val="tx1"/>
                          </a:solidFill>
                          <a:latin typeface="+mn-lt"/>
                          <a:ea typeface="+mn-ea"/>
                          <a:cs typeface="B Yagut" pitchFamily="2" charset="-78"/>
                        </a:rPr>
                        <a:t>نتیجه ارزیابی</a:t>
                      </a:r>
                    </a:p>
                    <a:p>
                      <a:pPr algn="ctr" rtl="1">
                        <a:lnSpc>
                          <a:spcPct val="115000"/>
                        </a:lnSpc>
                        <a:spcAft>
                          <a:spcPts val="0"/>
                        </a:spcAft>
                      </a:pPr>
                      <a:r>
                        <a:rPr lang="fa-IR" sz="2000" b="1" kern="1200" dirty="0" smtClean="0">
                          <a:solidFill>
                            <a:schemeClr val="tx1"/>
                          </a:solidFill>
                          <a:latin typeface="+mn-lt"/>
                          <a:ea typeface="+mn-ea"/>
                          <a:cs typeface="B Yagut" pitchFamily="2" charset="-78"/>
                        </a:rPr>
                        <a:t>(مراجعه اول)</a:t>
                      </a:r>
                    </a:p>
                  </a:txBody>
                  <a:tcPr marL="68580" marR="68580"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1">
                        <a:lnSpc>
                          <a:spcPct val="115000"/>
                        </a:lnSpc>
                        <a:spcAft>
                          <a:spcPts val="0"/>
                        </a:spcAft>
                      </a:pPr>
                      <a:r>
                        <a:rPr lang="fa-IR" sz="2000" b="1" kern="1200" dirty="0" smtClean="0">
                          <a:solidFill>
                            <a:schemeClr val="tx1"/>
                          </a:solidFill>
                          <a:latin typeface="+mn-lt"/>
                          <a:ea typeface="+mn-ea"/>
                          <a:cs typeface="B Yagut" pitchFamily="2" charset="-78"/>
                        </a:rPr>
                        <a:t>گروه بندی، علایم و نشانه ها</a:t>
                      </a:r>
                      <a:endParaRPr lang="en-US" sz="2000" b="1" kern="1200" dirty="0">
                        <a:solidFill>
                          <a:schemeClr val="tx1"/>
                        </a:solidFill>
                        <a:latin typeface="+mn-lt"/>
                        <a:ea typeface="+mn-ea"/>
                        <a:cs typeface="B Yagut"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1">
                        <a:lnSpc>
                          <a:spcPct val="115000"/>
                        </a:lnSpc>
                        <a:spcAft>
                          <a:spcPts val="0"/>
                        </a:spcAft>
                      </a:pPr>
                      <a:r>
                        <a:rPr lang="fa-IR" sz="2000" b="1" kern="1200" dirty="0" smtClean="0">
                          <a:solidFill>
                            <a:schemeClr val="tx1"/>
                          </a:solidFill>
                          <a:latin typeface="+mn-lt"/>
                          <a:ea typeface="+mn-ea"/>
                          <a:cs typeface="B Yagut" pitchFamily="2" charset="-78"/>
                        </a:rPr>
                        <a:t>اقدام ،توصیه،اقدامات درمانی،ارجاع،پیگیری</a:t>
                      </a:r>
                      <a:endParaRPr lang="en-US" sz="2000" b="1" kern="1200" dirty="0">
                        <a:solidFill>
                          <a:schemeClr val="tx1"/>
                        </a:solidFill>
                        <a:latin typeface="+mn-lt"/>
                        <a:ea typeface="+mn-ea"/>
                        <a:cs typeface="B Yagut"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2082173">
                <a:tc>
                  <a:txBody>
                    <a:bodyPr/>
                    <a:lstStyle/>
                    <a:p>
                      <a:pPr algn="r" rtl="1">
                        <a:lnSpc>
                          <a:spcPct val="115000"/>
                        </a:lnSpc>
                        <a:spcAft>
                          <a:spcPts val="0"/>
                        </a:spcAft>
                      </a:pPr>
                      <a:endParaRPr lang="fa-IR" sz="2000" b="0" kern="1200" dirty="0" smtClean="0">
                        <a:solidFill>
                          <a:schemeClr val="tx1"/>
                        </a:solidFill>
                        <a:latin typeface="+mn-lt"/>
                        <a:ea typeface="+mn-ea"/>
                        <a:cs typeface="B Yagut" pitchFamily="2" charset="-78"/>
                      </a:endParaRPr>
                    </a:p>
                    <a:p>
                      <a:pPr algn="r" rtl="1">
                        <a:lnSpc>
                          <a:spcPct val="115000"/>
                        </a:lnSpc>
                        <a:spcAft>
                          <a:spcPts val="0"/>
                        </a:spcAft>
                      </a:pPr>
                      <a:endParaRPr lang="fa-IR" sz="2000" b="0" kern="1200" dirty="0" smtClean="0">
                        <a:solidFill>
                          <a:schemeClr val="tx1"/>
                        </a:solidFill>
                        <a:latin typeface="+mn-lt"/>
                        <a:ea typeface="+mn-ea"/>
                        <a:cs typeface="B Yagut" pitchFamily="2" charset="-78"/>
                      </a:endParaRPr>
                    </a:p>
                    <a:p>
                      <a:pPr algn="r" rtl="1">
                        <a:lnSpc>
                          <a:spcPct val="115000"/>
                        </a:lnSpc>
                        <a:spcAft>
                          <a:spcPts val="0"/>
                        </a:spcAft>
                      </a:pPr>
                      <a:r>
                        <a:rPr lang="fa-IR" sz="2000" b="0" kern="1200" dirty="0" smtClean="0">
                          <a:solidFill>
                            <a:schemeClr val="tx1"/>
                          </a:solidFill>
                          <a:latin typeface="+mn-lt"/>
                          <a:ea typeface="+mn-ea"/>
                          <a:cs typeface="B Yagut" pitchFamily="2" charset="-78"/>
                        </a:rPr>
                        <a:t>وجود اندیکاسیونهای توبکتومی</a:t>
                      </a:r>
                      <a:endParaRPr lang="en-US" sz="2000" b="0" kern="1200" dirty="0">
                        <a:solidFill>
                          <a:schemeClr val="tx1"/>
                        </a:solidFill>
                        <a:latin typeface="+mn-lt"/>
                        <a:ea typeface="+mn-ea"/>
                        <a:cs typeface="B Yagut"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7C80"/>
                    </a:solidFill>
                  </a:tcPr>
                </a:tc>
                <a:tc>
                  <a:txBody>
                    <a:bodyPr/>
                    <a:lstStyle/>
                    <a:p>
                      <a:pPr algn="r" rtl="1">
                        <a:lnSpc>
                          <a:spcPct val="115000"/>
                        </a:lnSpc>
                        <a:spcAft>
                          <a:spcPts val="0"/>
                        </a:spcAft>
                      </a:pPr>
                      <a:r>
                        <a:rPr lang="fa-IR" sz="2000" b="0" kern="1200" dirty="0" smtClean="0">
                          <a:solidFill>
                            <a:schemeClr val="tx1"/>
                          </a:solidFill>
                          <a:latin typeface="+mn-lt"/>
                          <a:ea typeface="+mn-ea"/>
                          <a:cs typeface="B Yagut" pitchFamily="2" charset="-78"/>
                        </a:rPr>
                        <a:t>مشکل جدی احتمالی</a:t>
                      </a:r>
                      <a:endParaRPr lang="en-US" sz="2000" b="0" kern="1200" dirty="0">
                        <a:solidFill>
                          <a:schemeClr val="tx1"/>
                        </a:solidFill>
                        <a:latin typeface="+mn-lt"/>
                        <a:ea typeface="+mn-ea"/>
                        <a:cs typeface="B Yagut"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7C80"/>
                    </a:solidFill>
                  </a:tcPr>
                </a:tc>
                <a:tc>
                  <a:txBody>
                    <a:bodyPr/>
                    <a:lstStyle/>
                    <a:p>
                      <a:r>
                        <a:rPr lang="fa-IR" sz="2000" b="0" kern="1200" dirty="0" smtClean="0">
                          <a:solidFill>
                            <a:schemeClr val="tx1"/>
                          </a:solidFill>
                          <a:latin typeface="+mn-lt"/>
                          <a:ea typeface="+mn-ea"/>
                          <a:cs typeface="B Yagut" pitchFamily="2" charset="-78"/>
                        </a:rPr>
                        <a:t>ارجاع فوری به پزشک/مراقب سلامت-ماما جهت بررسی مستندات(در صورت تایید ارسال به کمیته نظارت بر خدمات جراحی شهرستان)</a:t>
                      </a:r>
                      <a:endParaRPr lang="en-US" sz="2000" b="0" kern="1200" dirty="0">
                        <a:solidFill>
                          <a:schemeClr val="tx1"/>
                        </a:solidFill>
                        <a:latin typeface="+mn-lt"/>
                        <a:ea typeface="+mn-ea"/>
                        <a:cs typeface="B Yagut"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7C80"/>
                    </a:solidFill>
                  </a:tcPr>
                </a:tc>
              </a:tr>
              <a:tr h="1585206">
                <a:tc>
                  <a:txBody>
                    <a:bodyPr/>
                    <a:lstStyle/>
                    <a:p>
                      <a:pPr marL="0" marR="0" lvl="0" indent="0" algn="r" defTabSz="914400" rtl="1" eaLnBrk="1" fontAlgn="auto" latinLnBrk="0" hangingPunct="1">
                        <a:lnSpc>
                          <a:spcPct val="115000"/>
                        </a:lnSpc>
                        <a:spcBef>
                          <a:spcPts val="0"/>
                        </a:spcBef>
                        <a:spcAft>
                          <a:spcPts val="0"/>
                        </a:spcAft>
                        <a:buClrTx/>
                        <a:buSzTx/>
                        <a:buFontTx/>
                        <a:buNone/>
                        <a:tabLst/>
                        <a:defRPr/>
                      </a:pPr>
                      <a:endParaRPr lang="fa-IR" sz="2000" b="0" kern="1200" noProof="0" dirty="0" smtClean="0">
                        <a:solidFill>
                          <a:schemeClr val="tx1"/>
                        </a:solidFill>
                        <a:latin typeface="+mn-lt"/>
                        <a:ea typeface="+mn-ea"/>
                        <a:cs typeface="B Yagut" pitchFamily="2" charset="-78"/>
                      </a:endParaRPr>
                    </a:p>
                    <a:p>
                      <a:pPr marL="0" marR="0" lvl="0" indent="0" algn="r" defTabSz="914400" rtl="1" eaLnBrk="1" fontAlgn="auto" latinLnBrk="0" hangingPunct="1">
                        <a:lnSpc>
                          <a:spcPct val="115000"/>
                        </a:lnSpc>
                        <a:spcBef>
                          <a:spcPts val="0"/>
                        </a:spcBef>
                        <a:spcAft>
                          <a:spcPts val="0"/>
                        </a:spcAft>
                        <a:buClrTx/>
                        <a:buSzTx/>
                        <a:buFontTx/>
                        <a:buNone/>
                        <a:tabLst/>
                        <a:defRPr/>
                      </a:pPr>
                      <a:r>
                        <a:rPr lang="fa-IR" sz="2000" b="0" kern="1200" noProof="0" dirty="0" smtClean="0">
                          <a:solidFill>
                            <a:schemeClr val="tx1"/>
                          </a:solidFill>
                          <a:latin typeface="+mn-lt"/>
                          <a:ea typeface="+mn-ea"/>
                          <a:cs typeface="B Yagut" pitchFamily="2" charset="-78"/>
                        </a:rPr>
                        <a:t>مشکوک به یکی از اندیکاسیونهای توبکتومی</a:t>
                      </a:r>
                      <a:endParaRPr lang="en-US" sz="2000" b="0" kern="1200" noProof="0" dirty="0">
                        <a:solidFill>
                          <a:schemeClr val="tx1"/>
                        </a:solidFill>
                        <a:latin typeface="+mn-lt"/>
                        <a:ea typeface="+mn-ea"/>
                        <a:cs typeface="B Yagut"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marL="0" marR="0" lvl="0" indent="0" algn="r" defTabSz="914400" rtl="1" eaLnBrk="1" fontAlgn="auto" latinLnBrk="0" hangingPunct="1">
                        <a:lnSpc>
                          <a:spcPct val="115000"/>
                        </a:lnSpc>
                        <a:spcBef>
                          <a:spcPts val="0"/>
                        </a:spcBef>
                        <a:spcAft>
                          <a:spcPts val="0"/>
                        </a:spcAft>
                        <a:buClrTx/>
                        <a:buSzTx/>
                        <a:buFontTx/>
                        <a:buNone/>
                        <a:tabLst/>
                        <a:defRPr/>
                      </a:pPr>
                      <a:r>
                        <a:rPr lang="fa-IR" sz="2000" b="0" kern="1200" noProof="0" dirty="0" smtClean="0">
                          <a:solidFill>
                            <a:schemeClr val="tx1"/>
                          </a:solidFill>
                          <a:latin typeface="+mn-lt"/>
                          <a:ea typeface="+mn-ea"/>
                          <a:cs typeface="B Yagut" pitchFamily="2" charset="-78"/>
                        </a:rPr>
                        <a:t>نیازمند بررسی بیشتر</a:t>
                      </a:r>
                      <a:endParaRPr lang="en-US" sz="2000" b="0" kern="1200" noProof="0" dirty="0">
                        <a:solidFill>
                          <a:schemeClr val="tx1"/>
                        </a:solidFill>
                        <a:latin typeface="+mn-lt"/>
                        <a:ea typeface="+mn-ea"/>
                        <a:cs typeface="B Yagut"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fa-IR" sz="2000" b="0" kern="1200" noProof="0" dirty="0" smtClean="0">
                          <a:solidFill>
                            <a:schemeClr val="tx1"/>
                          </a:solidFill>
                          <a:latin typeface="+mn-lt"/>
                          <a:ea typeface="+mn-ea"/>
                          <a:cs typeface="B Yagut" pitchFamily="2" charset="-78"/>
                        </a:rPr>
                        <a:t>ارجاع غیرفوری به پزشک/مراقب سلامت-ماما برای بررسی بیشترجهت دریافت خدمات فاصله گذاری از بارداری پرخطر</a:t>
                      </a:r>
                      <a:endParaRPr lang="en-US" sz="2000" b="0" kern="1200" noProof="0" dirty="0">
                        <a:solidFill>
                          <a:schemeClr val="tx1"/>
                        </a:solidFill>
                        <a:latin typeface="+mn-lt"/>
                        <a:ea typeface="+mn-ea"/>
                        <a:cs typeface="B Yagut"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r>
              <a:tr h="2176572">
                <a:tc>
                  <a:txBody>
                    <a:bodyPr/>
                    <a:lstStyle/>
                    <a:p>
                      <a:pPr algn="r" rtl="1">
                        <a:lnSpc>
                          <a:spcPct val="115000"/>
                        </a:lnSpc>
                        <a:spcAft>
                          <a:spcPts val="0"/>
                        </a:spcAft>
                      </a:pPr>
                      <a:endParaRPr lang="fa-IR" sz="2000" b="0" kern="1200" dirty="0" smtClean="0">
                        <a:solidFill>
                          <a:schemeClr val="tx1"/>
                        </a:solidFill>
                        <a:latin typeface="+mn-lt"/>
                        <a:ea typeface="+mn-ea"/>
                        <a:cs typeface="B Yagut" pitchFamily="2" charset="-78"/>
                      </a:endParaRPr>
                    </a:p>
                    <a:p>
                      <a:pPr algn="r" rtl="1">
                        <a:lnSpc>
                          <a:spcPct val="115000"/>
                        </a:lnSpc>
                        <a:spcAft>
                          <a:spcPts val="0"/>
                        </a:spcAft>
                      </a:pPr>
                      <a:endParaRPr lang="fa-IR" sz="2000" b="0" kern="1200" dirty="0" smtClean="0">
                        <a:solidFill>
                          <a:schemeClr val="tx1"/>
                        </a:solidFill>
                        <a:latin typeface="+mn-lt"/>
                        <a:ea typeface="+mn-ea"/>
                        <a:cs typeface="B Yagut" pitchFamily="2" charset="-78"/>
                      </a:endParaRPr>
                    </a:p>
                    <a:p>
                      <a:pPr algn="r" rtl="1">
                        <a:lnSpc>
                          <a:spcPct val="115000"/>
                        </a:lnSpc>
                        <a:spcAft>
                          <a:spcPts val="0"/>
                        </a:spcAft>
                      </a:pPr>
                      <a:r>
                        <a:rPr lang="fa-IR" sz="2000" b="0" kern="1200" dirty="0" smtClean="0">
                          <a:solidFill>
                            <a:schemeClr val="tx1"/>
                          </a:solidFill>
                          <a:latin typeface="+mn-lt"/>
                          <a:ea typeface="+mn-ea"/>
                          <a:cs typeface="B Yagut" pitchFamily="2" charset="-78"/>
                        </a:rPr>
                        <a:t>هیچ یک از اندیکاسیونهای توبکتومی را ندارد</a:t>
                      </a:r>
                      <a:endParaRPr lang="en-US" sz="2000" b="0" kern="1200" dirty="0">
                        <a:solidFill>
                          <a:schemeClr val="tx1"/>
                        </a:solidFill>
                        <a:latin typeface="+mn-lt"/>
                        <a:ea typeface="+mn-ea"/>
                        <a:cs typeface="B Yagut"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r" rtl="1">
                        <a:lnSpc>
                          <a:spcPct val="115000"/>
                        </a:lnSpc>
                        <a:spcAft>
                          <a:spcPts val="0"/>
                        </a:spcAft>
                      </a:pPr>
                      <a:r>
                        <a:rPr lang="fa-IR" sz="2000" b="0" kern="1200" dirty="0" smtClean="0">
                          <a:solidFill>
                            <a:schemeClr val="tx1"/>
                          </a:solidFill>
                          <a:latin typeface="+mn-lt"/>
                          <a:ea typeface="+mn-ea"/>
                          <a:cs typeface="B Yagut" pitchFamily="2" charset="-78"/>
                        </a:rPr>
                        <a:t>فاقد اندیکاسیون</a:t>
                      </a:r>
                      <a:endParaRPr lang="en-US" sz="2000" b="0" kern="1200" dirty="0">
                        <a:solidFill>
                          <a:schemeClr val="tx1"/>
                        </a:solidFill>
                        <a:latin typeface="+mn-lt"/>
                        <a:ea typeface="+mn-ea"/>
                        <a:cs typeface="B Yagut"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noFill/>
                      <a:prstDash val="solid"/>
                      <a:round/>
                      <a:headEnd type="none" w="med" len="med"/>
                      <a:tailEnd type="none" w="med" len="med"/>
                    </a:lnB>
                    <a:solidFill>
                      <a:srgbClr val="92D050"/>
                    </a:solidFill>
                  </a:tcPr>
                </a:tc>
                <a:tc>
                  <a:txBody>
                    <a:bodyPr/>
                    <a:lstStyle/>
                    <a:p>
                      <a:pPr algn="r" rtl="1">
                        <a:lnSpc>
                          <a:spcPct val="115000"/>
                        </a:lnSpc>
                        <a:spcAft>
                          <a:spcPts val="0"/>
                        </a:spcAft>
                      </a:pPr>
                      <a:r>
                        <a:rPr lang="fa-IR" sz="2000" b="0" kern="1200" dirty="0" smtClean="0">
                          <a:solidFill>
                            <a:schemeClr val="tx1"/>
                          </a:solidFill>
                          <a:latin typeface="+mn-lt"/>
                          <a:ea typeface="+mn-ea"/>
                          <a:cs typeface="B Yagut" pitchFamily="2" charset="-78"/>
                        </a:rPr>
                        <a:t>ارایه آموزش لازم و ارجاع جهت مشاوره فرزندآوری</a:t>
                      </a:r>
                      <a:endParaRPr lang="en-US" sz="2000" b="0" kern="1200" dirty="0">
                        <a:solidFill>
                          <a:schemeClr val="tx1"/>
                        </a:solidFill>
                        <a:latin typeface="+mn-lt"/>
                        <a:ea typeface="+mn-ea"/>
                        <a:cs typeface="B Yagut"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r>
            </a:tbl>
          </a:graphicData>
        </a:graphic>
      </p:graphicFrame>
      <p:pic>
        <p:nvPicPr>
          <p:cNvPr id="2" name="24.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1619672" y="7677472"/>
            <a:ext cx="609600" cy="609600"/>
          </a:xfrm>
          <a:prstGeom prst="rect">
            <a:avLst/>
          </a:prstGeom>
        </p:spPr>
      </p:pic>
    </p:spTree>
    <p:extLst>
      <p:ext uri="{BB962C8B-B14F-4D97-AF65-F5344CB8AC3E}">
        <p14:creationId xmlns:p14="http://schemas.microsoft.com/office/powerpoint/2010/main" val="3565184900"/>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196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6908"/>
          </a:xfrm>
        </p:spPr>
        <p:txBody>
          <a:bodyPr>
            <a:normAutofit/>
          </a:bodyPr>
          <a:lstStyle/>
          <a:p>
            <a:pPr algn="r"/>
            <a:r>
              <a:rPr lang="fa-IR" sz="4000" b="1" dirty="0">
                <a:latin typeface="+mn-lt"/>
                <a:ea typeface="+mn-ea"/>
                <a:cs typeface="B Yagut" pitchFamily="2" charset="-78"/>
              </a:rPr>
              <a:t>زمان انجام </a:t>
            </a:r>
            <a:r>
              <a:rPr lang="fa-IR" sz="4000" b="1" dirty="0" smtClean="0">
                <a:latin typeface="+mn-lt"/>
                <a:ea typeface="+mn-ea"/>
                <a:cs typeface="B Yagut" pitchFamily="2" charset="-78"/>
              </a:rPr>
              <a:t>عمل توبکتومی</a:t>
            </a:r>
            <a:endParaRPr lang="fa-IR" sz="4000" b="1" dirty="0">
              <a:latin typeface="+mn-lt"/>
              <a:ea typeface="+mn-ea"/>
              <a:cs typeface="B Yagut" pitchFamily="2" charset="-78"/>
            </a:endParaRPr>
          </a:p>
        </p:txBody>
      </p:sp>
      <p:sp>
        <p:nvSpPr>
          <p:cNvPr id="3" name="Content Placeholder 2"/>
          <p:cNvSpPr>
            <a:spLocks noGrp="1"/>
          </p:cNvSpPr>
          <p:nvPr>
            <p:ph idx="1"/>
          </p:nvPr>
        </p:nvSpPr>
        <p:spPr>
          <a:xfrm>
            <a:off x="-180528" y="1428736"/>
            <a:ext cx="9324528" cy="4016488"/>
          </a:xfrm>
        </p:spPr>
        <p:txBody>
          <a:bodyPr>
            <a:noAutofit/>
          </a:bodyPr>
          <a:lstStyle/>
          <a:p>
            <a:r>
              <a:rPr lang="fa-IR" sz="2400" dirty="0" smtClean="0">
                <a:cs typeface="B Yagut" pitchFamily="2" charset="-78"/>
              </a:rPr>
              <a:t>انجام مشاوره دقیق با زوجین </a:t>
            </a:r>
          </a:p>
          <a:p>
            <a:pPr marL="0" indent="0">
              <a:buNone/>
            </a:pPr>
            <a:endParaRPr lang="fa-IR" sz="2400" dirty="0" smtClean="0">
              <a:cs typeface="B Yagut" pitchFamily="2" charset="-78"/>
            </a:endParaRPr>
          </a:p>
          <a:p>
            <a:r>
              <a:rPr lang="fa-IR" sz="2400" dirty="0" smtClean="0">
                <a:cs typeface="B Yagut" pitchFamily="2" charset="-78"/>
              </a:rPr>
              <a:t>در </a:t>
            </a:r>
            <a:r>
              <a:rPr lang="fa-IR" sz="2400" dirty="0">
                <a:cs typeface="B Yagut" pitchFamily="2" charset="-78"/>
              </a:rPr>
              <a:t>صورت اطمنیان از باردار نبودن متقاضی ، بستن لوله های رحمی در هر زمانی از سیکل قاعدگی امکان پذیر است ( دو هفته اول سیکل قاعدگی دوره زمانی مناسب </a:t>
            </a:r>
            <a:r>
              <a:rPr lang="fa-IR" sz="2400" dirty="0" smtClean="0">
                <a:cs typeface="B Yagut" pitchFamily="2" charset="-78"/>
              </a:rPr>
              <a:t>تر)</a:t>
            </a:r>
          </a:p>
          <a:p>
            <a:endParaRPr lang="fa-IR" sz="2400" dirty="0">
              <a:cs typeface="B Yagut" pitchFamily="2" charset="-78"/>
            </a:endParaRPr>
          </a:p>
          <a:p>
            <a:r>
              <a:rPr lang="fa-IR" sz="2400" dirty="0">
                <a:cs typeface="B Yagut" pitchFamily="2" charset="-78"/>
              </a:rPr>
              <a:t>پس از زایمان </a:t>
            </a:r>
            <a:r>
              <a:rPr lang="fa-IR" sz="2400" dirty="0" smtClean="0">
                <a:cs typeface="B Yagut" pitchFamily="2" charset="-78"/>
              </a:rPr>
              <a:t>طبیعی</a:t>
            </a:r>
          </a:p>
          <a:p>
            <a:endParaRPr lang="fa-IR" sz="2400" dirty="0">
              <a:cs typeface="B Yagut" pitchFamily="2" charset="-78"/>
            </a:endParaRPr>
          </a:p>
          <a:p>
            <a:r>
              <a:rPr lang="fa-IR" sz="2400" dirty="0">
                <a:cs typeface="B Yagut" pitchFamily="2" charset="-78"/>
              </a:rPr>
              <a:t>هنگام سزارین ( بستن لوله های رحمی براحتی امکان پذیر است </a:t>
            </a:r>
            <a:r>
              <a:rPr lang="fa-IR" sz="2400" dirty="0" smtClean="0">
                <a:cs typeface="B Yagut" pitchFamily="2" charset="-78"/>
              </a:rPr>
              <a:t>)</a:t>
            </a:r>
            <a:endParaRPr lang="fa-IR" sz="2400" dirty="0">
              <a:cs typeface="B Yagut" pitchFamily="2" charset="-78"/>
            </a:endParaRPr>
          </a:p>
          <a:p>
            <a:pPr>
              <a:buNone/>
            </a:pPr>
            <a:endParaRPr lang="fa-IR" sz="2400" dirty="0">
              <a:cs typeface="B Yagut" pitchFamily="2" charset="-78"/>
            </a:endParaRPr>
          </a:p>
        </p:txBody>
      </p:sp>
      <p:pic>
        <p:nvPicPr>
          <p:cNvPr id="4" name="25.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691680" y="7677472"/>
            <a:ext cx="609600" cy="609600"/>
          </a:xfrm>
          <a:prstGeom prst="rect">
            <a:avLst/>
          </a:prstGeom>
        </p:spPr>
      </p:pic>
    </p:spTree>
    <p:extLst>
      <p:ext uri="{BB962C8B-B14F-4D97-AF65-F5344CB8AC3E}">
        <p14:creationId xmlns:p14="http://schemas.microsoft.com/office/powerpoint/2010/main" val="1336330521"/>
      </p:ext>
    </p:extLst>
  </p:cSld>
  <p:clrMapOvr>
    <a:masterClrMapping/>
  </p:clrMapOvr>
  <mc:AlternateContent xmlns:mc="http://schemas.openxmlformats.org/markup-compatibility/2006" xmlns:p14="http://schemas.microsoft.com/office/powerpoint/2010/main">
    <mc:Choice Requires="p14">
      <p:transition spd="slow" p14:dur="2000" advClick="0" advTm="30000"/>
    </mc:Choice>
    <mc:Fallback xmlns="">
      <p:transition spd="slow" advClick="0" advTm="30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930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1255306536"/>
              </p:ext>
            </p:extLst>
          </p:nvPr>
        </p:nvGraphicFramePr>
        <p:xfrm>
          <a:off x="-108521" y="0"/>
          <a:ext cx="9252521" cy="6857999"/>
        </p:xfrm>
        <a:graphic>
          <a:graphicData uri="http://schemas.openxmlformats.org/drawingml/2006/table">
            <a:tbl>
              <a:tblPr rtl="1" firstRow="1" firstCol="1" bandRow="1"/>
              <a:tblGrid>
                <a:gridCol w="4426982"/>
                <a:gridCol w="2318697"/>
                <a:gridCol w="2506842"/>
              </a:tblGrid>
              <a:tr h="1104117">
                <a:tc>
                  <a:txBody>
                    <a:bodyPr/>
                    <a:lstStyle/>
                    <a:p>
                      <a:pPr algn="ctr" rtl="1">
                        <a:lnSpc>
                          <a:spcPct val="115000"/>
                        </a:lnSpc>
                        <a:spcAft>
                          <a:spcPts val="0"/>
                        </a:spcAft>
                      </a:pPr>
                      <a:r>
                        <a:rPr lang="fa-IR" sz="2000" b="1" kern="1200" dirty="0" smtClean="0">
                          <a:solidFill>
                            <a:schemeClr val="tx1"/>
                          </a:solidFill>
                          <a:latin typeface="+mn-lt"/>
                          <a:ea typeface="+mn-ea"/>
                          <a:cs typeface="B Yagut" pitchFamily="2" charset="-78"/>
                        </a:rPr>
                        <a:t>نتیجه ارزیابی(توبکتومی)</a:t>
                      </a:r>
                    </a:p>
                    <a:p>
                      <a:pPr algn="ctr" rtl="1">
                        <a:lnSpc>
                          <a:spcPct val="115000"/>
                        </a:lnSpc>
                        <a:spcAft>
                          <a:spcPts val="0"/>
                        </a:spcAft>
                      </a:pPr>
                      <a:r>
                        <a:rPr lang="fa-IR" sz="2000" b="1" kern="1200" dirty="0" smtClean="0">
                          <a:solidFill>
                            <a:schemeClr val="tx1"/>
                          </a:solidFill>
                          <a:latin typeface="+mn-lt"/>
                          <a:ea typeface="+mn-ea"/>
                          <a:cs typeface="B Yagut" pitchFamily="2" charset="-78"/>
                        </a:rPr>
                        <a:t>(مراجعه دوره ای)</a:t>
                      </a:r>
                    </a:p>
                  </a:txBody>
                  <a:tcPr marL="68580" marR="68580"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1">
                        <a:lnSpc>
                          <a:spcPct val="115000"/>
                        </a:lnSpc>
                        <a:spcAft>
                          <a:spcPts val="0"/>
                        </a:spcAft>
                      </a:pPr>
                      <a:r>
                        <a:rPr lang="fa-IR" sz="2000" b="1" kern="1200" dirty="0" smtClean="0">
                          <a:solidFill>
                            <a:schemeClr val="tx1"/>
                          </a:solidFill>
                          <a:latin typeface="+mn-lt"/>
                          <a:ea typeface="+mn-ea"/>
                          <a:cs typeface="B Yagut" pitchFamily="2" charset="-78"/>
                        </a:rPr>
                        <a:t>گروه بندی، علایم و نشانه ها</a:t>
                      </a:r>
                      <a:endParaRPr lang="en-US" sz="2000" b="1" kern="1200" dirty="0">
                        <a:solidFill>
                          <a:schemeClr val="tx1"/>
                        </a:solidFill>
                        <a:latin typeface="+mn-lt"/>
                        <a:ea typeface="+mn-ea"/>
                        <a:cs typeface="B Yagut"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1">
                        <a:lnSpc>
                          <a:spcPct val="115000"/>
                        </a:lnSpc>
                        <a:spcAft>
                          <a:spcPts val="0"/>
                        </a:spcAft>
                      </a:pPr>
                      <a:r>
                        <a:rPr lang="fa-IR" sz="2000" b="1" kern="1200" dirty="0" smtClean="0">
                          <a:solidFill>
                            <a:schemeClr val="tx1"/>
                          </a:solidFill>
                          <a:latin typeface="+mn-lt"/>
                          <a:ea typeface="+mn-ea"/>
                          <a:cs typeface="B Yagut" pitchFamily="2" charset="-78"/>
                        </a:rPr>
                        <a:t>اقدام ،توصیه،اقدامات درمانی،ارجاع،پیگیری</a:t>
                      </a:r>
                      <a:endParaRPr lang="en-US" sz="2000" b="1" kern="1200" dirty="0">
                        <a:solidFill>
                          <a:schemeClr val="tx1"/>
                        </a:solidFill>
                        <a:latin typeface="+mn-lt"/>
                        <a:ea typeface="+mn-ea"/>
                        <a:cs typeface="B Yagut"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2301872">
                <a:tc>
                  <a:txBody>
                    <a:bodyPr/>
                    <a:lstStyle/>
                    <a:p>
                      <a:pPr algn="r" rtl="1">
                        <a:lnSpc>
                          <a:spcPct val="115000"/>
                        </a:lnSpc>
                        <a:spcAft>
                          <a:spcPts val="0"/>
                        </a:spcAft>
                      </a:pPr>
                      <a:endParaRPr lang="fa-IR" sz="1800" b="0" kern="1200" dirty="0" smtClean="0">
                        <a:solidFill>
                          <a:schemeClr val="tx1"/>
                        </a:solidFill>
                        <a:latin typeface="+mn-lt"/>
                        <a:ea typeface="+mn-ea"/>
                        <a:cs typeface="B Yagut" pitchFamily="2" charset="-78"/>
                      </a:endParaRPr>
                    </a:p>
                    <a:p>
                      <a:pPr algn="r" rtl="1">
                        <a:lnSpc>
                          <a:spcPct val="115000"/>
                        </a:lnSpc>
                        <a:spcAft>
                          <a:spcPts val="0"/>
                        </a:spcAft>
                      </a:pPr>
                      <a:r>
                        <a:rPr lang="fa-IR" sz="1800" b="0" kern="1200" dirty="0" smtClean="0">
                          <a:solidFill>
                            <a:schemeClr val="tx1"/>
                          </a:solidFill>
                          <a:latin typeface="+mn-lt"/>
                          <a:ea typeface="+mn-ea"/>
                          <a:cs typeface="B Yagut" pitchFamily="2" charset="-78"/>
                        </a:rPr>
                        <a:t>از حال رفتن، درد یا حساسیت شکمی، قرمزی محل عمل که بدترشود یا ازبین نرود، درد و تورم محل عمل،گیجی شدید در 4 هفته بویژه هفته اول،تب بیشتر از 38 درجه،خروج چرک و خون از محل عمل تا یک هفته،درد شکمی که بدتر شده یا از بین نرود.</a:t>
                      </a:r>
                    </a:p>
                  </a:txBody>
                  <a:tcPr marL="68580" marR="68580"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7C80"/>
                    </a:solidFill>
                  </a:tcPr>
                </a:tc>
                <a:tc>
                  <a:txBody>
                    <a:bodyPr/>
                    <a:lstStyle/>
                    <a:p>
                      <a:pPr algn="ctr" rtl="1">
                        <a:lnSpc>
                          <a:spcPct val="115000"/>
                        </a:lnSpc>
                        <a:spcAft>
                          <a:spcPts val="0"/>
                        </a:spcAft>
                      </a:pPr>
                      <a:r>
                        <a:rPr lang="fa-IR" sz="1800" b="0" kern="1200" dirty="0" smtClean="0">
                          <a:solidFill>
                            <a:schemeClr val="tx1"/>
                          </a:solidFill>
                          <a:latin typeface="+mn-lt"/>
                          <a:ea typeface="+mn-ea"/>
                          <a:cs typeface="B Yagut" pitchFamily="2" charset="-78"/>
                        </a:rPr>
                        <a:t>مشکل جدی احتمالی</a:t>
                      </a:r>
                      <a:endParaRPr lang="en-US" sz="1800" b="0" kern="1200" dirty="0">
                        <a:solidFill>
                          <a:schemeClr val="tx1"/>
                        </a:solidFill>
                        <a:latin typeface="+mn-lt"/>
                        <a:ea typeface="+mn-ea"/>
                        <a:cs typeface="B Yagut"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7C80"/>
                    </a:solidFill>
                  </a:tcPr>
                </a:tc>
                <a:tc>
                  <a:txBody>
                    <a:bodyPr/>
                    <a:lstStyle/>
                    <a:p>
                      <a:r>
                        <a:rPr lang="fa-IR" sz="1800" b="0" kern="1200" dirty="0" smtClean="0">
                          <a:solidFill>
                            <a:schemeClr val="tx1"/>
                          </a:solidFill>
                          <a:latin typeface="+mn-lt"/>
                          <a:ea typeface="+mn-ea"/>
                          <a:cs typeface="B Yagut" pitchFamily="2" charset="-78"/>
                        </a:rPr>
                        <a:t>ارجاع به بیمارستان</a:t>
                      </a:r>
                      <a:endParaRPr lang="en-US" sz="1800" b="0" kern="1200" dirty="0">
                        <a:solidFill>
                          <a:schemeClr val="tx1"/>
                        </a:solidFill>
                        <a:latin typeface="+mn-lt"/>
                        <a:ea typeface="+mn-ea"/>
                        <a:cs typeface="B Yagut"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7C80"/>
                    </a:solidFill>
                  </a:tcPr>
                </a:tc>
              </a:tr>
              <a:tr h="1726005">
                <a:tc>
                  <a:txBody>
                    <a:bodyPr/>
                    <a:lstStyle/>
                    <a:p>
                      <a:pPr marL="0" marR="0" lvl="0" indent="0" algn="r" defTabSz="914400" rtl="1" eaLnBrk="1" fontAlgn="auto" latinLnBrk="0" hangingPunct="1">
                        <a:lnSpc>
                          <a:spcPct val="115000"/>
                        </a:lnSpc>
                        <a:spcBef>
                          <a:spcPts val="0"/>
                        </a:spcBef>
                        <a:spcAft>
                          <a:spcPts val="0"/>
                        </a:spcAft>
                        <a:buClrTx/>
                        <a:buSzTx/>
                        <a:buFontTx/>
                        <a:buNone/>
                        <a:tabLst/>
                        <a:defRPr/>
                      </a:pPr>
                      <a:endParaRPr lang="fa-IR" sz="1800" b="0" kern="1200" noProof="0" dirty="0" smtClean="0">
                        <a:solidFill>
                          <a:schemeClr val="tx1"/>
                        </a:solidFill>
                        <a:latin typeface="+mn-lt"/>
                        <a:ea typeface="+mn-ea"/>
                        <a:cs typeface="B Yagut" pitchFamily="2" charset="-78"/>
                      </a:endParaRPr>
                    </a:p>
                    <a:p>
                      <a:pPr marL="0" marR="0" lvl="0" indent="0" algn="r" defTabSz="914400" rtl="1" eaLnBrk="1" fontAlgn="auto" latinLnBrk="0" hangingPunct="1">
                        <a:lnSpc>
                          <a:spcPct val="115000"/>
                        </a:lnSpc>
                        <a:spcBef>
                          <a:spcPts val="0"/>
                        </a:spcBef>
                        <a:spcAft>
                          <a:spcPts val="0"/>
                        </a:spcAft>
                        <a:buClrTx/>
                        <a:buSzTx/>
                        <a:buFontTx/>
                        <a:buNone/>
                        <a:tabLst/>
                        <a:defRPr/>
                      </a:pPr>
                      <a:r>
                        <a:rPr lang="fa-IR" sz="1800" b="0" kern="1200" noProof="0" dirty="0" smtClean="0">
                          <a:solidFill>
                            <a:schemeClr val="tx1"/>
                          </a:solidFill>
                          <a:latin typeface="+mn-lt"/>
                          <a:ea typeface="+mn-ea"/>
                          <a:cs typeface="B Yagut" pitchFamily="2" charset="-78"/>
                        </a:rPr>
                        <a:t>تاخیر قاعدگی ،تهوع، حساس شدن پستان ها،درد و حساسیت زیرشکم و خونریزی واژینال</a:t>
                      </a:r>
                      <a:endParaRPr lang="en-US" sz="1800" b="0" kern="1200" noProof="0" dirty="0">
                        <a:solidFill>
                          <a:schemeClr val="tx1"/>
                        </a:solidFill>
                        <a:latin typeface="+mn-lt"/>
                        <a:ea typeface="+mn-ea"/>
                        <a:cs typeface="B Yagut"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marL="0" marR="0" lvl="0" indent="0" algn="ctr" defTabSz="914400" rtl="1" eaLnBrk="1" fontAlgn="auto" latinLnBrk="0" hangingPunct="1">
                        <a:lnSpc>
                          <a:spcPct val="115000"/>
                        </a:lnSpc>
                        <a:spcBef>
                          <a:spcPts val="0"/>
                        </a:spcBef>
                        <a:spcAft>
                          <a:spcPts val="0"/>
                        </a:spcAft>
                        <a:buClrTx/>
                        <a:buSzTx/>
                        <a:buFontTx/>
                        <a:buNone/>
                        <a:tabLst/>
                        <a:defRPr/>
                      </a:pPr>
                      <a:r>
                        <a:rPr lang="fa-IR" sz="1800" b="0" kern="1200" noProof="0" dirty="0" smtClean="0">
                          <a:solidFill>
                            <a:schemeClr val="tx1"/>
                          </a:solidFill>
                          <a:latin typeface="+mn-lt"/>
                          <a:ea typeface="+mn-ea"/>
                          <a:cs typeface="B Yagut" pitchFamily="2" charset="-78"/>
                        </a:rPr>
                        <a:t>احتمال بارداری</a:t>
                      </a:r>
                      <a:endParaRPr lang="en-US" sz="1800" b="0" kern="1200" noProof="0" dirty="0">
                        <a:solidFill>
                          <a:schemeClr val="tx1"/>
                        </a:solidFill>
                        <a:latin typeface="+mn-lt"/>
                        <a:ea typeface="+mn-ea"/>
                        <a:cs typeface="B Yagut"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fa-IR" sz="1800" b="0" kern="1200" noProof="0" dirty="0" smtClean="0">
                          <a:solidFill>
                            <a:schemeClr val="tx1"/>
                          </a:solidFill>
                          <a:latin typeface="+mn-lt"/>
                          <a:ea typeface="+mn-ea"/>
                          <a:cs typeface="B Yagut" pitchFamily="2" charset="-78"/>
                        </a:rPr>
                        <a:t>ارجاع به متخصص زنان</a:t>
                      </a:r>
                      <a:endParaRPr lang="en-US" sz="1800" b="0" kern="1200" noProof="0" dirty="0">
                        <a:solidFill>
                          <a:schemeClr val="tx1"/>
                        </a:solidFill>
                        <a:latin typeface="+mn-lt"/>
                        <a:ea typeface="+mn-ea"/>
                        <a:cs typeface="B Yagut"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r>
              <a:tr h="1726005">
                <a:tc>
                  <a:txBody>
                    <a:bodyPr/>
                    <a:lstStyle/>
                    <a:p>
                      <a:pPr marL="0" marR="0" lvl="0" indent="0" algn="r" defTabSz="914400" rtl="1" eaLnBrk="1" fontAlgn="auto" latinLnBrk="0" hangingPunct="1">
                        <a:lnSpc>
                          <a:spcPct val="115000"/>
                        </a:lnSpc>
                        <a:spcBef>
                          <a:spcPts val="0"/>
                        </a:spcBef>
                        <a:spcAft>
                          <a:spcPts val="0"/>
                        </a:spcAft>
                        <a:buClrTx/>
                        <a:buSzTx/>
                        <a:buFontTx/>
                        <a:buNone/>
                        <a:tabLst/>
                        <a:defRPr/>
                      </a:pPr>
                      <a:endParaRPr lang="fa-IR" sz="1800" b="0" kern="1200" noProof="0" dirty="0" smtClean="0">
                        <a:solidFill>
                          <a:schemeClr val="tx1"/>
                        </a:solidFill>
                        <a:latin typeface="+mn-lt"/>
                        <a:ea typeface="+mn-ea"/>
                        <a:cs typeface="B Yagut" pitchFamily="2" charset="-78"/>
                      </a:endParaRPr>
                    </a:p>
                    <a:p>
                      <a:pPr marL="0" marR="0" lvl="0" indent="0" algn="r" defTabSz="914400" rtl="1" eaLnBrk="1" fontAlgn="auto" latinLnBrk="0" hangingPunct="1">
                        <a:lnSpc>
                          <a:spcPct val="115000"/>
                        </a:lnSpc>
                        <a:spcBef>
                          <a:spcPts val="0"/>
                        </a:spcBef>
                        <a:spcAft>
                          <a:spcPts val="0"/>
                        </a:spcAft>
                        <a:buClrTx/>
                        <a:buSzTx/>
                        <a:buFontTx/>
                        <a:buNone/>
                        <a:tabLst/>
                        <a:defRPr/>
                      </a:pPr>
                      <a:r>
                        <a:rPr lang="fa-IR" sz="1800" b="0" kern="1200" noProof="0" dirty="0" smtClean="0">
                          <a:solidFill>
                            <a:schemeClr val="tx1"/>
                          </a:solidFill>
                          <a:latin typeface="+mn-lt"/>
                          <a:ea typeface="+mn-ea"/>
                          <a:cs typeface="B Yagut" pitchFamily="2" charset="-78"/>
                        </a:rPr>
                        <a:t>وجود مشکل خاص</a:t>
                      </a:r>
                      <a:endParaRPr lang="en-US" sz="1800" b="0" kern="1200" noProof="0" dirty="0">
                        <a:solidFill>
                          <a:schemeClr val="tx1"/>
                        </a:solidFill>
                        <a:latin typeface="+mn-lt"/>
                        <a:ea typeface="+mn-ea"/>
                        <a:cs typeface="B Yagut"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marL="0" marR="0" lvl="0" indent="0" algn="ctr" defTabSz="914400" rtl="1" eaLnBrk="1" fontAlgn="auto" latinLnBrk="0" hangingPunct="1">
                        <a:lnSpc>
                          <a:spcPct val="115000"/>
                        </a:lnSpc>
                        <a:spcBef>
                          <a:spcPts val="0"/>
                        </a:spcBef>
                        <a:spcAft>
                          <a:spcPts val="0"/>
                        </a:spcAft>
                        <a:buClrTx/>
                        <a:buSzTx/>
                        <a:buFontTx/>
                        <a:buNone/>
                        <a:tabLst/>
                        <a:defRPr/>
                      </a:pPr>
                      <a:r>
                        <a:rPr lang="fa-IR" sz="1800" b="0" kern="1200" noProof="0" dirty="0" smtClean="0">
                          <a:solidFill>
                            <a:schemeClr val="tx1"/>
                          </a:solidFill>
                          <a:latin typeface="+mn-lt"/>
                          <a:ea typeface="+mn-ea"/>
                          <a:cs typeface="B Yagut" pitchFamily="2" charset="-78"/>
                        </a:rPr>
                        <a:t>نیازمند بررسی بیشتر</a:t>
                      </a:r>
                      <a:endParaRPr lang="en-US" sz="1800" b="0" kern="1200" noProof="0" dirty="0">
                        <a:solidFill>
                          <a:schemeClr val="tx1"/>
                        </a:solidFill>
                        <a:latin typeface="+mn-lt"/>
                        <a:ea typeface="+mn-ea"/>
                        <a:cs typeface="B Yagut"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fa-IR" sz="1800" b="0" kern="1200" noProof="0" dirty="0" smtClean="0">
                          <a:solidFill>
                            <a:schemeClr val="tx1"/>
                          </a:solidFill>
                          <a:latin typeface="+mn-lt"/>
                          <a:ea typeface="+mn-ea"/>
                          <a:cs typeface="B Yagut" pitchFamily="2" charset="-78"/>
                        </a:rPr>
                        <a:t>ارجاع به پزشک/مراقب سلامت-ماما</a:t>
                      </a:r>
                      <a:endParaRPr lang="en-US" sz="1800" b="0" kern="1200" noProof="0" dirty="0">
                        <a:solidFill>
                          <a:schemeClr val="tx1"/>
                        </a:solidFill>
                        <a:latin typeface="+mn-lt"/>
                        <a:ea typeface="+mn-ea"/>
                        <a:cs typeface="B Yagut"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r>
            </a:tbl>
          </a:graphicData>
        </a:graphic>
      </p:graphicFrame>
      <p:pic>
        <p:nvPicPr>
          <p:cNvPr id="2" name="26.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2267744" y="7173416"/>
            <a:ext cx="609600" cy="609600"/>
          </a:xfrm>
          <a:prstGeom prst="rect">
            <a:avLst/>
          </a:prstGeom>
        </p:spPr>
      </p:pic>
    </p:spTree>
    <p:extLst>
      <p:ext uri="{BB962C8B-B14F-4D97-AF65-F5344CB8AC3E}">
        <p14:creationId xmlns:p14="http://schemas.microsoft.com/office/powerpoint/2010/main" val="3219793132"/>
      </p:ext>
    </p:extLst>
  </p:cSld>
  <p:clrMapOvr>
    <a:masterClrMapping/>
  </p:clrMapOvr>
  <mc:AlternateContent xmlns:mc="http://schemas.openxmlformats.org/markup-compatibility/2006" xmlns:p14="http://schemas.microsoft.com/office/powerpoint/2010/main">
    <mc:Choice Requires="p14">
      <p:transition spd="slow" p14:dur="2000" advClick="0" advTm="72000"/>
    </mc:Choice>
    <mc:Fallback xmlns="">
      <p:transition spd="slow" advClick="0" advTm="7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123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4000" dirty="0" smtClean="0">
                <a:cs typeface="B Yagut" pitchFamily="2" charset="-78"/>
              </a:rPr>
              <a:t>کاندوم</a:t>
            </a:r>
            <a:endParaRPr lang="fa-IR" sz="4000" dirty="0">
              <a:cs typeface="B Yagut" pitchFamily="2" charset="-78"/>
            </a:endParaRPr>
          </a:p>
        </p:txBody>
      </p:sp>
      <p:sp>
        <p:nvSpPr>
          <p:cNvPr id="3" name="Content Placeholder 2"/>
          <p:cNvSpPr>
            <a:spLocks noGrp="1"/>
          </p:cNvSpPr>
          <p:nvPr>
            <p:ph idx="1"/>
          </p:nvPr>
        </p:nvSpPr>
        <p:spPr>
          <a:xfrm>
            <a:off x="107504" y="1600200"/>
            <a:ext cx="8579296" cy="1471610"/>
          </a:xfrm>
        </p:spPr>
        <p:txBody>
          <a:bodyPr>
            <a:noAutofit/>
          </a:bodyPr>
          <a:lstStyle/>
          <a:p>
            <a:pPr marL="0" indent="0" algn="r">
              <a:buNone/>
            </a:pPr>
            <a:r>
              <a:rPr lang="fa-IR" sz="2800" dirty="0">
                <a:cs typeface="B Yagut" pitchFamily="2" charset="-78"/>
              </a:rPr>
              <a:t>کاندوم یک وسیله </a:t>
            </a:r>
            <a:r>
              <a:rPr lang="fa-IR" sz="2800" dirty="0" smtClean="0">
                <a:cs typeface="B Yagut" pitchFamily="2" charset="-78"/>
              </a:rPr>
              <a:t>فاصله گذاری بین بــارداری </a:t>
            </a:r>
            <a:r>
              <a:rPr lang="fa-IR" sz="2800" dirty="0">
                <a:cs typeface="B Yagut" pitchFamily="2" charset="-78"/>
              </a:rPr>
              <a:t>از جنس لاتکس است. </a:t>
            </a:r>
            <a:r>
              <a:rPr lang="fa-IR" sz="2800" dirty="0" smtClean="0">
                <a:cs typeface="B Yagut" pitchFamily="2" charset="-78"/>
              </a:rPr>
              <a:t>کانــدوم </a:t>
            </a:r>
            <a:r>
              <a:rPr lang="fa-IR" sz="2800" dirty="0">
                <a:cs typeface="B Yagut" pitchFamily="2" charset="-78"/>
              </a:rPr>
              <a:t>تنها روشی است که علاوه بر </a:t>
            </a:r>
            <a:r>
              <a:rPr lang="fa-IR" sz="2800" dirty="0" smtClean="0">
                <a:cs typeface="B Yagut" pitchFamily="2" charset="-78"/>
              </a:rPr>
              <a:t>فاصله گذاری از </a:t>
            </a:r>
            <a:r>
              <a:rPr lang="fa-IR" sz="2800" dirty="0">
                <a:cs typeface="B Yagut" pitchFamily="2" charset="-78"/>
              </a:rPr>
              <a:t>انتقال بیماریهای قابل انتقال از تماس جنسی مانند </a:t>
            </a:r>
            <a:r>
              <a:rPr lang="en-US" sz="2800" dirty="0">
                <a:cs typeface="B Yagut" pitchFamily="2" charset="-78"/>
              </a:rPr>
              <a:t>STIS/HIV</a:t>
            </a:r>
            <a:r>
              <a:rPr lang="fa-IR" sz="2800" dirty="0">
                <a:cs typeface="B Yagut" pitchFamily="2" charset="-78"/>
              </a:rPr>
              <a:t> نیز جلوگیری میکند</a:t>
            </a:r>
            <a:r>
              <a:rPr lang="fa-IR" sz="2800" dirty="0" smtClean="0">
                <a:cs typeface="B Yagut" pitchFamily="2" charset="-78"/>
              </a:rPr>
              <a:t>.</a:t>
            </a:r>
            <a:endParaRPr lang="fa-IR" sz="2800" dirty="0">
              <a:cs typeface="B Yagut" pitchFamily="2" charset="-78"/>
            </a:endParaRPr>
          </a:p>
        </p:txBody>
      </p:sp>
      <p:pic>
        <p:nvPicPr>
          <p:cNvPr id="15362" name="Picture 2" descr="C:\Users\Emdad Rayaneh\Desktop\توبکتومی\index201.jpg"/>
          <p:cNvPicPr>
            <a:picLocks noChangeAspect="1" noChangeArrowheads="1"/>
          </p:cNvPicPr>
          <p:nvPr/>
        </p:nvPicPr>
        <p:blipFill>
          <a:blip r:embed="rId4"/>
          <a:srcRect/>
          <a:stretch>
            <a:fillRect/>
          </a:stretch>
        </p:blipFill>
        <p:spPr bwMode="auto">
          <a:xfrm>
            <a:off x="755576" y="2996952"/>
            <a:ext cx="3181341" cy="3429000"/>
          </a:xfrm>
          <a:prstGeom prst="rect">
            <a:avLst/>
          </a:prstGeom>
          <a:noFill/>
        </p:spPr>
      </p:pic>
      <p:pic>
        <p:nvPicPr>
          <p:cNvPr id="4" name="27.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2928899" y="7245424"/>
            <a:ext cx="609600" cy="609600"/>
          </a:xfrm>
          <a:prstGeom prst="rect">
            <a:avLst/>
          </a:prstGeom>
        </p:spPr>
      </p:pic>
    </p:spTree>
    <p:extLst>
      <p:ext uri="{BB962C8B-B14F-4D97-AF65-F5344CB8AC3E}">
        <p14:creationId xmlns:p14="http://schemas.microsoft.com/office/powerpoint/2010/main" val="4135264845"/>
      </p:ext>
    </p:extLst>
  </p:cSld>
  <p:clrMapOvr>
    <a:masterClrMapping/>
  </p:clrMapOvr>
  <mc:AlternateContent xmlns:mc="http://schemas.openxmlformats.org/markup-compatibility/2006" xmlns:p14="http://schemas.microsoft.com/office/powerpoint/2010/main">
    <mc:Choice Requires="p14">
      <p:transition spd="slow" p14:dur="2000" advClick="0" advTm="17000"/>
    </mc:Choice>
    <mc:Fallback xmlns="">
      <p:transition spd="slow" advClick="0" advTm="1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671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4000" dirty="0">
                <a:latin typeface="+mn-lt"/>
                <a:ea typeface="+mn-ea"/>
                <a:cs typeface="B Yagut"/>
              </a:rPr>
              <a:t>اهداف آموزشی</a:t>
            </a:r>
          </a:p>
        </p:txBody>
      </p:sp>
      <p:sp>
        <p:nvSpPr>
          <p:cNvPr id="3" name="Content Placeholder 2"/>
          <p:cNvSpPr>
            <a:spLocks noGrp="1"/>
          </p:cNvSpPr>
          <p:nvPr>
            <p:ph idx="1"/>
          </p:nvPr>
        </p:nvSpPr>
        <p:spPr>
          <a:xfrm>
            <a:off x="0" y="1412776"/>
            <a:ext cx="9144000" cy="5993432"/>
          </a:xfrm>
        </p:spPr>
        <p:txBody>
          <a:bodyPr>
            <a:noAutofit/>
          </a:bodyPr>
          <a:lstStyle/>
          <a:p>
            <a:pPr marL="0" indent="0">
              <a:buNone/>
            </a:pPr>
            <a:r>
              <a:rPr lang="fa-IR" sz="3600" dirty="0" smtClean="0">
                <a:cs typeface="B Yagut"/>
              </a:rPr>
              <a:t>   </a:t>
            </a:r>
            <a:r>
              <a:rPr lang="fa-IR" dirty="0" smtClean="0">
                <a:cs typeface="B Yagut"/>
              </a:rPr>
              <a:t>انتظار می رود فراگیر پس از مطالعه این درس بتواند:</a:t>
            </a:r>
          </a:p>
          <a:p>
            <a:pPr marL="0" indent="0">
              <a:buNone/>
            </a:pPr>
            <a:endParaRPr lang="fa-IR" sz="2400" dirty="0" smtClean="0">
              <a:cs typeface="B Yagut"/>
            </a:endParaRPr>
          </a:p>
          <a:p>
            <a:pPr lvl="0"/>
            <a:r>
              <a:rPr lang="fa-IR" sz="2000" dirty="0">
                <a:solidFill>
                  <a:prstClr val="black"/>
                </a:solidFill>
                <a:cs typeface="B Yagut"/>
              </a:rPr>
              <a:t>مکانیسم </a:t>
            </a:r>
            <a:r>
              <a:rPr lang="fa-IR" sz="2000" dirty="0" smtClean="0">
                <a:solidFill>
                  <a:prstClr val="black"/>
                </a:solidFill>
                <a:cs typeface="B Yagut"/>
              </a:rPr>
              <a:t>عمل،نحوه </a:t>
            </a:r>
            <a:r>
              <a:rPr lang="fa-IR" sz="2000" dirty="0">
                <a:solidFill>
                  <a:prstClr val="black"/>
                </a:solidFill>
                <a:cs typeface="B Yagut"/>
              </a:rPr>
              <a:t>تزریق، موارد منع مصرف مطلق ونسبی،هشدارها و عوارض </a:t>
            </a:r>
            <a:r>
              <a:rPr lang="fa-IR" sz="2000" dirty="0" smtClean="0">
                <a:solidFill>
                  <a:prstClr val="black"/>
                </a:solidFill>
                <a:cs typeface="B Yagut"/>
              </a:rPr>
              <a:t>آمپول سه ماهه را توضیح دهد.</a:t>
            </a:r>
          </a:p>
          <a:p>
            <a:pPr lvl="0"/>
            <a:r>
              <a:rPr lang="fa-IR" sz="2000" dirty="0" smtClean="0">
                <a:solidFill>
                  <a:prstClr val="black"/>
                </a:solidFill>
                <a:cs typeface="B Yagut"/>
              </a:rPr>
              <a:t>مکانیسم عمل ، نحوه مصرف، موارد منع مصرف مطلق ونسبی،هشدارها و عوارض </a:t>
            </a:r>
            <a:r>
              <a:rPr lang="en-US" sz="2000" dirty="0" smtClean="0">
                <a:solidFill>
                  <a:prstClr val="black"/>
                </a:solidFill>
                <a:cs typeface="B Yagut"/>
              </a:rPr>
              <a:t>IUD </a:t>
            </a:r>
            <a:r>
              <a:rPr lang="fa-IR" sz="2000" dirty="0" smtClean="0">
                <a:solidFill>
                  <a:prstClr val="black"/>
                </a:solidFill>
                <a:cs typeface="B Yagut"/>
              </a:rPr>
              <a:t>را توضیح دهد.</a:t>
            </a:r>
          </a:p>
          <a:p>
            <a:pPr lvl="0"/>
            <a:r>
              <a:rPr lang="fa-IR" sz="2000" dirty="0" smtClean="0">
                <a:solidFill>
                  <a:prstClr val="black"/>
                </a:solidFill>
                <a:cs typeface="B Yagut"/>
              </a:rPr>
              <a:t>اندیکاسیونهای </a:t>
            </a:r>
            <a:r>
              <a:rPr lang="fa-IR" sz="2000" dirty="0">
                <a:solidFill>
                  <a:prstClr val="black"/>
                </a:solidFill>
                <a:cs typeface="B Yagut"/>
              </a:rPr>
              <a:t>بستن لوله های رحمی را فهرست نماید.</a:t>
            </a:r>
          </a:p>
          <a:p>
            <a:pPr lvl="0"/>
            <a:r>
              <a:rPr lang="fa-IR" sz="2000" dirty="0">
                <a:solidFill>
                  <a:prstClr val="black"/>
                </a:solidFill>
                <a:cs typeface="B Yagut"/>
              </a:rPr>
              <a:t>مکانیسم عمل،نحوه مصرف، موارد منع مصرف مطلق ونسبی،هشدارها و عوارض </a:t>
            </a:r>
            <a:r>
              <a:rPr lang="fa-IR" sz="2000" dirty="0" smtClean="0">
                <a:solidFill>
                  <a:prstClr val="black"/>
                </a:solidFill>
                <a:cs typeface="B Yagut"/>
              </a:rPr>
              <a:t>کاندوم</a:t>
            </a:r>
            <a:r>
              <a:rPr lang="en-US" sz="2000" dirty="0" smtClean="0">
                <a:solidFill>
                  <a:prstClr val="black"/>
                </a:solidFill>
                <a:cs typeface="B Yagut"/>
              </a:rPr>
              <a:t> </a:t>
            </a:r>
            <a:r>
              <a:rPr lang="fa-IR" sz="2000" dirty="0">
                <a:solidFill>
                  <a:prstClr val="black"/>
                </a:solidFill>
                <a:cs typeface="B Yagut"/>
              </a:rPr>
              <a:t>را توضیح دهد.</a:t>
            </a:r>
          </a:p>
          <a:p>
            <a:pPr lvl="0"/>
            <a:r>
              <a:rPr lang="fa-IR" sz="2000" dirty="0">
                <a:solidFill>
                  <a:prstClr val="black"/>
                </a:solidFill>
                <a:cs typeface="B Yagut"/>
              </a:rPr>
              <a:t>مکانیسم عمل،نحوه مصرف،موارد منع مصرف ،هشدارها و عوارض روش اورژانس را توضیح دهد</a:t>
            </a:r>
            <a:r>
              <a:rPr lang="fa-IR" sz="2000" dirty="0" smtClean="0">
                <a:solidFill>
                  <a:prstClr val="black"/>
                </a:solidFill>
                <a:cs typeface="B Yagut"/>
              </a:rPr>
              <a:t>.</a:t>
            </a:r>
          </a:p>
          <a:p>
            <a:pPr lvl="0"/>
            <a:r>
              <a:rPr lang="fa-IR" sz="2000" dirty="0">
                <a:solidFill>
                  <a:prstClr val="black"/>
                </a:solidFill>
                <a:cs typeface="B Yagut"/>
              </a:rPr>
              <a:t>درصورت بروز عارضه و علایم هشدار در مصرف هر یک از روشهای فاصله گذاری بدرستی </a:t>
            </a:r>
            <a:endParaRPr lang="fa-IR" sz="2000" dirty="0" smtClean="0">
              <a:solidFill>
                <a:prstClr val="black"/>
              </a:solidFill>
              <a:cs typeface="B Yagut"/>
            </a:endParaRPr>
          </a:p>
          <a:p>
            <a:pPr marL="0" lvl="0" indent="0">
              <a:buNone/>
            </a:pPr>
            <a:r>
              <a:rPr lang="fa-IR" sz="2000" dirty="0">
                <a:solidFill>
                  <a:prstClr val="black"/>
                </a:solidFill>
                <a:cs typeface="B Yagut"/>
              </a:rPr>
              <a:t> </a:t>
            </a:r>
            <a:r>
              <a:rPr lang="fa-IR" sz="2000" dirty="0" smtClean="0">
                <a:solidFill>
                  <a:prstClr val="black"/>
                </a:solidFill>
                <a:cs typeface="B Yagut"/>
              </a:rPr>
              <a:t>    طبقه </a:t>
            </a:r>
            <a:r>
              <a:rPr lang="fa-IR" sz="2000" dirty="0">
                <a:solidFill>
                  <a:prstClr val="black"/>
                </a:solidFill>
                <a:cs typeface="B Yagut"/>
              </a:rPr>
              <a:t>بندی کرده و اقدامات لازم را انجام دهد.</a:t>
            </a:r>
          </a:p>
          <a:p>
            <a:pPr lvl="0"/>
            <a:r>
              <a:rPr lang="fa-IR" sz="2000" dirty="0">
                <a:solidFill>
                  <a:prstClr val="black"/>
                </a:solidFill>
                <a:cs typeface="B Yagut"/>
              </a:rPr>
              <a:t>اقدامات لازم درزمان شروع مصرف روش را با توجه به شرایط فرد انجام دهد.</a:t>
            </a:r>
          </a:p>
          <a:p>
            <a:pPr lvl="0"/>
            <a:endParaRPr lang="fa-IR" sz="2000" dirty="0" smtClean="0">
              <a:solidFill>
                <a:prstClr val="black"/>
              </a:solidFill>
              <a:cs typeface="B Yagut"/>
            </a:endParaRPr>
          </a:p>
          <a:p>
            <a:pPr lvl="0"/>
            <a:endParaRPr lang="fa-IR" sz="2000" dirty="0">
              <a:solidFill>
                <a:prstClr val="black"/>
              </a:solidFill>
              <a:cs typeface="B Yagut"/>
            </a:endParaRPr>
          </a:p>
          <a:p>
            <a:pPr lvl="0"/>
            <a:endParaRPr lang="fa-IR" sz="2000" dirty="0">
              <a:solidFill>
                <a:prstClr val="black"/>
              </a:solidFill>
              <a:cs typeface="B Yagut"/>
            </a:endParaRPr>
          </a:p>
        </p:txBody>
      </p:sp>
      <p:pic>
        <p:nvPicPr>
          <p:cNvPr id="5" name="03.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2209800" y="7315200"/>
            <a:ext cx="609600" cy="609600"/>
          </a:xfrm>
          <a:prstGeom prst="rect">
            <a:avLst/>
          </a:prstGeom>
        </p:spPr>
      </p:pic>
    </p:spTree>
    <p:extLst>
      <p:ext uri="{BB962C8B-B14F-4D97-AF65-F5344CB8AC3E}">
        <p14:creationId xmlns:p14="http://schemas.microsoft.com/office/powerpoint/2010/main" val="79786141"/>
      </p:ext>
    </p:extLst>
  </p:cSld>
  <p:clrMapOvr>
    <a:masterClrMapping/>
  </p:clrMapOvr>
  <mc:AlternateContent xmlns:mc="http://schemas.openxmlformats.org/markup-compatibility/2006" xmlns:p14="http://schemas.microsoft.com/office/powerpoint/2010/main">
    <mc:Choice Requires="p14">
      <p:transition spd="slow" p14:dur="2000" advClick="0" advTm="68000"/>
    </mc:Choice>
    <mc:Fallback xmlns="">
      <p:transition spd="slow" advClick="0" advTm="68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729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6552" y="1285861"/>
            <a:ext cx="9540552" cy="4000528"/>
          </a:xfrm>
        </p:spPr>
        <p:txBody>
          <a:bodyPr>
            <a:normAutofit/>
          </a:bodyPr>
          <a:lstStyle/>
          <a:p>
            <a:pPr>
              <a:buNone/>
            </a:pPr>
            <a:r>
              <a:rPr lang="fa-IR" sz="2400" b="1" dirty="0" smtClean="0">
                <a:cs typeface="B Yagut" pitchFamily="2" charset="-78"/>
              </a:rPr>
              <a:t>    </a:t>
            </a:r>
          </a:p>
          <a:p>
            <a:pPr>
              <a:buNone/>
            </a:pPr>
            <a:r>
              <a:rPr lang="fa-IR" sz="2400" b="1" dirty="0" smtClean="0">
                <a:cs typeface="B Yagut" pitchFamily="2" charset="-78"/>
              </a:rPr>
              <a:t>     </a:t>
            </a:r>
            <a:r>
              <a:rPr lang="fa-IR" sz="3000" b="1" dirty="0">
                <a:cs typeface="B Yagut" pitchFamily="2" charset="-78"/>
              </a:rPr>
              <a:t>مکانیسم </a:t>
            </a:r>
            <a:r>
              <a:rPr lang="fa-IR" sz="3000" b="1" dirty="0" smtClean="0">
                <a:cs typeface="B Yagut" pitchFamily="2" charset="-78"/>
              </a:rPr>
              <a:t>عمل کاندوم</a:t>
            </a:r>
            <a:endParaRPr lang="fa-IR" sz="3000" b="1" dirty="0">
              <a:cs typeface="B Yagut" pitchFamily="2" charset="-78"/>
            </a:endParaRPr>
          </a:p>
          <a:p>
            <a:endParaRPr lang="fa-IR" sz="2800" dirty="0" smtClean="0">
              <a:cs typeface="B Yagut" pitchFamily="2" charset="-78"/>
            </a:endParaRPr>
          </a:p>
          <a:p>
            <a:r>
              <a:rPr lang="fa-IR" sz="2400" dirty="0" smtClean="0">
                <a:cs typeface="B Yagut" pitchFamily="2" charset="-78"/>
              </a:rPr>
              <a:t>جلوگیری ازریختن </a:t>
            </a:r>
            <a:r>
              <a:rPr lang="fa-IR" sz="2400" dirty="0">
                <a:cs typeface="B Yagut" pitchFamily="2" charset="-78"/>
              </a:rPr>
              <a:t>مایع منی به داخل واژن </a:t>
            </a:r>
            <a:r>
              <a:rPr lang="fa-IR" sz="2400" dirty="0" smtClean="0">
                <a:cs typeface="B Yagut" pitchFamily="2" charset="-78"/>
              </a:rPr>
              <a:t>وممانعت ازرسیدن </a:t>
            </a:r>
            <a:r>
              <a:rPr lang="fa-IR" sz="2400" dirty="0">
                <a:cs typeface="B Yagut" pitchFamily="2" charset="-78"/>
              </a:rPr>
              <a:t>اسپرم به تخمک </a:t>
            </a:r>
          </a:p>
          <a:p>
            <a:pPr>
              <a:buNone/>
            </a:pPr>
            <a:endParaRPr lang="fa-IR" dirty="0">
              <a:cs typeface="B Yagut" pitchFamily="2" charset="-78"/>
            </a:endParaRPr>
          </a:p>
          <a:p>
            <a:pPr marL="0" indent="0">
              <a:buNone/>
            </a:pPr>
            <a:r>
              <a:rPr lang="fa-IR" sz="2800" dirty="0" smtClean="0">
                <a:cs typeface="B Yagut" pitchFamily="2" charset="-78"/>
              </a:rPr>
              <a:t>          </a:t>
            </a:r>
            <a:r>
              <a:rPr lang="fa-IR" sz="2400" dirty="0" smtClean="0">
                <a:cs typeface="B Yagut" pitchFamily="2" charset="-78"/>
              </a:rPr>
              <a:t> اثر </a:t>
            </a:r>
            <a:r>
              <a:rPr lang="fa-IR" sz="2400" dirty="0">
                <a:cs typeface="B Yagut" pitchFamily="2" charset="-78"/>
              </a:rPr>
              <a:t>بخشی کاندوم با استفاده صحیح ، حدود 97 درصد می باشد </a:t>
            </a:r>
            <a:r>
              <a:rPr lang="fa-IR" sz="2800" dirty="0">
                <a:cs typeface="B Yagut" pitchFamily="2" charset="-78"/>
              </a:rPr>
              <a:t>. </a:t>
            </a:r>
            <a:endParaRPr lang="fa-IR" dirty="0">
              <a:cs typeface="B Yagut" pitchFamily="2" charset="-78"/>
            </a:endParaRPr>
          </a:p>
        </p:txBody>
      </p:sp>
      <p:pic>
        <p:nvPicPr>
          <p:cNvPr id="16386" name="Picture 2" descr="C:\Users\Emdad Rayaneh\Desktop\توبکتومی\10.jpg"/>
          <p:cNvPicPr>
            <a:picLocks noChangeAspect="1" noChangeArrowheads="1"/>
          </p:cNvPicPr>
          <p:nvPr/>
        </p:nvPicPr>
        <p:blipFill>
          <a:blip r:embed="rId4"/>
          <a:srcRect/>
          <a:stretch>
            <a:fillRect/>
          </a:stretch>
        </p:blipFill>
        <p:spPr bwMode="auto">
          <a:xfrm>
            <a:off x="1000100" y="285728"/>
            <a:ext cx="3535362" cy="2081204"/>
          </a:xfrm>
          <a:prstGeom prst="rect">
            <a:avLst/>
          </a:prstGeom>
          <a:noFill/>
        </p:spPr>
      </p:pic>
      <p:pic>
        <p:nvPicPr>
          <p:cNvPr id="2" name="28.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1331640" y="7245424"/>
            <a:ext cx="609600" cy="609600"/>
          </a:xfrm>
          <a:prstGeom prst="rect">
            <a:avLst/>
          </a:prstGeom>
        </p:spPr>
      </p:pic>
    </p:spTree>
    <p:extLst>
      <p:ext uri="{BB962C8B-B14F-4D97-AF65-F5344CB8AC3E}">
        <p14:creationId xmlns:p14="http://schemas.microsoft.com/office/powerpoint/2010/main" val="2658791910"/>
      </p:ext>
    </p:extLst>
  </p:cSld>
  <p:clrMapOvr>
    <a:masterClrMapping/>
  </p:clrMapOvr>
  <mc:AlternateContent xmlns:mc="http://schemas.openxmlformats.org/markup-compatibility/2006" xmlns:p14="http://schemas.microsoft.com/office/powerpoint/2010/main">
    <mc:Choice Requires="p14">
      <p:transition spd="slow" p14:dur="2000" advClick="0" advTm="19000"/>
    </mc:Choice>
    <mc:Fallback xmlns="">
      <p:transition spd="slow" advClick="0" advTm="19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876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1239589015"/>
              </p:ext>
            </p:extLst>
          </p:nvPr>
        </p:nvGraphicFramePr>
        <p:xfrm>
          <a:off x="-108520" y="0"/>
          <a:ext cx="9247540" cy="6858000"/>
        </p:xfrm>
        <a:graphic>
          <a:graphicData uri="http://schemas.openxmlformats.org/drawingml/2006/table">
            <a:tbl>
              <a:tblPr rtl="1" firstRow="1" firstCol="1" bandRow="1"/>
              <a:tblGrid>
                <a:gridCol w="4036716"/>
                <a:gridCol w="1833011"/>
                <a:gridCol w="3377813"/>
              </a:tblGrid>
              <a:tr h="1443272">
                <a:tc>
                  <a:txBody>
                    <a:bodyPr/>
                    <a:lstStyle/>
                    <a:p>
                      <a:pPr algn="ctr" rtl="1">
                        <a:lnSpc>
                          <a:spcPct val="115000"/>
                        </a:lnSpc>
                        <a:spcAft>
                          <a:spcPts val="0"/>
                        </a:spcAft>
                      </a:pPr>
                      <a:r>
                        <a:rPr lang="fa-IR" sz="2000" b="1" kern="1200" dirty="0" smtClean="0">
                          <a:solidFill>
                            <a:schemeClr val="tx1"/>
                          </a:solidFill>
                          <a:latin typeface="+mn-lt"/>
                          <a:ea typeface="+mn-ea"/>
                          <a:cs typeface="B Yagut" pitchFamily="2" charset="-78"/>
                        </a:rPr>
                        <a:t>نتیجه ارزیابی(کاندوم)</a:t>
                      </a:r>
                    </a:p>
                    <a:p>
                      <a:pPr algn="ctr" rtl="1">
                        <a:lnSpc>
                          <a:spcPct val="115000"/>
                        </a:lnSpc>
                        <a:spcAft>
                          <a:spcPts val="0"/>
                        </a:spcAft>
                      </a:pPr>
                      <a:r>
                        <a:rPr lang="fa-IR" sz="2000" b="1" kern="1200" dirty="0" smtClean="0">
                          <a:solidFill>
                            <a:schemeClr val="tx1"/>
                          </a:solidFill>
                          <a:latin typeface="+mn-lt"/>
                          <a:ea typeface="+mn-ea"/>
                          <a:cs typeface="B Yagut" pitchFamily="2" charset="-78"/>
                        </a:rPr>
                        <a:t>(مراجعه اول)</a:t>
                      </a:r>
                    </a:p>
                  </a:txBody>
                  <a:tcPr marL="68580" marR="68580"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1">
                        <a:lnSpc>
                          <a:spcPct val="115000"/>
                        </a:lnSpc>
                        <a:spcAft>
                          <a:spcPts val="0"/>
                        </a:spcAft>
                      </a:pPr>
                      <a:r>
                        <a:rPr lang="fa-IR" sz="2000" b="1" kern="1200" dirty="0" smtClean="0">
                          <a:solidFill>
                            <a:schemeClr val="tx1"/>
                          </a:solidFill>
                          <a:latin typeface="+mn-lt"/>
                          <a:ea typeface="+mn-ea"/>
                          <a:cs typeface="B Yagut" pitchFamily="2" charset="-78"/>
                        </a:rPr>
                        <a:t>گروه بندی، علایم و نشانه ها</a:t>
                      </a:r>
                      <a:endParaRPr lang="en-US" sz="2000" b="1" kern="1200" dirty="0">
                        <a:solidFill>
                          <a:schemeClr val="tx1"/>
                        </a:solidFill>
                        <a:latin typeface="+mn-lt"/>
                        <a:ea typeface="+mn-ea"/>
                        <a:cs typeface="B Yagut"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1">
                        <a:lnSpc>
                          <a:spcPct val="115000"/>
                        </a:lnSpc>
                        <a:spcAft>
                          <a:spcPts val="0"/>
                        </a:spcAft>
                      </a:pPr>
                      <a:r>
                        <a:rPr lang="fa-IR" sz="2000" b="1" kern="1200" dirty="0" smtClean="0">
                          <a:solidFill>
                            <a:schemeClr val="tx1"/>
                          </a:solidFill>
                          <a:latin typeface="+mn-lt"/>
                          <a:ea typeface="+mn-ea"/>
                          <a:cs typeface="B Yagut" pitchFamily="2" charset="-78"/>
                        </a:rPr>
                        <a:t>اقدام ،توصیه،اقدامات درمانی،ارجاع،پیگیری</a:t>
                      </a:r>
                      <a:endParaRPr lang="en-US" sz="2000" b="1" kern="1200" dirty="0">
                        <a:solidFill>
                          <a:schemeClr val="tx1"/>
                        </a:solidFill>
                        <a:latin typeface="+mn-lt"/>
                        <a:ea typeface="+mn-ea"/>
                        <a:cs typeface="B Yagut"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1806550">
                <a:tc>
                  <a:txBody>
                    <a:bodyPr/>
                    <a:lstStyle/>
                    <a:p>
                      <a:pPr marL="0" marR="0" lvl="0" indent="0" algn="r" defTabSz="914400" rtl="1" eaLnBrk="1" fontAlgn="auto" latinLnBrk="0" hangingPunct="1">
                        <a:lnSpc>
                          <a:spcPct val="115000"/>
                        </a:lnSpc>
                        <a:spcBef>
                          <a:spcPts val="0"/>
                        </a:spcBef>
                        <a:spcAft>
                          <a:spcPts val="0"/>
                        </a:spcAft>
                        <a:buClrTx/>
                        <a:buSzTx/>
                        <a:buFontTx/>
                        <a:buNone/>
                        <a:tabLst/>
                        <a:defRPr/>
                      </a:pPr>
                      <a:endParaRPr kumimoji="0" lang="fa-IR" sz="2000" b="0" i="0" u="none" strike="noStrike" kern="1200" cap="none" spc="0" normalizeH="0" baseline="0" noProof="0" dirty="0" smtClean="0">
                        <a:ln>
                          <a:noFill/>
                        </a:ln>
                        <a:solidFill>
                          <a:prstClr val="black"/>
                        </a:solidFill>
                        <a:effectLst/>
                        <a:uLnTx/>
                        <a:uFillTx/>
                        <a:latin typeface="+mn-lt"/>
                        <a:ea typeface="+mn-ea"/>
                        <a:cs typeface="B Yagut" pitchFamily="2" charset="-78"/>
                      </a:endParaRPr>
                    </a:p>
                    <a:p>
                      <a:pPr marL="0" marR="0" lvl="0" indent="0" algn="r" defTabSz="914400" rtl="1" eaLnBrk="1" fontAlgn="auto" latinLnBrk="0" hangingPunct="1">
                        <a:lnSpc>
                          <a:spcPct val="115000"/>
                        </a:lnSpc>
                        <a:spcBef>
                          <a:spcPts val="0"/>
                        </a:spcBef>
                        <a:spcAft>
                          <a:spcPts val="0"/>
                        </a:spcAft>
                        <a:buClrTx/>
                        <a:buSzTx/>
                        <a:buFontTx/>
                        <a:buNone/>
                        <a:tabLst/>
                        <a:defRPr/>
                      </a:pPr>
                      <a:endParaRPr kumimoji="0" lang="fa-IR" sz="2000" b="0" i="0" u="none" strike="noStrike" kern="1200" cap="none" spc="0" normalizeH="0" baseline="0" noProof="0" dirty="0" smtClean="0">
                        <a:ln>
                          <a:noFill/>
                        </a:ln>
                        <a:solidFill>
                          <a:prstClr val="black"/>
                        </a:solidFill>
                        <a:effectLst/>
                        <a:uLnTx/>
                        <a:uFillTx/>
                        <a:latin typeface="+mn-lt"/>
                        <a:ea typeface="+mn-ea"/>
                        <a:cs typeface="B Yagut" pitchFamily="2" charset="-78"/>
                      </a:endParaRPr>
                    </a:p>
                    <a:p>
                      <a:pPr marL="0" marR="0" lvl="0" indent="0" algn="r" defTabSz="914400" rtl="1" eaLnBrk="1" fontAlgn="auto" latinLnBrk="0" hangingPunct="1">
                        <a:lnSpc>
                          <a:spcPct val="115000"/>
                        </a:lnSpc>
                        <a:spcBef>
                          <a:spcPts val="0"/>
                        </a:spcBef>
                        <a:spcAft>
                          <a:spcPts val="0"/>
                        </a:spcAft>
                        <a:buClrTx/>
                        <a:buSzTx/>
                        <a:buFontTx/>
                        <a:buNone/>
                        <a:tabLst/>
                        <a:defRPr/>
                      </a:pPr>
                      <a:r>
                        <a:rPr kumimoji="0" lang="fa-IR" sz="2000" b="0" i="0" u="none" strike="noStrike" kern="1200" cap="none" spc="0" normalizeH="0" baseline="0" noProof="0" dirty="0" smtClean="0">
                          <a:ln>
                            <a:noFill/>
                          </a:ln>
                          <a:solidFill>
                            <a:prstClr val="black"/>
                          </a:solidFill>
                          <a:effectLst/>
                          <a:uLnTx/>
                          <a:uFillTx/>
                          <a:latin typeface="+mn-lt"/>
                          <a:ea typeface="+mn-ea"/>
                          <a:cs typeface="B Yagut" pitchFamily="2" charset="-78"/>
                        </a:rPr>
                        <a:t>بروز حساسیت، خارش یا لکه های پوستی</a:t>
                      </a:r>
                      <a:endParaRPr kumimoji="0" lang="en-US" sz="2000" b="0" i="0" u="none" strike="noStrike" kern="1200" cap="none" spc="0" normalizeH="0" baseline="0" noProof="0" dirty="0" smtClean="0">
                        <a:ln>
                          <a:noFill/>
                        </a:ln>
                        <a:solidFill>
                          <a:prstClr val="black"/>
                        </a:solidFill>
                        <a:effectLst/>
                        <a:uLnTx/>
                        <a:uFillTx/>
                        <a:latin typeface="+mn-lt"/>
                        <a:ea typeface="+mn-ea"/>
                        <a:cs typeface="B Yagut" pitchFamily="2" charset="-78"/>
                      </a:endParaRPr>
                    </a:p>
                    <a:p>
                      <a:pPr algn="r" rtl="1">
                        <a:lnSpc>
                          <a:spcPct val="115000"/>
                        </a:lnSpc>
                        <a:spcAft>
                          <a:spcPts val="0"/>
                        </a:spcAft>
                      </a:pPr>
                      <a:endParaRPr lang="fa-IR" sz="2000" b="0" kern="1200" dirty="0" smtClean="0">
                        <a:solidFill>
                          <a:schemeClr val="tx1"/>
                        </a:solidFill>
                        <a:latin typeface="+mn-lt"/>
                        <a:ea typeface="+mn-ea"/>
                        <a:cs typeface="B Yagut"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7C80"/>
                    </a:solidFill>
                  </a:tcPr>
                </a:tc>
                <a:tc>
                  <a:txBody>
                    <a:bodyPr/>
                    <a:lstStyle/>
                    <a:p>
                      <a:pPr algn="ctr" rtl="1">
                        <a:lnSpc>
                          <a:spcPct val="115000"/>
                        </a:lnSpc>
                        <a:spcAft>
                          <a:spcPts val="0"/>
                        </a:spcAft>
                      </a:pPr>
                      <a:r>
                        <a:rPr lang="fa-IR" sz="2000" b="0" kern="1200" dirty="0" smtClean="0">
                          <a:solidFill>
                            <a:schemeClr val="tx1"/>
                          </a:solidFill>
                          <a:latin typeface="+mn-lt"/>
                          <a:ea typeface="+mn-ea"/>
                          <a:cs typeface="B Yagut" pitchFamily="2" charset="-78"/>
                        </a:rPr>
                        <a:t>مشکل جدی احتمالی</a:t>
                      </a:r>
                      <a:endParaRPr lang="en-US" sz="2000" b="0" kern="1200" dirty="0">
                        <a:solidFill>
                          <a:schemeClr val="tx1"/>
                        </a:solidFill>
                        <a:latin typeface="+mn-lt"/>
                        <a:ea typeface="+mn-ea"/>
                        <a:cs typeface="B Yagut"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7C80"/>
                    </a:solidFill>
                  </a:tcPr>
                </a:tc>
                <a:tc>
                  <a:txBody>
                    <a:bodyPr/>
                    <a:lstStyle/>
                    <a:p>
                      <a:r>
                        <a:rPr lang="fa-IR" sz="2000" b="0" kern="1200" dirty="0" smtClean="0">
                          <a:solidFill>
                            <a:schemeClr val="tx1"/>
                          </a:solidFill>
                          <a:latin typeface="+mn-lt"/>
                          <a:ea typeface="+mn-ea"/>
                          <a:cs typeface="B Yagut" pitchFamily="2" charset="-78"/>
                        </a:rPr>
                        <a:t>عدم ارایه کاندوم، مشاوره در خصوص استفاده از روش</a:t>
                      </a:r>
                      <a:r>
                        <a:rPr lang="fa-IR" sz="2000" b="0" kern="1200" baseline="0" dirty="0" smtClean="0">
                          <a:solidFill>
                            <a:schemeClr val="tx1"/>
                          </a:solidFill>
                          <a:latin typeface="+mn-lt"/>
                          <a:ea typeface="+mn-ea"/>
                          <a:cs typeface="B Yagut" pitchFamily="2" charset="-78"/>
                        </a:rPr>
                        <a:t> مناسب دیگر</a:t>
                      </a:r>
                      <a:endParaRPr lang="en-US" sz="2000" b="0" kern="1200" dirty="0">
                        <a:solidFill>
                          <a:schemeClr val="tx1"/>
                        </a:solidFill>
                        <a:latin typeface="+mn-lt"/>
                        <a:ea typeface="+mn-ea"/>
                        <a:cs typeface="B Yagut"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7C80"/>
                    </a:solidFill>
                  </a:tcPr>
                </a:tc>
              </a:tr>
              <a:tr h="1443272">
                <a:tc>
                  <a:txBody>
                    <a:bodyPr/>
                    <a:lstStyle/>
                    <a:p>
                      <a:pPr marL="0" marR="0" lvl="0" indent="0" algn="r" defTabSz="914400" rtl="1" eaLnBrk="1" fontAlgn="auto" latinLnBrk="0" hangingPunct="1">
                        <a:lnSpc>
                          <a:spcPct val="115000"/>
                        </a:lnSpc>
                        <a:spcBef>
                          <a:spcPts val="0"/>
                        </a:spcBef>
                        <a:spcAft>
                          <a:spcPts val="0"/>
                        </a:spcAft>
                        <a:buClrTx/>
                        <a:buSzTx/>
                        <a:buFontTx/>
                        <a:buNone/>
                        <a:tabLst/>
                        <a:defRPr/>
                      </a:pPr>
                      <a:endParaRPr lang="fa-IR" sz="2000" b="0" kern="1200" noProof="0" dirty="0" smtClean="0">
                        <a:solidFill>
                          <a:schemeClr val="tx1"/>
                        </a:solidFill>
                        <a:latin typeface="+mn-lt"/>
                        <a:ea typeface="+mn-ea"/>
                        <a:cs typeface="B Yagut" pitchFamily="2" charset="-78"/>
                      </a:endParaRPr>
                    </a:p>
                    <a:p>
                      <a:pPr marL="0" marR="0" lvl="0" indent="0" algn="r" defTabSz="914400" rtl="1" eaLnBrk="1" fontAlgn="auto" latinLnBrk="0" hangingPunct="1">
                        <a:lnSpc>
                          <a:spcPct val="115000"/>
                        </a:lnSpc>
                        <a:spcBef>
                          <a:spcPts val="0"/>
                        </a:spcBef>
                        <a:spcAft>
                          <a:spcPts val="0"/>
                        </a:spcAft>
                        <a:buClrTx/>
                        <a:buSzTx/>
                        <a:buFontTx/>
                        <a:buNone/>
                        <a:tabLst/>
                        <a:defRPr/>
                      </a:pPr>
                      <a:r>
                        <a:rPr lang="fa-IR" sz="2000" b="0" kern="1200" noProof="0" dirty="0" smtClean="0">
                          <a:solidFill>
                            <a:schemeClr val="tx1"/>
                          </a:solidFill>
                          <a:latin typeface="+mn-lt"/>
                          <a:ea typeface="+mn-ea"/>
                          <a:cs typeface="B Yagut" pitchFamily="2" charset="-78"/>
                        </a:rPr>
                        <a:t>سطح آگاهی پایین فرد</a:t>
                      </a:r>
                      <a:r>
                        <a:rPr lang="fa-IR" sz="2000" b="0" kern="1200" baseline="0" noProof="0" dirty="0" smtClean="0">
                          <a:solidFill>
                            <a:schemeClr val="tx1"/>
                          </a:solidFill>
                          <a:latin typeface="+mn-lt"/>
                          <a:ea typeface="+mn-ea"/>
                          <a:cs typeface="B Yagut" pitchFamily="2" charset="-78"/>
                        </a:rPr>
                        <a:t> و همسرش در استفاده از روش</a:t>
                      </a:r>
                      <a:endParaRPr lang="en-US" sz="2000" b="0" kern="1200" noProof="0" dirty="0">
                        <a:solidFill>
                          <a:schemeClr val="tx1"/>
                        </a:solidFill>
                        <a:latin typeface="+mn-lt"/>
                        <a:ea typeface="+mn-ea"/>
                        <a:cs typeface="B Yagut"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marL="0" marR="0" lvl="0" indent="0" algn="ctr" defTabSz="914400" rtl="1" eaLnBrk="1" fontAlgn="auto" latinLnBrk="0" hangingPunct="1">
                        <a:lnSpc>
                          <a:spcPct val="115000"/>
                        </a:lnSpc>
                        <a:spcBef>
                          <a:spcPts val="0"/>
                        </a:spcBef>
                        <a:spcAft>
                          <a:spcPts val="0"/>
                        </a:spcAft>
                        <a:buClrTx/>
                        <a:buSzTx/>
                        <a:buFontTx/>
                        <a:buNone/>
                        <a:tabLst/>
                        <a:defRPr/>
                      </a:pPr>
                      <a:r>
                        <a:rPr lang="fa-IR" sz="2000" b="0" kern="1200" noProof="0" dirty="0" smtClean="0">
                          <a:solidFill>
                            <a:schemeClr val="tx1"/>
                          </a:solidFill>
                          <a:latin typeface="+mn-lt"/>
                          <a:ea typeface="+mn-ea"/>
                          <a:cs typeface="B Yagut" pitchFamily="2" charset="-78"/>
                        </a:rPr>
                        <a:t>نیازمند بررسی بیشتر</a:t>
                      </a:r>
                      <a:endParaRPr lang="en-US" sz="2000" b="0" kern="1200" noProof="0" dirty="0">
                        <a:solidFill>
                          <a:schemeClr val="tx1"/>
                        </a:solidFill>
                        <a:latin typeface="+mn-lt"/>
                        <a:ea typeface="+mn-ea"/>
                        <a:cs typeface="B Yagut"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fa-IR" sz="2000" b="0" kern="1200" noProof="0" dirty="0" smtClean="0">
                          <a:solidFill>
                            <a:schemeClr val="tx1"/>
                          </a:solidFill>
                          <a:latin typeface="+mn-lt"/>
                          <a:ea typeface="+mn-ea"/>
                          <a:cs typeface="B Yagut" pitchFamily="2" charset="-78"/>
                        </a:rPr>
                        <a:t>آموزش نحوه استفاده</a:t>
                      </a:r>
                      <a:endParaRPr lang="en-US" sz="2000" b="0" kern="1200" noProof="0" dirty="0">
                        <a:solidFill>
                          <a:schemeClr val="tx1"/>
                        </a:solidFill>
                        <a:latin typeface="+mn-lt"/>
                        <a:ea typeface="+mn-ea"/>
                        <a:cs typeface="B Yagut"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r>
              <a:tr h="2164906">
                <a:tc>
                  <a:txBody>
                    <a:bodyPr/>
                    <a:lstStyle/>
                    <a:p>
                      <a:pPr algn="r" rtl="1">
                        <a:lnSpc>
                          <a:spcPct val="115000"/>
                        </a:lnSpc>
                        <a:spcAft>
                          <a:spcPts val="0"/>
                        </a:spcAft>
                      </a:pPr>
                      <a:endParaRPr lang="fa-IR" sz="2000" b="0" kern="1200" dirty="0" smtClean="0">
                        <a:solidFill>
                          <a:schemeClr val="tx1"/>
                        </a:solidFill>
                        <a:latin typeface="+mn-lt"/>
                        <a:ea typeface="+mn-ea"/>
                        <a:cs typeface="B Yagut" pitchFamily="2" charset="-78"/>
                      </a:endParaRPr>
                    </a:p>
                    <a:p>
                      <a:pPr algn="r" rtl="1">
                        <a:lnSpc>
                          <a:spcPct val="115000"/>
                        </a:lnSpc>
                        <a:spcAft>
                          <a:spcPts val="0"/>
                        </a:spcAft>
                      </a:pPr>
                      <a:endParaRPr lang="fa-IR" sz="2000" b="0" kern="1200" dirty="0" smtClean="0">
                        <a:solidFill>
                          <a:schemeClr val="tx1"/>
                        </a:solidFill>
                        <a:latin typeface="+mn-lt"/>
                        <a:ea typeface="+mn-ea"/>
                        <a:cs typeface="B Yagut" pitchFamily="2" charset="-78"/>
                      </a:endParaRPr>
                    </a:p>
                    <a:p>
                      <a:pPr algn="r" rtl="1">
                        <a:lnSpc>
                          <a:spcPct val="115000"/>
                        </a:lnSpc>
                        <a:spcAft>
                          <a:spcPts val="0"/>
                        </a:spcAft>
                      </a:pPr>
                      <a:endParaRPr lang="fa-IR" sz="2000" b="0" kern="1200" dirty="0" smtClean="0">
                        <a:solidFill>
                          <a:schemeClr val="tx1"/>
                        </a:solidFill>
                        <a:latin typeface="+mn-lt"/>
                        <a:ea typeface="+mn-ea"/>
                        <a:cs typeface="B Yagut" pitchFamily="2" charset="-78"/>
                      </a:endParaRPr>
                    </a:p>
                    <a:p>
                      <a:pPr algn="r" rtl="1">
                        <a:lnSpc>
                          <a:spcPct val="115000"/>
                        </a:lnSpc>
                        <a:spcAft>
                          <a:spcPts val="0"/>
                        </a:spcAft>
                      </a:pPr>
                      <a:r>
                        <a:rPr lang="fa-IR" sz="2000" b="0" kern="1200" dirty="0" smtClean="0">
                          <a:solidFill>
                            <a:schemeClr val="tx1"/>
                          </a:solidFill>
                          <a:latin typeface="+mn-lt"/>
                          <a:ea typeface="+mn-ea"/>
                          <a:cs typeface="B Yagut" pitchFamily="2" charset="-78"/>
                        </a:rPr>
                        <a:t>نداشتن موارد منع مصرف</a:t>
                      </a:r>
                      <a:endParaRPr lang="en-US" sz="2000" b="0" kern="1200" dirty="0">
                        <a:solidFill>
                          <a:schemeClr val="tx1"/>
                        </a:solidFill>
                        <a:latin typeface="+mn-lt"/>
                        <a:ea typeface="+mn-ea"/>
                        <a:cs typeface="B Yagut"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rtl="1">
                        <a:lnSpc>
                          <a:spcPct val="115000"/>
                        </a:lnSpc>
                        <a:spcAft>
                          <a:spcPts val="0"/>
                        </a:spcAft>
                      </a:pPr>
                      <a:r>
                        <a:rPr lang="fa-IR" sz="2000" b="0" kern="1200" dirty="0" smtClean="0">
                          <a:solidFill>
                            <a:schemeClr val="tx1"/>
                          </a:solidFill>
                          <a:latin typeface="+mn-lt"/>
                          <a:ea typeface="+mn-ea"/>
                          <a:cs typeface="B Yagut" pitchFamily="2" charset="-78"/>
                        </a:rPr>
                        <a:t>منع ندارد</a:t>
                      </a:r>
                      <a:endParaRPr lang="en-US" sz="2000" b="0" kern="1200" dirty="0">
                        <a:solidFill>
                          <a:schemeClr val="tx1"/>
                        </a:solidFill>
                        <a:latin typeface="+mn-lt"/>
                        <a:ea typeface="+mn-ea"/>
                        <a:cs typeface="B Yagut"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r" rtl="1">
                        <a:lnSpc>
                          <a:spcPct val="115000"/>
                        </a:lnSpc>
                        <a:spcAft>
                          <a:spcPts val="0"/>
                        </a:spcAft>
                      </a:pPr>
                      <a:r>
                        <a:rPr lang="fa-IR" sz="2000" b="0" kern="1200" dirty="0" smtClean="0">
                          <a:solidFill>
                            <a:schemeClr val="tx1"/>
                          </a:solidFill>
                          <a:latin typeface="+mn-lt"/>
                          <a:ea typeface="+mn-ea"/>
                          <a:cs typeface="B Yagut" pitchFamily="2" charset="-78"/>
                        </a:rPr>
                        <a:t>ارایه روش و آموزشهای لازم</a:t>
                      </a:r>
                      <a:endParaRPr lang="en-US" sz="2000" b="0" kern="1200" dirty="0">
                        <a:solidFill>
                          <a:schemeClr val="tx1"/>
                        </a:solidFill>
                        <a:latin typeface="+mn-lt"/>
                        <a:ea typeface="+mn-ea"/>
                        <a:cs typeface="B Yagut"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bl>
          </a:graphicData>
        </a:graphic>
      </p:graphicFrame>
      <p:pic>
        <p:nvPicPr>
          <p:cNvPr id="2" name="29.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2699792" y="7389440"/>
            <a:ext cx="609600" cy="609600"/>
          </a:xfrm>
          <a:prstGeom prst="rect">
            <a:avLst/>
          </a:prstGeom>
        </p:spPr>
      </p:pic>
    </p:spTree>
    <p:extLst>
      <p:ext uri="{BB962C8B-B14F-4D97-AF65-F5344CB8AC3E}">
        <p14:creationId xmlns:p14="http://schemas.microsoft.com/office/powerpoint/2010/main" val="3903755719"/>
      </p:ext>
    </p:extLst>
  </p:cSld>
  <p:clrMapOvr>
    <a:masterClrMapping/>
  </p:clrMapOvr>
  <mc:AlternateContent xmlns:mc="http://schemas.openxmlformats.org/markup-compatibility/2006" xmlns:p14="http://schemas.microsoft.com/office/powerpoint/2010/main">
    <mc:Choice Requires="p14">
      <p:transition spd="slow" p14:dur="2000" advClick="0" advTm="48000"/>
    </mc:Choice>
    <mc:Fallback xmlns="">
      <p:transition spd="slow" advClick="0" advTm="48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806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952875759"/>
              </p:ext>
            </p:extLst>
          </p:nvPr>
        </p:nvGraphicFramePr>
        <p:xfrm>
          <a:off x="-108519" y="0"/>
          <a:ext cx="9252520" cy="6858001"/>
        </p:xfrm>
        <a:graphic>
          <a:graphicData uri="http://schemas.openxmlformats.org/drawingml/2006/table">
            <a:tbl>
              <a:tblPr rtl="1" firstRow="1" firstCol="1" bandRow="1"/>
              <a:tblGrid>
                <a:gridCol w="3712445"/>
                <a:gridCol w="2201420"/>
                <a:gridCol w="3338655"/>
              </a:tblGrid>
              <a:tr h="1142352">
                <a:tc>
                  <a:txBody>
                    <a:bodyPr/>
                    <a:lstStyle/>
                    <a:p>
                      <a:pPr algn="ctr" rtl="1">
                        <a:lnSpc>
                          <a:spcPct val="115000"/>
                        </a:lnSpc>
                        <a:spcAft>
                          <a:spcPts val="0"/>
                        </a:spcAft>
                      </a:pPr>
                      <a:r>
                        <a:rPr lang="fa-IR" sz="2000" b="1" kern="1200" dirty="0" smtClean="0">
                          <a:solidFill>
                            <a:schemeClr val="tx1"/>
                          </a:solidFill>
                          <a:latin typeface="+mn-lt"/>
                          <a:ea typeface="+mn-ea"/>
                          <a:cs typeface="B Yagut" pitchFamily="2" charset="-78"/>
                        </a:rPr>
                        <a:t>نتیجه ارزیابی(کاندوم)</a:t>
                      </a:r>
                    </a:p>
                    <a:p>
                      <a:pPr algn="ctr" rtl="1">
                        <a:lnSpc>
                          <a:spcPct val="115000"/>
                        </a:lnSpc>
                        <a:spcAft>
                          <a:spcPts val="0"/>
                        </a:spcAft>
                      </a:pPr>
                      <a:r>
                        <a:rPr lang="fa-IR" sz="2000" b="1" kern="1200" dirty="0" smtClean="0">
                          <a:solidFill>
                            <a:schemeClr val="tx1"/>
                          </a:solidFill>
                          <a:latin typeface="+mn-lt"/>
                          <a:ea typeface="+mn-ea"/>
                          <a:cs typeface="B Yagut" pitchFamily="2" charset="-78"/>
                        </a:rPr>
                        <a:t>(مراجعه دوره ای)</a:t>
                      </a:r>
                    </a:p>
                  </a:txBody>
                  <a:tcPr marL="68580" marR="68580"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1">
                        <a:lnSpc>
                          <a:spcPct val="115000"/>
                        </a:lnSpc>
                        <a:spcAft>
                          <a:spcPts val="0"/>
                        </a:spcAft>
                      </a:pPr>
                      <a:r>
                        <a:rPr lang="fa-IR" sz="2000" b="1" kern="1200" dirty="0" smtClean="0">
                          <a:solidFill>
                            <a:schemeClr val="tx1"/>
                          </a:solidFill>
                          <a:latin typeface="+mn-lt"/>
                          <a:ea typeface="+mn-ea"/>
                          <a:cs typeface="B Yagut" pitchFamily="2" charset="-78"/>
                        </a:rPr>
                        <a:t>گروه بندی، علایم و نشانه ها</a:t>
                      </a:r>
                      <a:endParaRPr lang="en-US" sz="2000" b="1" kern="1200" dirty="0">
                        <a:solidFill>
                          <a:schemeClr val="tx1"/>
                        </a:solidFill>
                        <a:latin typeface="+mn-lt"/>
                        <a:ea typeface="+mn-ea"/>
                        <a:cs typeface="B Yagut"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1">
                        <a:lnSpc>
                          <a:spcPct val="115000"/>
                        </a:lnSpc>
                        <a:spcAft>
                          <a:spcPts val="0"/>
                        </a:spcAft>
                      </a:pPr>
                      <a:r>
                        <a:rPr lang="fa-IR" sz="2000" b="1" kern="1200" dirty="0" smtClean="0">
                          <a:solidFill>
                            <a:schemeClr val="tx1"/>
                          </a:solidFill>
                          <a:latin typeface="+mn-lt"/>
                          <a:ea typeface="+mn-ea"/>
                          <a:cs typeface="B Yagut" pitchFamily="2" charset="-78"/>
                        </a:rPr>
                        <a:t>اقدام ،توصیه،اقدامات درمانی،ارجاع،پیگیری</a:t>
                      </a:r>
                      <a:endParaRPr lang="en-US" sz="2000" b="1" kern="1200" dirty="0">
                        <a:solidFill>
                          <a:schemeClr val="tx1"/>
                        </a:solidFill>
                        <a:latin typeface="+mn-lt"/>
                        <a:ea typeface="+mn-ea"/>
                        <a:cs typeface="B Yagut"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1142352">
                <a:tc>
                  <a:txBody>
                    <a:bodyPr/>
                    <a:lstStyle/>
                    <a:p>
                      <a:pPr algn="r" rtl="1">
                        <a:lnSpc>
                          <a:spcPct val="115000"/>
                        </a:lnSpc>
                        <a:spcAft>
                          <a:spcPts val="0"/>
                        </a:spcAft>
                      </a:pPr>
                      <a:r>
                        <a:rPr lang="fa-IR" sz="2000" b="0" kern="1200" dirty="0" smtClean="0">
                          <a:solidFill>
                            <a:schemeClr val="tx1"/>
                          </a:solidFill>
                          <a:latin typeface="+mn-lt"/>
                          <a:ea typeface="+mn-ea"/>
                          <a:cs typeface="B Yagut" pitchFamily="2" charset="-78"/>
                        </a:rPr>
                        <a:t>حساسیت، خارش یا لکه های پوستی</a:t>
                      </a:r>
                      <a:endParaRPr lang="en-US" sz="2000" b="0" kern="1200" dirty="0">
                        <a:solidFill>
                          <a:schemeClr val="tx1"/>
                        </a:solidFill>
                        <a:latin typeface="+mn-lt"/>
                        <a:ea typeface="+mn-ea"/>
                        <a:cs typeface="B Yagut"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7C80"/>
                    </a:solidFill>
                  </a:tcPr>
                </a:tc>
                <a:tc>
                  <a:txBody>
                    <a:bodyPr/>
                    <a:lstStyle/>
                    <a:p>
                      <a:pPr algn="r" rtl="1">
                        <a:lnSpc>
                          <a:spcPct val="115000"/>
                        </a:lnSpc>
                        <a:spcAft>
                          <a:spcPts val="0"/>
                        </a:spcAft>
                      </a:pPr>
                      <a:r>
                        <a:rPr lang="fa-IR" sz="2000" b="0" kern="1200" dirty="0" smtClean="0">
                          <a:solidFill>
                            <a:schemeClr val="tx1"/>
                          </a:solidFill>
                          <a:latin typeface="+mn-lt"/>
                          <a:ea typeface="+mn-ea"/>
                          <a:cs typeface="B Yagut" pitchFamily="2" charset="-78"/>
                        </a:rPr>
                        <a:t>مشکل جدی احتمالی</a:t>
                      </a:r>
                      <a:endParaRPr lang="en-US" sz="2000" b="0" kern="1200" dirty="0">
                        <a:solidFill>
                          <a:schemeClr val="tx1"/>
                        </a:solidFill>
                        <a:latin typeface="+mn-lt"/>
                        <a:ea typeface="+mn-ea"/>
                        <a:cs typeface="B Yagut"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7C80"/>
                    </a:solidFill>
                  </a:tcPr>
                </a:tc>
                <a:tc>
                  <a:txBody>
                    <a:bodyPr/>
                    <a:lstStyle/>
                    <a:p>
                      <a:r>
                        <a:rPr lang="fa-IR" sz="2000" b="0" kern="1200" dirty="0" smtClean="0">
                          <a:solidFill>
                            <a:schemeClr val="tx1"/>
                          </a:solidFill>
                          <a:latin typeface="+mn-lt"/>
                          <a:ea typeface="+mn-ea"/>
                          <a:cs typeface="B Yagut" pitchFamily="2" charset="-78"/>
                        </a:rPr>
                        <a:t>مشاوره برای استفاده از روش</a:t>
                      </a:r>
                      <a:r>
                        <a:rPr lang="fa-IR" sz="2000" b="0" kern="1200" baseline="0" dirty="0" smtClean="0">
                          <a:solidFill>
                            <a:schemeClr val="tx1"/>
                          </a:solidFill>
                          <a:latin typeface="+mn-lt"/>
                          <a:ea typeface="+mn-ea"/>
                          <a:cs typeface="B Yagut" pitchFamily="2" charset="-78"/>
                        </a:rPr>
                        <a:t> دیگر</a:t>
                      </a:r>
                      <a:endParaRPr lang="en-US" sz="2000" b="0" kern="1200" dirty="0">
                        <a:solidFill>
                          <a:schemeClr val="tx1"/>
                        </a:solidFill>
                        <a:latin typeface="+mn-lt"/>
                        <a:ea typeface="+mn-ea"/>
                        <a:cs typeface="B Yagut"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7C80"/>
                    </a:solidFill>
                  </a:tcPr>
                </a:tc>
              </a:tr>
              <a:tr h="1429886">
                <a:tc>
                  <a:txBody>
                    <a:bodyPr/>
                    <a:lstStyle/>
                    <a:p>
                      <a:pPr algn="r" rtl="1">
                        <a:lnSpc>
                          <a:spcPct val="115000"/>
                        </a:lnSpc>
                        <a:spcAft>
                          <a:spcPts val="0"/>
                        </a:spcAft>
                      </a:pPr>
                      <a:r>
                        <a:rPr lang="fa-IR" sz="2000" b="0" kern="1200" dirty="0" smtClean="0">
                          <a:solidFill>
                            <a:schemeClr val="tx1"/>
                          </a:solidFill>
                          <a:latin typeface="+mn-lt"/>
                          <a:ea typeface="+mn-ea"/>
                          <a:cs typeface="B Yagut" pitchFamily="2" charset="-78"/>
                        </a:rPr>
                        <a:t>عدم رضایت از روش</a:t>
                      </a:r>
                      <a:endParaRPr lang="en-US" sz="2000" b="0" kern="1200" dirty="0">
                        <a:solidFill>
                          <a:schemeClr val="tx1"/>
                        </a:solidFill>
                        <a:latin typeface="+mn-lt"/>
                        <a:ea typeface="+mn-ea"/>
                        <a:cs typeface="B Yagut"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7C80"/>
                    </a:solidFill>
                  </a:tcPr>
                </a:tc>
                <a:tc>
                  <a:txBody>
                    <a:bodyPr/>
                    <a:lstStyle/>
                    <a:p>
                      <a:pPr marL="0" marR="0" lvl="0" indent="0" algn="r" defTabSz="914400" rtl="1" eaLnBrk="1" fontAlgn="auto" latinLnBrk="0" hangingPunct="1">
                        <a:lnSpc>
                          <a:spcPct val="115000"/>
                        </a:lnSpc>
                        <a:spcBef>
                          <a:spcPts val="0"/>
                        </a:spcBef>
                        <a:spcAft>
                          <a:spcPts val="0"/>
                        </a:spcAft>
                        <a:buClrTx/>
                        <a:buSzTx/>
                        <a:buFontTx/>
                        <a:buNone/>
                        <a:tabLst/>
                        <a:defRPr/>
                      </a:pPr>
                      <a:r>
                        <a:rPr kumimoji="0" lang="fa-IR" sz="2000" b="0" i="0" u="none" strike="noStrike" kern="1200" cap="none" spc="0" normalizeH="0" baseline="0" noProof="0" dirty="0" smtClean="0">
                          <a:ln>
                            <a:noFill/>
                          </a:ln>
                          <a:solidFill>
                            <a:prstClr val="black"/>
                          </a:solidFill>
                          <a:effectLst/>
                          <a:uLnTx/>
                          <a:uFillTx/>
                          <a:latin typeface="+mn-lt"/>
                          <a:ea typeface="+mn-ea"/>
                          <a:cs typeface="B Yagut" pitchFamily="2" charset="-78"/>
                        </a:rPr>
                        <a:t>مشکل جدی احتمالی</a:t>
                      </a:r>
                      <a:endParaRPr kumimoji="0" lang="en-US" sz="2000" b="0" i="0" u="none" strike="noStrike" kern="1200" cap="none" spc="0" normalizeH="0" baseline="0" noProof="0" dirty="0" smtClean="0">
                        <a:ln>
                          <a:noFill/>
                        </a:ln>
                        <a:solidFill>
                          <a:prstClr val="black"/>
                        </a:solidFill>
                        <a:effectLst/>
                        <a:uLnTx/>
                        <a:uFillTx/>
                        <a:latin typeface="+mn-lt"/>
                        <a:ea typeface="+mn-ea"/>
                        <a:cs typeface="B Yagut" pitchFamily="2" charset="-78"/>
                      </a:endParaRPr>
                    </a:p>
                    <a:p>
                      <a:pPr algn="r" rtl="1">
                        <a:lnSpc>
                          <a:spcPct val="115000"/>
                        </a:lnSpc>
                        <a:spcAft>
                          <a:spcPts val="0"/>
                        </a:spcAft>
                      </a:pPr>
                      <a:endParaRPr lang="en-US" sz="2000" b="0" kern="1200" dirty="0">
                        <a:solidFill>
                          <a:schemeClr val="tx1"/>
                        </a:solidFill>
                        <a:latin typeface="+mn-lt"/>
                        <a:ea typeface="+mn-ea"/>
                        <a:cs typeface="B Yagut"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7C80"/>
                    </a:solidFill>
                  </a:tcPr>
                </a:tc>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000" b="0" i="0" u="none" strike="noStrike" kern="1200" cap="none" spc="0" normalizeH="0" baseline="0" noProof="0" dirty="0" smtClean="0">
                          <a:ln>
                            <a:noFill/>
                          </a:ln>
                          <a:solidFill>
                            <a:prstClr val="black"/>
                          </a:solidFill>
                          <a:effectLst/>
                          <a:uLnTx/>
                          <a:uFillTx/>
                          <a:latin typeface="+mn-lt"/>
                          <a:ea typeface="+mn-ea"/>
                          <a:cs typeface="B Yagut" pitchFamily="2" charset="-78"/>
                        </a:rPr>
                        <a:t>مشاوره برای استفاده از روش دیگر</a:t>
                      </a:r>
                      <a:endParaRPr kumimoji="0" lang="en-US" sz="2000" b="0" i="0" u="none" strike="noStrike" kern="1200" cap="none" spc="0" normalizeH="0" baseline="0" noProof="0" dirty="0" smtClean="0">
                        <a:ln>
                          <a:noFill/>
                        </a:ln>
                        <a:solidFill>
                          <a:prstClr val="black"/>
                        </a:solidFill>
                        <a:effectLst/>
                        <a:uLnTx/>
                        <a:uFillTx/>
                        <a:latin typeface="+mn-lt"/>
                        <a:ea typeface="+mn-ea"/>
                        <a:cs typeface="B Yagut" pitchFamily="2" charset="-78"/>
                      </a:endParaRPr>
                    </a:p>
                    <a:p>
                      <a:endParaRPr lang="en-US" sz="2000" b="0" kern="1200" dirty="0">
                        <a:solidFill>
                          <a:schemeClr val="tx1"/>
                        </a:solidFill>
                        <a:latin typeface="+mn-lt"/>
                        <a:ea typeface="+mn-ea"/>
                        <a:cs typeface="B Yagut"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7C80"/>
                    </a:solidFill>
                  </a:tcPr>
                </a:tc>
              </a:tr>
              <a:tr h="1429886">
                <a:tc>
                  <a:txBody>
                    <a:bodyPr/>
                    <a:lstStyle/>
                    <a:p>
                      <a:pPr marL="0" marR="0" lvl="0" indent="0" algn="r" defTabSz="914400" rtl="1" eaLnBrk="1" fontAlgn="auto" latinLnBrk="0" hangingPunct="1">
                        <a:lnSpc>
                          <a:spcPct val="115000"/>
                        </a:lnSpc>
                        <a:spcBef>
                          <a:spcPts val="0"/>
                        </a:spcBef>
                        <a:spcAft>
                          <a:spcPts val="0"/>
                        </a:spcAft>
                        <a:buClrTx/>
                        <a:buSzTx/>
                        <a:buFontTx/>
                        <a:buNone/>
                        <a:tabLst/>
                        <a:defRPr/>
                      </a:pPr>
                      <a:endParaRPr lang="en-US" sz="2000" b="0" kern="1200" noProof="0" dirty="0" smtClean="0">
                        <a:solidFill>
                          <a:schemeClr val="tx1"/>
                        </a:solidFill>
                        <a:latin typeface="+mn-lt"/>
                        <a:ea typeface="+mn-ea"/>
                        <a:cs typeface="B Yagut" pitchFamily="2" charset="-78"/>
                      </a:endParaRPr>
                    </a:p>
                    <a:p>
                      <a:pPr marL="0" marR="0" lvl="0" indent="0" algn="r" defTabSz="914400" rtl="1" eaLnBrk="1" fontAlgn="auto" latinLnBrk="0" hangingPunct="1">
                        <a:lnSpc>
                          <a:spcPct val="115000"/>
                        </a:lnSpc>
                        <a:spcBef>
                          <a:spcPts val="0"/>
                        </a:spcBef>
                        <a:spcAft>
                          <a:spcPts val="0"/>
                        </a:spcAft>
                        <a:buClrTx/>
                        <a:buSzTx/>
                        <a:buFontTx/>
                        <a:buNone/>
                        <a:tabLst/>
                        <a:defRPr/>
                      </a:pPr>
                      <a:r>
                        <a:rPr lang="fa-IR" sz="2000" b="0" kern="1200" noProof="0" dirty="0" smtClean="0">
                          <a:solidFill>
                            <a:schemeClr val="tx1"/>
                          </a:solidFill>
                          <a:latin typeface="+mn-lt"/>
                          <a:ea typeface="+mn-ea"/>
                          <a:cs typeface="B Yagut" pitchFamily="2" charset="-78"/>
                        </a:rPr>
                        <a:t>عدم آگاهی</a:t>
                      </a:r>
                      <a:endParaRPr lang="en-US" sz="2000" b="0" kern="1200" noProof="0" dirty="0">
                        <a:solidFill>
                          <a:schemeClr val="tx1"/>
                        </a:solidFill>
                        <a:latin typeface="+mn-lt"/>
                        <a:ea typeface="+mn-ea"/>
                        <a:cs typeface="B Yagut"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marL="0" marR="0" lvl="0" indent="0" algn="r" defTabSz="914400" rtl="1" eaLnBrk="1" fontAlgn="auto" latinLnBrk="0" hangingPunct="1">
                        <a:lnSpc>
                          <a:spcPct val="115000"/>
                        </a:lnSpc>
                        <a:spcBef>
                          <a:spcPts val="0"/>
                        </a:spcBef>
                        <a:spcAft>
                          <a:spcPts val="0"/>
                        </a:spcAft>
                        <a:buClrTx/>
                        <a:buSzTx/>
                        <a:buFontTx/>
                        <a:buNone/>
                        <a:tabLst/>
                        <a:defRPr/>
                      </a:pPr>
                      <a:r>
                        <a:rPr lang="fa-IR" sz="2000" b="0" kern="1200" noProof="0" dirty="0" smtClean="0">
                          <a:solidFill>
                            <a:schemeClr val="tx1"/>
                          </a:solidFill>
                          <a:latin typeface="+mn-lt"/>
                          <a:ea typeface="+mn-ea"/>
                          <a:cs typeface="B Yagut" pitchFamily="2" charset="-78"/>
                        </a:rPr>
                        <a:t>نیازمند بررسی بیشتر</a:t>
                      </a:r>
                      <a:endParaRPr lang="en-US" sz="2000" b="0" kern="1200" noProof="0" dirty="0">
                        <a:solidFill>
                          <a:schemeClr val="tx1"/>
                        </a:solidFill>
                        <a:latin typeface="+mn-lt"/>
                        <a:ea typeface="+mn-ea"/>
                        <a:cs typeface="B Yagut"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fa-IR" sz="2000" b="0" kern="1200" noProof="0" dirty="0" smtClean="0">
                          <a:solidFill>
                            <a:schemeClr val="tx1"/>
                          </a:solidFill>
                          <a:latin typeface="+mn-lt"/>
                          <a:ea typeface="+mn-ea"/>
                          <a:cs typeface="B Yagut" pitchFamily="2" charset="-78"/>
                        </a:rPr>
                        <a:t>ارایه آموزش در خصوص روش اورژانس پیشگیری ازبارداری و ارایه قرص مربوطه</a:t>
                      </a:r>
                      <a:endParaRPr lang="en-US" sz="2000" b="0" kern="1200" noProof="0" dirty="0">
                        <a:solidFill>
                          <a:schemeClr val="tx1"/>
                        </a:solidFill>
                        <a:latin typeface="+mn-lt"/>
                        <a:ea typeface="+mn-ea"/>
                        <a:cs typeface="B Yagut"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r>
              <a:tr h="1713525">
                <a:tc>
                  <a:txBody>
                    <a:bodyPr/>
                    <a:lstStyle/>
                    <a:p>
                      <a:pPr algn="r" rtl="1">
                        <a:lnSpc>
                          <a:spcPct val="115000"/>
                        </a:lnSpc>
                        <a:spcAft>
                          <a:spcPts val="0"/>
                        </a:spcAft>
                      </a:pPr>
                      <a:endParaRPr lang="fa-IR" sz="2000" b="0" kern="1200" dirty="0" smtClean="0">
                        <a:solidFill>
                          <a:schemeClr val="tx1"/>
                        </a:solidFill>
                        <a:latin typeface="+mn-lt"/>
                        <a:ea typeface="+mn-ea"/>
                        <a:cs typeface="B Yagut" pitchFamily="2" charset="-78"/>
                      </a:endParaRPr>
                    </a:p>
                    <a:p>
                      <a:pPr algn="r" rtl="1">
                        <a:lnSpc>
                          <a:spcPct val="115000"/>
                        </a:lnSpc>
                        <a:spcAft>
                          <a:spcPts val="0"/>
                        </a:spcAft>
                      </a:pPr>
                      <a:r>
                        <a:rPr lang="fa-IR" sz="2000" b="0" kern="1200" dirty="0" smtClean="0">
                          <a:solidFill>
                            <a:schemeClr val="tx1"/>
                          </a:solidFill>
                          <a:latin typeface="+mn-lt"/>
                          <a:ea typeface="+mn-ea"/>
                          <a:cs typeface="B Yagut" pitchFamily="2" charset="-78"/>
                        </a:rPr>
                        <a:t>نداشتن موارد منع مصرف</a:t>
                      </a:r>
                      <a:endParaRPr lang="en-US" sz="2000" b="0" kern="1200" dirty="0">
                        <a:solidFill>
                          <a:schemeClr val="tx1"/>
                        </a:solidFill>
                        <a:latin typeface="+mn-lt"/>
                        <a:ea typeface="+mn-ea"/>
                        <a:cs typeface="B Yagut"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r" rtl="1">
                        <a:lnSpc>
                          <a:spcPct val="115000"/>
                        </a:lnSpc>
                        <a:spcAft>
                          <a:spcPts val="0"/>
                        </a:spcAft>
                      </a:pPr>
                      <a:r>
                        <a:rPr lang="fa-IR" sz="2000" b="0" kern="1200" smtClean="0">
                          <a:solidFill>
                            <a:schemeClr val="tx1"/>
                          </a:solidFill>
                          <a:latin typeface="+mn-lt"/>
                          <a:ea typeface="+mn-ea"/>
                          <a:cs typeface="B Yagut" pitchFamily="2" charset="-78"/>
                        </a:rPr>
                        <a:t>مشکلی  </a:t>
                      </a:r>
                      <a:r>
                        <a:rPr lang="fa-IR" sz="2000" b="0" kern="1200" dirty="0" smtClean="0">
                          <a:solidFill>
                            <a:schemeClr val="tx1"/>
                          </a:solidFill>
                          <a:latin typeface="+mn-lt"/>
                          <a:ea typeface="+mn-ea"/>
                          <a:cs typeface="B Yagut" pitchFamily="2" charset="-78"/>
                        </a:rPr>
                        <a:t>ندارد</a:t>
                      </a:r>
                      <a:endParaRPr lang="en-US" sz="2000" b="0" kern="1200" dirty="0">
                        <a:solidFill>
                          <a:schemeClr val="tx1"/>
                        </a:solidFill>
                        <a:latin typeface="+mn-lt"/>
                        <a:ea typeface="+mn-ea"/>
                        <a:cs typeface="B Yagut"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r" rtl="1">
                        <a:lnSpc>
                          <a:spcPct val="115000"/>
                        </a:lnSpc>
                        <a:spcAft>
                          <a:spcPts val="0"/>
                        </a:spcAft>
                      </a:pPr>
                      <a:r>
                        <a:rPr lang="fa-IR" sz="2000" b="0" kern="1200" dirty="0" smtClean="0">
                          <a:solidFill>
                            <a:schemeClr val="tx1"/>
                          </a:solidFill>
                          <a:latin typeface="+mn-lt"/>
                          <a:ea typeface="+mn-ea"/>
                          <a:cs typeface="B Yagut" pitchFamily="2" charset="-78"/>
                        </a:rPr>
                        <a:t>ارایه روش و آموزشهای لازم</a:t>
                      </a:r>
                      <a:endParaRPr lang="en-US" sz="2000" b="0" kern="1200" dirty="0">
                        <a:solidFill>
                          <a:schemeClr val="tx1"/>
                        </a:solidFill>
                        <a:latin typeface="+mn-lt"/>
                        <a:ea typeface="+mn-ea"/>
                        <a:cs typeface="B Yagut"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bl>
          </a:graphicData>
        </a:graphic>
      </p:graphicFrame>
      <p:pic>
        <p:nvPicPr>
          <p:cNvPr id="2" name="30.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1979712" y="7605464"/>
            <a:ext cx="609600" cy="609600"/>
          </a:xfrm>
          <a:prstGeom prst="rect">
            <a:avLst/>
          </a:prstGeom>
        </p:spPr>
      </p:pic>
    </p:spTree>
    <p:extLst>
      <p:ext uri="{BB962C8B-B14F-4D97-AF65-F5344CB8AC3E}">
        <p14:creationId xmlns:p14="http://schemas.microsoft.com/office/powerpoint/2010/main" val="2179433594"/>
      </p:ext>
    </p:extLst>
  </p:cSld>
  <p:clrMapOvr>
    <a:masterClrMapping/>
  </p:clrMapOvr>
  <mc:AlternateContent xmlns:mc="http://schemas.openxmlformats.org/markup-compatibility/2006" xmlns:p14="http://schemas.microsoft.com/office/powerpoint/2010/main">
    <mc:Choice Requires="p14">
      <p:transition spd="slow" p14:dur="2000" advTm="74000"/>
    </mc:Choice>
    <mc:Fallback xmlns="">
      <p:transition spd="slow" advTm="7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397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dirty="0">
                <a:latin typeface="+mn-lt"/>
                <a:ea typeface="+mn-ea"/>
                <a:cs typeface="B Yagut" pitchFamily="2" charset="-78"/>
              </a:rPr>
              <a:t>روش اورژانس </a:t>
            </a:r>
            <a:r>
              <a:rPr lang="fa-IR" dirty="0" smtClean="0">
                <a:latin typeface="+mn-lt"/>
                <a:ea typeface="+mn-ea"/>
                <a:cs typeface="B Yagut" pitchFamily="2" charset="-78"/>
              </a:rPr>
              <a:t>(</a:t>
            </a:r>
            <a:r>
              <a:rPr lang="en-US" dirty="0" smtClean="0">
                <a:latin typeface="+mn-lt"/>
                <a:ea typeface="+mn-ea"/>
                <a:cs typeface="B Yagut" pitchFamily="2" charset="-78"/>
              </a:rPr>
              <a:t>EC</a:t>
            </a:r>
            <a:r>
              <a:rPr lang="fa-IR" dirty="0" smtClean="0">
                <a:latin typeface="+mn-lt"/>
                <a:ea typeface="+mn-ea"/>
                <a:cs typeface="B Yagut" pitchFamily="2" charset="-78"/>
              </a:rPr>
              <a:t>)</a:t>
            </a:r>
            <a:br>
              <a:rPr lang="fa-IR" dirty="0" smtClean="0">
                <a:latin typeface="+mn-lt"/>
                <a:ea typeface="+mn-ea"/>
                <a:cs typeface="B Yagut" pitchFamily="2" charset="-78"/>
              </a:rPr>
            </a:br>
            <a:endParaRPr lang="fa-IR" dirty="0">
              <a:latin typeface="+mn-lt"/>
              <a:ea typeface="+mn-ea"/>
              <a:cs typeface="B Yagut" pitchFamily="2" charset="-78"/>
            </a:endParaRPr>
          </a:p>
        </p:txBody>
      </p:sp>
      <p:sp>
        <p:nvSpPr>
          <p:cNvPr id="3" name="Content Placeholder 2"/>
          <p:cNvSpPr>
            <a:spLocks noGrp="1"/>
          </p:cNvSpPr>
          <p:nvPr>
            <p:ph idx="1"/>
          </p:nvPr>
        </p:nvSpPr>
        <p:spPr>
          <a:xfrm>
            <a:off x="457200" y="1600201"/>
            <a:ext cx="8229600" cy="1400171"/>
          </a:xfrm>
        </p:spPr>
        <p:txBody>
          <a:bodyPr>
            <a:normAutofit/>
          </a:bodyPr>
          <a:lstStyle/>
          <a:p>
            <a:pPr marL="0" indent="0">
              <a:buNone/>
            </a:pPr>
            <a:r>
              <a:rPr lang="fa-IR" sz="2400" dirty="0" smtClean="0">
                <a:cs typeface="B Yagut" pitchFamily="2" charset="-78"/>
              </a:rPr>
              <a:t>روشی است که در افراد واجد شرایط در صورتی که استفاده درست از روش های فاصله گذاری را نداشتند و در معرض جدی بارداری پرخطر هستند،تا 120 ساعت از وقوع این امر جلوگیری خواهد کرد.</a:t>
            </a:r>
          </a:p>
          <a:p>
            <a:pPr marL="0" indent="0">
              <a:buNone/>
            </a:pPr>
            <a:endParaRPr lang="fa-IR" sz="2800" dirty="0">
              <a:cs typeface="B Yagut" pitchFamily="2" charset="-78"/>
            </a:endParaRPr>
          </a:p>
          <a:p>
            <a:pPr marL="0" indent="0">
              <a:buNone/>
            </a:pPr>
            <a:endParaRPr lang="fa-IR" sz="2800" dirty="0" smtClean="0">
              <a:cs typeface="B Yagut" pitchFamily="2" charset="-78"/>
            </a:endParaRPr>
          </a:p>
          <a:p>
            <a:pPr marL="0" indent="0">
              <a:buNone/>
            </a:pPr>
            <a:endParaRPr lang="fa-IR" sz="2800" dirty="0">
              <a:cs typeface="B Yagut" pitchFamily="2" charset="-78"/>
            </a:endParaRPr>
          </a:p>
          <a:p>
            <a:pPr marL="0" indent="0">
              <a:buNone/>
            </a:pPr>
            <a:endParaRPr lang="fa-IR" sz="2800" dirty="0" smtClean="0">
              <a:cs typeface="B Yagut" pitchFamily="2" charset="-78"/>
            </a:endParaRPr>
          </a:p>
        </p:txBody>
      </p:sp>
      <p:pic>
        <p:nvPicPr>
          <p:cNvPr id="1026" name="Picture 2" descr="C:\Users\Emdad Rayaneh\Desktop\عکس روشهای پیشگیری\51.jpg"/>
          <p:cNvPicPr>
            <a:picLocks noChangeAspect="1" noChangeArrowheads="1"/>
          </p:cNvPicPr>
          <p:nvPr/>
        </p:nvPicPr>
        <p:blipFill>
          <a:blip r:embed="rId4"/>
          <a:srcRect/>
          <a:stretch>
            <a:fillRect/>
          </a:stretch>
        </p:blipFill>
        <p:spPr bwMode="auto">
          <a:xfrm>
            <a:off x="1785918" y="3071810"/>
            <a:ext cx="4786346" cy="2508310"/>
          </a:xfrm>
          <a:prstGeom prst="rect">
            <a:avLst/>
          </a:prstGeom>
          <a:noFill/>
        </p:spPr>
      </p:pic>
      <p:pic>
        <p:nvPicPr>
          <p:cNvPr id="4" name="31.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1481118" y="7461448"/>
            <a:ext cx="609600" cy="609600"/>
          </a:xfrm>
          <a:prstGeom prst="rect">
            <a:avLst/>
          </a:prstGeom>
        </p:spPr>
      </p:pic>
    </p:spTree>
    <p:extLst>
      <p:ext uri="{BB962C8B-B14F-4D97-AF65-F5344CB8AC3E}">
        <p14:creationId xmlns:p14="http://schemas.microsoft.com/office/powerpoint/2010/main" val="259424496"/>
      </p:ext>
    </p:extLst>
  </p:cSld>
  <p:clrMapOvr>
    <a:masterClrMapping/>
  </p:clrMapOvr>
  <mc:AlternateContent xmlns:mc="http://schemas.openxmlformats.org/markup-compatibility/2006" xmlns:p14="http://schemas.microsoft.com/office/powerpoint/2010/main">
    <mc:Choice Requires="p14">
      <p:transition spd="slow" p14:dur="2000" advTm="29000"/>
    </mc:Choice>
    <mc:Fallback xmlns="">
      <p:transition spd="slow" advTm="29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860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1214423"/>
            <a:ext cx="8784976" cy="2286015"/>
          </a:xfrm>
        </p:spPr>
        <p:txBody>
          <a:bodyPr>
            <a:normAutofit/>
          </a:bodyPr>
          <a:lstStyle/>
          <a:p>
            <a:pPr>
              <a:buNone/>
            </a:pPr>
            <a:r>
              <a:rPr lang="fa-IR" dirty="0" smtClean="0">
                <a:cs typeface="B Yagut" pitchFamily="2" charset="-78"/>
              </a:rPr>
              <a:t>   </a:t>
            </a:r>
            <a:r>
              <a:rPr lang="fa-IR" sz="2800" dirty="0" smtClean="0">
                <a:cs typeface="B Yagut" pitchFamily="2" charset="-78"/>
              </a:rPr>
              <a:t>این روش به دلیل شکست بالای آن در مقایسه با سایر روشــهای مطمئن، یک روش مداوم نبوده و مصرف آن فقط باید در مــوارد مشخص و بطور محدود باشدو نباید مورد استفاده دایم قرار گیرد.</a:t>
            </a:r>
            <a:endParaRPr lang="fa-IR" dirty="0" smtClean="0">
              <a:cs typeface="B Yagut" pitchFamily="2" charset="-78"/>
            </a:endParaRPr>
          </a:p>
          <a:p>
            <a:endParaRPr lang="fa-IR" dirty="0"/>
          </a:p>
        </p:txBody>
      </p:sp>
      <p:pic>
        <p:nvPicPr>
          <p:cNvPr id="1026" name="Picture 2" descr="C:\Users\Emdad Rayaneh\Desktop\عکس روشهای پیشگیری\3.jpg"/>
          <p:cNvPicPr>
            <a:picLocks noChangeAspect="1" noChangeArrowheads="1"/>
          </p:cNvPicPr>
          <p:nvPr/>
        </p:nvPicPr>
        <p:blipFill>
          <a:blip r:embed="rId4"/>
          <a:srcRect/>
          <a:stretch>
            <a:fillRect/>
          </a:stretch>
        </p:blipFill>
        <p:spPr bwMode="auto">
          <a:xfrm>
            <a:off x="2571736" y="3500438"/>
            <a:ext cx="3929090" cy="2671769"/>
          </a:xfrm>
          <a:prstGeom prst="rect">
            <a:avLst/>
          </a:prstGeom>
          <a:noFill/>
        </p:spPr>
      </p:pic>
      <p:pic>
        <p:nvPicPr>
          <p:cNvPr id="2" name="32.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1691680" y="7605464"/>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747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4000" dirty="0">
                <a:solidFill>
                  <a:prstClr val="black"/>
                </a:solidFill>
                <a:ea typeface="+mn-ea"/>
                <a:cs typeface="B Yagut" pitchFamily="2" charset="-78"/>
              </a:rPr>
              <a:t> مکانیسم </a:t>
            </a:r>
            <a:r>
              <a:rPr lang="fa-IR" sz="4000" dirty="0" smtClean="0">
                <a:solidFill>
                  <a:prstClr val="black"/>
                </a:solidFill>
                <a:ea typeface="+mn-ea"/>
                <a:cs typeface="B Yagut" pitchFamily="2" charset="-78"/>
              </a:rPr>
              <a:t>عمل</a:t>
            </a:r>
            <a:r>
              <a:rPr lang="fa-IR" sz="4000" dirty="0">
                <a:cs typeface="B Yagut" pitchFamily="2" charset="-78"/>
              </a:rPr>
              <a:t> </a:t>
            </a:r>
            <a:r>
              <a:rPr lang="fa-IR" sz="4000" dirty="0" smtClean="0">
                <a:cs typeface="B Yagut" pitchFamily="2" charset="-78"/>
              </a:rPr>
              <a:t>روش اورژانس</a:t>
            </a:r>
            <a:r>
              <a:rPr lang="en-US" sz="4000" dirty="0" smtClean="0">
                <a:cs typeface="B Yagut" pitchFamily="2" charset="-78"/>
              </a:rPr>
              <a:t> </a:t>
            </a:r>
            <a:endParaRPr lang="fa-IR" sz="4000" dirty="0"/>
          </a:p>
        </p:txBody>
      </p:sp>
      <p:sp>
        <p:nvSpPr>
          <p:cNvPr id="3" name="Content Placeholder 2"/>
          <p:cNvSpPr>
            <a:spLocks noGrp="1"/>
          </p:cNvSpPr>
          <p:nvPr>
            <p:ph idx="1"/>
          </p:nvPr>
        </p:nvSpPr>
        <p:spPr/>
        <p:txBody>
          <a:bodyPr/>
          <a:lstStyle/>
          <a:p>
            <a:pPr lvl="0"/>
            <a:r>
              <a:rPr lang="fa-IR" dirty="0">
                <a:solidFill>
                  <a:prstClr val="black"/>
                </a:solidFill>
                <a:cs typeface="B Yagut" pitchFamily="2" charset="-78"/>
              </a:rPr>
              <a:t>پیشگیری از تخمک گذاری</a:t>
            </a:r>
          </a:p>
          <a:p>
            <a:pPr lvl="0"/>
            <a:r>
              <a:rPr lang="fa-IR" dirty="0">
                <a:solidFill>
                  <a:prstClr val="black"/>
                </a:solidFill>
                <a:cs typeface="B Yagut" pitchFamily="2" charset="-78"/>
              </a:rPr>
              <a:t>تاخیر در تخمک گذاری</a:t>
            </a:r>
          </a:p>
          <a:p>
            <a:pPr lvl="0"/>
            <a:r>
              <a:rPr lang="fa-IR" dirty="0">
                <a:solidFill>
                  <a:prstClr val="black"/>
                </a:solidFill>
                <a:cs typeface="B Yagut" pitchFamily="2" charset="-78"/>
              </a:rPr>
              <a:t>اختلال در اندومتر</a:t>
            </a:r>
          </a:p>
          <a:p>
            <a:pPr lvl="0"/>
            <a:r>
              <a:rPr lang="fa-IR" dirty="0">
                <a:solidFill>
                  <a:prstClr val="black"/>
                </a:solidFill>
                <a:cs typeface="B Yagut" pitchFamily="2" charset="-78"/>
              </a:rPr>
              <a:t>اختلال در نفوذ اسپرم</a:t>
            </a:r>
          </a:p>
          <a:p>
            <a:pPr lvl="0"/>
            <a:r>
              <a:rPr lang="fa-IR" dirty="0">
                <a:solidFill>
                  <a:prstClr val="black"/>
                </a:solidFill>
                <a:cs typeface="B Yagut" pitchFamily="2" charset="-78"/>
              </a:rPr>
              <a:t>اختلال در حرکت لوله ها</a:t>
            </a:r>
          </a:p>
          <a:p>
            <a:pPr lvl="0"/>
            <a:r>
              <a:rPr lang="fa-IR" dirty="0">
                <a:solidFill>
                  <a:prstClr val="black"/>
                </a:solidFill>
                <a:cs typeface="B Yagut" pitchFamily="2" charset="-78"/>
              </a:rPr>
              <a:t>اختلال در لقاح</a:t>
            </a:r>
          </a:p>
          <a:p>
            <a:pPr marL="0" indent="0">
              <a:buNone/>
            </a:pPr>
            <a:endParaRPr lang="fa-IR" dirty="0"/>
          </a:p>
        </p:txBody>
      </p:sp>
      <p:pic>
        <p:nvPicPr>
          <p:cNvPr id="4" name="33.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2915816" y="7533456"/>
            <a:ext cx="609600" cy="609600"/>
          </a:xfrm>
          <a:prstGeom prst="rect">
            <a:avLst/>
          </a:prstGeom>
        </p:spPr>
      </p:pic>
    </p:spTree>
    <p:extLst>
      <p:ext uri="{BB962C8B-B14F-4D97-AF65-F5344CB8AC3E}">
        <p14:creationId xmlns:p14="http://schemas.microsoft.com/office/powerpoint/2010/main" val="1521318640"/>
      </p:ext>
    </p:extLst>
  </p:cSld>
  <p:clrMapOvr>
    <a:masterClrMapping/>
  </p:clrMapOvr>
  <mc:AlternateContent xmlns:mc="http://schemas.openxmlformats.org/markup-compatibility/2006" xmlns:p14="http://schemas.microsoft.com/office/powerpoint/2010/main">
    <mc:Choice Requires="p14">
      <p:transition spd="slow" p14:dur="2000" advClick="0" advTm="19000"/>
    </mc:Choice>
    <mc:Fallback xmlns="">
      <p:transition spd="slow" advClick="0" advTm="19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829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4000" dirty="0">
                <a:latin typeface="+mn-lt"/>
                <a:ea typeface="+mn-ea"/>
                <a:cs typeface="B Yagut"/>
              </a:rPr>
              <a:t>زمان شروع قرص </a:t>
            </a:r>
            <a:r>
              <a:rPr lang="fa-IR" sz="4000" dirty="0" smtClean="0">
                <a:latin typeface="+mn-lt"/>
                <a:ea typeface="+mn-ea"/>
                <a:cs typeface="B Yagut"/>
              </a:rPr>
              <a:t>اورژانس</a:t>
            </a:r>
            <a:endParaRPr lang="fa-IR" sz="4000" dirty="0">
              <a:latin typeface="+mn-lt"/>
              <a:ea typeface="+mn-ea"/>
              <a:cs typeface="B Yagut"/>
            </a:endParaRPr>
          </a:p>
        </p:txBody>
      </p:sp>
      <p:sp>
        <p:nvSpPr>
          <p:cNvPr id="3" name="Content Placeholder 2"/>
          <p:cNvSpPr>
            <a:spLocks noGrp="1"/>
          </p:cNvSpPr>
          <p:nvPr>
            <p:ph idx="1"/>
          </p:nvPr>
        </p:nvSpPr>
        <p:spPr>
          <a:xfrm>
            <a:off x="457200" y="1600200"/>
            <a:ext cx="8229600" cy="4853136"/>
          </a:xfrm>
        </p:spPr>
        <p:txBody>
          <a:bodyPr/>
          <a:lstStyle/>
          <a:p>
            <a:pPr marL="0" indent="0">
              <a:buNone/>
            </a:pPr>
            <a:r>
              <a:rPr lang="fa-IR" dirty="0" smtClean="0"/>
              <a:t> </a:t>
            </a:r>
            <a:r>
              <a:rPr lang="fa-IR" sz="2800" dirty="0">
                <a:cs typeface="B Yagut" pitchFamily="2" charset="-78"/>
              </a:rPr>
              <a:t>در صورتی که کمتر از 120 ساعت از زمان نزدیکی مشکوک گذشته است به یکی از روشهای زیر اقدام نمایید</a:t>
            </a:r>
            <a:r>
              <a:rPr lang="fa-IR" dirty="0" smtClean="0"/>
              <a:t>:</a:t>
            </a:r>
          </a:p>
          <a:p>
            <a:pPr marL="0" indent="0">
              <a:buNone/>
            </a:pPr>
            <a:endParaRPr lang="fa-IR" dirty="0"/>
          </a:p>
        </p:txBody>
      </p:sp>
      <p:graphicFrame>
        <p:nvGraphicFramePr>
          <p:cNvPr id="4" name="Table 3"/>
          <p:cNvGraphicFramePr>
            <a:graphicFrameLocks noGrp="1"/>
          </p:cNvGraphicFramePr>
          <p:nvPr>
            <p:extLst>
              <p:ext uri="{D42A27DB-BD31-4B8C-83A1-F6EECF244321}">
                <p14:modId xmlns:p14="http://schemas.microsoft.com/office/powerpoint/2010/main" val="670111841"/>
              </p:ext>
            </p:extLst>
          </p:nvPr>
        </p:nvGraphicFramePr>
        <p:xfrm>
          <a:off x="179512" y="3000372"/>
          <a:ext cx="8784976" cy="2953132"/>
        </p:xfrm>
        <a:graphic>
          <a:graphicData uri="http://schemas.openxmlformats.org/drawingml/2006/table">
            <a:tbl>
              <a:tblPr rtl="1" firstRow="1" bandRow="1">
                <a:tableStyleId>{2D5ABB26-0587-4C30-8999-92F81FD0307C}</a:tableStyleId>
              </a:tblPr>
              <a:tblGrid>
                <a:gridCol w="3731352"/>
                <a:gridCol w="5053624"/>
              </a:tblGrid>
              <a:tr h="838200">
                <a:tc>
                  <a:txBody>
                    <a:bodyPr/>
                    <a:lstStyle/>
                    <a:p>
                      <a:pPr rtl="1"/>
                      <a:r>
                        <a:rPr lang="fa-IR" sz="2000" b="0" kern="1200" dirty="0" smtClean="0">
                          <a:solidFill>
                            <a:schemeClr val="tx1"/>
                          </a:solidFill>
                          <a:latin typeface="+mn-lt"/>
                          <a:ea typeface="+mn-ea"/>
                          <a:cs typeface="B Yagut" pitchFamily="2" charset="-78"/>
                        </a:rPr>
                        <a:t>استفاده از قرص لوونورجسترول</a:t>
                      </a:r>
                      <a:endParaRPr lang="fa-IR" sz="2000" b="0" kern="1200" dirty="0">
                        <a:solidFill>
                          <a:schemeClr val="tx1"/>
                        </a:solidFill>
                        <a:latin typeface="+mn-lt"/>
                        <a:ea typeface="+mn-ea"/>
                        <a:cs typeface="B Yagut"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1"/>
                      <a:r>
                        <a:rPr lang="fa-IR" sz="2000" b="0" kern="1200" dirty="0" smtClean="0">
                          <a:solidFill>
                            <a:schemeClr val="tx1"/>
                          </a:solidFill>
                          <a:latin typeface="+mn-lt"/>
                          <a:ea typeface="+mn-ea"/>
                          <a:cs typeface="B Yagut" pitchFamily="2" charset="-78"/>
                        </a:rPr>
                        <a:t>دوعدد یکجا در اولین فرصت</a:t>
                      </a:r>
                      <a:endParaRPr lang="fa-IR" sz="2000" b="0" kern="1200" dirty="0">
                        <a:solidFill>
                          <a:schemeClr val="tx1"/>
                        </a:solidFill>
                        <a:latin typeface="+mn-lt"/>
                        <a:ea typeface="+mn-ea"/>
                        <a:cs typeface="B Yagut"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057466">
                <a:tc>
                  <a:txBody>
                    <a:bodyPr/>
                    <a:lstStyle/>
                    <a:p>
                      <a:pPr rtl="1"/>
                      <a:r>
                        <a:rPr lang="fa-IR" sz="2000" b="0" kern="1200" dirty="0" smtClean="0">
                          <a:solidFill>
                            <a:schemeClr val="tx1"/>
                          </a:solidFill>
                          <a:latin typeface="+mn-lt"/>
                          <a:ea typeface="+mn-ea"/>
                          <a:cs typeface="B Yagut" pitchFamily="2" charset="-78"/>
                        </a:rPr>
                        <a:t>استفاده از قرص ال دی</a:t>
                      </a:r>
                      <a:endParaRPr lang="fa-IR" sz="2000" b="0" kern="1200" dirty="0">
                        <a:solidFill>
                          <a:schemeClr val="tx1"/>
                        </a:solidFill>
                        <a:latin typeface="+mn-lt"/>
                        <a:ea typeface="+mn-ea"/>
                        <a:cs typeface="B Yagut"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1"/>
                      <a:r>
                        <a:rPr lang="fa-IR" sz="2000" b="0" kern="1200" dirty="0" smtClean="0">
                          <a:solidFill>
                            <a:schemeClr val="tx1"/>
                          </a:solidFill>
                          <a:latin typeface="+mn-lt"/>
                          <a:ea typeface="+mn-ea"/>
                          <a:cs typeface="B Yagut" pitchFamily="2" charset="-78"/>
                        </a:rPr>
                        <a:t>4 عدد در اولین فرصت و </a:t>
                      </a:r>
                    </a:p>
                    <a:p>
                      <a:pPr rtl="1"/>
                      <a:r>
                        <a:rPr lang="fa-IR" sz="2000" b="0" kern="1200" dirty="0" smtClean="0">
                          <a:solidFill>
                            <a:schemeClr val="tx1"/>
                          </a:solidFill>
                          <a:latin typeface="+mn-lt"/>
                          <a:ea typeface="+mn-ea"/>
                          <a:cs typeface="B Yagut" pitchFamily="2" charset="-78"/>
                        </a:rPr>
                        <a:t>4 عدد 12 ساعت بعد</a:t>
                      </a:r>
                      <a:endParaRPr lang="fa-IR" sz="2000" b="0" kern="1200" dirty="0">
                        <a:solidFill>
                          <a:schemeClr val="tx1"/>
                        </a:solidFill>
                        <a:latin typeface="+mn-lt"/>
                        <a:ea typeface="+mn-ea"/>
                        <a:cs typeface="B Yagut"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057466">
                <a:tc>
                  <a:txBody>
                    <a:bodyPr/>
                    <a:lstStyle/>
                    <a:p>
                      <a:pPr rtl="1"/>
                      <a:r>
                        <a:rPr lang="fa-IR" sz="2000" b="0" kern="1200" dirty="0" smtClean="0">
                          <a:solidFill>
                            <a:schemeClr val="tx1"/>
                          </a:solidFill>
                          <a:latin typeface="+mn-lt"/>
                          <a:ea typeface="+mn-ea"/>
                          <a:cs typeface="B Yagut" pitchFamily="2" charset="-78"/>
                        </a:rPr>
                        <a:t>استفاده از قرص تری فازیک</a:t>
                      </a:r>
                      <a:endParaRPr lang="fa-IR" sz="2000" b="0" kern="1200" dirty="0">
                        <a:solidFill>
                          <a:schemeClr val="tx1"/>
                        </a:solidFill>
                        <a:latin typeface="+mn-lt"/>
                        <a:ea typeface="+mn-ea"/>
                        <a:cs typeface="B Yagut"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1"/>
                      <a:r>
                        <a:rPr lang="fa-IR" sz="2000" b="0" kern="1200" dirty="0" smtClean="0">
                          <a:solidFill>
                            <a:schemeClr val="tx1"/>
                          </a:solidFill>
                          <a:latin typeface="+mn-lt"/>
                          <a:ea typeface="+mn-ea"/>
                          <a:cs typeface="B Yagut" pitchFamily="2" charset="-78"/>
                        </a:rPr>
                        <a:t>4 عدد سفید در اولین فرصت و 4 عدد سفید 12 ساعت بعد (قرص های مرحله سوم)</a:t>
                      </a:r>
                      <a:endParaRPr lang="fa-IR" sz="2000" b="0" kern="1200" dirty="0">
                        <a:solidFill>
                          <a:schemeClr val="tx1"/>
                        </a:solidFill>
                        <a:latin typeface="+mn-lt"/>
                        <a:ea typeface="+mn-ea"/>
                        <a:cs typeface="B Yagut"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pic>
        <p:nvPicPr>
          <p:cNvPr id="5" name="34.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2123728" y="7461448"/>
            <a:ext cx="609600" cy="609600"/>
          </a:xfrm>
          <a:prstGeom prst="rect">
            <a:avLst/>
          </a:prstGeom>
        </p:spPr>
      </p:pic>
    </p:spTree>
    <p:extLst>
      <p:ext uri="{BB962C8B-B14F-4D97-AF65-F5344CB8AC3E}">
        <p14:creationId xmlns:p14="http://schemas.microsoft.com/office/powerpoint/2010/main" val="2490588845"/>
      </p:ext>
    </p:extLst>
  </p:cSld>
  <p:clrMapOvr>
    <a:masterClrMapping/>
  </p:clrMapOvr>
  <mc:AlternateContent xmlns:mc="http://schemas.openxmlformats.org/markup-compatibility/2006" xmlns:p14="http://schemas.microsoft.com/office/powerpoint/2010/main">
    <mc:Choice Requires="p14">
      <p:transition spd="slow" p14:dur="2000" advClick="0" advTm="45000"/>
    </mc:Choice>
    <mc:Fallback xmlns="">
      <p:transition spd="slow" advClick="0" advTm="4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4257"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4000" dirty="0">
                <a:latin typeface="+mn-lt"/>
                <a:ea typeface="+mn-ea"/>
                <a:cs typeface="B Yagut" pitchFamily="2" charset="-78"/>
              </a:rPr>
              <a:t>موارد منع </a:t>
            </a:r>
            <a:r>
              <a:rPr lang="fa-IR" sz="4000" dirty="0" smtClean="0">
                <a:latin typeface="+mn-lt"/>
                <a:ea typeface="+mn-ea"/>
                <a:cs typeface="B Yagut" pitchFamily="2" charset="-78"/>
              </a:rPr>
              <a:t>مصرف</a:t>
            </a:r>
            <a:r>
              <a:rPr lang="en-US" sz="4000" dirty="0" smtClean="0">
                <a:cs typeface="B Yagut" pitchFamily="2" charset="-78"/>
              </a:rPr>
              <a:t> </a:t>
            </a:r>
            <a:r>
              <a:rPr lang="fa-IR" sz="4000" dirty="0">
                <a:cs typeface="B Yagut" pitchFamily="2" charset="-78"/>
              </a:rPr>
              <a:t>روش اورژانس</a:t>
            </a:r>
            <a:r>
              <a:rPr lang="en-US" sz="4000" dirty="0">
                <a:cs typeface="B Yagut" pitchFamily="2" charset="-78"/>
              </a:rPr>
              <a:t>  </a:t>
            </a:r>
            <a:r>
              <a:rPr lang="fa-IR" sz="4000" dirty="0" smtClean="0">
                <a:cs typeface="B Yagut" pitchFamily="2" charset="-78"/>
              </a:rPr>
              <a:t> </a:t>
            </a:r>
            <a:endParaRPr lang="fa-IR" sz="4000"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184232718"/>
              </p:ext>
            </p:extLst>
          </p:nvPr>
        </p:nvGraphicFramePr>
        <p:xfrm>
          <a:off x="0" y="1600200"/>
          <a:ext cx="9144000" cy="3829064"/>
        </p:xfrm>
        <a:graphic>
          <a:graphicData uri="http://schemas.openxmlformats.org/drawingml/2006/table">
            <a:tbl>
              <a:tblPr rtl="1" firstRow="1" bandRow="1">
                <a:tableStyleId>{5C22544A-7EE6-4342-B048-85BDC9FD1C3A}</a:tableStyleId>
              </a:tblPr>
              <a:tblGrid>
                <a:gridCol w="4885218"/>
                <a:gridCol w="4258782"/>
              </a:tblGrid>
              <a:tr h="1069583">
                <a:tc>
                  <a:txBody>
                    <a:bodyPr/>
                    <a:lstStyle/>
                    <a:p>
                      <a:pPr algn="ctr" rtl="1"/>
                      <a:r>
                        <a:rPr lang="fa-IR" sz="2400" b="1" kern="1200" dirty="0" smtClean="0">
                          <a:solidFill>
                            <a:schemeClr val="tx1"/>
                          </a:solidFill>
                          <a:latin typeface="+mn-lt"/>
                          <a:ea typeface="+mn-ea"/>
                          <a:cs typeface="B Yagut" pitchFamily="2" charset="-78"/>
                        </a:rPr>
                        <a:t>قرص لوونورجسترول</a:t>
                      </a:r>
                      <a:endParaRPr lang="fa-IR" sz="2400" b="1" kern="1200" dirty="0">
                        <a:solidFill>
                          <a:schemeClr val="tx1"/>
                        </a:solidFill>
                        <a:latin typeface="+mn-lt"/>
                        <a:ea typeface="+mn-ea"/>
                        <a:cs typeface="B Yagut" pitchFamily="2" charset="-78"/>
                      </a:endParaRPr>
                    </a:p>
                  </a:txBody>
                  <a:tcPr/>
                </a:tc>
                <a:tc>
                  <a:txBody>
                    <a:bodyPr/>
                    <a:lstStyle/>
                    <a:p>
                      <a:pPr algn="ctr" rtl="1"/>
                      <a:r>
                        <a:rPr lang="fa-IR" sz="2400" b="1" kern="1200" dirty="0" smtClean="0">
                          <a:solidFill>
                            <a:schemeClr val="tx1"/>
                          </a:solidFill>
                          <a:latin typeface="+mn-lt"/>
                          <a:ea typeface="+mn-ea"/>
                          <a:cs typeface="B Yagut" pitchFamily="2" charset="-78"/>
                        </a:rPr>
                        <a:t>قرص های ترکیبی</a:t>
                      </a:r>
                      <a:endParaRPr lang="fa-IR" sz="2400" b="1" kern="1200" dirty="0">
                        <a:solidFill>
                          <a:schemeClr val="tx1"/>
                        </a:solidFill>
                        <a:latin typeface="+mn-lt"/>
                        <a:ea typeface="+mn-ea"/>
                        <a:cs typeface="B Yagut" pitchFamily="2" charset="-78"/>
                      </a:endParaRPr>
                    </a:p>
                  </a:txBody>
                  <a:tcPr/>
                </a:tc>
              </a:tr>
              <a:tr h="2759481">
                <a:tc>
                  <a:txBody>
                    <a:bodyPr/>
                    <a:lstStyle/>
                    <a:p>
                      <a:pPr marL="285750" indent="-285750" rtl="1">
                        <a:buFont typeface="Arial" pitchFamily="34" charset="0"/>
                        <a:buChar char="•"/>
                      </a:pPr>
                      <a:r>
                        <a:rPr lang="fa-IR" sz="2400" b="1" kern="1200" dirty="0" smtClean="0">
                          <a:solidFill>
                            <a:schemeClr val="tx1"/>
                          </a:solidFill>
                          <a:latin typeface="+mn-lt"/>
                          <a:ea typeface="+mn-ea"/>
                          <a:cs typeface="B Yagut" pitchFamily="2" charset="-78"/>
                        </a:rPr>
                        <a:t>پورفیری حاد فعال</a:t>
                      </a:r>
                    </a:p>
                    <a:p>
                      <a:pPr marL="285750" indent="-285750" rtl="1">
                        <a:buFont typeface="Arial" pitchFamily="34" charset="0"/>
                        <a:buChar char="•"/>
                      </a:pPr>
                      <a:r>
                        <a:rPr lang="fa-IR" sz="2400" b="1" kern="1200" dirty="0" smtClean="0">
                          <a:solidFill>
                            <a:schemeClr val="tx1"/>
                          </a:solidFill>
                          <a:latin typeface="+mn-lt"/>
                          <a:ea typeface="+mn-ea"/>
                          <a:cs typeface="B Yagut" pitchFamily="2" charset="-78"/>
                        </a:rPr>
                        <a:t>بیماری فعال و شدید کبد در حال حاضر</a:t>
                      </a:r>
                    </a:p>
                    <a:p>
                      <a:pPr marL="285750" indent="-285750" rtl="1">
                        <a:buFont typeface="Arial" pitchFamily="34" charset="0"/>
                        <a:buChar char="•"/>
                      </a:pPr>
                      <a:r>
                        <a:rPr lang="fa-IR" sz="2400" b="1" kern="1200" dirty="0" smtClean="0">
                          <a:solidFill>
                            <a:schemeClr val="tx1"/>
                          </a:solidFill>
                          <a:latin typeface="+mn-lt"/>
                          <a:ea typeface="+mn-ea"/>
                          <a:cs typeface="B Yagut" pitchFamily="2" charset="-78"/>
                        </a:rPr>
                        <a:t>بارداری</a:t>
                      </a:r>
                    </a:p>
                    <a:p>
                      <a:pPr marL="285750" indent="-285750" rtl="1">
                        <a:buFont typeface="Arial" pitchFamily="34" charset="0"/>
                        <a:buChar char="•"/>
                      </a:pPr>
                      <a:r>
                        <a:rPr lang="fa-IR" sz="2400" b="1" kern="1200" dirty="0" smtClean="0">
                          <a:solidFill>
                            <a:schemeClr val="tx1"/>
                          </a:solidFill>
                          <a:latin typeface="+mn-lt"/>
                          <a:ea typeface="+mn-ea"/>
                          <a:cs typeface="B Yagut" pitchFamily="2" charset="-78"/>
                        </a:rPr>
                        <a:t>خونریزیهای غیرطبیعی و تشخیص داده نشده دستگاه تناسلی</a:t>
                      </a:r>
                    </a:p>
                    <a:p>
                      <a:pPr marL="285750" indent="-285750" rtl="1">
                        <a:buFont typeface="Arial" pitchFamily="34" charset="0"/>
                        <a:buChar char="•"/>
                      </a:pPr>
                      <a:endParaRPr lang="fa-IR" sz="2400" b="1" kern="1200" dirty="0">
                        <a:solidFill>
                          <a:schemeClr val="tx1"/>
                        </a:solidFill>
                        <a:latin typeface="+mn-lt"/>
                        <a:ea typeface="+mn-ea"/>
                        <a:cs typeface="B Yagut" pitchFamily="2" charset="-78"/>
                      </a:endParaRPr>
                    </a:p>
                  </a:txBody>
                  <a:tcPr/>
                </a:tc>
                <a:tc>
                  <a:txBody>
                    <a:bodyPr/>
                    <a:lstStyle/>
                    <a:p>
                      <a:pPr marL="285750" indent="-285750" rtl="1">
                        <a:buFont typeface="Arial" pitchFamily="34" charset="0"/>
                        <a:buChar char="•"/>
                      </a:pPr>
                      <a:r>
                        <a:rPr lang="fa-IR" sz="2400" b="1" kern="1200" dirty="0" smtClean="0">
                          <a:solidFill>
                            <a:schemeClr val="tx1"/>
                          </a:solidFill>
                          <a:latin typeface="+mn-lt"/>
                          <a:ea typeface="+mn-ea"/>
                          <a:cs typeface="B Yagut" pitchFamily="2" charset="-78"/>
                        </a:rPr>
                        <a:t>بارداری</a:t>
                      </a:r>
                    </a:p>
                    <a:p>
                      <a:pPr marL="285750" indent="-285750" rtl="1">
                        <a:buFont typeface="Arial" pitchFamily="34" charset="0"/>
                        <a:buChar char="•"/>
                      </a:pPr>
                      <a:r>
                        <a:rPr lang="fa-IR" sz="2400" b="1" kern="1200" dirty="0" smtClean="0">
                          <a:solidFill>
                            <a:schemeClr val="tx1"/>
                          </a:solidFill>
                          <a:latin typeface="+mn-lt"/>
                          <a:ea typeface="+mn-ea"/>
                          <a:cs typeface="B Yagut" pitchFamily="2" charset="-78"/>
                        </a:rPr>
                        <a:t>موارد منع مصرف استروژن، میگرن کلاسیک، ترومبوز وریدهای عمقی(</a:t>
                      </a:r>
                      <a:r>
                        <a:rPr lang="en-US" sz="2400" b="1" kern="1200" dirty="0" smtClean="0">
                          <a:solidFill>
                            <a:schemeClr val="tx1"/>
                          </a:solidFill>
                          <a:latin typeface="+mn-lt"/>
                          <a:ea typeface="+mn-ea"/>
                          <a:cs typeface="B Yagut" pitchFamily="2" charset="-78"/>
                        </a:rPr>
                        <a:t>DVT</a:t>
                      </a:r>
                      <a:r>
                        <a:rPr lang="fa-IR" sz="2400" b="1" kern="1200" dirty="0" smtClean="0">
                          <a:solidFill>
                            <a:schemeClr val="tx1"/>
                          </a:solidFill>
                          <a:latin typeface="+mn-lt"/>
                          <a:ea typeface="+mn-ea"/>
                          <a:cs typeface="B Yagut" pitchFamily="2" charset="-78"/>
                        </a:rPr>
                        <a:t>)</a:t>
                      </a:r>
                      <a:endParaRPr lang="fa-IR" sz="2400" b="1" kern="1200" dirty="0">
                        <a:solidFill>
                          <a:schemeClr val="tx1"/>
                        </a:solidFill>
                        <a:latin typeface="+mn-lt"/>
                        <a:ea typeface="+mn-ea"/>
                        <a:cs typeface="B Yagut" pitchFamily="2" charset="-78"/>
                      </a:endParaRPr>
                    </a:p>
                  </a:txBody>
                  <a:tcPr/>
                </a:tc>
              </a:tr>
            </a:tbl>
          </a:graphicData>
        </a:graphic>
      </p:graphicFrame>
      <p:pic>
        <p:nvPicPr>
          <p:cNvPr id="3" name="35.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1547664" y="7389440"/>
            <a:ext cx="609600" cy="609600"/>
          </a:xfrm>
          <a:prstGeom prst="rect">
            <a:avLst/>
          </a:prstGeom>
        </p:spPr>
      </p:pic>
    </p:spTree>
    <p:extLst>
      <p:ext uri="{BB962C8B-B14F-4D97-AF65-F5344CB8AC3E}">
        <p14:creationId xmlns:p14="http://schemas.microsoft.com/office/powerpoint/2010/main" val="3360183801"/>
      </p:ext>
    </p:extLst>
  </p:cSld>
  <p:clrMapOvr>
    <a:masterClrMapping/>
  </p:clrMapOvr>
  <mc:AlternateContent xmlns:mc="http://schemas.openxmlformats.org/markup-compatibility/2006" xmlns:p14="http://schemas.microsoft.com/office/powerpoint/2010/main">
    <mc:Choice Requires="p14">
      <p:transition spd="slow" p14:dur="2000" advClick="0" advTm="41000"/>
    </mc:Choice>
    <mc:Fallback xmlns="">
      <p:transition spd="slow" advClick="0" advTm="4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0542"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2515249339"/>
              </p:ext>
            </p:extLst>
          </p:nvPr>
        </p:nvGraphicFramePr>
        <p:xfrm>
          <a:off x="0" y="260648"/>
          <a:ext cx="9144000" cy="6472968"/>
        </p:xfrm>
        <a:graphic>
          <a:graphicData uri="http://schemas.openxmlformats.org/drawingml/2006/table">
            <a:tbl>
              <a:tblPr rtl="1" firstRow="1" firstCol="1" bandRow="1"/>
              <a:tblGrid>
                <a:gridCol w="3213219"/>
                <a:gridCol w="1987967"/>
                <a:gridCol w="3942814"/>
              </a:tblGrid>
              <a:tr h="788108">
                <a:tc>
                  <a:txBody>
                    <a:bodyPr/>
                    <a:lstStyle/>
                    <a:p>
                      <a:pPr algn="ctr" rtl="1">
                        <a:lnSpc>
                          <a:spcPct val="115000"/>
                        </a:lnSpc>
                        <a:spcAft>
                          <a:spcPts val="0"/>
                        </a:spcAft>
                      </a:pPr>
                      <a:r>
                        <a:rPr lang="fa-IR" sz="2000" b="1" kern="1200" dirty="0" smtClean="0">
                          <a:solidFill>
                            <a:schemeClr val="tx1"/>
                          </a:solidFill>
                          <a:latin typeface="+mn-lt"/>
                          <a:ea typeface="+mn-ea"/>
                          <a:cs typeface="B Yagut" pitchFamily="2" charset="-78"/>
                        </a:rPr>
                        <a:t>نتیجه ارزیابی(</a:t>
                      </a:r>
                      <a:r>
                        <a:rPr lang="en-US" sz="2000" dirty="0" smtClean="0">
                          <a:latin typeface="+mn-lt"/>
                          <a:ea typeface="+mn-ea"/>
                          <a:cs typeface="B Yagut" pitchFamily="2" charset="-78"/>
                        </a:rPr>
                        <a:t>EC</a:t>
                      </a:r>
                      <a:r>
                        <a:rPr lang="fa-IR" sz="2000" b="1" kern="1200" dirty="0" smtClean="0">
                          <a:solidFill>
                            <a:schemeClr val="tx1"/>
                          </a:solidFill>
                          <a:latin typeface="+mn-lt"/>
                          <a:ea typeface="+mn-ea"/>
                          <a:cs typeface="B Yagut" pitchFamily="2" charset="-78"/>
                        </a:rPr>
                        <a:t>)</a:t>
                      </a:r>
                    </a:p>
                    <a:p>
                      <a:pPr algn="ctr" rtl="1">
                        <a:lnSpc>
                          <a:spcPct val="115000"/>
                        </a:lnSpc>
                        <a:spcAft>
                          <a:spcPts val="0"/>
                        </a:spcAft>
                      </a:pPr>
                      <a:r>
                        <a:rPr lang="fa-IR" sz="2000" b="1" kern="1200" dirty="0" smtClean="0">
                          <a:solidFill>
                            <a:schemeClr val="tx1"/>
                          </a:solidFill>
                          <a:latin typeface="+mn-lt"/>
                          <a:ea typeface="+mn-ea"/>
                          <a:cs typeface="B Yagut" pitchFamily="2" charset="-78"/>
                        </a:rPr>
                        <a:t>(مراجعه اول) </a:t>
                      </a:r>
                    </a:p>
                  </a:txBody>
                  <a:tcPr marL="68580" marR="68580"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1">
                        <a:lnSpc>
                          <a:spcPct val="115000"/>
                        </a:lnSpc>
                        <a:spcAft>
                          <a:spcPts val="0"/>
                        </a:spcAft>
                      </a:pPr>
                      <a:r>
                        <a:rPr lang="fa-IR" sz="2000" b="1" kern="1200" dirty="0" smtClean="0">
                          <a:solidFill>
                            <a:schemeClr val="tx1"/>
                          </a:solidFill>
                          <a:latin typeface="+mn-lt"/>
                          <a:ea typeface="+mn-ea"/>
                          <a:cs typeface="B Yagut" pitchFamily="2" charset="-78"/>
                        </a:rPr>
                        <a:t>گروه بندی، علایم و نشانه ها</a:t>
                      </a:r>
                      <a:endParaRPr lang="en-US" sz="2000" b="1" kern="1200" dirty="0">
                        <a:solidFill>
                          <a:schemeClr val="tx1"/>
                        </a:solidFill>
                        <a:latin typeface="+mn-lt"/>
                        <a:ea typeface="+mn-ea"/>
                        <a:cs typeface="B Yagut"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1">
                        <a:lnSpc>
                          <a:spcPct val="115000"/>
                        </a:lnSpc>
                        <a:spcAft>
                          <a:spcPts val="0"/>
                        </a:spcAft>
                      </a:pPr>
                      <a:r>
                        <a:rPr lang="fa-IR" sz="2000" b="1" kern="1200" dirty="0" smtClean="0">
                          <a:solidFill>
                            <a:schemeClr val="tx1"/>
                          </a:solidFill>
                          <a:latin typeface="+mn-lt"/>
                          <a:ea typeface="+mn-ea"/>
                          <a:cs typeface="B Yagut" pitchFamily="2" charset="-78"/>
                        </a:rPr>
                        <a:t>اقدام ،توصیه،اقدامات درمانی،ارجاع،پیگیری</a:t>
                      </a:r>
                      <a:endParaRPr lang="en-US" sz="2000" b="1" kern="1200" dirty="0">
                        <a:solidFill>
                          <a:schemeClr val="tx1"/>
                        </a:solidFill>
                        <a:latin typeface="+mn-lt"/>
                        <a:ea typeface="+mn-ea"/>
                        <a:cs typeface="B Yagut"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1529238">
                <a:tc>
                  <a:txBody>
                    <a:bodyPr/>
                    <a:lstStyle/>
                    <a:p>
                      <a:pPr algn="r" rtl="1">
                        <a:lnSpc>
                          <a:spcPct val="115000"/>
                        </a:lnSpc>
                        <a:spcAft>
                          <a:spcPts val="0"/>
                        </a:spcAft>
                      </a:pPr>
                      <a:endParaRPr lang="fa-IR" sz="2000" b="0" kern="1200" dirty="0" smtClean="0">
                        <a:solidFill>
                          <a:schemeClr val="tx1"/>
                        </a:solidFill>
                        <a:latin typeface="+mn-lt"/>
                        <a:ea typeface="+mn-ea"/>
                        <a:cs typeface="B Yagut" pitchFamily="2" charset="-78"/>
                      </a:endParaRPr>
                    </a:p>
                    <a:p>
                      <a:pPr algn="r" rtl="1">
                        <a:lnSpc>
                          <a:spcPct val="115000"/>
                        </a:lnSpc>
                        <a:spcAft>
                          <a:spcPts val="0"/>
                        </a:spcAft>
                      </a:pPr>
                      <a:r>
                        <a:rPr lang="fa-IR" sz="2000" b="0" kern="1200" dirty="0" smtClean="0">
                          <a:solidFill>
                            <a:schemeClr val="tx1"/>
                          </a:solidFill>
                          <a:latin typeface="+mn-lt"/>
                          <a:ea typeface="+mn-ea"/>
                          <a:cs typeface="B Yagut" pitchFamily="2" charset="-78"/>
                        </a:rPr>
                        <a:t>داشتن حداقل یکی از موارد</a:t>
                      </a:r>
                    </a:p>
                    <a:p>
                      <a:pPr algn="r" rtl="1">
                        <a:lnSpc>
                          <a:spcPct val="115000"/>
                        </a:lnSpc>
                        <a:spcAft>
                          <a:spcPts val="0"/>
                        </a:spcAft>
                      </a:pPr>
                      <a:r>
                        <a:rPr lang="fa-IR" sz="2000" b="0" kern="1200" dirty="0" smtClean="0">
                          <a:solidFill>
                            <a:schemeClr val="tx1"/>
                          </a:solidFill>
                          <a:latin typeface="+mn-lt"/>
                          <a:ea typeface="+mn-ea"/>
                          <a:cs typeface="B Yagut" pitchFamily="2" charset="-78"/>
                        </a:rPr>
                        <a:t> منع مصرف(قرص لوونورجسترول)</a:t>
                      </a:r>
                      <a:endParaRPr lang="en-US" sz="2000" b="0" kern="1200" dirty="0">
                        <a:solidFill>
                          <a:schemeClr val="tx1"/>
                        </a:solidFill>
                        <a:latin typeface="+mn-lt"/>
                        <a:ea typeface="+mn-ea"/>
                        <a:cs typeface="B Yagut"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7C80"/>
                    </a:solidFill>
                  </a:tcPr>
                </a:tc>
                <a:tc>
                  <a:txBody>
                    <a:bodyPr/>
                    <a:lstStyle/>
                    <a:p>
                      <a:pPr algn="r" rtl="1">
                        <a:lnSpc>
                          <a:spcPct val="115000"/>
                        </a:lnSpc>
                        <a:spcAft>
                          <a:spcPts val="0"/>
                        </a:spcAft>
                      </a:pPr>
                      <a:r>
                        <a:rPr lang="fa-IR" sz="2000" b="0" kern="1200" dirty="0" smtClean="0">
                          <a:solidFill>
                            <a:schemeClr val="tx1"/>
                          </a:solidFill>
                          <a:latin typeface="+mn-lt"/>
                          <a:ea typeface="+mn-ea"/>
                          <a:cs typeface="B Yagut" pitchFamily="2" charset="-78"/>
                        </a:rPr>
                        <a:t>مشکل جدی احتمالی</a:t>
                      </a:r>
                      <a:endParaRPr lang="en-US" sz="2000" b="0" kern="1200" dirty="0">
                        <a:solidFill>
                          <a:schemeClr val="tx1"/>
                        </a:solidFill>
                        <a:latin typeface="+mn-lt"/>
                        <a:ea typeface="+mn-ea"/>
                        <a:cs typeface="B Yagut"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7C80"/>
                    </a:solidFill>
                  </a:tcPr>
                </a:tc>
                <a:tc>
                  <a:txBody>
                    <a:bodyPr/>
                    <a:lstStyle/>
                    <a:p>
                      <a:r>
                        <a:rPr lang="fa-IR" sz="2000" b="0" kern="1200" dirty="0" smtClean="0">
                          <a:solidFill>
                            <a:schemeClr val="tx1"/>
                          </a:solidFill>
                          <a:latin typeface="+mn-lt"/>
                          <a:ea typeface="+mn-ea"/>
                          <a:cs typeface="B Yagut" pitchFamily="2" charset="-78"/>
                        </a:rPr>
                        <a:t>عدم ارایه روش، مشاوره برای استفاده از یک روش مناسب دیگر</a:t>
                      </a:r>
                      <a:endParaRPr lang="en-US" sz="2000" b="0" kern="1200" dirty="0">
                        <a:solidFill>
                          <a:schemeClr val="tx1"/>
                        </a:solidFill>
                        <a:latin typeface="+mn-lt"/>
                        <a:ea typeface="+mn-ea"/>
                        <a:cs typeface="B Yagut"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7C80"/>
                    </a:solidFill>
                  </a:tcPr>
                </a:tc>
              </a:tr>
              <a:tr h="1232006">
                <a:tc>
                  <a:txBody>
                    <a:bodyPr/>
                    <a:lstStyle/>
                    <a:p>
                      <a:pPr marL="0" marR="0" lvl="0" indent="0" algn="r" defTabSz="914400" rtl="1" eaLnBrk="1" fontAlgn="auto" latinLnBrk="0" hangingPunct="1">
                        <a:lnSpc>
                          <a:spcPct val="115000"/>
                        </a:lnSpc>
                        <a:spcBef>
                          <a:spcPts val="0"/>
                        </a:spcBef>
                        <a:spcAft>
                          <a:spcPts val="0"/>
                        </a:spcAft>
                        <a:buClrTx/>
                        <a:buSzTx/>
                        <a:buFontTx/>
                        <a:buNone/>
                        <a:tabLst/>
                        <a:defRPr/>
                      </a:pPr>
                      <a:endParaRPr lang="fa-IR" sz="2000" b="0" kern="1200" noProof="0" dirty="0" smtClean="0">
                        <a:solidFill>
                          <a:schemeClr val="tx1"/>
                        </a:solidFill>
                        <a:latin typeface="+mn-lt"/>
                        <a:ea typeface="+mn-ea"/>
                        <a:cs typeface="B Yagut" pitchFamily="2" charset="-78"/>
                      </a:endParaRPr>
                    </a:p>
                    <a:p>
                      <a:pPr marL="0" marR="0" lvl="0" indent="0" algn="r" defTabSz="914400" rtl="1" eaLnBrk="1" fontAlgn="auto" latinLnBrk="0" hangingPunct="1">
                        <a:lnSpc>
                          <a:spcPct val="115000"/>
                        </a:lnSpc>
                        <a:spcBef>
                          <a:spcPts val="0"/>
                        </a:spcBef>
                        <a:spcAft>
                          <a:spcPts val="0"/>
                        </a:spcAft>
                        <a:buClrTx/>
                        <a:buSzTx/>
                        <a:buFontTx/>
                        <a:buNone/>
                        <a:tabLst/>
                        <a:defRPr/>
                      </a:pPr>
                      <a:r>
                        <a:rPr lang="fa-IR" sz="2000" b="0" kern="1200" noProof="0" dirty="0" smtClean="0">
                          <a:solidFill>
                            <a:schemeClr val="tx1"/>
                          </a:solidFill>
                          <a:latin typeface="+mn-lt"/>
                          <a:ea typeface="+mn-ea"/>
                          <a:cs typeface="B Yagut" pitchFamily="2" charset="-78"/>
                        </a:rPr>
                        <a:t>داشتن حداقل یکی از موارد</a:t>
                      </a:r>
                    </a:p>
                    <a:p>
                      <a:pPr marL="0" marR="0" lvl="0" indent="0" algn="r" defTabSz="914400" rtl="1" eaLnBrk="1" fontAlgn="auto" latinLnBrk="0" hangingPunct="1">
                        <a:lnSpc>
                          <a:spcPct val="115000"/>
                        </a:lnSpc>
                        <a:spcBef>
                          <a:spcPts val="0"/>
                        </a:spcBef>
                        <a:spcAft>
                          <a:spcPts val="0"/>
                        </a:spcAft>
                        <a:buClrTx/>
                        <a:buSzTx/>
                        <a:buFontTx/>
                        <a:buNone/>
                        <a:tabLst/>
                        <a:defRPr/>
                      </a:pPr>
                      <a:r>
                        <a:rPr lang="fa-IR" sz="2000" b="0" kern="1200" noProof="0" dirty="0" smtClean="0">
                          <a:solidFill>
                            <a:schemeClr val="tx1"/>
                          </a:solidFill>
                          <a:latin typeface="+mn-lt"/>
                          <a:ea typeface="+mn-ea"/>
                          <a:cs typeface="B Yagut" pitchFamily="2" charset="-78"/>
                        </a:rPr>
                        <a:t> منع مصرف(قرص ترکیبی)</a:t>
                      </a:r>
                      <a:endParaRPr lang="en-US" sz="2000" b="0" kern="1200" noProof="0" dirty="0">
                        <a:solidFill>
                          <a:schemeClr val="tx1"/>
                        </a:solidFill>
                        <a:latin typeface="+mn-lt"/>
                        <a:ea typeface="+mn-ea"/>
                        <a:cs typeface="B Yagut"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7C80"/>
                    </a:solidFill>
                  </a:tcPr>
                </a:tc>
                <a:tc>
                  <a:txBody>
                    <a:bodyPr/>
                    <a:lstStyle/>
                    <a:p>
                      <a:pPr marL="0" marR="0" lvl="0" indent="0" algn="r" defTabSz="914400" rtl="1" eaLnBrk="1" fontAlgn="auto" latinLnBrk="0" hangingPunct="1">
                        <a:lnSpc>
                          <a:spcPct val="115000"/>
                        </a:lnSpc>
                        <a:spcBef>
                          <a:spcPts val="0"/>
                        </a:spcBef>
                        <a:spcAft>
                          <a:spcPts val="0"/>
                        </a:spcAft>
                        <a:buClrTx/>
                        <a:buSzTx/>
                        <a:buFontTx/>
                        <a:buNone/>
                        <a:tabLst/>
                        <a:defRPr/>
                      </a:pPr>
                      <a:r>
                        <a:rPr lang="fa-IR" sz="2000" b="0" kern="1200" noProof="0" dirty="0" smtClean="0">
                          <a:solidFill>
                            <a:schemeClr val="tx1"/>
                          </a:solidFill>
                          <a:latin typeface="+mn-lt"/>
                          <a:ea typeface="+mn-ea"/>
                          <a:cs typeface="B Yagut" pitchFamily="2" charset="-78"/>
                        </a:rPr>
                        <a:t>مشکل جدی احتمالی</a:t>
                      </a:r>
                      <a:endParaRPr lang="en-US" sz="2000" b="0" kern="1200" noProof="0" dirty="0">
                        <a:solidFill>
                          <a:schemeClr val="tx1"/>
                        </a:solidFill>
                        <a:latin typeface="+mn-lt"/>
                        <a:ea typeface="+mn-ea"/>
                        <a:cs typeface="B Yagut"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7C80"/>
                    </a:solidFill>
                  </a:tcPr>
                </a:tc>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fa-IR" sz="2000" b="0" kern="1200" noProof="0" dirty="0" smtClean="0">
                          <a:solidFill>
                            <a:schemeClr val="tx1"/>
                          </a:solidFill>
                          <a:latin typeface="+mn-lt"/>
                          <a:ea typeface="+mn-ea"/>
                          <a:cs typeface="B Yagut" pitchFamily="2" charset="-78"/>
                        </a:rPr>
                        <a:t>عدم ارایه روش، مشاوره برای استفاده از یک روش مناسب دیگر</a:t>
                      </a:r>
                      <a:endParaRPr lang="en-US" sz="2000" b="0" kern="1200" noProof="0" dirty="0">
                        <a:solidFill>
                          <a:schemeClr val="tx1"/>
                        </a:solidFill>
                        <a:latin typeface="+mn-lt"/>
                        <a:ea typeface="+mn-ea"/>
                        <a:cs typeface="B Yagut"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7C80"/>
                    </a:solidFill>
                  </a:tcPr>
                </a:tc>
              </a:tr>
              <a:tr h="1232006">
                <a:tc>
                  <a:txBody>
                    <a:bodyPr/>
                    <a:lstStyle/>
                    <a:p>
                      <a:pPr marL="0" marR="0" lvl="0" indent="0" algn="r" defTabSz="914400" rtl="1" eaLnBrk="1" fontAlgn="auto" latinLnBrk="0" hangingPunct="1">
                        <a:lnSpc>
                          <a:spcPct val="115000"/>
                        </a:lnSpc>
                        <a:spcBef>
                          <a:spcPts val="0"/>
                        </a:spcBef>
                        <a:spcAft>
                          <a:spcPts val="0"/>
                        </a:spcAft>
                        <a:buClrTx/>
                        <a:buSzTx/>
                        <a:buFontTx/>
                        <a:buNone/>
                        <a:tabLst/>
                        <a:defRPr/>
                      </a:pPr>
                      <a:endParaRPr lang="fa-IR" sz="2000" b="0" kern="1200" noProof="0" dirty="0" smtClean="0">
                        <a:solidFill>
                          <a:schemeClr val="tx1"/>
                        </a:solidFill>
                        <a:latin typeface="+mn-lt"/>
                        <a:ea typeface="+mn-ea"/>
                        <a:cs typeface="B Yagut" pitchFamily="2" charset="-78"/>
                      </a:endParaRPr>
                    </a:p>
                    <a:p>
                      <a:pPr marL="0" marR="0" lvl="0" indent="0" algn="r" defTabSz="914400" rtl="1" eaLnBrk="1" fontAlgn="auto" latinLnBrk="0" hangingPunct="1">
                        <a:lnSpc>
                          <a:spcPct val="115000"/>
                        </a:lnSpc>
                        <a:spcBef>
                          <a:spcPts val="0"/>
                        </a:spcBef>
                        <a:spcAft>
                          <a:spcPts val="0"/>
                        </a:spcAft>
                        <a:buClrTx/>
                        <a:buSzTx/>
                        <a:buFontTx/>
                        <a:buNone/>
                        <a:tabLst/>
                        <a:defRPr/>
                      </a:pPr>
                      <a:r>
                        <a:rPr lang="fa-IR" sz="2000" b="0" kern="1200" noProof="0" dirty="0" smtClean="0">
                          <a:solidFill>
                            <a:schemeClr val="tx1"/>
                          </a:solidFill>
                          <a:latin typeface="+mn-lt"/>
                          <a:ea typeface="+mn-ea"/>
                          <a:cs typeface="B Yagut" pitchFamily="2" charset="-78"/>
                        </a:rPr>
                        <a:t>داشتن سیکلهای قاعدگی نامنظم</a:t>
                      </a:r>
                      <a:endParaRPr lang="en-US" sz="2000" b="0" kern="1200" noProof="0" dirty="0">
                        <a:solidFill>
                          <a:schemeClr val="tx1"/>
                        </a:solidFill>
                        <a:latin typeface="+mn-lt"/>
                        <a:ea typeface="+mn-ea"/>
                        <a:cs typeface="B Yagut"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marL="0" marR="0" lvl="0" indent="0" algn="r" defTabSz="914400" rtl="1" eaLnBrk="1" fontAlgn="auto" latinLnBrk="0" hangingPunct="1">
                        <a:lnSpc>
                          <a:spcPct val="115000"/>
                        </a:lnSpc>
                        <a:spcBef>
                          <a:spcPts val="0"/>
                        </a:spcBef>
                        <a:spcAft>
                          <a:spcPts val="0"/>
                        </a:spcAft>
                        <a:buClrTx/>
                        <a:buSzTx/>
                        <a:buFontTx/>
                        <a:buNone/>
                        <a:tabLst/>
                        <a:defRPr/>
                      </a:pPr>
                      <a:r>
                        <a:rPr lang="fa-IR" sz="2000" b="0" kern="1200" noProof="0" dirty="0" smtClean="0">
                          <a:solidFill>
                            <a:schemeClr val="tx1"/>
                          </a:solidFill>
                          <a:latin typeface="+mn-lt"/>
                          <a:ea typeface="+mn-ea"/>
                          <a:cs typeface="B Yagut" pitchFamily="2" charset="-78"/>
                        </a:rPr>
                        <a:t>نیازمند بررسی بیشتر</a:t>
                      </a:r>
                      <a:endParaRPr lang="en-US" sz="2000" b="0" kern="1200" noProof="0" dirty="0">
                        <a:solidFill>
                          <a:schemeClr val="tx1"/>
                        </a:solidFill>
                        <a:latin typeface="+mn-lt"/>
                        <a:ea typeface="+mn-ea"/>
                        <a:cs typeface="B Yagut"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fa-IR" sz="2000" b="0" kern="1200" noProof="0" dirty="0" smtClean="0">
                          <a:solidFill>
                            <a:schemeClr val="tx1"/>
                          </a:solidFill>
                          <a:latin typeface="+mn-lt"/>
                          <a:ea typeface="+mn-ea"/>
                          <a:cs typeface="B Yagut" pitchFamily="2" charset="-78"/>
                        </a:rPr>
                        <a:t>به دلیل نامنظم بودن سیکل قاعدگی،مصرف این قرص ها سیکل قاعدگی را نامنظم تر می کند.</a:t>
                      </a:r>
                      <a:endParaRPr lang="en-US" sz="2000" b="0" kern="1200" noProof="0" dirty="0">
                        <a:solidFill>
                          <a:schemeClr val="tx1"/>
                        </a:solidFill>
                        <a:latin typeface="+mn-lt"/>
                        <a:ea typeface="+mn-ea"/>
                        <a:cs typeface="B Yagut"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r>
              <a:tr h="1691610">
                <a:tc>
                  <a:txBody>
                    <a:bodyPr/>
                    <a:lstStyle/>
                    <a:p>
                      <a:pPr algn="r" rtl="1">
                        <a:lnSpc>
                          <a:spcPct val="115000"/>
                        </a:lnSpc>
                        <a:spcAft>
                          <a:spcPts val="0"/>
                        </a:spcAft>
                      </a:pPr>
                      <a:endParaRPr lang="fa-IR" sz="2000" b="0" kern="1200" dirty="0" smtClean="0">
                        <a:solidFill>
                          <a:schemeClr val="tx1"/>
                        </a:solidFill>
                        <a:latin typeface="+mn-lt"/>
                        <a:ea typeface="+mn-ea"/>
                        <a:cs typeface="B Yagut" pitchFamily="2" charset="-78"/>
                      </a:endParaRPr>
                    </a:p>
                    <a:p>
                      <a:pPr algn="r" rtl="1">
                        <a:lnSpc>
                          <a:spcPct val="115000"/>
                        </a:lnSpc>
                        <a:spcAft>
                          <a:spcPts val="0"/>
                        </a:spcAft>
                      </a:pPr>
                      <a:endParaRPr lang="fa-IR" sz="2000" b="0" kern="1200" dirty="0" smtClean="0">
                        <a:solidFill>
                          <a:schemeClr val="tx1"/>
                        </a:solidFill>
                        <a:latin typeface="+mn-lt"/>
                        <a:ea typeface="+mn-ea"/>
                        <a:cs typeface="B Yagut" pitchFamily="2" charset="-78"/>
                      </a:endParaRPr>
                    </a:p>
                    <a:p>
                      <a:pPr algn="r" rtl="1">
                        <a:lnSpc>
                          <a:spcPct val="115000"/>
                        </a:lnSpc>
                        <a:spcAft>
                          <a:spcPts val="0"/>
                        </a:spcAft>
                      </a:pPr>
                      <a:r>
                        <a:rPr lang="fa-IR" sz="2000" b="0" kern="1200" dirty="0" smtClean="0">
                          <a:solidFill>
                            <a:schemeClr val="tx1"/>
                          </a:solidFill>
                          <a:latin typeface="+mn-lt"/>
                          <a:ea typeface="+mn-ea"/>
                          <a:cs typeface="B Yagut" pitchFamily="2" charset="-78"/>
                        </a:rPr>
                        <a:t>نداشتن موارد منع مصرف</a:t>
                      </a:r>
                      <a:endParaRPr lang="en-US" sz="2000" b="0" kern="1200" dirty="0">
                        <a:solidFill>
                          <a:schemeClr val="tx1"/>
                        </a:solidFill>
                        <a:latin typeface="+mn-lt"/>
                        <a:ea typeface="+mn-ea"/>
                        <a:cs typeface="B Yagut"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r" rtl="1">
                        <a:lnSpc>
                          <a:spcPct val="115000"/>
                        </a:lnSpc>
                        <a:spcAft>
                          <a:spcPts val="0"/>
                        </a:spcAft>
                      </a:pPr>
                      <a:r>
                        <a:rPr lang="fa-IR" sz="2000" b="0" kern="1200" dirty="0" smtClean="0">
                          <a:solidFill>
                            <a:schemeClr val="tx1"/>
                          </a:solidFill>
                          <a:latin typeface="+mn-lt"/>
                          <a:ea typeface="+mn-ea"/>
                          <a:cs typeface="B Yagut" pitchFamily="2" charset="-78"/>
                        </a:rPr>
                        <a:t>مشکلی ندارد</a:t>
                      </a:r>
                      <a:endParaRPr lang="en-US" sz="2000" b="0" kern="1200" dirty="0">
                        <a:solidFill>
                          <a:schemeClr val="tx1"/>
                        </a:solidFill>
                        <a:latin typeface="+mn-lt"/>
                        <a:ea typeface="+mn-ea"/>
                        <a:cs typeface="B Yagut"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r" rtl="1">
                        <a:lnSpc>
                          <a:spcPct val="115000"/>
                        </a:lnSpc>
                        <a:spcAft>
                          <a:spcPts val="0"/>
                        </a:spcAft>
                      </a:pPr>
                      <a:r>
                        <a:rPr lang="fa-IR" sz="2000" b="0" kern="1200" dirty="0" smtClean="0">
                          <a:solidFill>
                            <a:schemeClr val="tx1"/>
                          </a:solidFill>
                          <a:latin typeface="+mn-lt"/>
                          <a:ea typeface="+mn-ea"/>
                          <a:cs typeface="B Yagut" pitchFamily="2" charset="-78"/>
                        </a:rPr>
                        <a:t>ارایه روش و آموزشهای لازم</a:t>
                      </a:r>
                      <a:endParaRPr lang="en-US" sz="2000" b="0" kern="1200" dirty="0">
                        <a:solidFill>
                          <a:schemeClr val="tx1"/>
                        </a:solidFill>
                        <a:latin typeface="+mn-lt"/>
                        <a:ea typeface="+mn-ea"/>
                        <a:cs typeface="B Yagut"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bl>
          </a:graphicData>
        </a:graphic>
      </p:graphicFrame>
      <p:pic>
        <p:nvPicPr>
          <p:cNvPr id="2" name="36.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971600" y="7821488"/>
            <a:ext cx="609600" cy="609600"/>
          </a:xfrm>
          <a:prstGeom prst="rect">
            <a:avLst/>
          </a:prstGeom>
        </p:spPr>
      </p:pic>
    </p:spTree>
    <p:extLst>
      <p:ext uri="{BB962C8B-B14F-4D97-AF65-F5344CB8AC3E}">
        <p14:creationId xmlns:p14="http://schemas.microsoft.com/office/powerpoint/2010/main" val="816909705"/>
      </p:ext>
    </p:extLst>
  </p:cSld>
  <p:clrMapOvr>
    <a:masterClrMapping/>
  </p:clrMapOvr>
  <mc:AlternateContent xmlns:mc="http://schemas.openxmlformats.org/markup-compatibility/2006" xmlns:p14="http://schemas.microsoft.com/office/powerpoint/2010/main">
    <mc:Choice Requires="p14">
      <p:transition spd="slow" p14:dur="2000" advClick="0" advTm="71000"/>
    </mc:Choice>
    <mc:Fallback xmlns="">
      <p:transition spd="slow" advClick="0" advTm="7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082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4800" dirty="0" smtClean="0">
                <a:latin typeface="+mn-lt"/>
                <a:ea typeface="+mn-ea"/>
                <a:cs typeface="B Yagut" pitchFamily="2" charset="-78"/>
              </a:rPr>
              <a:t>عوارض </a:t>
            </a:r>
            <a:r>
              <a:rPr lang="en-US" sz="4800" dirty="0" smtClean="0">
                <a:cs typeface="B Yagut" pitchFamily="2" charset="-78"/>
              </a:rPr>
              <a:t> </a:t>
            </a:r>
            <a:r>
              <a:rPr lang="fa-IR" sz="4800" dirty="0" smtClean="0">
                <a:cs typeface="B Yagut" pitchFamily="2" charset="-78"/>
              </a:rPr>
              <a:t>قرص </a:t>
            </a:r>
            <a:r>
              <a:rPr lang="fa-IR" sz="4800" dirty="0">
                <a:cs typeface="B Yagut" pitchFamily="2" charset="-78"/>
              </a:rPr>
              <a:t>اورژانس</a:t>
            </a:r>
            <a:r>
              <a:rPr lang="en-US" sz="4800" dirty="0">
                <a:cs typeface="B Yagut" pitchFamily="2" charset="-78"/>
              </a:rPr>
              <a:t> </a:t>
            </a:r>
            <a:r>
              <a:rPr lang="fa-IR" sz="4800" dirty="0" smtClean="0">
                <a:cs typeface="B Yagut" pitchFamily="2" charset="-78"/>
              </a:rPr>
              <a:t> </a:t>
            </a:r>
            <a:endParaRPr lang="fa-IR" sz="4800" dirty="0">
              <a:latin typeface="+mn-lt"/>
              <a:ea typeface="+mn-ea"/>
              <a:cs typeface="B Yagut" pitchFamily="2" charset="-78"/>
            </a:endParaRPr>
          </a:p>
        </p:txBody>
      </p:sp>
      <p:sp>
        <p:nvSpPr>
          <p:cNvPr id="3" name="Content Placeholder 2"/>
          <p:cNvSpPr>
            <a:spLocks noGrp="1"/>
          </p:cNvSpPr>
          <p:nvPr>
            <p:ph idx="1"/>
          </p:nvPr>
        </p:nvSpPr>
        <p:spPr>
          <a:xfrm>
            <a:off x="457200" y="1600201"/>
            <a:ext cx="8229600" cy="2471742"/>
          </a:xfrm>
        </p:spPr>
        <p:txBody>
          <a:bodyPr>
            <a:noAutofit/>
          </a:bodyPr>
          <a:lstStyle/>
          <a:p>
            <a:r>
              <a:rPr lang="fa-IR" dirty="0" smtClean="0">
                <a:cs typeface="B Yagut" pitchFamily="2" charset="-78"/>
              </a:rPr>
              <a:t>تهوع و استفراغ حین مصرف</a:t>
            </a:r>
          </a:p>
          <a:p>
            <a:pPr marL="0" indent="0">
              <a:buNone/>
            </a:pPr>
            <a:endParaRPr lang="fa-IR" dirty="0" smtClean="0">
              <a:cs typeface="B Yagut" pitchFamily="2" charset="-78"/>
            </a:endParaRPr>
          </a:p>
          <a:p>
            <a:r>
              <a:rPr lang="fa-IR" dirty="0" smtClean="0">
                <a:cs typeface="B Yagut" pitchFamily="2" charset="-78"/>
              </a:rPr>
              <a:t>اختلال قاعدگی </a:t>
            </a:r>
          </a:p>
          <a:p>
            <a:pPr marL="0" indent="0">
              <a:buNone/>
            </a:pPr>
            <a:endParaRPr lang="fa-IR" dirty="0" smtClean="0">
              <a:cs typeface="B Yagut" pitchFamily="2" charset="-78"/>
            </a:endParaRPr>
          </a:p>
          <a:p>
            <a:r>
              <a:rPr lang="fa-IR" dirty="0" smtClean="0">
                <a:cs typeface="B Yagut" pitchFamily="2" charset="-78"/>
              </a:rPr>
              <a:t>سردرد و سرگیجه </a:t>
            </a:r>
            <a:endParaRPr lang="fa-IR" dirty="0">
              <a:cs typeface="B Yagut" pitchFamily="2" charset="-78"/>
            </a:endParaRPr>
          </a:p>
        </p:txBody>
      </p:sp>
      <p:pic>
        <p:nvPicPr>
          <p:cNvPr id="4" name="37.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971600" y="7677472"/>
            <a:ext cx="609600" cy="609600"/>
          </a:xfrm>
          <a:prstGeom prst="rect">
            <a:avLst/>
          </a:prstGeom>
        </p:spPr>
      </p:pic>
    </p:spTree>
    <p:extLst>
      <p:ext uri="{BB962C8B-B14F-4D97-AF65-F5344CB8AC3E}">
        <p14:creationId xmlns:p14="http://schemas.microsoft.com/office/powerpoint/2010/main" val="1766245795"/>
      </p:ext>
    </p:extLst>
  </p:cSld>
  <p:clrMapOvr>
    <a:masterClrMapping/>
  </p:clrMapOvr>
  <mc:AlternateContent xmlns:mc="http://schemas.openxmlformats.org/markup-compatibility/2006" xmlns:p14="http://schemas.microsoft.com/office/powerpoint/2010/main">
    <mc:Choice Requires="p14">
      <p:transition spd="slow" p14:dur="2000" advClick="0" advTm="12000"/>
    </mc:Choice>
    <mc:Fallback xmlns="">
      <p:transition spd="slow" advClick="0" advTm="1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165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4000" dirty="0" smtClean="0">
                <a:latin typeface="+mn-lt"/>
                <a:ea typeface="+mn-ea"/>
                <a:cs typeface="B Yagut"/>
              </a:rPr>
              <a:t>فهرست عناوین </a:t>
            </a:r>
            <a:endParaRPr lang="fa-IR" sz="4000" dirty="0">
              <a:latin typeface="+mn-lt"/>
              <a:ea typeface="+mn-ea"/>
              <a:cs typeface="B Yagut"/>
            </a:endParaRPr>
          </a:p>
        </p:txBody>
      </p:sp>
      <p:sp>
        <p:nvSpPr>
          <p:cNvPr id="3" name="Content Placeholder 2"/>
          <p:cNvSpPr>
            <a:spLocks noGrp="1"/>
          </p:cNvSpPr>
          <p:nvPr>
            <p:ph idx="1"/>
          </p:nvPr>
        </p:nvSpPr>
        <p:spPr>
          <a:xfrm>
            <a:off x="457200" y="1643050"/>
            <a:ext cx="8229600" cy="3000396"/>
          </a:xfrm>
        </p:spPr>
        <p:txBody>
          <a:bodyPr>
            <a:noAutofit/>
          </a:bodyPr>
          <a:lstStyle/>
          <a:p>
            <a:r>
              <a:rPr lang="fa-IR" sz="2800" dirty="0" smtClean="0">
                <a:cs typeface="B Yagut"/>
              </a:rPr>
              <a:t>مقدمه</a:t>
            </a:r>
          </a:p>
          <a:p>
            <a:r>
              <a:rPr lang="fa-IR" sz="2800" dirty="0" smtClean="0">
                <a:cs typeface="B Yagut"/>
              </a:rPr>
              <a:t>آمپول مدروکسی پروژسترون استات</a:t>
            </a:r>
          </a:p>
          <a:p>
            <a:r>
              <a:rPr lang="fa-IR" sz="2800" dirty="0" smtClean="0">
                <a:cs typeface="B Yagut"/>
              </a:rPr>
              <a:t>آی </a:t>
            </a:r>
            <a:r>
              <a:rPr lang="fa-IR" sz="2800" dirty="0">
                <a:cs typeface="B Yagut"/>
              </a:rPr>
              <a:t>یو دی</a:t>
            </a:r>
          </a:p>
          <a:p>
            <a:r>
              <a:rPr lang="fa-IR" sz="2800" dirty="0">
                <a:cs typeface="B Yagut"/>
              </a:rPr>
              <a:t>بستن لوله های رحمی</a:t>
            </a:r>
          </a:p>
          <a:p>
            <a:r>
              <a:rPr lang="fa-IR" sz="2800" dirty="0" smtClean="0">
                <a:cs typeface="B Yagut"/>
              </a:rPr>
              <a:t>کاندوم</a:t>
            </a:r>
            <a:endParaRPr lang="fa-IR" sz="2800" dirty="0">
              <a:cs typeface="B Yagut"/>
            </a:endParaRPr>
          </a:p>
          <a:p>
            <a:r>
              <a:rPr lang="fa-IR" sz="2800" dirty="0">
                <a:cs typeface="B Yagut"/>
              </a:rPr>
              <a:t>روش </a:t>
            </a:r>
            <a:r>
              <a:rPr lang="fa-IR" sz="2800" dirty="0" smtClean="0">
                <a:cs typeface="B Yagut"/>
              </a:rPr>
              <a:t>اورژانس </a:t>
            </a:r>
            <a:endParaRPr lang="fa-IR" sz="2800" dirty="0">
              <a:cs typeface="B Yagut"/>
            </a:endParaRPr>
          </a:p>
        </p:txBody>
      </p:sp>
      <p:pic>
        <p:nvPicPr>
          <p:cNvPr id="5" name="04.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600200" y="7391400"/>
            <a:ext cx="609600" cy="609600"/>
          </a:xfrm>
          <a:prstGeom prst="rect">
            <a:avLst/>
          </a:prstGeom>
        </p:spPr>
      </p:pic>
    </p:spTree>
    <p:extLst>
      <p:ext uri="{BB962C8B-B14F-4D97-AF65-F5344CB8AC3E}">
        <p14:creationId xmlns:p14="http://schemas.microsoft.com/office/powerpoint/2010/main" val="2805995288"/>
      </p:ext>
    </p:extLst>
  </p:cSld>
  <p:clrMapOvr>
    <a:masterClrMapping/>
  </p:clrMapOvr>
  <mc:AlternateContent xmlns:mc="http://schemas.openxmlformats.org/markup-compatibility/2006" xmlns:p14="http://schemas.microsoft.com/office/powerpoint/2010/main">
    <mc:Choice Requires="p14">
      <p:transition spd="slow" p14:dur="2000" advClick="0" advTm="13000"/>
    </mc:Choice>
    <mc:Fallback xmlns="">
      <p:transition spd="slow" advClick="0" advTm="1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863"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2576632901"/>
              </p:ext>
            </p:extLst>
          </p:nvPr>
        </p:nvGraphicFramePr>
        <p:xfrm>
          <a:off x="0" y="9302"/>
          <a:ext cx="9147964" cy="6777144"/>
        </p:xfrm>
        <a:graphic>
          <a:graphicData uri="http://schemas.openxmlformats.org/drawingml/2006/table">
            <a:tbl>
              <a:tblPr rtl="1" firstRow="1" firstCol="1" bandRow="1"/>
              <a:tblGrid>
                <a:gridCol w="2189190"/>
                <a:gridCol w="1610298"/>
                <a:gridCol w="5348476"/>
              </a:tblGrid>
              <a:tr h="1015783">
                <a:tc>
                  <a:txBody>
                    <a:bodyPr/>
                    <a:lstStyle/>
                    <a:p>
                      <a:pPr algn="ctr" rtl="1">
                        <a:lnSpc>
                          <a:spcPct val="115000"/>
                        </a:lnSpc>
                        <a:spcAft>
                          <a:spcPts val="0"/>
                        </a:spcAft>
                      </a:pPr>
                      <a:r>
                        <a:rPr kumimoji="0" lang="fa-IR" sz="2000" b="1" i="0" u="none" strike="noStrike" kern="1200" cap="none" spc="0" normalizeH="0" baseline="0" dirty="0" smtClean="0">
                          <a:ln>
                            <a:noFill/>
                          </a:ln>
                          <a:solidFill>
                            <a:prstClr val="black"/>
                          </a:solidFill>
                          <a:effectLst/>
                          <a:uLnTx/>
                          <a:uFillTx/>
                          <a:latin typeface="B Yagut"/>
                          <a:ea typeface="Calibri"/>
                          <a:cs typeface="B Yagut"/>
                        </a:rPr>
                        <a:t>نتیجه ارزیابی(</a:t>
                      </a:r>
                      <a:r>
                        <a:rPr lang="en-US" sz="2000" dirty="0" smtClean="0">
                          <a:latin typeface="+mn-lt"/>
                          <a:ea typeface="+mn-ea"/>
                          <a:cs typeface="B Yagut" pitchFamily="2" charset="-78"/>
                        </a:rPr>
                        <a:t>EC</a:t>
                      </a:r>
                      <a:r>
                        <a:rPr kumimoji="0" lang="fa-IR" sz="2000" b="1" i="0" u="none" strike="noStrike" kern="1200" cap="none" spc="0" normalizeH="0" baseline="0" dirty="0" smtClean="0">
                          <a:ln>
                            <a:noFill/>
                          </a:ln>
                          <a:solidFill>
                            <a:prstClr val="black"/>
                          </a:solidFill>
                          <a:effectLst/>
                          <a:uLnTx/>
                          <a:uFillTx/>
                          <a:latin typeface="B Yagut"/>
                          <a:ea typeface="Calibri"/>
                          <a:cs typeface="B Yagut"/>
                        </a:rPr>
                        <a:t>)</a:t>
                      </a:r>
                    </a:p>
                    <a:p>
                      <a:pPr algn="ctr" rtl="1">
                        <a:lnSpc>
                          <a:spcPct val="115000"/>
                        </a:lnSpc>
                        <a:spcAft>
                          <a:spcPts val="0"/>
                        </a:spcAft>
                      </a:pPr>
                      <a:r>
                        <a:rPr kumimoji="0" lang="fa-IR" sz="2000" b="1" i="0" u="none" strike="noStrike" kern="1200" cap="none" spc="0" normalizeH="0" baseline="0" dirty="0" smtClean="0">
                          <a:ln>
                            <a:noFill/>
                          </a:ln>
                          <a:solidFill>
                            <a:prstClr val="black"/>
                          </a:solidFill>
                          <a:effectLst/>
                          <a:uLnTx/>
                          <a:uFillTx/>
                          <a:latin typeface="B Yagut"/>
                          <a:ea typeface="Calibri"/>
                          <a:cs typeface="B Yagut"/>
                        </a:rPr>
                        <a:t>(مراجعه دوره ای) </a:t>
                      </a:r>
                    </a:p>
                  </a:txBody>
                  <a:tcPr marL="68580" marR="68580"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1">
                        <a:lnSpc>
                          <a:spcPct val="115000"/>
                        </a:lnSpc>
                        <a:spcAft>
                          <a:spcPts val="0"/>
                        </a:spcAft>
                      </a:pPr>
                      <a:r>
                        <a:rPr kumimoji="0" lang="fa-IR" sz="2000" b="1" i="0" u="none" strike="noStrike" kern="1200" cap="none" spc="0" normalizeH="0" baseline="0" dirty="0" smtClean="0">
                          <a:ln>
                            <a:noFill/>
                          </a:ln>
                          <a:solidFill>
                            <a:prstClr val="black"/>
                          </a:solidFill>
                          <a:effectLst/>
                          <a:uLnTx/>
                          <a:uFillTx/>
                          <a:latin typeface="B Yagut"/>
                          <a:ea typeface="Calibri"/>
                          <a:cs typeface="B Yagut"/>
                        </a:rPr>
                        <a:t>گروه بندی، علایم ونشانه ها</a:t>
                      </a:r>
                      <a:endParaRPr kumimoji="0" lang="en-US" sz="2000" b="1" i="0" u="none" strike="noStrike" kern="1200" cap="none" spc="0" normalizeH="0" baseline="0" dirty="0">
                        <a:ln>
                          <a:noFill/>
                        </a:ln>
                        <a:solidFill>
                          <a:prstClr val="black"/>
                        </a:solidFill>
                        <a:effectLst/>
                        <a:uLnTx/>
                        <a:uFillTx/>
                        <a:latin typeface="B Yagut"/>
                        <a:ea typeface="Calibri"/>
                        <a:cs typeface="B Yagut"/>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1">
                        <a:lnSpc>
                          <a:spcPct val="115000"/>
                        </a:lnSpc>
                        <a:spcAft>
                          <a:spcPts val="0"/>
                        </a:spcAft>
                      </a:pPr>
                      <a:r>
                        <a:rPr kumimoji="0" lang="fa-IR" sz="2000" b="1" i="0" u="none" strike="noStrike" kern="1200" cap="none" spc="0" normalizeH="0" baseline="0" dirty="0" smtClean="0">
                          <a:ln>
                            <a:noFill/>
                          </a:ln>
                          <a:solidFill>
                            <a:prstClr val="black"/>
                          </a:solidFill>
                          <a:effectLst/>
                          <a:uLnTx/>
                          <a:uFillTx/>
                          <a:latin typeface="B Yagut"/>
                          <a:ea typeface="Calibri"/>
                          <a:cs typeface="B Yagut"/>
                        </a:rPr>
                        <a:t>اقدام ،توصیه،اقدامات درمانی،ارجاع،پیگیری</a:t>
                      </a:r>
                      <a:endParaRPr kumimoji="0" lang="en-US" sz="2000" b="1" i="0" u="none" strike="noStrike" kern="1200" cap="none" spc="0" normalizeH="0" baseline="0" dirty="0">
                        <a:ln>
                          <a:noFill/>
                        </a:ln>
                        <a:solidFill>
                          <a:prstClr val="black"/>
                        </a:solidFill>
                        <a:effectLst/>
                        <a:uLnTx/>
                        <a:uFillTx/>
                        <a:latin typeface="B Yagut"/>
                        <a:ea typeface="Calibri"/>
                        <a:cs typeface="B Yagut"/>
                      </a:endParaRPr>
                    </a:p>
                  </a:txBody>
                  <a:tcPr marL="68580" marR="68580" marT="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1860618">
                <a:tc>
                  <a:txBody>
                    <a:bodyPr/>
                    <a:lstStyle/>
                    <a:p>
                      <a:pPr algn="r" rtl="1">
                        <a:lnSpc>
                          <a:spcPct val="115000"/>
                        </a:lnSpc>
                        <a:spcAft>
                          <a:spcPts val="0"/>
                        </a:spcAft>
                      </a:pPr>
                      <a:endParaRPr kumimoji="0" lang="fa-IR" sz="2000" b="0" i="0" u="none" strike="noStrike" kern="1200" cap="none" spc="0" normalizeH="0" baseline="0" dirty="0" smtClean="0">
                        <a:ln>
                          <a:noFill/>
                        </a:ln>
                        <a:solidFill>
                          <a:prstClr val="black"/>
                        </a:solidFill>
                        <a:effectLst/>
                        <a:uLnTx/>
                        <a:uFillTx/>
                        <a:latin typeface="B Yagut"/>
                        <a:ea typeface="Calibri"/>
                        <a:cs typeface="B Yagut"/>
                      </a:endParaRPr>
                    </a:p>
                    <a:p>
                      <a:pPr algn="r" rtl="1">
                        <a:lnSpc>
                          <a:spcPct val="115000"/>
                        </a:lnSpc>
                        <a:spcAft>
                          <a:spcPts val="0"/>
                        </a:spcAft>
                      </a:pPr>
                      <a:r>
                        <a:rPr kumimoji="0" lang="fa-IR" sz="2000" b="0" i="0" u="none" strike="noStrike" kern="1200" cap="none" spc="0" normalizeH="0" baseline="0" dirty="0" smtClean="0">
                          <a:ln>
                            <a:noFill/>
                          </a:ln>
                          <a:solidFill>
                            <a:prstClr val="black"/>
                          </a:solidFill>
                          <a:effectLst/>
                          <a:uLnTx/>
                          <a:uFillTx/>
                          <a:latin typeface="B Yagut"/>
                          <a:ea typeface="Calibri"/>
                          <a:cs typeface="B Yagut"/>
                        </a:rPr>
                        <a:t>تهوع و استفراغ حین مصرف</a:t>
                      </a:r>
                      <a:endParaRPr kumimoji="0" lang="en-US" sz="2000" b="0" i="0" u="none" strike="noStrike" kern="1200" cap="none" spc="0" normalizeH="0" baseline="0" dirty="0">
                        <a:ln>
                          <a:noFill/>
                        </a:ln>
                        <a:solidFill>
                          <a:prstClr val="black"/>
                        </a:solidFill>
                        <a:effectLst/>
                        <a:uLnTx/>
                        <a:uFillTx/>
                        <a:latin typeface="B Yagut"/>
                        <a:ea typeface="Calibri"/>
                        <a:cs typeface="B Yagu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7C80"/>
                    </a:solidFill>
                  </a:tcPr>
                </a:tc>
                <a:tc rowSpan="3">
                  <a:txBody>
                    <a:bodyPr/>
                    <a:lstStyle/>
                    <a:p>
                      <a:pPr marL="0" marR="0" lvl="0" indent="0" algn="ctr" defTabSz="914400" rtl="1" eaLnBrk="1" fontAlgn="auto" latinLnBrk="0" hangingPunct="1">
                        <a:lnSpc>
                          <a:spcPct val="115000"/>
                        </a:lnSpc>
                        <a:spcBef>
                          <a:spcPts val="0"/>
                        </a:spcBef>
                        <a:spcAft>
                          <a:spcPts val="0"/>
                        </a:spcAft>
                        <a:buClrTx/>
                        <a:buSzTx/>
                        <a:buFontTx/>
                        <a:buNone/>
                        <a:tabLst/>
                        <a:defRPr/>
                      </a:pPr>
                      <a:r>
                        <a:rPr kumimoji="0" lang="fa-IR" sz="2000" b="0" i="0" u="none" strike="noStrike" kern="1200" cap="none" spc="0" normalizeH="0" baseline="0" noProof="0" dirty="0" smtClean="0">
                          <a:ln>
                            <a:noFill/>
                          </a:ln>
                          <a:solidFill>
                            <a:prstClr val="black"/>
                          </a:solidFill>
                          <a:effectLst/>
                          <a:uLnTx/>
                          <a:uFillTx/>
                          <a:latin typeface="B Yagut"/>
                          <a:ea typeface="Calibri"/>
                          <a:cs typeface="B Yagut"/>
                        </a:rPr>
                        <a:t>مشکل جدی احتمالی</a:t>
                      </a:r>
                      <a:endParaRPr kumimoji="0" lang="en-US" sz="2000" b="0" i="0" u="none" strike="noStrike" kern="1200" cap="none" spc="0" normalizeH="0" baseline="0" noProof="0" dirty="0">
                        <a:ln>
                          <a:noFill/>
                        </a:ln>
                        <a:solidFill>
                          <a:prstClr val="black"/>
                        </a:solidFill>
                        <a:effectLst/>
                        <a:uLnTx/>
                        <a:uFillTx/>
                        <a:latin typeface="B Yagut"/>
                        <a:ea typeface="Calibri"/>
                        <a:cs typeface="B Yagut"/>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7C80"/>
                    </a:solidFill>
                  </a:tcPr>
                </a:tc>
                <a:tc>
                  <a:txBody>
                    <a:bodyPr/>
                    <a:lstStyle/>
                    <a:p>
                      <a:r>
                        <a:rPr kumimoji="0" lang="fa-IR" sz="2000" b="0" i="0" u="none" strike="noStrike" kern="1200" cap="none" spc="0" normalizeH="0" baseline="0" dirty="0" smtClean="0">
                          <a:ln>
                            <a:noFill/>
                          </a:ln>
                          <a:solidFill>
                            <a:prstClr val="black"/>
                          </a:solidFill>
                          <a:effectLst/>
                          <a:uLnTx/>
                          <a:uFillTx/>
                          <a:latin typeface="B Yagut"/>
                          <a:ea typeface="Calibri"/>
                          <a:cs typeface="B Yagut"/>
                        </a:rPr>
                        <a:t>میزان تهوع و استفراغ با قرصهای ترکیبی به ترتیب حدود 50% و20%بوده که این عوارض با قرصهای لوونورجسترول به حدود20% و 6% کاهش می یابد. بهتر است قبل و 4-6 ساعت پس ازمصرف هر دوز</a:t>
                      </a:r>
                      <a:r>
                        <a:rPr lang="en-US" sz="2000" dirty="0" smtClean="0">
                          <a:cs typeface="B Yagut" pitchFamily="2" charset="-78"/>
                        </a:rPr>
                        <a:t>EC</a:t>
                      </a:r>
                      <a:r>
                        <a:rPr kumimoji="0" lang="fa-IR" sz="2000" b="0" i="0" u="none" strike="noStrike" kern="1200" cap="none" spc="0" normalizeH="0" baseline="0" dirty="0" smtClean="0">
                          <a:ln>
                            <a:noFill/>
                          </a:ln>
                          <a:solidFill>
                            <a:prstClr val="black"/>
                          </a:solidFill>
                          <a:effectLst/>
                          <a:uLnTx/>
                          <a:uFillTx/>
                          <a:latin typeface="B Yagut"/>
                          <a:ea typeface="Calibri"/>
                          <a:cs typeface="B Yagut"/>
                        </a:rPr>
                        <a:t>  با تجویز مراقب سلامت-ماما از یک داروی ضدتهوع مانند دیمن هیدرینات یا دیفن هیدرامین استفاده شود.</a:t>
                      </a:r>
                      <a:endParaRPr kumimoji="0" lang="en-US" sz="2000" b="0" i="0" u="none" strike="noStrike" kern="1200" cap="none" spc="0" normalizeH="0" baseline="0" dirty="0">
                        <a:ln>
                          <a:noFill/>
                        </a:ln>
                        <a:solidFill>
                          <a:prstClr val="black"/>
                        </a:solidFill>
                        <a:effectLst/>
                        <a:uLnTx/>
                        <a:uFillTx/>
                        <a:latin typeface="B Yagut"/>
                        <a:ea typeface="Calibri"/>
                        <a:cs typeface="B Yagut"/>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7C80"/>
                    </a:solidFill>
                  </a:tcPr>
                </a:tc>
              </a:tr>
              <a:tr h="1181345">
                <a:tc>
                  <a:txBody>
                    <a:bodyPr/>
                    <a:lstStyle/>
                    <a:p>
                      <a:pPr marL="0" marR="0" lvl="0" indent="0" algn="r" defTabSz="914400" rtl="1" eaLnBrk="1" fontAlgn="auto" latinLnBrk="0" hangingPunct="1">
                        <a:lnSpc>
                          <a:spcPct val="115000"/>
                        </a:lnSpc>
                        <a:spcBef>
                          <a:spcPts val="0"/>
                        </a:spcBef>
                        <a:spcAft>
                          <a:spcPts val="0"/>
                        </a:spcAft>
                        <a:buClrTx/>
                        <a:buSzTx/>
                        <a:buFontTx/>
                        <a:buNone/>
                        <a:tabLst/>
                        <a:defRPr/>
                      </a:pPr>
                      <a:endParaRPr kumimoji="0" lang="fa-IR" sz="2000" b="0" i="0" u="none" strike="noStrike" kern="1200" cap="none" spc="0" normalizeH="0" baseline="0" noProof="0" dirty="0" smtClean="0">
                        <a:ln>
                          <a:noFill/>
                        </a:ln>
                        <a:solidFill>
                          <a:prstClr val="black"/>
                        </a:solidFill>
                        <a:effectLst/>
                        <a:uLnTx/>
                        <a:uFillTx/>
                        <a:latin typeface="B Yagut"/>
                        <a:ea typeface="Calibri"/>
                        <a:cs typeface="B Yagut"/>
                      </a:endParaRPr>
                    </a:p>
                    <a:p>
                      <a:pPr marL="0" marR="0" lvl="0" indent="0" algn="r" defTabSz="914400" rtl="1" eaLnBrk="1" fontAlgn="auto" latinLnBrk="0" hangingPunct="1">
                        <a:lnSpc>
                          <a:spcPct val="115000"/>
                        </a:lnSpc>
                        <a:spcBef>
                          <a:spcPts val="0"/>
                        </a:spcBef>
                        <a:spcAft>
                          <a:spcPts val="0"/>
                        </a:spcAft>
                        <a:buClrTx/>
                        <a:buSzTx/>
                        <a:buFontTx/>
                        <a:buNone/>
                        <a:tabLst/>
                        <a:defRPr/>
                      </a:pPr>
                      <a:r>
                        <a:rPr kumimoji="0" lang="fa-IR" sz="2000" b="0" i="0" u="none" strike="noStrike" kern="1200" cap="none" spc="0" normalizeH="0" baseline="0" noProof="0" dirty="0" smtClean="0">
                          <a:ln>
                            <a:noFill/>
                          </a:ln>
                          <a:solidFill>
                            <a:prstClr val="black"/>
                          </a:solidFill>
                          <a:effectLst/>
                          <a:uLnTx/>
                          <a:uFillTx/>
                          <a:latin typeface="B Yagut"/>
                          <a:ea typeface="Calibri"/>
                          <a:cs typeface="B Yagut"/>
                        </a:rPr>
                        <a:t>اختلال قاعدگی</a:t>
                      </a:r>
                      <a:endParaRPr kumimoji="0" lang="en-US" sz="2000" b="0" i="0" u="none" strike="noStrike" kern="1200" cap="none" spc="0" normalizeH="0" baseline="0" noProof="0" dirty="0">
                        <a:ln>
                          <a:noFill/>
                        </a:ln>
                        <a:solidFill>
                          <a:prstClr val="black"/>
                        </a:solidFill>
                        <a:effectLst/>
                        <a:uLnTx/>
                        <a:uFillTx/>
                        <a:latin typeface="B Yagut"/>
                        <a:ea typeface="Calibri"/>
                        <a:cs typeface="B Yagu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7C80"/>
                    </a:solidFill>
                  </a:tcPr>
                </a:tc>
                <a:tc vMerge="1">
                  <a:txBody>
                    <a:bodyPr/>
                    <a:lstStyle/>
                    <a:p>
                      <a:pPr marL="0" marR="0" lvl="0" indent="0" algn="r" defTabSz="914400" rtl="1" eaLnBrk="1" fontAlgn="auto" latinLnBrk="0" hangingPunct="1">
                        <a:lnSpc>
                          <a:spcPct val="115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B Yagut"/>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7C80"/>
                    </a:solidFill>
                  </a:tcPr>
                </a:tc>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000" b="0" i="0" u="none" strike="noStrike" kern="1200" cap="none" spc="0" normalizeH="0" baseline="0" noProof="0" dirty="0" smtClean="0">
                          <a:ln>
                            <a:noFill/>
                          </a:ln>
                          <a:solidFill>
                            <a:prstClr val="black"/>
                          </a:solidFill>
                          <a:effectLst/>
                          <a:uLnTx/>
                          <a:uFillTx/>
                          <a:latin typeface="B Yagut"/>
                          <a:ea typeface="Calibri"/>
                          <a:cs typeface="B Yagut"/>
                        </a:rPr>
                        <a:t>ممکن است قاعدگی بعدی چند روز زودتر یا دیرترآغاز،طول مدت آن تغییر یافته و تغییر در مقدار خونریزی ایجاد شود.به فرد در مورد بی خطربودن این مسئله آگاهی دهید.</a:t>
                      </a:r>
                      <a:endParaRPr kumimoji="0" lang="en-US" sz="2000" b="0" i="0" u="none" strike="noStrike" kern="1200" cap="none" spc="0" normalizeH="0" baseline="0" noProof="0" dirty="0">
                        <a:ln>
                          <a:noFill/>
                        </a:ln>
                        <a:solidFill>
                          <a:prstClr val="black"/>
                        </a:solidFill>
                        <a:effectLst/>
                        <a:uLnTx/>
                        <a:uFillTx/>
                        <a:latin typeface="B Yagut"/>
                        <a:ea typeface="Calibri"/>
                        <a:cs typeface="B Yagut"/>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7C80"/>
                    </a:solidFill>
                  </a:tcPr>
                </a:tc>
              </a:tr>
              <a:tr h="652055">
                <a:tc>
                  <a:txBody>
                    <a:bodyPr/>
                    <a:lstStyle/>
                    <a:p>
                      <a:pPr marL="0" marR="0" lvl="0" indent="0" algn="r" defTabSz="914400" rtl="1" eaLnBrk="1" fontAlgn="auto" latinLnBrk="0" hangingPunct="1">
                        <a:lnSpc>
                          <a:spcPct val="115000"/>
                        </a:lnSpc>
                        <a:spcBef>
                          <a:spcPts val="0"/>
                        </a:spcBef>
                        <a:spcAft>
                          <a:spcPts val="0"/>
                        </a:spcAft>
                        <a:buClrTx/>
                        <a:buSzTx/>
                        <a:buFontTx/>
                        <a:buNone/>
                        <a:tabLst/>
                        <a:defRPr/>
                      </a:pPr>
                      <a:r>
                        <a:rPr kumimoji="0" lang="fa-IR" sz="2000" b="0" i="0" u="none" strike="noStrike" kern="1200" cap="none" spc="0" normalizeH="0" baseline="0" noProof="0" dirty="0" smtClean="0">
                          <a:ln>
                            <a:noFill/>
                          </a:ln>
                          <a:solidFill>
                            <a:prstClr val="black"/>
                          </a:solidFill>
                          <a:effectLst/>
                          <a:uLnTx/>
                          <a:uFillTx/>
                          <a:latin typeface="B Yagut"/>
                          <a:ea typeface="Calibri"/>
                          <a:cs typeface="B Yagut"/>
                        </a:rPr>
                        <a:t>سردرد و سرگیجه</a:t>
                      </a:r>
                      <a:endParaRPr kumimoji="0" lang="en-US" sz="2000" b="0" i="0" u="none" strike="noStrike" kern="1200" cap="none" spc="0" normalizeH="0" baseline="0" noProof="0" dirty="0">
                        <a:ln>
                          <a:noFill/>
                        </a:ln>
                        <a:solidFill>
                          <a:prstClr val="black"/>
                        </a:solidFill>
                        <a:effectLst/>
                        <a:uLnTx/>
                        <a:uFillTx/>
                        <a:latin typeface="B Yagut"/>
                        <a:ea typeface="Calibri"/>
                        <a:cs typeface="B Yagu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7C80"/>
                    </a:solidFill>
                  </a:tcPr>
                </a:tc>
                <a:tc vMerge="1">
                  <a:txBody>
                    <a:bodyPr/>
                    <a:lstStyle/>
                    <a:p>
                      <a:pPr marL="0" marR="0" lvl="0" indent="0" algn="r" defTabSz="914400" rtl="1" eaLnBrk="1" fontAlgn="auto" latinLnBrk="0" hangingPunct="1">
                        <a:lnSpc>
                          <a:spcPct val="115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B Yagut"/>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7C80"/>
                    </a:solidFill>
                  </a:tcPr>
                </a:tc>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000" b="0" i="0" u="none" strike="noStrike" kern="1200" cap="none" spc="0" normalizeH="0" baseline="0" noProof="0" dirty="0" smtClean="0">
                          <a:ln>
                            <a:noFill/>
                          </a:ln>
                          <a:solidFill>
                            <a:prstClr val="black"/>
                          </a:solidFill>
                          <a:effectLst/>
                          <a:uLnTx/>
                          <a:uFillTx/>
                          <a:latin typeface="B Yagut"/>
                          <a:ea typeface="Calibri"/>
                          <a:cs typeface="B Yagut"/>
                        </a:rPr>
                        <a:t>ارجاع به مراقب سلامت-ماما یا پزشک</a:t>
                      </a:r>
                      <a:endParaRPr kumimoji="0" lang="en-US" sz="2000" b="0" i="0" u="none" strike="noStrike" kern="1200" cap="none" spc="0" normalizeH="0" baseline="0" noProof="0" dirty="0">
                        <a:ln>
                          <a:noFill/>
                        </a:ln>
                        <a:solidFill>
                          <a:prstClr val="black"/>
                        </a:solidFill>
                        <a:effectLst/>
                        <a:uLnTx/>
                        <a:uFillTx/>
                        <a:latin typeface="B Yagut"/>
                        <a:ea typeface="Calibri"/>
                        <a:cs typeface="B Yagut"/>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7C80"/>
                    </a:solidFill>
                  </a:tcPr>
                </a:tc>
              </a:tr>
              <a:tr h="1015783">
                <a:tc>
                  <a:txBody>
                    <a:bodyPr/>
                    <a:lstStyle/>
                    <a:p>
                      <a:pPr marL="0" marR="0" lvl="0" indent="0" algn="r" defTabSz="914400" rtl="1" eaLnBrk="1" fontAlgn="auto" latinLnBrk="0" hangingPunct="1">
                        <a:lnSpc>
                          <a:spcPct val="115000"/>
                        </a:lnSpc>
                        <a:spcBef>
                          <a:spcPts val="0"/>
                        </a:spcBef>
                        <a:spcAft>
                          <a:spcPts val="0"/>
                        </a:spcAft>
                        <a:buClrTx/>
                        <a:buSzTx/>
                        <a:buFontTx/>
                        <a:buNone/>
                        <a:tabLst/>
                        <a:defRPr/>
                      </a:pPr>
                      <a:r>
                        <a:rPr kumimoji="0" lang="fa-IR" sz="2000" b="0" i="0" u="none" strike="noStrike" kern="1200" cap="none" spc="0" normalizeH="0" baseline="0" noProof="0" dirty="0" smtClean="0">
                          <a:ln>
                            <a:noFill/>
                          </a:ln>
                          <a:solidFill>
                            <a:prstClr val="black"/>
                          </a:solidFill>
                          <a:effectLst/>
                          <a:uLnTx/>
                          <a:uFillTx/>
                          <a:latin typeface="B Yagut"/>
                          <a:ea typeface="Calibri"/>
                          <a:cs typeface="B Yagut"/>
                        </a:rPr>
                        <a:t>داشتن چندین تماس محافظت نشده در ماه</a:t>
                      </a:r>
                      <a:endParaRPr kumimoji="0" lang="en-US" sz="2000" b="0" i="0" u="none" strike="noStrike" kern="1200" cap="none" spc="0" normalizeH="0" baseline="0" noProof="0" dirty="0">
                        <a:ln>
                          <a:noFill/>
                        </a:ln>
                        <a:solidFill>
                          <a:prstClr val="black"/>
                        </a:solidFill>
                        <a:effectLst/>
                        <a:uLnTx/>
                        <a:uFillTx/>
                        <a:latin typeface="B Yagut"/>
                        <a:ea typeface="Calibri"/>
                        <a:cs typeface="B Yagu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marL="0" marR="0" lvl="0" indent="0" algn="ctr" defTabSz="914400" rtl="1" eaLnBrk="1" fontAlgn="auto" latinLnBrk="0" hangingPunct="1">
                        <a:lnSpc>
                          <a:spcPct val="115000"/>
                        </a:lnSpc>
                        <a:spcBef>
                          <a:spcPts val="0"/>
                        </a:spcBef>
                        <a:spcAft>
                          <a:spcPts val="0"/>
                        </a:spcAft>
                        <a:buClrTx/>
                        <a:buSzTx/>
                        <a:buFontTx/>
                        <a:buNone/>
                        <a:tabLst/>
                        <a:defRPr/>
                      </a:pPr>
                      <a:r>
                        <a:rPr kumimoji="0" lang="fa-IR" sz="2000" b="0" i="0" u="none" strike="noStrike" kern="1200" cap="none" spc="0" normalizeH="0" baseline="0" noProof="0" dirty="0" smtClean="0">
                          <a:ln>
                            <a:noFill/>
                          </a:ln>
                          <a:solidFill>
                            <a:prstClr val="black"/>
                          </a:solidFill>
                          <a:effectLst/>
                          <a:uLnTx/>
                          <a:uFillTx/>
                          <a:latin typeface="B Yagut"/>
                          <a:ea typeface="Calibri"/>
                          <a:cs typeface="B Yagut"/>
                        </a:rPr>
                        <a:t>نیازمند بررسی بیشتر</a:t>
                      </a:r>
                      <a:endParaRPr kumimoji="0" lang="en-US" sz="2000" b="0" i="0" u="none" strike="noStrike" kern="1200" cap="none" spc="0" normalizeH="0" baseline="0" noProof="0" dirty="0">
                        <a:ln>
                          <a:noFill/>
                        </a:ln>
                        <a:solidFill>
                          <a:prstClr val="black"/>
                        </a:solidFill>
                        <a:effectLst/>
                        <a:uLnTx/>
                        <a:uFillTx/>
                        <a:latin typeface="B Yagut"/>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99"/>
                    </a:solidFill>
                  </a:tcPr>
                </a:tc>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000" b="0" i="0" u="none" strike="noStrike" kern="1200" cap="none" spc="0" normalizeH="0" baseline="0" noProof="0" dirty="0" smtClean="0">
                          <a:ln>
                            <a:noFill/>
                          </a:ln>
                          <a:solidFill>
                            <a:prstClr val="black"/>
                          </a:solidFill>
                          <a:effectLst/>
                          <a:uLnTx/>
                          <a:uFillTx/>
                          <a:latin typeface="B Yagut"/>
                          <a:ea typeface="Calibri"/>
                          <a:cs typeface="B Yagut"/>
                        </a:rPr>
                        <a:t>جهت مشاوره و دریافت روش مناسب به مراقب سلامت-ماما و یا پزشک ارجاع داده شود.</a:t>
                      </a:r>
                      <a:endParaRPr kumimoji="0" lang="en-US" sz="2000" b="0" i="0" u="none" strike="noStrike" kern="1200" cap="none" spc="0" normalizeH="0" baseline="0" noProof="0" dirty="0">
                        <a:ln>
                          <a:noFill/>
                        </a:ln>
                        <a:solidFill>
                          <a:prstClr val="black"/>
                        </a:solidFill>
                        <a:effectLst/>
                        <a:uLnTx/>
                        <a:uFillTx/>
                        <a:latin typeface="B Yagut"/>
                        <a:ea typeface="Calibri"/>
                        <a:cs typeface="B Yagut"/>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r>
              <a:tr h="1015783">
                <a:tc>
                  <a:txBody>
                    <a:bodyPr/>
                    <a:lstStyle/>
                    <a:p>
                      <a:pPr algn="r" rtl="1">
                        <a:lnSpc>
                          <a:spcPct val="115000"/>
                        </a:lnSpc>
                        <a:spcAft>
                          <a:spcPts val="0"/>
                        </a:spcAft>
                      </a:pPr>
                      <a:endParaRPr kumimoji="0" lang="fa-IR" sz="2000" b="0" i="0" u="none" strike="noStrike" kern="1200" cap="none" spc="0" normalizeH="0" baseline="0" dirty="0" smtClean="0">
                        <a:ln>
                          <a:noFill/>
                        </a:ln>
                        <a:solidFill>
                          <a:prstClr val="black"/>
                        </a:solidFill>
                        <a:effectLst/>
                        <a:uLnTx/>
                        <a:uFillTx/>
                        <a:latin typeface="B Yagut"/>
                        <a:ea typeface="Calibri"/>
                        <a:cs typeface="B Yagut"/>
                      </a:endParaRPr>
                    </a:p>
                    <a:p>
                      <a:pPr algn="r" rtl="1">
                        <a:lnSpc>
                          <a:spcPct val="115000"/>
                        </a:lnSpc>
                        <a:spcAft>
                          <a:spcPts val="0"/>
                        </a:spcAft>
                      </a:pPr>
                      <a:r>
                        <a:rPr kumimoji="0" lang="fa-IR" sz="2000" b="0" i="0" u="none" strike="noStrike" kern="1200" cap="none" spc="0" normalizeH="0" baseline="0" dirty="0" smtClean="0">
                          <a:ln>
                            <a:noFill/>
                          </a:ln>
                          <a:solidFill>
                            <a:prstClr val="black"/>
                          </a:solidFill>
                          <a:effectLst/>
                          <a:uLnTx/>
                          <a:uFillTx/>
                          <a:latin typeface="B Yagut"/>
                          <a:ea typeface="Calibri"/>
                          <a:cs typeface="B Yagut"/>
                        </a:rPr>
                        <a:t>نداشتن موارد منع مصرف</a:t>
                      </a:r>
                      <a:endParaRPr kumimoji="0" lang="en-US" sz="2000" b="0" i="0" u="none" strike="noStrike" kern="1200" cap="none" spc="0" normalizeH="0" baseline="0" dirty="0">
                        <a:ln>
                          <a:noFill/>
                        </a:ln>
                        <a:solidFill>
                          <a:prstClr val="black"/>
                        </a:solidFill>
                        <a:effectLst/>
                        <a:uLnTx/>
                        <a:uFillTx/>
                        <a:latin typeface="B Yagut"/>
                        <a:ea typeface="Calibri"/>
                        <a:cs typeface="B Yagu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ctr" rtl="1">
                        <a:lnSpc>
                          <a:spcPct val="115000"/>
                        </a:lnSpc>
                        <a:spcAft>
                          <a:spcPts val="0"/>
                        </a:spcAft>
                      </a:pPr>
                      <a:r>
                        <a:rPr kumimoji="0" lang="fa-IR" sz="2000" b="0" i="0" u="none" strike="noStrike" kern="1200" cap="none" spc="0" normalizeH="0" baseline="0" dirty="0" smtClean="0">
                          <a:ln>
                            <a:noFill/>
                          </a:ln>
                          <a:solidFill>
                            <a:prstClr val="black"/>
                          </a:solidFill>
                          <a:effectLst/>
                          <a:uLnTx/>
                          <a:uFillTx/>
                          <a:latin typeface="B Yagut"/>
                          <a:ea typeface="Calibri"/>
                          <a:cs typeface="B Yagut"/>
                        </a:rPr>
                        <a:t>مشکلی ندارد</a:t>
                      </a:r>
                      <a:endParaRPr kumimoji="0" lang="en-US" sz="2000" b="0" i="0" u="none" strike="noStrike" kern="1200" cap="none" spc="0" normalizeH="0" baseline="0" dirty="0">
                        <a:ln>
                          <a:noFill/>
                        </a:ln>
                        <a:solidFill>
                          <a:prstClr val="black"/>
                        </a:solidFill>
                        <a:effectLst/>
                        <a:uLnTx/>
                        <a:uFillTx/>
                        <a:latin typeface="B Yagut"/>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r" rtl="1">
                        <a:lnSpc>
                          <a:spcPct val="115000"/>
                        </a:lnSpc>
                        <a:spcAft>
                          <a:spcPts val="0"/>
                        </a:spcAft>
                      </a:pPr>
                      <a:r>
                        <a:rPr kumimoji="0" lang="fa-IR" sz="2000" b="0" i="0" u="none" strike="noStrike" kern="1200" cap="none" spc="0" normalizeH="0" baseline="0" dirty="0" smtClean="0">
                          <a:ln>
                            <a:noFill/>
                          </a:ln>
                          <a:solidFill>
                            <a:prstClr val="black"/>
                          </a:solidFill>
                          <a:effectLst/>
                          <a:uLnTx/>
                          <a:uFillTx/>
                          <a:latin typeface="B Yagut"/>
                          <a:ea typeface="Calibri"/>
                          <a:cs typeface="B Yagut"/>
                        </a:rPr>
                        <a:t>ارایه روش و آموزشهای لازم</a:t>
                      </a:r>
                      <a:endParaRPr kumimoji="0" lang="en-US" sz="2000" b="0" i="0" u="none" strike="noStrike" kern="1200" cap="none" spc="0" normalizeH="0" baseline="0" dirty="0">
                        <a:ln>
                          <a:noFill/>
                        </a:ln>
                        <a:solidFill>
                          <a:prstClr val="black"/>
                        </a:solidFill>
                        <a:effectLst/>
                        <a:uLnTx/>
                        <a:uFillTx/>
                        <a:latin typeface="B Yagut"/>
                        <a:ea typeface="Calibri"/>
                        <a:cs typeface="B Yagut"/>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r>
            </a:tbl>
          </a:graphicData>
        </a:graphic>
      </p:graphicFrame>
      <p:pic>
        <p:nvPicPr>
          <p:cNvPr id="2" name="38.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0" y="7533456"/>
            <a:ext cx="609600" cy="609600"/>
          </a:xfrm>
          <a:prstGeom prst="rect">
            <a:avLst/>
          </a:prstGeom>
        </p:spPr>
      </p:pic>
    </p:spTree>
    <p:extLst>
      <p:ext uri="{BB962C8B-B14F-4D97-AF65-F5344CB8AC3E}">
        <p14:creationId xmlns:p14="http://schemas.microsoft.com/office/powerpoint/2010/main" val="144384891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566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25470"/>
          </a:xfrm>
        </p:spPr>
        <p:txBody>
          <a:bodyPr>
            <a:noAutofit/>
          </a:bodyPr>
          <a:lstStyle/>
          <a:p>
            <a:pPr algn="r"/>
            <a:r>
              <a:rPr lang="fa-IR" sz="3200" b="1" dirty="0" smtClean="0">
                <a:latin typeface="+mn-lt"/>
                <a:ea typeface="+mn-ea"/>
                <a:cs typeface="B Yagut" pitchFamily="2" charset="-78"/>
              </a:rPr>
              <a:t>موارد استفاده از روش اورژانس در افراد واجد شرایط</a:t>
            </a:r>
            <a:endParaRPr lang="fa-IR" sz="3200" b="1" dirty="0">
              <a:latin typeface="+mn-lt"/>
              <a:ea typeface="+mn-ea"/>
              <a:cs typeface="B Yagut" pitchFamily="2" charset="-78"/>
            </a:endParaRPr>
          </a:p>
        </p:txBody>
      </p:sp>
      <p:sp>
        <p:nvSpPr>
          <p:cNvPr id="3" name="Content Placeholder 2"/>
          <p:cNvSpPr>
            <a:spLocks noGrp="1"/>
          </p:cNvSpPr>
          <p:nvPr>
            <p:ph idx="1"/>
          </p:nvPr>
        </p:nvSpPr>
        <p:spPr>
          <a:xfrm>
            <a:off x="0" y="1571613"/>
            <a:ext cx="9001156" cy="2071702"/>
          </a:xfrm>
        </p:spPr>
        <p:txBody>
          <a:bodyPr>
            <a:normAutofit fontScale="92500" lnSpcReduction="10000"/>
          </a:bodyPr>
          <a:lstStyle/>
          <a:p>
            <a:pPr algn="just">
              <a:buNone/>
            </a:pPr>
            <a:endParaRPr lang="fa-IR" sz="2400" b="1" dirty="0" smtClean="0">
              <a:cs typeface="B Yagut" pitchFamily="2" charset="-78"/>
            </a:endParaRPr>
          </a:p>
          <a:p>
            <a:pPr algn="just"/>
            <a:r>
              <a:rPr lang="fa-IR" sz="2800" dirty="0" smtClean="0">
                <a:cs typeface="B Yagut" pitchFamily="2" charset="-78"/>
              </a:rPr>
              <a:t>استفاده نادرست یا شکست روش های فاصله گذاری همراه با داشتن تماس جنسی</a:t>
            </a:r>
          </a:p>
          <a:p>
            <a:pPr algn="just"/>
            <a:r>
              <a:rPr lang="fa-IR" sz="2800" dirty="0" smtClean="0">
                <a:cs typeface="B Yagut" pitchFamily="2" charset="-78"/>
              </a:rPr>
              <a:t>استفاده از روش طبیعی یا منقطع با شک به تماس جنسی که می تواند منجر به بارداري گردد</a:t>
            </a:r>
            <a:r>
              <a:rPr lang="fa-IR" sz="2800" dirty="0" smtClean="0"/>
              <a:t>.</a:t>
            </a:r>
            <a:endParaRPr lang="fa-IR" sz="7200" b="1" dirty="0" smtClean="0">
              <a:cs typeface="B Yagut" pitchFamily="2" charset="-78"/>
            </a:endParaRPr>
          </a:p>
          <a:p>
            <a:pPr algn="just"/>
            <a:endParaRPr lang="fa-IR" sz="2400" b="1" dirty="0" smtClean="0">
              <a:cs typeface="B Yagut" pitchFamily="2" charset="-78"/>
            </a:endParaRPr>
          </a:p>
          <a:p>
            <a:pPr algn="just"/>
            <a:endParaRPr lang="fa-IR" sz="2400" b="1" dirty="0">
              <a:cs typeface="B Yagut" pitchFamily="2" charset="-78"/>
            </a:endParaRPr>
          </a:p>
        </p:txBody>
      </p:sp>
      <p:pic>
        <p:nvPicPr>
          <p:cNvPr id="4" name="39.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899592" y="7389440"/>
            <a:ext cx="609600" cy="609600"/>
          </a:xfrm>
          <a:prstGeom prst="rect">
            <a:avLst/>
          </a:prstGeom>
        </p:spPr>
      </p:pic>
    </p:spTree>
    <p:extLst>
      <p:ext uri="{BB962C8B-B14F-4D97-AF65-F5344CB8AC3E}">
        <p14:creationId xmlns:p14="http://schemas.microsoft.com/office/powerpoint/2010/main" val="159630811"/>
      </p:ext>
    </p:extLst>
  </p:cSld>
  <p:clrMapOvr>
    <a:masterClrMapping/>
  </p:clrMapOvr>
  <mc:AlternateContent xmlns:mc="http://schemas.openxmlformats.org/markup-compatibility/2006" xmlns:p14="http://schemas.microsoft.com/office/powerpoint/2010/main">
    <mc:Choice Requires="p14">
      <p:transition spd="slow" p14:dur="2000" advTm="62000"/>
    </mc:Choice>
    <mc:Fallback xmlns="">
      <p:transition spd="slow" advTm="6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116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4000" b="1" dirty="0">
                <a:latin typeface="+mn-lt"/>
                <a:ea typeface="+mn-ea"/>
                <a:cs typeface="B Yagut" pitchFamily="2" charset="-78"/>
              </a:rPr>
              <a:t>تذکرهای حین </a:t>
            </a:r>
            <a:r>
              <a:rPr lang="fa-IR" sz="4000" b="1" dirty="0" smtClean="0">
                <a:latin typeface="+mn-lt"/>
                <a:ea typeface="+mn-ea"/>
                <a:cs typeface="B Yagut" pitchFamily="2" charset="-78"/>
              </a:rPr>
              <a:t>مصرف</a:t>
            </a:r>
            <a:r>
              <a:rPr lang="en-US" sz="4000" dirty="0" smtClean="0">
                <a:cs typeface="B Yagut" pitchFamily="2" charset="-78"/>
              </a:rPr>
              <a:t> EC </a:t>
            </a:r>
            <a:endParaRPr lang="fa-IR" sz="4000" dirty="0">
              <a:cs typeface="B Titr" pitchFamily="2" charset="-78"/>
            </a:endParaRPr>
          </a:p>
        </p:txBody>
      </p:sp>
      <p:sp>
        <p:nvSpPr>
          <p:cNvPr id="3" name="Content Placeholder 2"/>
          <p:cNvSpPr>
            <a:spLocks noGrp="1"/>
          </p:cNvSpPr>
          <p:nvPr>
            <p:ph idx="1"/>
          </p:nvPr>
        </p:nvSpPr>
        <p:spPr>
          <a:xfrm>
            <a:off x="-252536" y="2636912"/>
            <a:ext cx="9396536" cy="3506732"/>
          </a:xfrm>
        </p:spPr>
        <p:txBody>
          <a:bodyPr>
            <a:normAutofit/>
          </a:bodyPr>
          <a:lstStyle/>
          <a:p>
            <a:pPr lvl="0">
              <a:buNone/>
            </a:pPr>
            <a:endParaRPr lang="fa-IR" sz="2400" dirty="0" smtClean="0">
              <a:cs typeface="B Yagut" pitchFamily="2" charset="-78"/>
            </a:endParaRPr>
          </a:p>
          <a:p>
            <a:pPr lvl="0"/>
            <a:endParaRPr lang="fa-IR" sz="2400" dirty="0" smtClean="0">
              <a:cs typeface="B Yagut" pitchFamily="2" charset="-78"/>
            </a:endParaRPr>
          </a:p>
          <a:p>
            <a:pPr lvl="0"/>
            <a:r>
              <a:rPr lang="fa-IR" sz="2400" dirty="0" smtClean="0">
                <a:cs typeface="B Yagut" pitchFamily="2" charset="-78"/>
              </a:rPr>
              <a:t>مصرف دراولین </a:t>
            </a:r>
            <a:r>
              <a:rPr lang="fa-IR" sz="2400" dirty="0">
                <a:cs typeface="B Yagut" pitchFamily="2" charset="-78"/>
              </a:rPr>
              <a:t>فاصله زمانی ممکن </a:t>
            </a:r>
            <a:r>
              <a:rPr lang="fa-IR" sz="2400" dirty="0" smtClean="0">
                <a:cs typeface="B Yagut" pitchFamily="2" charset="-78"/>
              </a:rPr>
              <a:t>پس ازتماس </a:t>
            </a:r>
            <a:r>
              <a:rPr lang="fa-IR" sz="2400" dirty="0">
                <a:cs typeface="B Yagut" pitchFamily="2" charset="-78"/>
              </a:rPr>
              <a:t>جنسی محافظت </a:t>
            </a:r>
            <a:r>
              <a:rPr lang="fa-IR" sz="2400" dirty="0" smtClean="0">
                <a:cs typeface="B Yagut" pitchFamily="2" charset="-78"/>
              </a:rPr>
              <a:t>نشده( 120 ساعت)</a:t>
            </a:r>
            <a:endParaRPr lang="fa-IR" sz="2400" dirty="0">
              <a:cs typeface="B Yagut" pitchFamily="2" charset="-78"/>
            </a:endParaRPr>
          </a:p>
          <a:p>
            <a:pPr lvl="0"/>
            <a:r>
              <a:rPr lang="fa-IR" sz="2400" dirty="0" smtClean="0">
                <a:cs typeface="B Yagut" pitchFamily="2" charset="-78"/>
              </a:rPr>
              <a:t>عدم مصرف با شکم خالی</a:t>
            </a:r>
            <a:endParaRPr lang="fa-IR" sz="2400" dirty="0">
              <a:cs typeface="B Yagut" pitchFamily="2" charset="-78"/>
            </a:endParaRPr>
          </a:p>
          <a:p>
            <a:r>
              <a:rPr lang="fa-IR" sz="2400" dirty="0">
                <a:cs typeface="B Yagut" pitchFamily="2" charset="-78"/>
              </a:rPr>
              <a:t>در صورت استفراغ تا 2 </a:t>
            </a:r>
            <a:r>
              <a:rPr lang="fa-IR" sz="2400" dirty="0" smtClean="0">
                <a:cs typeface="B Yagut" pitchFamily="2" charset="-78"/>
              </a:rPr>
              <a:t>ساعت، </a:t>
            </a:r>
            <a:r>
              <a:rPr lang="fa-IR" sz="2400" dirty="0">
                <a:cs typeface="B Yagut" pitchFamily="2" charset="-78"/>
              </a:rPr>
              <a:t>خوردن مجدد قرص </a:t>
            </a:r>
            <a:r>
              <a:rPr lang="fa-IR" sz="2400" dirty="0" smtClean="0">
                <a:cs typeface="B Yagut" pitchFamily="2" charset="-78"/>
              </a:rPr>
              <a:t>ها</a:t>
            </a:r>
            <a:endParaRPr lang="fa-IR" sz="2400" dirty="0">
              <a:cs typeface="B Yagut" pitchFamily="2" charset="-78"/>
            </a:endParaRPr>
          </a:p>
          <a:p>
            <a:r>
              <a:rPr lang="fa-IR" sz="2400" dirty="0">
                <a:cs typeface="B Yagut" pitchFamily="2" charset="-78"/>
              </a:rPr>
              <a:t>حداکثر دفعات مجاز </a:t>
            </a:r>
            <a:r>
              <a:rPr lang="fa-IR" sz="2400" dirty="0" smtClean="0">
                <a:cs typeface="B Yagut" pitchFamily="2" charset="-78"/>
              </a:rPr>
              <a:t>، یکبار در </a:t>
            </a:r>
            <a:r>
              <a:rPr lang="fa-IR" sz="2400" dirty="0">
                <a:cs typeface="B Yagut" pitchFamily="2" charset="-78"/>
              </a:rPr>
              <a:t>هر سیکل </a:t>
            </a:r>
            <a:r>
              <a:rPr lang="fa-IR" sz="2400" dirty="0" smtClean="0">
                <a:cs typeface="B Yagut" pitchFamily="2" charset="-78"/>
              </a:rPr>
              <a:t>قاعدگی</a:t>
            </a:r>
            <a:endParaRPr lang="fa-IR" sz="2400" dirty="0">
              <a:cs typeface="B Yagut" pitchFamily="2" charset="-78"/>
            </a:endParaRPr>
          </a:p>
        </p:txBody>
      </p:sp>
      <p:pic>
        <p:nvPicPr>
          <p:cNvPr id="2050" name="Picture 2" descr="C:\Users\Emdad Rayaneh\Desktop\عکس روشهای پیشگیری\5.jpg"/>
          <p:cNvPicPr>
            <a:picLocks noChangeAspect="1" noChangeArrowheads="1"/>
          </p:cNvPicPr>
          <p:nvPr/>
        </p:nvPicPr>
        <p:blipFill>
          <a:blip r:embed="rId4"/>
          <a:srcRect/>
          <a:stretch>
            <a:fillRect/>
          </a:stretch>
        </p:blipFill>
        <p:spPr bwMode="auto">
          <a:xfrm>
            <a:off x="142844" y="500043"/>
            <a:ext cx="3709076" cy="2712934"/>
          </a:xfrm>
          <a:prstGeom prst="rect">
            <a:avLst/>
          </a:prstGeom>
          <a:noFill/>
        </p:spPr>
      </p:pic>
      <p:pic>
        <p:nvPicPr>
          <p:cNvPr id="4" name="40.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1547664" y="7605464"/>
            <a:ext cx="609600" cy="609600"/>
          </a:xfrm>
          <a:prstGeom prst="rect">
            <a:avLst/>
          </a:prstGeom>
        </p:spPr>
      </p:pic>
    </p:spTree>
    <p:extLst>
      <p:ext uri="{BB962C8B-B14F-4D97-AF65-F5344CB8AC3E}">
        <p14:creationId xmlns:p14="http://schemas.microsoft.com/office/powerpoint/2010/main" val="2610400248"/>
      </p:ext>
    </p:extLst>
  </p:cSld>
  <p:clrMapOvr>
    <a:masterClrMapping/>
  </p:clrMapOvr>
  <mc:AlternateContent xmlns:mc="http://schemas.openxmlformats.org/markup-compatibility/2006" xmlns:p14="http://schemas.microsoft.com/office/powerpoint/2010/main">
    <mc:Choice Requires="p14">
      <p:transition spd="slow" p14:dur="2000" advClick="0" advTm="83000"/>
    </mc:Choice>
    <mc:Fallback xmlns="">
      <p:transition spd="slow" advClick="0" advTm="8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2059"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4000" b="1" dirty="0">
                <a:latin typeface="+mn-lt"/>
                <a:ea typeface="+mn-ea"/>
                <a:cs typeface="B Yagut" pitchFamily="2" charset="-78"/>
              </a:rPr>
              <a:t>نتیجه گیری</a:t>
            </a:r>
          </a:p>
        </p:txBody>
      </p:sp>
      <p:sp>
        <p:nvSpPr>
          <p:cNvPr id="3" name="Content Placeholder 2"/>
          <p:cNvSpPr>
            <a:spLocks noGrp="1"/>
          </p:cNvSpPr>
          <p:nvPr>
            <p:ph idx="1"/>
          </p:nvPr>
        </p:nvSpPr>
        <p:spPr>
          <a:xfrm>
            <a:off x="0" y="1600200"/>
            <a:ext cx="9144000" cy="4525963"/>
          </a:xfrm>
        </p:spPr>
        <p:txBody>
          <a:bodyPr>
            <a:normAutofit/>
          </a:bodyPr>
          <a:lstStyle/>
          <a:p>
            <a:r>
              <a:rPr lang="fa-IR" sz="2400" dirty="0" smtClean="0">
                <a:cs typeface="B Yagut" pitchFamily="2" charset="-78"/>
              </a:rPr>
              <a:t>تمامی روشهای فاصله گذاری بین بارداریها تنها در مواردی مورد استفاده قرار می گیرند که احتمال بارداری پرخطر وجود داشته و تا کنترل خطر می بایست از این روشها استفاده کنند.در غیر این صورت با توجه به سیاستهای جمعیتی تاکید بر فرزندآوری و مشاوره خواهد شد.</a:t>
            </a:r>
          </a:p>
          <a:p>
            <a:endParaRPr lang="fa-IR" sz="2400" dirty="0" smtClean="0">
              <a:cs typeface="B Yagut" pitchFamily="2" charset="-78"/>
            </a:endParaRPr>
          </a:p>
          <a:p>
            <a:r>
              <a:rPr lang="fa-IR" sz="2400" dirty="0" smtClean="0">
                <a:cs typeface="B Yagut" pitchFamily="2" charset="-78"/>
              </a:rPr>
              <a:t>روش بستن لوله های رحمی نیز فقط برای زنان واجد شرایط پزشکی انجام خواهد شد و قبل از ارجاع به پزشک ضروری است که توسط بهورز، مراقب سلامت، مراقب سلامت/ماما مشاوره کامل و دقیق با فرد متقاضی و همسر وی انجام شود.</a:t>
            </a:r>
          </a:p>
          <a:p>
            <a:pPr marL="0" indent="0">
              <a:buNone/>
            </a:pPr>
            <a:endParaRPr lang="fa-IR" sz="2400" dirty="0" smtClean="0">
              <a:cs typeface="B Yagut" pitchFamily="2" charset="-78"/>
            </a:endParaRPr>
          </a:p>
        </p:txBody>
      </p:sp>
      <p:pic>
        <p:nvPicPr>
          <p:cNvPr id="5" name="43.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609600" y="7315200"/>
            <a:ext cx="609600" cy="609600"/>
          </a:xfrm>
          <a:prstGeom prst="rect">
            <a:avLst/>
          </a:prstGeom>
        </p:spPr>
      </p:pic>
    </p:spTree>
    <p:extLst>
      <p:ext uri="{BB962C8B-B14F-4D97-AF65-F5344CB8AC3E}">
        <p14:creationId xmlns:p14="http://schemas.microsoft.com/office/powerpoint/2010/main" val="2030894317"/>
      </p:ext>
    </p:extLst>
  </p:cSld>
  <p:clrMapOvr>
    <a:masterClrMapping/>
  </p:clrMapOvr>
  <mc:AlternateContent xmlns:mc="http://schemas.openxmlformats.org/markup-compatibility/2006" xmlns:p14="http://schemas.microsoft.com/office/powerpoint/2010/main">
    <mc:Choice Requires="p14">
      <p:transition spd="slow" p14:dur="2000" advTm="105000"/>
    </mc:Choice>
    <mc:Fallback xmlns="">
      <p:transition spd="slow" advTm="10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4675"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a:r>
              <a:rPr lang="fa-IR" b="1" dirty="0">
                <a:latin typeface="+mn-lt"/>
                <a:ea typeface="+mn-ea"/>
                <a:cs typeface="B Yagut" pitchFamily="2" charset="-78"/>
              </a:rPr>
              <a:t>پرسش و تمرین</a:t>
            </a:r>
            <a:r>
              <a:rPr lang="fa-IR" dirty="0" smtClean="0"/>
              <a:t/>
            </a:r>
            <a:br>
              <a:rPr lang="fa-IR" dirty="0" smtClean="0"/>
            </a:br>
            <a:endParaRPr lang="fa-IR" dirty="0"/>
          </a:p>
        </p:txBody>
      </p:sp>
      <p:sp>
        <p:nvSpPr>
          <p:cNvPr id="3" name="Content Placeholder 2"/>
          <p:cNvSpPr>
            <a:spLocks noGrp="1"/>
          </p:cNvSpPr>
          <p:nvPr>
            <p:ph idx="1"/>
          </p:nvPr>
        </p:nvSpPr>
        <p:spPr>
          <a:xfrm>
            <a:off x="0" y="1600200"/>
            <a:ext cx="9144000" cy="3400436"/>
          </a:xfrm>
        </p:spPr>
        <p:txBody>
          <a:bodyPr/>
          <a:lstStyle/>
          <a:p>
            <a:pPr>
              <a:buNone/>
            </a:pPr>
            <a:r>
              <a:rPr lang="fa-IR" sz="2400" dirty="0" smtClean="0">
                <a:cs typeface="B Yagut" pitchFamily="2" charset="-78"/>
              </a:rPr>
              <a:t>1-فردی پس از تزریق چند دوره آمپول سه ماهه دچار آمنوره شده است،جهت وی چه بررسی هایی لازم است؟</a:t>
            </a:r>
          </a:p>
          <a:p>
            <a:pPr>
              <a:buNone/>
            </a:pPr>
            <a:r>
              <a:rPr lang="fa-IR" sz="2400" dirty="0" smtClean="0">
                <a:cs typeface="B Yagut" pitchFamily="2" charset="-78"/>
              </a:rPr>
              <a:t>2-موارد منع مطلق استفاده از </a:t>
            </a:r>
            <a:r>
              <a:rPr lang="en-US" sz="2400" dirty="0" smtClean="0">
                <a:cs typeface="B Yagut" pitchFamily="2" charset="-78"/>
              </a:rPr>
              <a:t>IUD</a:t>
            </a:r>
            <a:r>
              <a:rPr lang="fa-IR" sz="2400" dirty="0" smtClean="0">
                <a:cs typeface="B Yagut" pitchFamily="2" charset="-78"/>
              </a:rPr>
              <a:t> را شرح دهید؟</a:t>
            </a:r>
          </a:p>
          <a:p>
            <a:pPr>
              <a:buNone/>
            </a:pPr>
            <a:r>
              <a:rPr lang="fa-IR" sz="2400" dirty="0" smtClean="0">
                <a:cs typeface="B Yagut" pitchFamily="2" charset="-78"/>
              </a:rPr>
              <a:t>3-اندیکاسیونهای توبکتومی را ذکر کنید؟</a:t>
            </a:r>
          </a:p>
          <a:p>
            <a:pPr>
              <a:buNone/>
            </a:pPr>
            <a:r>
              <a:rPr lang="fa-IR" sz="2400" dirty="0" smtClean="0">
                <a:cs typeface="B Yagut" pitchFamily="2" charset="-78"/>
              </a:rPr>
              <a:t>4-موارد </a:t>
            </a:r>
            <a:r>
              <a:rPr lang="fa-IR" sz="2400" dirty="0">
                <a:cs typeface="B Yagut" pitchFamily="2" charset="-78"/>
              </a:rPr>
              <a:t>منع مصرف روش اورژانس را نمایش </a:t>
            </a:r>
            <a:r>
              <a:rPr lang="fa-IR" sz="2400" dirty="0" smtClean="0">
                <a:cs typeface="B Yagut" pitchFamily="2" charset="-78"/>
              </a:rPr>
              <a:t>دهید؟</a:t>
            </a:r>
            <a:endParaRPr lang="fa-IR" sz="2400" dirty="0">
              <a:cs typeface="B Yagut" pitchFamily="2" charset="-78"/>
            </a:endParaRPr>
          </a:p>
          <a:p>
            <a:pPr>
              <a:buNone/>
            </a:pPr>
            <a:r>
              <a:rPr lang="fa-IR" sz="2400" dirty="0" smtClean="0">
                <a:cs typeface="B Yagut" pitchFamily="2" charset="-78"/>
              </a:rPr>
              <a:t>5- </a:t>
            </a:r>
            <a:r>
              <a:rPr lang="fa-IR" sz="2400" dirty="0">
                <a:cs typeface="B Yagut" pitchFamily="2" charset="-78"/>
              </a:rPr>
              <a:t>خانمی پس از مصرف روش اورژانس استفراغ داشته است، چه توصیه ای </a:t>
            </a:r>
            <a:r>
              <a:rPr lang="fa-IR" sz="2400" dirty="0" smtClean="0">
                <a:cs typeface="B Yagut" pitchFamily="2" charset="-78"/>
              </a:rPr>
              <a:t>می کنید؟</a:t>
            </a:r>
          </a:p>
          <a:p>
            <a:pPr>
              <a:buNone/>
            </a:pPr>
            <a:r>
              <a:rPr lang="fa-IR" sz="2400" dirty="0" smtClean="0">
                <a:cs typeface="B Yagut" pitchFamily="2" charset="-78"/>
              </a:rPr>
              <a:t>6-موارد منع استفاده از کاندوم را بیان کنید؟</a:t>
            </a:r>
            <a:endParaRPr lang="fa-IR" sz="2400" dirty="0">
              <a:cs typeface="B Yagut" pitchFamily="2" charset="-78"/>
            </a:endParaRPr>
          </a:p>
          <a:p>
            <a:pPr>
              <a:buNone/>
            </a:pPr>
            <a:endParaRPr lang="fa-IR" dirty="0"/>
          </a:p>
        </p:txBody>
      </p:sp>
      <p:pic>
        <p:nvPicPr>
          <p:cNvPr id="4" name="42.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2051720" y="7677472"/>
            <a:ext cx="609600" cy="609600"/>
          </a:xfrm>
          <a:prstGeom prst="rect">
            <a:avLst/>
          </a:prstGeom>
        </p:spPr>
      </p:pic>
    </p:spTree>
    <p:extLst>
      <p:ext uri="{BB962C8B-B14F-4D97-AF65-F5344CB8AC3E}">
        <p14:creationId xmlns:p14="http://schemas.microsoft.com/office/powerpoint/2010/main" val="3990201633"/>
      </p:ext>
    </p:extLst>
  </p:cSld>
  <p:clrMapOvr>
    <a:masterClrMapping/>
  </p:clrMapOvr>
  <mc:AlternateContent xmlns:mc="http://schemas.openxmlformats.org/markup-compatibility/2006" xmlns:p14="http://schemas.microsoft.com/office/powerpoint/2010/main">
    <mc:Choice Requires="p14">
      <p:transition spd="slow" p14:dur="2000" advClick="0" advTm="46000"/>
    </mc:Choice>
    <mc:Fallback xmlns="">
      <p:transition spd="slow" advClick="0" advTm="4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583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4000" b="1" dirty="0">
                <a:latin typeface="+mn-lt"/>
                <a:ea typeface="+mn-ea"/>
                <a:cs typeface="B Yagut" pitchFamily="2" charset="-78"/>
              </a:rPr>
              <a:t>فهرست منابع</a:t>
            </a:r>
          </a:p>
        </p:txBody>
      </p:sp>
      <p:sp>
        <p:nvSpPr>
          <p:cNvPr id="3" name="Content Placeholder 2"/>
          <p:cNvSpPr>
            <a:spLocks noGrp="1"/>
          </p:cNvSpPr>
          <p:nvPr>
            <p:ph idx="1"/>
          </p:nvPr>
        </p:nvSpPr>
        <p:spPr/>
        <p:txBody>
          <a:bodyPr>
            <a:normAutofit/>
          </a:bodyPr>
          <a:lstStyle/>
          <a:p>
            <a:r>
              <a:rPr lang="fa-IR" sz="2800" dirty="0">
                <a:cs typeface="B Yagut" pitchFamily="2" charset="-78"/>
              </a:rPr>
              <a:t>دستورالعمل روشهای پیشگیری از بارداری در جمهوری اسلامی ایران دفتر سلامت جمعیت ،خانواده و </a:t>
            </a:r>
            <a:r>
              <a:rPr lang="fa-IR" sz="2800" dirty="0" smtClean="0">
                <a:cs typeface="B Yagut" pitchFamily="2" charset="-78"/>
              </a:rPr>
              <a:t>مدارس- سال 1388</a:t>
            </a:r>
          </a:p>
          <a:p>
            <a:endParaRPr lang="fa-IR" sz="2800" dirty="0" smtClean="0">
              <a:cs typeface="B Yagut" pitchFamily="2" charset="-78"/>
            </a:endParaRPr>
          </a:p>
          <a:p>
            <a:r>
              <a:rPr lang="fa-IR" sz="2800" dirty="0" smtClean="0">
                <a:cs typeface="B Yagut" pitchFamily="2" charset="-78"/>
              </a:rPr>
              <a:t>مجموعه کتب آموزش بهورزی-سلامت باروری- سال1390</a:t>
            </a:r>
          </a:p>
          <a:p>
            <a:endParaRPr lang="fa-IR" sz="2800" dirty="0">
              <a:cs typeface="B Yagut" pitchFamily="2" charset="-78"/>
            </a:endParaRPr>
          </a:p>
          <a:p>
            <a:r>
              <a:rPr lang="fa-IR" sz="2800" dirty="0">
                <a:cs typeface="B Yagut" pitchFamily="2" charset="-78"/>
              </a:rPr>
              <a:t>دستورالعمل مراقبتهای ادغام یافته باروری سالم و جمعیت(ویژه مراقب </a:t>
            </a:r>
            <a:r>
              <a:rPr lang="fa-IR" sz="2800" dirty="0" smtClean="0">
                <a:cs typeface="B Yagut" pitchFamily="2" charset="-78"/>
              </a:rPr>
              <a:t>سلامت)معاونت بهداشت ، دفتر سلامت جمعیت خانواده و مدارس اداره باروری سالم و جمعیت سال </a:t>
            </a:r>
            <a:r>
              <a:rPr lang="fa-IR" sz="2800" dirty="0">
                <a:cs typeface="B Yagut" pitchFamily="2" charset="-78"/>
              </a:rPr>
              <a:t>1397-1398</a:t>
            </a:r>
          </a:p>
        </p:txBody>
      </p:sp>
      <p:pic>
        <p:nvPicPr>
          <p:cNvPr id="4" name="44.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619672" y="7389440"/>
            <a:ext cx="609600" cy="609600"/>
          </a:xfrm>
          <a:prstGeom prst="rect">
            <a:avLst/>
          </a:prstGeom>
        </p:spPr>
      </p:pic>
    </p:spTree>
    <p:extLst>
      <p:ext uri="{BB962C8B-B14F-4D97-AF65-F5344CB8AC3E}">
        <p14:creationId xmlns:p14="http://schemas.microsoft.com/office/powerpoint/2010/main" val="2373564853"/>
      </p:ext>
    </p:extLst>
  </p:cSld>
  <p:clrMapOvr>
    <a:masterClrMapping/>
  </p:clrMapOvr>
  <mc:AlternateContent xmlns:mc="http://schemas.openxmlformats.org/markup-compatibility/2006" xmlns:p14="http://schemas.microsoft.com/office/powerpoint/2010/main">
    <mc:Choice Requires="p14">
      <p:transition spd="slow" p14:dur="2000" advClick="0" advTm="41000"/>
    </mc:Choice>
    <mc:Fallback xmlns="">
      <p:transition spd="slow" advClick="0" advTm="4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0402"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2002234"/>
          </a:xfrm>
        </p:spPr>
        <p:txBody>
          <a:bodyPr>
            <a:normAutofit/>
          </a:bodyPr>
          <a:lstStyle/>
          <a:p>
            <a:r>
              <a:rPr lang="fa-IR" sz="2800" b="1" dirty="0" smtClean="0">
                <a:solidFill>
                  <a:prstClr val="black"/>
                </a:solidFill>
                <a:cs typeface="B Yagut" pitchFamily="2" charset="-78"/>
              </a:rPr>
              <a:t>لطفا </a:t>
            </a:r>
            <a:r>
              <a:rPr lang="fa-IR" sz="2800" b="1" dirty="0">
                <a:solidFill>
                  <a:prstClr val="black"/>
                </a:solidFill>
                <a:cs typeface="B Yagut" pitchFamily="2" charset="-78"/>
              </a:rPr>
              <a:t>نظرات و پیشنهادات خود پیرامون این بسته آموزشی را به آدرس زیر ارسال کنید.</a:t>
            </a:r>
            <a:endParaRPr lang="fa-IR" dirty="0"/>
          </a:p>
        </p:txBody>
      </p:sp>
      <p:sp>
        <p:nvSpPr>
          <p:cNvPr id="3" name="Content Placeholder 2"/>
          <p:cNvSpPr>
            <a:spLocks noGrp="1"/>
          </p:cNvSpPr>
          <p:nvPr>
            <p:ph idx="1"/>
          </p:nvPr>
        </p:nvSpPr>
        <p:spPr/>
        <p:txBody>
          <a:bodyPr/>
          <a:lstStyle/>
          <a:p>
            <a:endParaRPr lang="fa-IR" dirty="0" smtClean="0"/>
          </a:p>
          <a:p>
            <a:endParaRPr lang="fa-IR" dirty="0"/>
          </a:p>
          <a:p>
            <a:pPr marL="0" indent="0">
              <a:buNone/>
            </a:pPr>
            <a:endParaRPr lang="fa-IR" dirty="0" smtClean="0"/>
          </a:p>
          <a:p>
            <a:pPr marL="0" indent="0" algn="ctr">
              <a:buNone/>
            </a:pPr>
            <a:r>
              <a:rPr lang="fa-IR" sz="2800" b="1" dirty="0">
                <a:solidFill>
                  <a:prstClr val="black"/>
                </a:solidFill>
                <a:latin typeface="+mj-lt"/>
                <a:ea typeface="+mj-ea"/>
                <a:cs typeface="B Yagut" pitchFamily="2" charset="-78"/>
              </a:rPr>
              <a:t>دانشگاه علوم پزشکی و خدمات بهداشتی درمانی گلستان</a:t>
            </a:r>
          </a:p>
          <a:p>
            <a:pPr marL="0" indent="0" algn="ctr">
              <a:buNone/>
            </a:pPr>
            <a:r>
              <a:rPr lang="en-US" sz="2800" b="1" dirty="0" smtClean="0">
                <a:solidFill>
                  <a:prstClr val="black"/>
                </a:solidFill>
                <a:latin typeface="+mj-lt"/>
                <a:ea typeface="+mj-ea"/>
                <a:cs typeface="B Yagut" pitchFamily="2" charset="-78"/>
              </a:rPr>
              <a:t>behdasht@goums.ac.ir</a:t>
            </a:r>
            <a:r>
              <a:rPr lang="en-US" dirty="0" smtClean="0"/>
              <a:t> </a:t>
            </a:r>
            <a:endParaRPr lang="fa-IR" dirty="0"/>
          </a:p>
        </p:txBody>
      </p:sp>
      <p:pic>
        <p:nvPicPr>
          <p:cNvPr id="4" name="45.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115616" y="7605464"/>
            <a:ext cx="609600" cy="609600"/>
          </a:xfrm>
          <a:prstGeom prst="rect">
            <a:avLst/>
          </a:prstGeom>
        </p:spPr>
      </p:pic>
    </p:spTree>
    <p:extLst>
      <p:ext uri="{BB962C8B-B14F-4D97-AF65-F5344CB8AC3E}">
        <p14:creationId xmlns:p14="http://schemas.microsoft.com/office/powerpoint/2010/main" val="2362521559"/>
      </p:ext>
    </p:extLst>
  </p:cSld>
  <p:clrMapOvr>
    <a:masterClrMapping/>
  </p:clrMapOvr>
  <mc:AlternateContent xmlns:mc="http://schemas.openxmlformats.org/markup-compatibility/2006" xmlns:p14="http://schemas.microsoft.com/office/powerpoint/2010/main">
    <mc:Choice Requires="p14">
      <p:transition spd="slow" p14:dur="2000" advClick="0" advTm="15000"/>
    </mc:Choice>
    <mc:Fallback xmlns="">
      <p:transition spd="slow" advClick="0" advTm="1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402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4000" b="1" dirty="0">
                <a:latin typeface="+mn-lt"/>
                <a:ea typeface="+mn-ea"/>
                <a:cs typeface="B Yagut"/>
              </a:rPr>
              <a:t>مقدمه</a:t>
            </a:r>
          </a:p>
        </p:txBody>
      </p:sp>
      <p:sp>
        <p:nvSpPr>
          <p:cNvPr id="3" name="Content Placeholder 2"/>
          <p:cNvSpPr>
            <a:spLocks noGrp="1"/>
          </p:cNvSpPr>
          <p:nvPr>
            <p:ph idx="1"/>
          </p:nvPr>
        </p:nvSpPr>
        <p:spPr>
          <a:xfrm>
            <a:off x="0" y="1124744"/>
            <a:ext cx="9144000" cy="5400600"/>
          </a:xfrm>
        </p:spPr>
        <p:txBody>
          <a:bodyPr>
            <a:normAutofit/>
          </a:bodyPr>
          <a:lstStyle/>
          <a:p>
            <a:pPr marL="0" indent="0">
              <a:buNone/>
            </a:pPr>
            <a:endParaRPr lang="fa-IR" sz="2800" dirty="0" smtClean="0">
              <a:cs typeface="B Yagut"/>
            </a:endParaRPr>
          </a:p>
          <a:p>
            <a:pPr marL="0" indent="0">
              <a:buNone/>
            </a:pPr>
            <a:r>
              <a:rPr lang="fa-IR" sz="2400" dirty="0" smtClean="0">
                <a:cs typeface="B Yagut"/>
              </a:rPr>
              <a:t>امروزه سلامت بــاروری به عنوان یک اصل اســاسی زنـــدگی بشر درنظر گرفتـــه می شود.از آنجا که سلامت بــاروری جزو مهــمی از مراقبتــهای بهداشتی اولیه محسوب می شود بندرت می توان کشوری یـــافت که در برنامه ریزی خود سیاست جمعیتی ویژه طراحی نکرده باشد.</a:t>
            </a:r>
          </a:p>
          <a:p>
            <a:pPr marL="0" indent="0">
              <a:buNone/>
            </a:pPr>
            <a:r>
              <a:rPr lang="fa-IR" sz="2400" dirty="0" smtClean="0">
                <a:cs typeface="B Yagut"/>
              </a:rPr>
              <a:t>در کشور مانیز با توجه به خطرات پیری جمعیت و کاهش نرخ باروری ،اصلاح روند جمعیتی با توجه به ابلاغ مقام معظم رهبری شده است و سیاست جمعیتی ایران موافق با افزایش جمعیت می باشد که خانواده ها را در جهت داشتن فرزندآوری سالم سوق می دهد.براین اساس می بایست ارزش های مربوط به فرزندآوری و فرزند زیاد را بسیار ترویج داد.</a:t>
            </a:r>
          </a:p>
          <a:p>
            <a:pPr marL="0" indent="0">
              <a:buNone/>
            </a:pPr>
            <a:endParaRPr lang="fa-IR" sz="3600" dirty="0" smtClean="0">
              <a:cs typeface="B Yagut"/>
            </a:endParaRPr>
          </a:p>
          <a:p>
            <a:pPr marL="0" indent="0">
              <a:buNone/>
            </a:pPr>
            <a:endParaRPr lang="fa-IR" sz="3600" dirty="0" smtClean="0">
              <a:cs typeface="B Yagut"/>
            </a:endParaRPr>
          </a:p>
        </p:txBody>
      </p:sp>
      <p:pic>
        <p:nvPicPr>
          <p:cNvPr id="5" name="05.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447800" y="7696200"/>
            <a:ext cx="609600" cy="609600"/>
          </a:xfrm>
          <a:prstGeom prst="rect">
            <a:avLst/>
          </a:prstGeom>
        </p:spPr>
      </p:pic>
    </p:spTree>
    <p:extLst>
      <p:ext uri="{BB962C8B-B14F-4D97-AF65-F5344CB8AC3E}">
        <p14:creationId xmlns:p14="http://schemas.microsoft.com/office/powerpoint/2010/main" val="3255056808"/>
      </p:ext>
    </p:extLst>
  </p:cSld>
  <p:clrMapOvr>
    <a:masterClrMapping/>
  </p:clrMapOvr>
  <mc:AlternateContent xmlns:mc="http://schemas.openxmlformats.org/markup-compatibility/2006" xmlns:p14="http://schemas.microsoft.com/office/powerpoint/2010/main">
    <mc:Choice Requires="p14">
      <p:transition spd="slow" p14:dur="2000" advClick="0" advTm="109000"/>
    </mc:Choice>
    <mc:Fallback xmlns="">
      <p:transition spd="slow" advClick="0" advTm="109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890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sz="4000" b="1" dirty="0">
                <a:solidFill>
                  <a:prstClr val="black"/>
                </a:solidFill>
                <a:cs typeface="B Yagut"/>
              </a:rPr>
              <a:t>مقدمه</a:t>
            </a:r>
            <a:endParaRPr lang="fa-IR" dirty="0"/>
          </a:p>
        </p:txBody>
      </p:sp>
      <p:sp>
        <p:nvSpPr>
          <p:cNvPr id="3" name="Content Placeholder 2"/>
          <p:cNvSpPr>
            <a:spLocks noGrp="1"/>
          </p:cNvSpPr>
          <p:nvPr>
            <p:ph idx="1"/>
          </p:nvPr>
        </p:nvSpPr>
        <p:spPr/>
        <p:txBody>
          <a:bodyPr>
            <a:normAutofit/>
          </a:bodyPr>
          <a:lstStyle/>
          <a:p>
            <a:pPr marL="0" lvl="0" indent="0">
              <a:buNone/>
            </a:pPr>
            <a:r>
              <a:rPr lang="fa-IR" sz="2400" dirty="0" smtClean="0">
                <a:solidFill>
                  <a:prstClr val="black"/>
                </a:solidFill>
                <a:cs typeface="B Yagut"/>
              </a:rPr>
              <a:t>درصورتیکه زوجین ، واجدشرایط فرزندآوری باشند،بویژه زوجین تک فرزند و بدون فرزند می باید آموزش لازم در زمینه فرزندآوری ارائه و زمانی که در معرض بارداری پرخطرباشند مراقبت لازم  انجام و تاخیر در بارداری تا کنترل بیماری صورت پذیرد .در این زمان از خدمات فاصله گذاری مناسب  بین بارداریها می توانند استفاده کنند.</a:t>
            </a:r>
          </a:p>
          <a:p>
            <a:pPr marL="0" indent="0">
              <a:buNone/>
            </a:pPr>
            <a:r>
              <a:rPr lang="fa-IR" sz="2400" dirty="0" smtClean="0">
                <a:solidFill>
                  <a:prstClr val="black"/>
                </a:solidFill>
                <a:cs typeface="B Yagut"/>
              </a:rPr>
              <a:t>یادآوری می گردد این روشها بعد از مشاوره کامل فرزندآوری و ترغیب زوجین به فرزندآوری در صورتی که فرد بدلیل پرخطر بودن بارداری واجد شرایط دریافت موقتی از روشهای فاصله گذاری بین بارداری باشد، بصورت آگاهانه توسط زوجین انتخاب و در اختیار آنها قرار میگردد.</a:t>
            </a:r>
            <a:endParaRPr lang="fa-IR" dirty="0"/>
          </a:p>
        </p:txBody>
      </p:sp>
      <p:pic>
        <p:nvPicPr>
          <p:cNvPr id="4" name="06.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486229" y="7315200"/>
            <a:ext cx="609600" cy="609600"/>
          </a:xfrm>
          <a:prstGeom prst="rect">
            <a:avLst/>
          </a:prstGeom>
        </p:spPr>
      </p:pic>
    </p:spTree>
    <p:extLst>
      <p:ext uri="{BB962C8B-B14F-4D97-AF65-F5344CB8AC3E}">
        <p14:creationId xmlns:p14="http://schemas.microsoft.com/office/powerpoint/2010/main" val="242978086"/>
      </p:ext>
    </p:extLst>
  </p:cSld>
  <p:clrMapOvr>
    <a:masterClrMapping/>
  </p:clrMapOvr>
  <mc:AlternateContent xmlns:mc="http://schemas.openxmlformats.org/markup-compatibility/2006" xmlns:p14="http://schemas.microsoft.com/office/powerpoint/2010/main">
    <mc:Choice Requires="p14">
      <p:transition spd="slow" p14:dur="2000" advTm="68000"/>
    </mc:Choice>
    <mc:Fallback xmlns="">
      <p:transition spd="slow" advTm="68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747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4000" dirty="0">
                <a:latin typeface="+mn-lt"/>
                <a:ea typeface="+mn-ea"/>
                <a:cs typeface="B Yagut" pitchFamily="2" charset="-78"/>
              </a:rPr>
              <a:t>آمپول دپومدروکسی پروژسترون استات</a:t>
            </a:r>
          </a:p>
        </p:txBody>
      </p:sp>
      <p:sp>
        <p:nvSpPr>
          <p:cNvPr id="3" name="Content Placeholder 2"/>
          <p:cNvSpPr>
            <a:spLocks noGrp="1"/>
          </p:cNvSpPr>
          <p:nvPr>
            <p:ph idx="1"/>
          </p:nvPr>
        </p:nvSpPr>
        <p:spPr>
          <a:xfrm>
            <a:off x="0" y="1600201"/>
            <a:ext cx="9144000" cy="2543179"/>
          </a:xfrm>
        </p:spPr>
        <p:txBody>
          <a:bodyPr>
            <a:normAutofit/>
          </a:bodyPr>
          <a:lstStyle/>
          <a:p>
            <a:pPr>
              <a:buNone/>
            </a:pPr>
            <a:r>
              <a:rPr lang="en-US" sz="2800" dirty="0" smtClean="0">
                <a:cs typeface="B Titr" pitchFamily="2" charset="-78"/>
              </a:rPr>
              <a:t>DMPA    </a:t>
            </a:r>
            <a:r>
              <a:rPr lang="fa-IR" sz="2800" dirty="0" smtClean="0">
                <a:cs typeface="B Yagut" pitchFamily="2" charset="-78"/>
              </a:rPr>
              <a:t> </a:t>
            </a:r>
            <a:r>
              <a:rPr lang="fa-IR" sz="2800" dirty="0">
                <a:cs typeface="B Yagut" pitchFamily="2" charset="-78"/>
              </a:rPr>
              <a:t>،یک روش </a:t>
            </a:r>
            <a:r>
              <a:rPr lang="fa-IR" sz="2800" dirty="0" smtClean="0">
                <a:cs typeface="B Yagut" pitchFamily="2" charset="-78"/>
              </a:rPr>
              <a:t>تــزریقی فاصله گذاری  بین بــارداری است</a:t>
            </a:r>
            <a:r>
              <a:rPr lang="fa-IR" sz="2800" dirty="0">
                <a:cs typeface="B Yagut" pitchFamily="2" charset="-78"/>
              </a:rPr>
              <a:t>. </a:t>
            </a:r>
            <a:r>
              <a:rPr lang="fa-IR" sz="2800" dirty="0" smtClean="0">
                <a:cs typeface="B Yagut" pitchFamily="2" charset="-78"/>
              </a:rPr>
              <a:t>آمپـــول </a:t>
            </a:r>
            <a:r>
              <a:rPr lang="en-US" sz="2800" dirty="0">
                <a:cs typeface="B Yagut" pitchFamily="2" charset="-78"/>
              </a:rPr>
              <a:t>DMPA</a:t>
            </a:r>
            <a:r>
              <a:rPr lang="fa-IR" sz="2800" dirty="0">
                <a:cs typeface="B Yagut" pitchFamily="2" charset="-78"/>
              </a:rPr>
              <a:t> حاوی ماده موثره </a:t>
            </a:r>
            <a:r>
              <a:rPr lang="fa-IR" sz="2800" dirty="0" smtClean="0">
                <a:cs typeface="B Yagut" pitchFamily="2" charset="-78"/>
              </a:rPr>
              <a:t>دپومدروکسی پروژسترون استات </a:t>
            </a:r>
            <a:r>
              <a:rPr lang="fa-IR" sz="2800" dirty="0">
                <a:cs typeface="B Yagut" pitchFamily="2" charset="-78"/>
              </a:rPr>
              <a:t>بوده و </a:t>
            </a:r>
            <a:r>
              <a:rPr lang="fa-IR" sz="2800" dirty="0" smtClean="0">
                <a:cs typeface="B Yagut" pitchFamily="2" charset="-78"/>
              </a:rPr>
              <a:t>سه </a:t>
            </a:r>
            <a:r>
              <a:rPr lang="fa-IR" sz="2800" dirty="0">
                <a:cs typeface="B Yagut" pitchFamily="2" charset="-78"/>
              </a:rPr>
              <a:t>ماه از </a:t>
            </a:r>
            <a:r>
              <a:rPr lang="fa-IR" sz="2800" dirty="0" smtClean="0">
                <a:cs typeface="B Yagut" pitchFamily="2" charset="-78"/>
              </a:rPr>
              <a:t>بارداری </a:t>
            </a:r>
            <a:r>
              <a:rPr lang="fa-IR" sz="2800" dirty="0">
                <a:cs typeface="B Yagut" pitchFamily="2" charset="-78"/>
              </a:rPr>
              <a:t>پیشگیری می نماید.</a:t>
            </a:r>
          </a:p>
          <a:p>
            <a:pPr>
              <a:buNone/>
            </a:pPr>
            <a:endParaRPr lang="fa-IR" dirty="0">
              <a:cs typeface="B Yagut" pitchFamily="2" charset="-78"/>
            </a:endParaRPr>
          </a:p>
          <a:p>
            <a:pPr>
              <a:buNone/>
            </a:pPr>
            <a:r>
              <a:rPr lang="fa-IR" sz="2400" dirty="0">
                <a:cs typeface="B Yagut" pitchFamily="2" charset="-78"/>
              </a:rPr>
              <a:t>اثربخشی این روش در سال اول استفاده بیش از 99.7% است.</a:t>
            </a:r>
          </a:p>
          <a:p>
            <a:pPr>
              <a:buNone/>
            </a:pPr>
            <a:endParaRPr lang="fa-IR" dirty="0">
              <a:cs typeface="B Titr" pitchFamily="2" charset="-78"/>
            </a:endParaRPr>
          </a:p>
        </p:txBody>
      </p:sp>
      <p:pic>
        <p:nvPicPr>
          <p:cNvPr id="1026" name="Picture 2" descr="C:\Users\kin\Desktop\عکس\IMG_20200504_105356_982.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8596" y="4005064"/>
            <a:ext cx="3384376" cy="2427971"/>
          </a:xfrm>
          <a:prstGeom prst="rect">
            <a:avLst/>
          </a:prstGeom>
          <a:noFill/>
          <a:extLst>
            <a:ext uri="{909E8E84-426E-40DD-AFC4-6F175D3DCCD1}">
              <a14:hiddenFill xmlns:a14="http://schemas.microsoft.com/office/drawing/2010/main">
                <a:solidFill>
                  <a:srgbClr val="FFFFFF"/>
                </a:solidFill>
              </a14:hiddenFill>
            </a:ext>
          </a:extLst>
        </p:spPr>
      </p:pic>
      <p:pic>
        <p:nvPicPr>
          <p:cNvPr id="4" name="06.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2120784" y="7317432"/>
            <a:ext cx="609600" cy="609600"/>
          </a:xfrm>
          <a:prstGeom prst="rect">
            <a:avLst/>
          </a:prstGeom>
        </p:spPr>
      </p:pic>
    </p:spTree>
    <p:extLst>
      <p:ext uri="{BB962C8B-B14F-4D97-AF65-F5344CB8AC3E}">
        <p14:creationId xmlns:p14="http://schemas.microsoft.com/office/powerpoint/2010/main" val="3484518361"/>
      </p:ext>
    </p:extLst>
  </p:cSld>
  <p:clrMapOvr>
    <a:masterClrMapping/>
  </p:clrMapOvr>
  <mc:AlternateContent xmlns:mc="http://schemas.openxmlformats.org/markup-compatibility/2006" xmlns:p14="http://schemas.microsoft.com/office/powerpoint/2010/main">
    <mc:Choice Requires="p14">
      <p:transition spd="slow" p14:dur="2000" advClick="0" advTm="70000"/>
    </mc:Choice>
    <mc:Fallback xmlns="">
      <p:transition spd="slow" advClick="0" advTm="70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896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marL="342900" lvl="0" indent="-342900" algn="r">
              <a:spcBef>
                <a:spcPct val="20000"/>
              </a:spcBef>
            </a:pPr>
            <a:r>
              <a:rPr lang="fa-IR" b="1" dirty="0">
                <a:latin typeface="+mn-lt"/>
                <a:ea typeface="+mn-ea"/>
                <a:cs typeface="B Yagut" pitchFamily="2" charset="-78"/>
              </a:rPr>
              <a:t>مکانیسم عمل </a:t>
            </a:r>
            <a:r>
              <a:rPr lang="en-US" dirty="0" smtClean="0">
                <a:cs typeface="B Titr" pitchFamily="2" charset="-78"/>
              </a:rPr>
              <a:t>DMPA</a:t>
            </a:r>
            <a:r>
              <a:rPr lang="fa-IR" b="1" dirty="0" smtClean="0">
                <a:latin typeface="+mn-lt"/>
                <a:ea typeface="+mn-ea"/>
                <a:cs typeface="B Yagut" pitchFamily="2" charset="-78"/>
              </a:rPr>
              <a:t> </a:t>
            </a:r>
            <a:r>
              <a:rPr lang="fa-IR" sz="3000" dirty="0">
                <a:solidFill>
                  <a:prstClr val="black"/>
                </a:solidFill>
                <a:ea typeface="+mn-ea"/>
                <a:cs typeface="B Titr" pitchFamily="2" charset="-78"/>
              </a:rPr>
              <a:t/>
            </a:r>
            <a:br>
              <a:rPr lang="fa-IR" sz="3000" dirty="0">
                <a:solidFill>
                  <a:prstClr val="black"/>
                </a:solidFill>
                <a:ea typeface="+mn-ea"/>
                <a:cs typeface="B Titr" pitchFamily="2" charset="-78"/>
              </a:rPr>
            </a:br>
            <a:endParaRPr lang="fa-IR" dirty="0"/>
          </a:p>
        </p:txBody>
      </p:sp>
      <p:sp>
        <p:nvSpPr>
          <p:cNvPr id="3" name="Content Placeholder 2"/>
          <p:cNvSpPr>
            <a:spLocks noGrp="1"/>
          </p:cNvSpPr>
          <p:nvPr>
            <p:ph idx="1"/>
          </p:nvPr>
        </p:nvSpPr>
        <p:spPr>
          <a:xfrm>
            <a:off x="0" y="1600201"/>
            <a:ext cx="9001156" cy="2400304"/>
          </a:xfrm>
        </p:spPr>
        <p:txBody>
          <a:bodyPr>
            <a:normAutofit/>
          </a:bodyPr>
          <a:lstStyle/>
          <a:p>
            <a:pPr lvl="0"/>
            <a:r>
              <a:rPr lang="fa-IR" sz="2400" dirty="0" smtClean="0">
                <a:solidFill>
                  <a:prstClr val="black"/>
                </a:solidFill>
                <a:cs typeface="B Yagut" pitchFamily="2" charset="-78"/>
              </a:rPr>
              <a:t>جلوگیری </a:t>
            </a:r>
            <a:r>
              <a:rPr lang="fa-IR" sz="2400" dirty="0">
                <a:solidFill>
                  <a:prstClr val="black"/>
                </a:solidFill>
                <a:cs typeface="B Yagut" pitchFamily="2" charset="-78"/>
              </a:rPr>
              <a:t>از تخمک گذاری</a:t>
            </a:r>
          </a:p>
          <a:p>
            <a:pPr lvl="0"/>
            <a:endParaRPr lang="fa-IR" sz="2400" dirty="0">
              <a:solidFill>
                <a:prstClr val="black"/>
              </a:solidFill>
              <a:cs typeface="B Yagut" pitchFamily="2" charset="-78"/>
            </a:endParaRPr>
          </a:p>
          <a:p>
            <a:pPr lvl="0"/>
            <a:r>
              <a:rPr lang="fa-IR" sz="2400" dirty="0">
                <a:solidFill>
                  <a:prstClr val="black"/>
                </a:solidFill>
                <a:cs typeface="B Yagut" pitchFamily="2" charset="-78"/>
              </a:rPr>
              <a:t>دشوار </a:t>
            </a:r>
            <a:r>
              <a:rPr lang="fa-IR" sz="2400" dirty="0" smtClean="0">
                <a:solidFill>
                  <a:prstClr val="black"/>
                </a:solidFill>
                <a:cs typeface="B Yagut" pitchFamily="2" charset="-78"/>
              </a:rPr>
              <a:t>نمودن </a:t>
            </a:r>
            <a:r>
              <a:rPr lang="fa-IR" sz="2400" dirty="0">
                <a:solidFill>
                  <a:prstClr val="black"/>
                </a:solidFill>
                <a:cs typeface="B Yagut" pitchFamily="2" charset="-78"/>
              </a:rPr>
              <a:t>رسیدن اسپرم به رحم </a:t>
            </a:r>
            <a:r>
              <a:rPr lang="fa-IR" sz="2400" dirty="0" smtClean="0">
                <a:solidFill>
                  <a:prstClr val="black"/>
                </a:solidFill>
                <a:cs typeface="B Yagut" pitchFamily="2" charset="-78"/>
              </a:rPr>
              <a:t> </a:t>
            </a:r>
            <a:r>
              <a:rPr lang="fa-IR" sz="2400" dirty="0">
                <a:solidFill>
                  <a:prstClr val="black"/>
                </a:solidFill>
                <a:cs typeface="B Yagut" pitchFamily="2" charset="-78"/>
              </a:rPr>
              <a:t>از طریق افزایش غلظت ترشحات دهانه رحم </a:t>
            </a:r>
          </a:p>
          <a:p>
            <a:pPr lvl="0">
              <a:buNone/>
            </a:pPr>
            <a:endParaRPr lang="fa-IR" sz="2400" dirty="0">
              <a:solidFill>
                <a:prstClr val="black"/>
              </a:solidFill>
              <a:cs typeface="B Yagut" pitchFamily="2" charset="-78"/>
            </a:endParaRPr>
          </a:p>
          <a:p>
            <a:pPr lvl="0"/>
            <a:r>
              <a:rPr lang="fa-IR" sz="2400" dirty="0">
                <a:solidFill>
                  <a:prstClr val="black"/>
                </a:solidFill>
                <a:cs typeface="B Yagut" pitchFamily="2" charset="-78"/>
              </a:rPr>
              <a:t>تاثیر بر مخاط داخلی رحم ( اندومتر) </a:t>
            </a:r>
            <a:endParaRPr lang="fa-IR" sz="2400" dirty="0"/>
          </a:p>
        </p:txBody>
      </p:sp>
      <p:pic>
        <p:nvPicPr>
          <p:cNvPr id="4" name="07.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2771800" y="7605464"/>
            <a:ext cx="609600" cy="609600"/>
          </a:xfrm>
          <a:prstGeom prst="rect">
            <a:avLst/>
          </a:prstGeom>
        </p:spPr>
      </p:pic>
    </p:spTree>
    <p:extLst>
      <p:ext uri="{BB962C8B-B14F-4D97-AF65-F5344CB8AC3E}">
        <p14:creationId xmlns:p14="http://schemas.microsoft.com/office/powerpoint/2010/main" val="2905317812"/>
      </p:ext>
    </p:extLst>
  </p:cSld>
  <p:clrMapOvr>
    <a:masterClrMapping/>
  </p:clrMapOvr>
  <mc:AlternateContent xmlns:mc="http://schemas.openxmlformats.org/markup-compatibility/2006" xmlns:p14="http://schemas.microsoft.com/office/powerpoint/2010/main">
    <mc:Choice Requires="p14">
      <p:transition spd="slow" p14:dur="2000" advTm="20000"/>
    </mc:Choice>
    <mc:Fallback xmlns="">
      <p:transition spd="slow" advTm="20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9922"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25470"/>
          </a:xfrm>
        </p:spPr>
        <p:txBody>
          <a:bodyPr>
            <a:noAutofit/>
          </a:bodyPr>
          <a:lstStyle/>
          <a:p>
            <a:pPr algn="r"/>
            <a:r>
              <a:rPr lang="fa-IR" sz="4000" dirty="0">
                <a:latin typeface="+mn-lt"/>
                <a:ea typeface="+mn-ea"/>
                <a:cs typeface="B Yagut" pitchFamily="2" charset="-78"/>
              </a:rPr>
              <a:t>موارد منع مصرف </a:t>
            </a:r>
            <a:r>
              <a:rPr lang="fa-IR" sz="4000" dirty="0" smtClean="0">
                <a:latin typeface="+mn-lt"/>
                <a:ea typeface="+mn-ea"/>
                <a:cs typeface="B Yagut" pitchFamily="2" charset="-78"/>
              </a:rPr>
              <a:t>مطلق </a:t>
            </a:r>
            <a:r>
              <a:rPr lang="en-US" sz="4000" dirty="0" smtClean="0">
                <a:cs typeface="B Titr" pitchFamily="2" charset="-78"/>
              </a:rPr>
              <a:t> DMPA</a:t>
            </a:r>
            <a:r>
              <a:rPr lang="fa-IR" sz="4000" dirty="0" smtClean="0">
                <a:cs typeface="B Titr" pitchFamily="2" charset="-78"/>
              </a:rPr>
              <a:t> </a:t>
            </a:r>
            <a:endParaRPr lang="fa-IR" sz="4000" dirty="0">
              <a:latin typeface="+mn-lt"/>
              <a:ea typeface="+mn-ea"/>
              <a:cs typeface="B Yagut" pitchFamily="2" charset="-78"/>
            </a:endParaRPr>
          </a:p>
        </p:txBody>
      </p:sp>
      <p:sp>
        <p:nvSpPr>
          <p:cNvPr id="3" name="Content Placeholder 2"/>
          <p:cNvSpPr>
            <a:spLocks noGrp="1"/>
          </p:cNvSpPr>
          <p:nvPr>
            <p:ph idx="1"/>
          </p:nvPr>
        </p:nvSpPr>
        <p:spPr>
          <a:xfrm>
            <a:off x="214282" y="1000109"/>
            <a:ext cx="8472518" cy="3786214"/>
          </a:xfrm>
        </p:spPr>
        <p:txBody>
          <a:bodyPr>
            <a:normAutofit/>
          </a:bodyPr>
          <a:lstStyle/>
          <a:p>
            <a:endParaRPr lang="fa-IR" sz="2400" b="1" dirty="0" smtClean="0">
              <a:cs typeface="B Yagut" pitchFamily="2" charset="-78"/>
            </a:endParaRPr>
          </a:p>
          <a:p>
            <a:pPr lvl="0"/>
            <a:r>
              <a:rPr lang="fa-IR" sz="2400" dirty="0">
                <a:solidFill>
                  <a:prstClr val="black"/>
                </a:solidFill>
                <a:cs typeface="B Yagut" pitchFamily="2" charset="-78"/>
              </a:rPr>
              <a:t>فشار خون کنترل </a:t>
            </a:r>
            <a:r>
              <a:rPr lang="fa-IR" sz="2400" dirty="0" smtClean="0">
                <a:solidFill>
                  <a:prstClr val="black"/>
                </a:solidFill>
                <a:cs typeface="B Yagut" pitchFamily="2" charset="-78"/>
              </a:rPr>
              <a:t>نشده</a:t>
            </a:r>
          </a:p>
          <a:p>
            <a:pPr lvl="0"/>
            <a:r>
              <a:rPr lang="fa-IR" sz="2400" dirty="0">
                <a:solidFill>
                  <a:prstClr val="black"/>
                </a:solidFill>
                <a:cs typeface="B Yagut" pitchFamily="2" charset="-78"/>
              </a:rPr>
              <a:t>خونریزی </a:t>
            </a:r>
            <a:r>
              <a:rPr lang="fa-IR" sz="2400" dirty="0" smtClean="0">
                <a:solidFill>
                  <a:prstClr val="black"/>
                </a:solidFill>
                <a:cs typeface="B Yagut" pitchFamily="2" charset="-78"/>
              </a:rPr>
              <a:t>از دستگاه تناسلی بدون </a:t>
            </a:r>
            <a:r>
              <a:rPr lang="fa-IR" sz="2400" dirty="0">
                <a:solidFill>
                  <a:prstClr val="black"/>
                </a:solidFill>
                <a:cs typeface="B Yagut" pitchFamily="2" charset="-78"/>
              </a:rPr>
              <a:t>علت مشخص</a:t>
            </a:r>
          </a:p>
          <a:p>
            <a:pPr lvl="0"/>
            <a:r>
              <a:rPr lang="fa-IR" sz="2400" dirty="0">
                <a:solidFill>
                  <a:prstClr val="black"/>
                </a:solidFill>
                <a:cs typeface="B Yagut" pitchFamily="2" charset="-78"/>
              </a:rPr>
              <a:t>سابقه تومور </a:t>
            </a:r>
            <a:r>
              <a:rPr lang="fa-IR" sz="2400" dirty="0" smtClean="0">
                <a:solidFill>
                  <a:prstClr val="black"/>
                </a:solidFill>
                <a:cs typeface="B Yagut" pitchFamily="2" charset="-78"/>
              </a:rPr>
              <a:t>کبدی</a:t>
            </a:r>
          </a:p>
          <a:p>
            <a:r>
              <a:rPr lang="fa-IR" sz="2400" dirty="0" smtClean="0">
                <a:cs typeface="B Yagut" pitchFamily="2" charset="-78"/>
              </a:rPr>
              <a:t>سرطان </a:t>
            </a:r>
            <a:r>
              <a:rPr lang="fa-IR" sz="2400" dirty="0">
                <a:cs typeface="B Yagut" pitchFamily="2" charset="-78"/>
              </a:rPr>
              <a:t>پستان</a:t>
            </a:r>
          </a:p>
          <a:p>
            <a:r>
              <a:rPr lang="fa-IR" sz="2400" dirty="0" smtClean="0">
                <a:cs typeface="B Yagut" pitchFamily="2" charset="-78"/>
              </a:rPr>
              <a:t>اختلالات </a:t>
            </a:r>
            <a:r>
              <a:rPr lang="fa-IR" sz="2400" dirty="0">
                <a:cs typeface="B Yagut" pitchFamily="2" charset="-78"/>
              </a:rPr>
              <a:t>شدید انعقادی</a:t>
            </a:r>
          </a:p>
          <a:p>
            <a:pPr lvl="0"/>
            <a:r>
              <a:rPr lang="fa-IR" sz="2400" dirty="0">
                <a:solidFill>
                  <a:prstClr val="black"/>
                </a:solidFill>
                <a:cs typeface="B Yagut" pitchFamily="2" charset="-78"/>
              </a:rPr>
              <a:t>سابقه سکته مغزی</a:t>
            </a:r>
          </a:p>
          <a:p>
            <a:r>
              <a:rPr lang="fa-IR" sz="2400" dirty="0" smtClean="0">
                <a:cs typeface="B Yagut" pitchFamily="2" charset="-78"/>
              </a:rPr>
              <a:t>ترومبوآمبولی فعلی</a:t>
            </a:r>
            <a:endParaRPr lang="fa-IR" sz="2400" b="1" dirty="0">
              <a:cs typeface="B Yagut" pitchFamily="2" charset="-78"/>
            </a:endParaRPr>
          </a:p>
        </p:txBody>
      </p:sp>
      <p:pic>
        <p:nvPicPr>
          <p:cNvPr id="4" name="08.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979712" y="7389440"/>
            <a:ext cx="609600" cy="609600"/>
          </a:xfrm>
          <a:prstGeom prst="rect">
            <a:avLst/>
          </a:prstGeom>
        </p:spPr>
      </p:pic>
    </p:spTree>
    <p:extLst>
      <p:ext uri="{BB962C8B-B14F-4D97-AF65-F5344CB8AC3E}">
        <p14:creationId xmlns:p14="http://schemas.microsoft.com/office/powerpoint/2010/main" val="2476938823"/>
      </p:ext>
    </p:extLst>
  </p:cSld>
  <p:clrMapOvr>
    <a:masterClrMapping/>
  </p:clrMapOvr>
  <mc:AlternateContent xmlns:mc="http://schemas.openxmlformats.org/markup-compatibility/2006" xmlns:p14="http://schemas.microsoft.com/office/powerpoint/2010/main">
    <mc:Choice Requires="p14">
      <p:transition spd="slow" p14:dur="2000" advClick="0" advTm="35000"/>
    </mc:Choice>
    <mc:Fallback xmlns="">
      <p:transition spd="slow" advClick="0" advTm="3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4179"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1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1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19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3.xml><?xml version="1.0" encoding="utf-8"?>
<a:theme xmlns:a="http://schemas.openxmlformats.org/drawingml/2006/main" name="20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4.xml><?xml version="1.0" encoding="utf-8"?>
<a:theme xmlns:a="http://schemas.openxmlformats.org/drawingml/2006/main" name="2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5.xml><?xml version="1.0" encoding="utf-8"?>
<a:theme xmlns:a="http://schemas.openxmlformats.org/drawingml/2006/main" name="2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6.xml><?xml version="1.0" encoding="utf-8"?>
<a:theme xmlns:a="http://schemas.openxmlformats.org/drawingml/2006/main" name="2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8.xml><?xml version="1.0" encoding="utf-8"?>
<a:theme xmlns:a="http://schemas.openxmlformats.org/drawingml/2006/main" name="2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9.xml><?xml version="1.0" encoding="utf-8"?>
<a:theme xmlns:a="http://schemas.openxmlformats.org/drawingml/2006/main" name="2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0.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9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1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1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x062f__x0627__x0646__x0634__x06af__x0627__x0647_ xmlns="12fdc5dc-769e-4543-b10d-fbea3dac4417">گلستان</_x062f__x0627__x0646__x0634__x06af__x0627__x0647_>
    <_x0646__x0648__x0639__x0020__x062d__x06cc__x0637__x0647_ xmlns="12fdc5dc-769e-4543-b10d-fbea3dac4417">سلامت باروري</_x0646__x0648__x0639__x0020__x062d__x06cc__x0637__x0647_>
    <_x0646__x0648__x0639__x0020__x0641__x0627__x06cc__x0644_ xmlns="12fdc5dc-769e-4543-b10d-fbea3dac4417">پاورپوینت</_x0646__x0648__x0639__x0020__x0641__x0627__x06cc__x0644_>
    <_dlc_DocId xmlns="1047730d-92e1-4018-9084-d932fd3a7f58">5NN7CDR5NKU2-831-826</_dlc_DocId>
    <_dlc_DocIdUrl xmlns="1047730d-92e1-4018-9084-d932fd3a7f58">
      <Url>http://www.health.gov.ir/hnd/_layouts/DocIdRedir.aspx?ID=5NN7CDR5NKU2-831-826</Url>
      <Description>5NN7CDR5NKU2-831-826</Description>
    </_dlc_DocIdUrl>
  </documentManagement>
</p:properties>
</file>

<file path=customXml/item2.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3.xml><?xml version="1.0" encoding="utf-8"?>
<ct:contentTypeSchema xmlns:ct="http://schemas.microsoft.com/office/2006/metadata/contentType" xmlns:ma="http://schemas.microsoft.com/office/2006/metadata/properties/metaAttributes" ct:_="" ma:_="" ma:contentTypeName="پرونده" ma:contentTypeID="0x01010038EE485FB9274448B5E5B0FF0ECB3346" ma:contentTypeVersion="3" ma:contentTypeDescription="یک سند جدید ایجاد کنید." ma:contentTypeScope="" ma:versionID="879a17dea37dbf3eb3c9d0be085887ae">
  <xsd:schema xmlns:xsd="http://www.w3.org/2001/XMLSchema" xmlns:xs="http://www.w3.org/2001/XMLSchema" xmlns:p="http://schemas.microsoft.com/office/2006/metadata/properties" xmlns:ns2="1047730d-92e1-4018-9084-d932fd3a7f58" xmlns:ns3="12fdc5dc-769e-4543-b10d-fbea3dac4417" targetNamespace="http://schemas.microsoft.com/office/2006/metadata/properties" ma:root="true" ma:fieldsID="05a1c3cdee81c85cb937771a12b2679b" ns2:_="" ns3:_="">
    <xsd:import namespace="1047730d-92e1-4018-9084-d932fd3a7f58"/>
    <xsd:import namespace="12fdc5dc-769e-4543-b10d-fbea3dac4417"/>
    <xsd:element name="properties">
      <xsd:complexType>
        <xsd:sequence>
          <xsd:element name="documentManagement">
            <xsd:complexType>
              <xsd:all>
                <xsd:element ref="ns2:_dlc_DocId" minOccurs="0"/>
                <xsd:element ref="ns2:_dlc_DocIdUrl" minOccurs="0"/>
                <xsd:element ref="ns2:_dlc_DocIdPersistId" minOccurs="0"/>
                <xsd:element ref="ns3:_x0646__x0648__x0639__x0020__x062d__x06cc__x0637__x0647_"/>
                <xsd:element ref="ns3:_x062f__x0627__x0646__x0634__x06af__x0627__x0647_"/>
                <xsd:element ref="ns3:_x0646__x0648__x0639__x0020__x0641__x0627__x06cc__x0644_"/>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047730d-92e1-4018-9084-d932fd3a7f58" elementFormDefault="qualified">
    <xsd:import namespace="http://schemas.microsoft.com/office/2006/documentManagement/types"/>
    <xsd:import namespace="http://schemas.microsoft.com/office/infopath/2007/PartnerControls"/>
    <xsd:element name="_dlc_DocId" ma:index="8" nillable="true" ma:displayName="مقدار شناسه سند" ma:description="مقدار شناسه سند تعیین شده برای این آیتم." ma:internalName="_dlc_DocId" ma:readOnly="true">
      <xsd:simpleType>
        <xsd:restriction base="dms:Text"/>
      </xsd:simpleType>
    </xsd:element>
    <xsd:element name="_dlc_DocIdUrl" ma:index="9" nillable="true" ma:displayName="شناسه سند" ma:description="پیوند دائمی به این سند."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حفظ شناسه" ma:description="نگهداری شناسه در حین افزودن."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12fdc5dc-769e-4543-b10d-fbea3dac4417" elementFormDefault="qualified">
    <xsd:import namespace="http://schemas.microsoft.com/office/2006/documentManagement/types"/>
    <xsd:import namespace="http://schemas.microsoft.com/office/infopath/2007/PartnerControls"/>
    <xsd:element name="_x0646__x0648__x0639__x0020__x062d__x06cc__x0637__x0647_" ma:index="11" ma:displayName="نوع حیطه" ma:default="عوامل بيماري‌زاي زنده، اصول گندزدايي و استريليزاسيون" ma:format="Dropdown" ma:internalName="_x0646__x0648__x0639__x0020__x062d__x06cc__x0637__x0647_">
      <xsd:simpleType>
        <xsd:restriction base="dms:Choice">
          <xsd:enumeration value="عوامل بيماري‌زاي زنده، اصول گندزدايي و استريليزاسيون"/>
          <xsd:enumeration value="آمار حياتي، اپيدميولوژی و روش تحقيق"/>
          <xsd:enumeration value="آناتومی و فیزیولوژی"/>
          <xsd:enumeration value="برنامه‌ريزي عملياتي و مديريت ارتقاء‌ كیفيت خدمات در خانه‌هاي بهداشت"/>
          <xsd:enumeration value="بهداشت دهان و دندان"/>
          <xsd:enumeration value="ارتقاء بهداشت فردي و شيوه زندگي سالم"/>
          <xsd:enumeration value="بهداشت حرفه‌اي"/>
          <xsd:enumeration value="بهداشت محيط"/>
          <xsd:enumeration value="بيماري‌هاي واگير"/>
          <xsd:enumeration value="کار با کامپیوتر و اينترنت؛ آشنايي با نرم‌افزارهاي نظام شبكه"/>
          <xsd:enumeration value="داروشناسي براي خانه‌هاي بهداشت"/>
          <xsd:enumeration value="ارتقاء سلامت، توانمندسازي جامعه و توسعه مشاركت افراد و سازمان‌ها"/>
          <xsd:enumeration value="كمك‌هاي اوليه و اقدامات امدادي"/>
          <xsd:enumeration value="ايمن سازي و بيماري‌هاي قابل پيشگيري با واكسن"/>
          <xsd:enumeration value="مديريت خطر بلايا"/>
          <xsd:enumeration value="مراقبت‌هاي ادغام يافته سلامت مادران"/>
          <xsd:enumeration value="مراقبت‌هاي ادغام يافته سلامت جوانان"/>
          <xsd:enumeration value="مباني بهداشت و كار در روستا"/>
          <xsd:enumeration value="مراقبت‌هاي ادغام يافته سلامت كودكان"/>
          <xsd:enumeration value="مراقبت‌هاي ادغام يافته سلامت ميانسالان"/>
          <xsd:enumeration value="مراقبت‌هاي ادغام يافته سلامت نوجوانان و مدارس"/>
          <xsd:enumeration value="مراقبت‌هاي ادغام يافته سلامت سالمندان"/>
          <xsd:enumeration value="بيماري‌هاي غيرواگير"/>
          <xsd:enumeration value="اصول تغذیه"/>
          <xsd:enumeration value="پرستاري از بيمار"/>
          <xsd:enumeration value="سلامت باروري"/>
          <xsd:enumeration value="رويكرد به شكايات شايع و درمان‌هاي ساده علامتي"/>
          <xsd:enumeration value="سلامت روان"/>
          <xsd:enumeration value="نحوه معاینات فیزیکی"/>
          <xsd:enumeration value="سایر موارد"/>
          <xsd:enumeration value="دستوالعمل آماده سازی پاورپوینت"/>
          <xsd:enumeration value="سلامت میانسالان"/>
        </xsd:restriction>
      </xsd:simpleType>
    </xsd:element>
    <xsd:element name="_x062f__x0627__x0646__x0634__x06af__x0627__x0647_" ma:index="12" ma:displayName="دانشگاه" ma:format="Dropdown" ma:internalName="_x062f__x0627__x0646__x0634__x06af__x0627__x0647_">
      <xsd:simpleType>
        <xsd:restriction base="dms:Choice">
          <xsd:enumeration value="آبادان"/>
          <xsd:enumeration value="آذربایجان غربی"/>
          <xsd:enumeration value="اردبیل"/>
          <xsd:enumeration value="اسدآباد"/>
          <xsd:enumeration value="اسفراين"/>
          <xsd:enumeration value="اصفهان"/>
          <xsd:enumeration value="البرز"/>
          <xsd:enumeration value="اهواز"/>
          <xsd:enumeration value="ايرانشهر"/>
          <xsd:enumeration value="ایران"/>
          <xsd:enumeration value="ایلام"/>
          <xsd:enumeration value="بابل"/>
          <xsd:enumeration value="بم"/>
          <xsd:enumeration value="بهبهان"/>
          <xsd:enumeration value="بوشهر"/>
          <xsd:enumeration value="بیرجند"/>
          <xsd:enumeration value="تبریز"/>
          <xsd:enumeration value="تربت جام"/>
          <xsd:enumeration value="تربت حیدریه"/>
          <xsd:enumeration value="تهران"/>
          <xsd:enumeration value="جهرم"/>
          <xsd:enumeration value="جیرفت"/>
          <xsd:enumeration value="چهارمحال و بختیاری"/>
          <xsd:enumeration value="خراسان شمالی"/>
          <xsd:enumeration value="خلخال"/>
          <xsd:enumeration value="خمين"/>
          <xsd:enumeration value="خوی"/>
          <xsd:enumeration value="دزفول"/>
          <xsd:enumeration value="رفسنجان"/>
          <xsd:enumeration value="زابل"/>
          <xsd:enumeration value="زاهدان"/>
          <xsd:enumeration value="زنجان"/>
          <xsd:enumeration value="ساوه"/>
          <xsd:enumeration value="سبزوار"/>
          <xsd:enumeration value="سراب"/>
          <xsd:enumeration value="سمنان"/>
          <xsd:enumeration value="سيرجان"/>
          <xsd:enumeration value="شاهرود"/>
          <xsd:enumeration value="شهید بهشتی"/>
          <xsd:enumeration value="شوشتر"/>
          <xsd:enumeration value="شیراز"/>
          <xsd:enumeration value="فسا"/>
          <xsd:enumeration value="قزوین"/>
          <xsd:enumeration value="قم"/>
          <xsd:enumeration value="گراش"/>
          <xsd:enumeration value="گلستان"/>
          <xsd:enumeration value="گناباد"/>
          <xsd:enumeration value="گیلان"/>
          <xsd:enumeration value="لارستان"/>
          <xsd:enumeration value="لرستان"/>
          <xsd:enumeration value="مازندران"/>
          <xsd:enumeration value="مراغه"/>
          <xsd:enumeration value="مرکزی"/>
          <xsd:enumeration value="مشهد"/>
          <xsd:enumeration value="نیشابور"/>
          <xsd:enumeration value="هرمزگان"/>
          <xsd:enumeration value="همدان"/>
          <xsd:enumeration value="کاشان"/>
          <xsd:enumeration value="کردستان"/>
          <xsd:enumeration value="کرمان"/>
          <xsd:enumeration value="کرمانشاه"/>
          <xsd:enumeration value="کهگیلویه و بویراحمد"/>
          <xsd:enumeration value="یزد"/>
          <xsd:enumeration value="ستاد وزارت بهداشت درمان و آموزش پزشکی"/>
        </xsd:restriction>
      </xsd:simpleType>
    </xsd:element>
    <xsd:element name="_x0646__x0648__x0639__x0020__x0641__x0627__x06cc__x0644_" ma:index="13" ma:displayName="نوع فایل" ma:default="فیلم" ma:format="Dropdown" ma:internalName="_x0646__x0648__x0639__x0020__x0641__x0627__x06cc__x0644_">
      <xsd:simpleType>
        <xsd:restriction base="dms:Choice">
          <xsd:enumeration value="فیلم"/>
          <xsd:enumeration value="عکس"/>
          <xsd:enumeration value="پاورپوینت"/>
          <xsd:enumeration value="مستند و راهنما"/>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نوع محتویات"/>
        <xsd:element ref="dc:title" minOccurs="0" maxOccurs="1" ma:index="4" ma:displayName="عنوان"/>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01D77E3-D951-4DDD-8044-749F78FCF74A}">
  <ds:schemaRefs>
    <ds:schemaRef ds:uri="http://schemas.microsoft.com/office/infopath/2007/PartnerControls"/>
    <ds:schemaRef ds:uri="http://schemas.microsoft.com/office/2006/metadata/properties"/>
    <ds:schemaRef ds:uri="http://purl.org/dc/elements/1.1/"/>
    <ds:schemaRef ds:uri="http://schemas.microsoft.com/office/2006/documentManagement/types"/>
    <ds:schemaRef ds:uri="http://purl.org/dc/terms/"/>
    <ds:schemaRef ds:uri="1047730d-92e1-4018-9084-d932fd3a7f58"/>
    <ds:schemaRef ds:uri="http://purl.org/dc/dcmitype/"/>
    <ds:schemaRef ds:uri="http://schemas.openxmlformats.org/package/2006/metadata/core-properties"/>
    <ds:schemaRef ds:uri="12fdc5dc-769e-4543-b10d-fbea3dac4417"/>
    <ds:schemaRef ds:uri="http://www.w3.org/XML/1998/namespace"/>
  </ds:schemaRefs>
</ds:datastoreItem>
</file>

<file path=customXml/itemProps2.xml><?xml version="1.0" encoding="utf-8"?>
<ds:datastoreItem xmlns:ds="http://schemas.openxmlformats.org/officeDocument/2006/customXml" ds:itemID="{C733B7E5-DBAD-40AE-85C9-1755EF1F0B4F}">
  <ds:schemaRefs>
    <ds:schemaRef ds:uri="http://schemas.microsoft.com/sharepoint/events"/>
  </ds:schemaRefs>
</ds:datastoreItem>
</file>

<file path=customXml/itemProps3.xml><?xml version="1.0" encoding="utf-8"?>
<ds:datastoreItem xmlns:ds="http://schemas.openxmlformats.org/officeDocument/2006/customXml" ds:itemID="{F77C43C4-E700-48E1-BE09-67783F5456B1}"/>
</file>

<file path=customXml/itemProps4.xml><?xml version="1.0" encoding="utf-8"?>
<ds:datastoreItem xmlns:ds="http://schemas.openxmlformats.org/officeDocument/2006/customXml" ds:itemID="{AD2AF9EB-59C7-45AE-ACE2-ACBC57585A1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1333</TotalTime>
  <Words>2966</Words>
  <Application>Microsoft Office PowerPoint</Application>
  <PresentationFormat>On-screen Show (4:3)</PresentationFormat>
  <Paragraphs>462</Paragraphs>
  <Slides>46</Slides>
  <Notes>9</Notes>
  <HiddenSlides>1</HiddenSlides>
  <MMClips>46</MMClips>
  <ScaleCrop>false</ScaleCrop>
  <HeadingPairs>
    <vt:vector size="6" baseType="variant">
      <vt:variant>
        <vt:lpstr>Fonts Used</vt:lpstr>
      </vt:variant>
      <vt:variant>
        <vt:i4>5</vt:i4>
      </vt:variant>
      <vt:variant>
        <vt:lpstr>Theme</vt:lpstr>
      </vt:variant>
      <vt:variant>
        <vt:i4>19</vt:i4>
      </vt:variant>
      <vt:variant>
        <vt:lpstr>Slide Titles</vt:lpstr>
      </vt:variant>
      <vt:variant>
        <vt:i4>46</vt:i4>
      </vt:variant>
    </vt:vector>
  </HeadingPairs>
  <TitlesOfParts>
    <vt:vector size="70" baseType="lpstr">
      <vt:lpstr>Arial</vt:lpstr>
      <vt:lpstr>B Titr</vt:lpstr>
      <vt:lpstr>B Yagut</vt:lpstr>
      <vt:lpstr>Calibri</vt:lpstr>
      <vt:lpstr>Times New Roman</vt:lpstr>
      <vt:lpstr>1_Office Theme</vt:lpstr>
      <vt:lpstr>4_Office Theme</vt:lpstr>
      <vt:lpstr>5_Office Theme</vt:lpstr>
      <vt:lpstr>6_Office Theme</vt:lpstr>
      <vt:lpstr>7_Office Theme</vt:lpstr>
      <vt:lpstr>8_Office Theme</vt:lpstr>
      <vt:lpstr>9_Office Theme</vt:lpstr>
      <vt:lpstr>11_Office Theme</vt:lpstr>
      <vt:lpstr>13_Office Theme</vt:lpstr>
      <vt:lpstr>16_Office Theme</vt:lpstr>
      <vt:lpstr>17_Office Theme</vt:lpstr>
      <vt:lpstr>19_Office Theme</vt:lpstr>
      <vt:lpstr>20_Office Theme</vt:lpstr>
      <vt:lpstr>21_Office Theme</vt:lpstr>
      <vt:lpstr>22_Office Theme</vt:lpstr>
      <vt:lpstr>24_Office Theme</vt:lpstr>
      <vt:lpstr>Office Theme</vt:lpstr>
      <vt:lpstr>25_Office Theme</vt:lpstr>
      <vt:lpstr>26_Office Theme</vt:lpstr>
      <vt:lpstr>PowerPoint Presentation</vt:lpstr>
      <vt:lpstr>مشخصات سند</vt:lpstr>
      <vt:lpstr>اهداف آموزشی</vt:lpstr>
      <vt:lpstr>فهرست عناوین </vt:lpstr>
      <vt:lpstr>مقدمه</vt:lpstr>
      <vt:lpstr>مقدمه</vt:lpstr>
      <vt:lpstr>آمپول دپومدروکسی پروژسترون استات</vt:lpstr>
      <vt:lpstr>مکانیسم عمل DMPA  </vt:lpstr>
      <vt:lpstr>موارد منع مصرف مطلق  DMPA </vt:lpstr>
      <vt:lpstr>موارد منع مصرف نسبی DMPA </vt:lpstr>
      <vt:lpstr>عوارض DMPA</vt:lpstr>
      <vt:lpstr>هشدارها(DMPA)</vt:lpstr>
      <vt:lpstr>PowerPoint Presentation</vt:lpstr>
      <vt:lpstr>PowerPoint Presentation</vt:lpstr>
      <vt:lpstr>PowerPoint Presentation</vt:lpstr>
      <vt:lpstr>آی- یو - دی  ( TCU380A)</vt:lpstr>
      <vt:lpstr>عوارض IUD  1- افزایش خونریزی و درد هنگام قاعدگی 2- خونریزی نامنظم و لکه بینی بین قاعدگی ها</vt:lpstr>
      <vt:lpstr>موارد منع مصرف مطلق IUD </vt:lpstr>
      <vt:lpstr>موارد منع مصرف نسبی IUD </vt:lpstr>
      <vt:lpstr>زمان شروع استفاده از آی یو دی </vt:lpstr>
      <vt:lpstr>خروج IUD </vt:lpstr>
      <vt:lpstr>بستن لوله های رحمی</vt:lpstr>
      <vt:lpstr>فرآیندارایه خدمت مراقبت باروری ویژه(بستن لوله های رحمی)توسط بهورز</vt:lpstr>
      <vt:lpstr>مکانیسم عمل توبکتومی </vt:lpstr>
      <vt:lpstr>موارد مجاز(اندیکاسیونهای)بستن لوله های رحمی</vt:lpstr>
      <vt:lpstr>PowerPoint Presentation</vt:lpstr>
      <vt:lpstr>زمان انجام عمل توبکتومی</vt:lpstr>
      <vt:lpstr>PowerPoint Presentation</vt:lpstr>
      <vt:lpstr>کاندوم</vt:lpstr>
      <vt:lpstr>PowerPoint Presentation</vt:lpstr>
      <vt:lpstr>PowerPoint Presentation</vt:lpstr>
      <vt:lpstr>PowerPoint Presentation</vt:lpstr>
      <vt:lpstr>روش اورژانس (EC) </vt:lpstr>
      <vt:lpstr>PowerPoint Presentation</vt:lpstr>
      <vt:lpstr> مکانیسم عمل روش اورژانس </vt:lpstr>
      <vt:lpstr>زمان شروع قرص اورژانس</vt:lpstr>
      <vt:lpstr>موارد منع مصرف روش اورژانس   </vt:lpstr>
      <vt:lpstr>PowerPoint Presentation</vt:lpstr>
      <vt:lpstr>عوارض  قرص اورژانس  </vt:lpstr>
      <vt:lpstr>PowerPoint Presentation</vt:lpstr>
      <vt:lpstr>موارد استفاده از روش اورژانس در افراد واجد شرایط</vt:lpstr>
      <vt:lpstr>تذکرهای حین مصرف EC </vt:lpstr>
      <vt:lpstr>نتیجه گیری</vt:lpstr>
      <vt:lpstr>پرسش و تمرین </vt:lpstr>
      <vt:lpstr>فهرست منابع</vt:lpstr>
      <vt:lpstr>لطفا نظرات و پیشنهادات خود پیرامون این بسته آموزشی را به آدرس زیر ارسال کنید.</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آشنایی با روشهای فاصله گذاری بین بارداری-بخش دوم</dc:title>
  <dc:creator>kin</dc:creator>
  <cp:lastModifiedBy>Iranian Novin</cp:lastModifiedBy>
  <cp:revision>251</cp:revision>
  <dcterms:created xsi:type="dcterms:W3CDTF">2006-08-16T00:00:00Z</dcterms:created>
  <dcterms:modified xsi:type="dcterms:W3CDTF">2020-07-20T06:01:52Z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0x01010038EE485FB9274448B5E5B0FF0ECB3346</vt:lpwstr>
  </property>
  <property fmtid="{D5CDD505-2E9C-101B-9397-08002B2CF9AE}" pid="3" name="_dlc_DocIdItemGuid">
    <vt:lpwstr>0647ae48-8bf9-4f70-b274-1d2643332845</vt:lpwstr>
  </property>
</Properties>
</file>