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5"/>
  </p:sldMasterIdLst>
  <p:notesMasterIdLst>
    <p:notesMasterId r:id="rId23"/>
  </p:notesMasterIdLst>
  <p:sldIdLst>
    <p:sldId id="326" r:id="rId6"/>
    <p:sldId id="339" r:id="rId7"/>
    <p:sldId id="260" r:id="rId8"/>
    <p:sldId id="309" r:id="rId9"/>
    <p:sldId id="327" r:id="rId10"/>
    <p:sldId id="331" r:id="rId11"/>
    <p:sldId id="332" r:id="rId12"/>
    <p:sldId id="333" r:id="rId13"/>
    <p:sldId id="336" r:id="rId14"/>
    <p:sldId id="338" r:id="rId15"/>
    <p:sldId id="305" r:id="rId16"/>
    <p:sldId id="306" r:id="rId17"/>
    <p:sldId id="341" r:id="rId18"/>
    <p:sldId id="319" r:id="rId19"/>
    <p:sldId id="301" r:id="rId20"/>
    <p:sldId id="307" r:id="rId21"/>
    <p:sldId id="320" r:id="rId22"/>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70" d="100"/>
          <a:sy n="70" d="100"/>
        </p:scale>
        <p:origin x="1164"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5EBC93-DA42-4A12-9486-83BC60807FC1}" type="datetimeFigureOut">
              <a:rPr lang="en-US" smtClean="0"/>
              <a:pPr/>
              <a:t>7/19/2020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5FAF19-DF65-4BCC-A52E-EF957425BE5A}" type="slidenum">
              <a:rPr lang="en-US" smtClean="0"/>
              <a:pPr/>
              <a:t>‹#›</a:t>
            </a:fld>
            <a:endParaRPr lang="en-US"/>
          </a:p>
        </p:txBody>
      </p:sp>
    </p:spTree>
    <p:extLst>
      <p:ext uri="{BB962C8B-B14F-4D97-AF65-F5344CB8AC3E}">
        <p14:creationId xmlns:p14="http://schemas.microsoft.com/office/powerpoint/2010/main" val="3213185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874A621-95A4-4181-8DA4-05078DDDE8C7}" type="datetimeFigureOut">
              <a:rPr lang="fa-IR" smtClean="0"/>
              <a:pPr/>
              <a:t>11/29/1441</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D5D6A89-7631-4948-B643-1FEE7C463907}"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wma"/><Relationship Id="rId1" Type="http://schemas.microsoft.com/office/2007/relationships/media" Target="../media/media1.wma"/><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wma"/><Relationship Id="rId1" Type="http://schemas.microsoft.com/office/2007/relationships/media" Target="../media/media10.wm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wma"/><Relationship Id="rId1" Type="http://schemas.microsoft.com/office/2007/relationships/media" Target="../media/media11.wma"/><Relationship Id="rId5" Type="http://schemas.openxmlformats.org/officeDocument/2006/relationships/image" Target="../media/image6.jpe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2.wma"/><Relationship Id="rId1" Type="http://schemas.microsoft.com/office/2007/relationships/media" Target="../media/media12.wma"/><Relationship Id="rId5" Type="http://schemas.openxmlformats.org/officeDocument/2006/relationships/image" Target="../media/image7.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3.wma"/><Relationship Id="rId1" Type="http://schemas.microsoft.com/office/2007/relationships/media" Target="../media/media13.wma"/><Relationship Id="rId5" Type="http://schemas.openxmlformats.org/officeDocument/2006/relationships/image" Target="../media/image2.png"/><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wma"/><Relationship Id="rId1" Type="http://schemas.microsoft.com/office/2007/relationships/media" Target="../media/media14.wm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wma"/><Relationship Id="rId1" Type="http://schemas.microsoft.com/office/2007/relationships/media" Target="../media/media15.wm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wma"/><Relationship Id="rId1" Type="http://schemas.microsoft.com/office/2007/relationships/media" Target="../media/media16.wm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7.wma"/><Relationship Id="rId1" Type="http://schemas.microsoft.com/office/2007/relationships/media" Target="../media/media17.wm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wma"/><Relationship Id="rId1" Type="http://schemas.microsoft.com/office/2007/relationships/media" Target="../media/media2.wm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ma"/><Relationship Id="rId1" Type="http://schemas.microsoft.com/office/2007/relationships/media" Target="../media/media3.wm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wma"/><Relationship Id="rId1" Type="http://schemas.microsoft.com/office/2007/relationships/media" Target="../media/media4.wm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ma"/><Relationship Id="rId1" Type="http://schemas.microsoft.com/office/2007/relationships/media" Target="../media/media5.wm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wma"/><Relationship Id="rId1" Type="http://schemas.microsoft.com/office/2007/relationships/media" Target="../media/media6.wm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7.wma"/><Relationship Id="rId1" Type="http://schemas.microsoft.com/office/2007/relationships/media" Target="../media/media7.wma"/><Relationship Id="rId5" Type="http://schemas.openxmlformats.org/officeDocument/2006/relationships/image" Target="../media/image3.jpe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wma"/><Relationship Id="rId1" Type="http://schemas.microsoft.com/office/2007/relationships/media" Target="../media/media8.wma"/><Relationship Id="rId5" Type="http://schemas.openxmlformats.org/officeDocument/2006/relationships/image" Target="../media/image4.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9.wma"/><Relationship Id="rId1" Type="http://schemas.microsoft.com/office/2007/relationships/media" Target="../media/media9.wma"/><Relationship Id="rId5" Type="http://schemas.openxmlformats.org/officeDocument/2006/relationships/image" Target="../media/image5.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rtl="1"/>
            <a:r>
              <a:rPr lang="fa-IR" b="1" dirty="0" smtClean="0">
                <a:cs typeface="B Yagut" panose="00000400000000000000" pitchFamily="2" charset="-78"/>
              </a:rPr>
              <a:t> مشخصات سند</a:t>
            </a:r>
            <a:endParaRPr lang="en-US" b="1" dirty="0">
              <a:cs typeface="B Yagut" panose="00000400000000000000" pitchFamily="2" charset="-78"/>
            </a:endParaRPr>
          </a:p>
        </p:txBody>
      </p:sp>
      <p:sp>
        <p:nvSpPr>
          <p:cNvPr id="5" name="Text Placeholder 4"/>
          <p:cNvSpPr>
            <a:spLocks noGrp="1"/>
          </p:cNvSpPr>
          <p:nvPr>
            <p:ph type="body" idx="1"/>
          </p:nvPr>
        </p:nvSpPr>
        <p:spPr>
          <a:xfrm>
            <a:off x="1403648" y="1285860"/>
            <a:ext cx="2954038" cy="500066"/>
          </a:xfrm>
        </p:spPr>
        <p:txBody>
          <a:bodyPr>
            <a:noAutofit/>
          </a:bodyPr>
          <a:lstStyle/>
          <a:p>
            <a:pPr algn="r" rtl="1"/>
            <a:r>
              <a:rPr lang="fa-IR" b="0" dirty="0" smtClean="0">
                <a:cs typeface="B Yagut" panose="00000400000000000000" pitchFamily="2" charset="-78"/>
              </a:rPr>
              <a:t>مشخصات</a:t>
            </a:r>
            <a:r>
              <a:rPr lang="en-US" b="0" dirty="0" smtClean="0">
                <a:cs typeface="B Yagut" panose="00000400000000000000" pitchFamily="2" charset="-78"/>
              </a:rPr>
              <a:t> </a:t>
            </a:r>
            <a:r>
              <a:rPr lang="fa-IR" b="0" dirty="0" smtClean="0">
                <a:cs typeface="B Yagut" panose="00000400000000000000" pitchFamily="2" charset="-78"/>
              </a:rPr>
              <a:t>مدرس</a:t>
            </a:r>
          </a:p>
        </p:txBody>
      </p:sp>
      <p:sp>
        <p:nvSpPr>
          <p:cNvPr id="6" name="Content Placeholder 5"/>
          <p:cNvSpPr>
            <a:spLocks noGrp="1"/>
          </p:cNvSpPr>
          <p:nvPr>
            <p:ph sz="half" idx="2"/>
          </p:nvPr>
        </p:nvSpPr>
        <p:spPr>
          <a:xfrm>
            <a:off x="-36512" y="2428867"/>
            <a:ext cx="4608512" cy="3697295"/>
          </a:xfrm>
        </p:spPr>
        <p:txBody>
          <a:bodyPr>
            <a:normAutofit/>
          </a:bodyPr>
          <a:lstStyle/>
          <a:p>
            <a:pPr marL="0" indent="0" algn="r" rtl="1">
              <a:buNone/>
            </a:pPr>
            <a:endParaRPr lang="en-US" sz="2000" dirty="0" smtClean="0">
              <a:cs typeface="B Yagut" panose="00000400000000000000" pitchFamily="2" charset="-78"/>
            </a:endParaRPr>
          </a:p>
          <a:p>
            <a:pPr marL="0" indent="0" algn="r" rtl="1">
              <a:buNone/>
            </a:pPr>
            <a:endParaRPr lang="en-US" sz="2000" dirty="0" smtClean="0">
              <a:cs typeface="B Yagut" panose="00000400000000000000" pitchFamily="2" charset="-78"/>
            </a:endParaRPr>
          </a:p>
          <a:p>
            <a:pPr marL="0" indent="0" algn="r" rtl="1">
              <a:buNone/>
            </a:pPr>
            <a:endParaRPr lang="fa-IR" sz="2000" dirty="0" smtClean="0">
              <a:cs typeface="B Yagut" panose="00000400000000000000" pitchFamily="2" charset="-78"/>
            </a:endParaRPr>
          </a:p>
          <a:p>
            <a:pPr algn="r" rtl="1">
              <a:buNone/>
            </a:pPr>
            <a:r>
              <a:rPr lang="fa-IR" sz="2000" dirty="0" smtClean="0">
                <a:cs typeface="B Yagut" panose="00000400000000000000" pitchFamily="2" charset="-78"/>
              </a:rPr>
              <a:t>سیده سمیه قاضوی</a:t>
            </a:r>
          </a:p>
          <a:p>
            <a:pPr algn="r" rtl="1">
              <a:buNone/>
            </a:pPr>
            <a:r>
              <a:rPr lang="fa-IR" sz="2000" dirty="0" smtClean="0">
                <a:cs typeface="B Yagut" panose="00000400000000000000" pitchFamily="2" charset="-78"/>
              </a:rPr>
              <a:t>کارشناس بهداشت عمومی</a:t>
            </a:r>
          </a:p>
          <a:p>
            <a:pPr algn="r" rtl="1">
              <a:buNone/>
            </a:pPr>
            <a:r>
              <a:rPr lang="fa-IR" sz="2000" dirty="0" smtClean="0">
                <a:cs typeface="B Yagut" panose="00000400000000000000" pitchFamily="2" charset="-78"/>
              </a:rPr>
              <a:t>مربی مرکز آموزش بهورزی شهرستان</a:t>
            </a:r>
            <a:r>
              <a:rPr lang="en-US" sz="2000" dirty="0" smtClean="0">
                <a:cs typeface="B Yagut" panose="00000400000000000000" pitchFamily="2" charset="-78"/>
              </a:rPr>
              <a:t> </a:t>
            </a:r>
            <a:r>
              <a:rPr lang="fa-IR" sz="2000" dirty="0" smtClean="0">
                <a:cs typeface="B Yagut" panose="00000400000000000000" pitchFamily="2" charset="-78"/>
              </a:rPr>
              <a:t>مینودشت</a:t>
            </a:r>
          </a:p>
          <a:p>
            <a:pPr algn="r" rtl="1">
              <a:buNone/>
            </a:pPr>
            <a:r>
              <a:rPr lang="fa-IR" sz="2000" dirty="0" smtClean="0">
                <a:cs typeface="B Yagut" panose="00000400000000000000" pitchFamily="2" charset="-78"/>
              </a:rPr>
              <a:t>دانشگاه علوم پزشکی و خدمات بهداشتی درمانی استان گلستان</a:t>
            </a:r>
          </a:p>
          <a:p>
            <a:pPr algn="r" rtl="1"/>
            <a:endParaRPr lang="en-US" sz="2000" dirty="0">
              <a:cs typeface="B Yagut" panose="00000400000000000000" pitchFamily="2" charset="-78"/>
            </a:endParaRPr>
          </a:p>
        </p:txBody>
      </p:sp>
      <p:sp>
        <p:nvSpPr>
          <p:cNvPr id="7" name="Text Placeholder 6"/>
          <p:cNvSpPr>
            <a:spLocks noGrp="1"/>
          </p:cNvSpPr>
          <p:nvPr>
            <p:ph type="body" sz="quarter" idx="3"/>
          </p:nvPr>
        </p:nvSpPr>
        <p:spPr>
          <a:xfrm>
            <a:off x="4644008" y="1175999"/>
            <a:ext cx="4041775" cy="639762"/>
          </a:xfrm>
        </p:spPr>
        <p:txBody>
          <a:bodyPr/>
          <a:lstStyle/>
          <a:p>
            <a:pPr algn="r" rtl="1"/>
            <a:r>
              <a:rPr lang="fa-IR" b="0" dirty="0" smtClean="0">
                <a:cs typeface="B Yagut" panose="00000400000000000000" pitchFamily="2" charset="-78"/>
              </a:rPr>
              <a:t>مشخصات بسته آموزشی</a:t>
            </a:r>
          </a:p>
        </p:txBody>
      </p:sp>
      <p:sp>
        <p:nvSpPr>
          <p:cNvPr id="8" name="Content Placeholder 7"/>
          <p:cNvSpPr>
            <a:spLocks noGrp="1"/>
          </p:cNvSpPr>
          <p:nvPr>
            <p:ph sz="quarter" idx="4"/>
          </p:nvPr>
        </p:nvSpPr>
        <p:spPr>
          <a:xfrm>
            <a:off x="4429124" y="2174875"/>
            <a:ext cx="4607372" cy="3951288"/>
          </a:xfrm>
        </p:spPr>
        <p:txBody>
          <a:bodyPr>
            <a:normAutofit/>
          </a:bodyPr>
          <a:lstStyle/>
          <a:p>
            <a:r>
              <a:rPr lang="fa-IR" sz="1800" dirty="0" smtClean="0">
                <a:cs typeface="B Yagut" pitchFamily="2" charset="-78"/>
              </a:rPr>
              <a:t>حیطه درس: سلامت باروری</a:t>
            </a:r>
            <a:endParaRPr lang="en-US" sz="1800" dirty="0" smtClean="0">
              <a:cs typeface="B Yagut" pitchFamily="2" charset="-78"/>
            </a:endParaRPr>
          </a:p>
          <a:p>
            <a:endParaRPr lang="fa-IR" sz="1800" dirty="0" smtClean="0">
              <a:cs typeface="B Yagut" pitchFamily="2" charset="-78"/>
            </a:endParaRPr>
          </a:p>
          <a:p>
            <a:r>
              <a:rPr lang="fa-IR" sz="1800" dirty="0">
                <a:cs typeface="B Yagut" pitchFamily="2" charset="-78"/>
              </a:rPr>
              <a:t>تاریخ </a:t>
            </a:r>
            <a:r>
              <a:rPr lang="fa-IR" sz="1800" dirty="0" smtClean="0">
                <a:cs typeface="B Yagut" pitchFamily="2" charset="-78"/>
              </a:rPr>
              <a:t>آخرین </a:t>
            </a:r>
            <a:r>
              <a:rPr lang="fa-IR" sz="1800" dirty="0">
                <a:cs typeface="B Yagut" pitchFamily="2" charset="-78"/>
              </a:rPr>
              <a:t>بازنگری: </a:t>
            </a:r>
            <a:r>
              <a:rPr lang="fa-IR" sz="1800" dirty="0" smtClean="0">
                <a:cs typeface="B Yagut" pitchFamily="2" charset="-78"/>
              </a:rPr>
              <a:t>15 تیر 1399</a:t>
            </a:r>
          </a:p>
          <a:p>
            <a:r>
              <a:rPr lang="fa-IR" sz="1800" dirty="0" smtClean="0">
                <a:cs typeface="B Yagut" pitchFamily="2" charset="-78"/>
              </a:rPr>
              <a:t>نوبت </a:t>
            </a:r>
            <a:r>
              <a:rPr lang="fa-IR" sz="1800" dirty="0" smtClean="0">
                <a:cs typeface="B Yagut" pitchFamily="2" charset="-78"/>
              </a:rPr>
              <a:t>تهیه:</a:t>
            </a:r>
            <a:r>
              <a:rPr lang="en-US" sz="1800" smtClean="0">
                <a:cs typeface="B Yagut" pitchFamily="2" charset="-78"/>
              </a:rPr>
              <a:t>2</a:t>
            </a:r>
            <a:r>
              <a:rPr lang="en-US" sz="1800" dirty="0" smtClean="0">
                <a:cs typeface="B Yagut" pitchFamily="2" charset="-78"/>
              </a:rPr>
              <a:t/>
            </a:r>
            <a:br>
              <a:rPr lang="en-US" sz="1800" dirty="0" smtClean="0">
                <a:cs typeface="B Yagut" pitchFamily="2" charset="-78"/>
              </a:rPr>
            </a:br>
            <a:r>
              <a:rPr lang="fa-IR" sz="1800" dirty="0" smtClean="0">
                <a:cs typeface="B Yagut" pitchFamily="2" charset="-78"/>
              </a:rPr>
              <a:t>نام فایل:</a:t>
            </a:r>
            <a:r>
              <a:rPr lang="en-US" sz="1800" dirty="0" smtClean="0">
                <a:cs typeface="B Yagut" pitchFamily="2" charset="-78"/>
              </a:rPr>
              <a:t/>
            </a:r>
            <a:br>
              <a:rPr lang="en-US" sz="1800" dirty="0" smtClean="0">
                <a:cs typeface="B Yagut" pitchFamily="2" charset="-78"/>
              </a:rPr>
            </a:br>
            <a:r>
              <a:rPr lang="en-US" sz="1800" dirty="0" smtClean="0">
                <a:cs typeface="B Yagut" pitchFamily="2" charset="-78"/>
              </a:rPr>
              <a:t>SB-nahve-amozesh-be-rostaien-va-galbe-mosharekate-maredan-baray- angame-aghdamate-salamate-barvary-edi2</a:t>
            </a:r>
          </a:p>
          <a:p>
            <a:pPr>
              <a:buNone/>
            </a:pPr>
            <a:endParaRPr lang="fa-IR" sz="2000" dirty="0" smtClean="0">
              <a:cs typeface="B Yagut" panose="00000400000000000000" pitchFamily="2" charset="-78"/>
            </a:endParaRPr>
          </a:p>
        </p:txBody>
      </p:sp>
      <p:pic>
        <p:nvPicPr>
          <p:cNvPr id="1026" name="Picture 2" descr="C:\Users\amar\Desktop\%d9%82%d8%a7%d8%b6%d9%88%db%8c2.bmp"/>
          <p:cNvPicPr>
            <a:picLocks noChangeAspect="1" noChangeArrowheads="1"/>
          </p:cNvPicPr>
          <p:nvPr/>
        </p:nvPicPr>
        <p:blipFill>
          <a:blip r:embed="rId4"/>
          <a:srcRect/>
          <a:stretch>
            <a:fillRect/>
          </a:stretch>
        </p:blipFill>
        <p:spPr bwMode="auto">
          <a:xfrm>
            <a:off x="2643174" y="1785926"/>
            <a:ext cx="1928826" cy="1428760"/>
          </a:xfrm>
          <a:prstGeom prst="rect">
            <a:avLst/>
          </a:prstGeom>
          <a:noFill/>
        </p:spPr>
      </p:pic>
      <p:pic>
        <p:nvPicPr>
          <p:cNvPr id="2" name="0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643174" y="7173416"/>
            <a:ext cx="609600" cy="609600"/>
          </a:xfrm>
          <a:prstGeom prst="rect">
            <a:avLst/>
          </a:prstGeom>
        </p:spPr>
      </p:pic>
    </p:spTree>
    <p:extLst>
      <p:ext uri="{BB962C8B-B14F-4D97-AF65-F5344CB8AC3E}">
        <p14:creationId xmlns:p14="http://schemas.microsoft.com/office/powerpoint/2010/main" val="1271778689"/>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28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4356"/>
            <a:ext cx="8229600" cy="1143008"/>
          </a:xfrm>
        </p:spPr>
        <p:txBody>
          <a:bodyPr>
            <a:normAutofit fontScale="90000"/>
          </a:bodyPr>
          <a:lstStyle/>
          <a:p>
            <a:r>
              <a:rPr lang="fa-IR" dirty="0" smtClean="0">
                <a:cs typeface="B Yagut" pitchFamily="2" charset="-78"/>
              </a:rPr>
              <a:t>رعایت حقوق مراجعه کننده</a:t>
            </a:r>
            <a:br>
              <a:rPr lang="fa-IR" dirty="0" smtClean="0">
                <a:cs typeface="B Yagut" pitchFamily="2" charset="-78"/>
              </a:rPr>
            </a:br>
            <a:endParaRPr lang="fa-IR" dirty="0">
              <a:cs typeface="B Yagut" pitchFamily="2" charset="-78"/>
            </a:endParaRPr>
          </a:p>
        </p:txBody>
      </p:sp>
      <p:sp>
        <p:nvSpPr>
          <p:cNvPr id="3" name="Content Placeholder 2"/>
          <p:cNvSpPr>
            <a:spLocks noGrp="1"/>
          </p:cNvSpPr>
          <p:nvPr>
            <p:ph idx="1"/>
          </p:nvPr>
        </p:nvSpPr>
        <p:spPr>
          <a:xfrm>
            <a:off x="0" y="1571612"/>
            <a:ext cx="8820472" cy="4554551"/>
          </a:xfrm>
        </p:spPr>
        <p:txBody>
          <a:bodyPr>
            <a:normAutofit/>
          </a:bodyPr>
          <a:lstStyle/>
          <a:p>
            <a:endParaRPr lang="en-US" sz="2800" dirty="0" smtClean="0">
              <a:cs typeface="2  Yagut" pitchFamily="2" charset="-78"/>
            </a:endParaRPr>
          </a:p>
          <a:p>
            <a:pPr>
              <a:buNone/>
            </a:pPr>
            <a:r>
              <a:rPr lang="fa-IR" sz="2800" dirty="0" smtClean="0">
                <a:cs typeface="B Yagut" pitchFamily="2" charset="-78"/>
              </a:rPr>
              <a:t>رعایت حقوق باروری خانواده ها با این رویکرد که زوجـــین </a:t>
            </a:r>
            <a:endParaRPr lang="en-US" sz="2800" dirty="0" smtClean="0">
              <a:cs typeface="B Yagut" pitchFamily="2" charset="-78"/>
            </a:endParaRPr>
          </a:p>
          <a:p>
            <a:pPr>
              <a:buNone/>
            </a:pPr>
            <a:r>
              <a:rPr lang="fa-IR" sz="2800" dirty="0" smtClean="0">
                <a:cs typeface="B Yagut" pitchFamily="2" charset="-78"/>
              </a:rPr>
              <a:t>وخانواده ها آگاهانه وآزادانه درمورد تعداد وفاصله فرزند آوری</a:t>
            </a:r>
            <a:endParaRPr lang="en-US" sz="2800" dirty="0" smtClean="0">
              <a:cs typeface="B Yagut" pitchFamily="2" charset="-78"/>
            </a:endParaRPr>
          </a:p>
          <a:p>
            <a:pPr>
              <a:buNone/>
            </a:pPr>
            <a:r>
              <a:rPr lang="fa-IR" sz="2800" dirty="0" smtClean="0">
                <a:cs typeface="B Yagut" pitchFamily="2" charset="-78"/>
              </a:rPr>
              <a:t> تصمیم گیری کنند جزو استانداردهای مشاوره می باشد.عدم</a:t>
            </a:r>
            <a:endParaRPr lang="en-US" sz="2800" dirty="0" smtClean="0">
              <a:cs typeface="B Yagut" pitchFamily="2" charset="-78"/>
            </a:endParaRPr>
          </a:p>
          <a:p>
            <a:pPr>
              <a:buNone/>
            </a:pPr>
            <a:r>
              <a:rPr lang="fa-IR" sz="2800" dirty="0" smtClean="0">
                <a:cs typeface="B Yagut" pitchFamily="2" charset="-78"/>
              </a:rPr>
              <a:t> القائ در تصمــیم گیری،رعایــت عــدم قضاوت واینــکه به </a:t>
            </a:r>
            <a:endParaRPr lang="en-US" sz="2800" dirty="0" smtClean="0">
              <a:cs typeface="B Yagut" pitchFamily="2" charset="-78"/>
            </a:endParaRPr>
          </a:p>
          <a:p>
            <a:pPr>
              <a:buNone/>
            </a:pPr>
            <a:r>
              <a:rPr lang="fa-IR" sz="2800" dirty="0" smtClean="0">
                <a:cs typeface="B Yagut" pitchFamily="2" charset="-78"/>
              </a:rPr>
              <a:t>دورازعلایق شخصی،این خدمات به مراجعین ارائه گردد ،حائز </a:t>
            </a:r>
            <a:endParaRPr lang="en-US" sz="2800" dirty="0" smtClean="0">
              <a:cs typeface="B Yagut" pitchFamily="2" charset="-78"/>
            </a:endParaRPr>
          </a:p>
          <a:p>
            <a:pPr>
              <a:buNone/>
            </a:pPr>
            <a:r>
              <a:rPr lang="fa-IR" sz="2800" dirty="0" smtClean="0">
                <a:cs typeface="B Yagut" pitchFamily="2" charset="-78"/>
              </a:rPr>
              <a:t>اهمیت است.</a:t>
            </a:r>
          </a:p>
        </p:txBody>
      </p:sp>
      <p:pic>
        <p:nvPicPr>
          <p:cNvPr id="4" name="10.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555776" y="717341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7000"/>
    </mc:Choice>
    <mc:Fallback xmlns="">
      <p:transition spd="slow" advTm="3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36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 مشارکت مردان در برنامه باروری سالم </a:t>
            </a:r>
            <a:endParaRPr lang="en-US" sz="4000" dirty="0">
              <a:cs typeface="B Yagut" pitchFamily="2" charset="-78"/>
            </a:endParaRPr>
          </a:p>
        </p:txBody>
      </p:sp>
      <p:sp>
        <p:nvSpPr>
          <p:cNvPr id="3" name="Content Placeholder 2"/>
          <p:cNvSpPr>
            <a:spLocks noGrp="1"/>
          </p:cNvSpPr>
          <p:nvPr>
            <p:ph idx="1"/>
          </p:nvPr>
        </p:nvSpPr>
        <p:spPr/>
        <p:txBody>
          <a:bodyPr>
            <a:normAutofit/>
          </a:bodyPr>
          <a:lstStyle/>
          <a:p>
            <a:pPr marL="0" indent="0">
              <a:buNone/>
            </a:pPr>
            <a:endParaRPr lang="fa-IR" sz="2800" dirty="0" smtClean="0">
              <a:cs typeface="2  Yagut" pitchFamily="2" charset="-78"/>
            </a:endParaRPr>
          </a:p>
          <a:p>
            <a:pPr>
              <a:buNone/>
            </a:pPr>
            <a:r>
              <a:rPr lang="fa-IR" sz="2800" dirty="0" smtClean="0">
                <a:cs typeface="B Yagut" pitchFamily="2" charset="-78"/>
              </a:rPr>
              <a:t>مشارکت مردان در برنامه باروری سالم با دوعنوان مورد بررسی قرار می گیرد.</a:t>
            </a:r>
          </a:p>
          <a:p>
            <a:pPr>
              <a:buNone/>
            </a:pPr>
            <a:r>
              <a:rPr lang="fa-IR" sz="2800" dirty="0" smtClean="0">
                <a:cs typeface="B Yagut" pitchFamily="2" charset="-78"/>
              </a:rPr>
              <a:t>1-مشارکت در پیشگیری از بارداری های برنامه ریزی نشده وبارداری های پرخطر:</a:t>
            </a:r>
          </a:p>
          <a:p>
            <a:pPr>
              <a:buNone/>
            </a:pPr>
            <a:r>
              <a:rPr lang="fa-IR" sz="2800" dirty="0" smtClean="0">
                <a:cs typeface="B Yagut" pitchFamily="2" charset="-78"/>
              </a:rPr>
              <a:t>مورد فوق ارتباط نزدیکی با مشارکت آنهادر انتخاب نوع ونحوه روش جلوگیری از بارداری خواهد داشت.</a:t>
            </a:r>
          </a:p>
          <a:p>
            <a:endParaRPr lang="en-US" sz="2800" dirty="0">
              <a:cs typeface="2  Yagut" pitchFamily="2" charset="-78"/>
            </a:endParaRPr>
          </a:p>
        </p:txBody>
      </p:sp>
      <p:pic>
        <p:nvPicPr>
          <p:cNvPr id="4" name="1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411760" y="7317432"/>
            <a:ext cx="609600" cy="609600"/>
          </a:xfrm>
          <a:prstGeom prst="rect">
            <a:avLst/>
          </a:prstGeom>
        </p:spPr>
      </p:pic>
      <p:pic>
        <p:nvPicPr>
          <p:cNvPr id="5" name="Picture 4"/>
          <p:cNvPicPr/>
          <p:nvPr/>
        </p:nvPicPr>
        <p:blipFill>
          <a:blip r:embed="rId5">
            <a:extLst>
              <a:ext uri="{28A0092B-C50C-407E-A947-70E740481C1C}">
                <a14:useLocalDpi xmlns:a14="http://schemas.microsoft.com/office/drawing/2010/main" val="0"/>
              </a:ext>
            </a:extLst>
          </a:blip>
          <a:stretch>
            <a:fillRect/>
          </a:stretch>
        </p:blipFill>
        <p:spPr>
          <a:xfrm>
            <a:off x="611560" y="4653136"/>
            <a:ext cx="2664296" cy="202654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27000"/>
    </mc:Choice>
    <mc:Fallback xmlns="">
      <p:transition spd="slow" advClick="0" advTm="2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23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14282" y="1071546"/>
            <a:ext cx="8572560" cy="5054617"/>
          </a:xfrm>
        </p:spPr>
        <p:txBody>
          <a:bodyPr>
            <a:normAutofit/>
          </a:bodyPr>
          <a:lstStyle/>
          <a:p>
            <a:pPr>
              <a:buNone/>
            </a:pPr>
            <a:r>
              <a:rPr lang="fa-IR" sz="2800" dirty="0" smtClean="0">
                <a:cs typeface="2  Yagut" pitchFamily="2" charset="-78"/>
              </a:rPr>
              <a:t> 2</a:t>
            </a:r>
            <a:r>
              <a:rPr lang="fa-IR" sz="2800" dirty="0" smtClean="0">
                <a:cs typeface="B Yagut" pitchFamily="2" charset="-78"/>
              </a:rPr>
              <a:t>-مشارکت مردان در سلامت بارداری وسلامت مادر وکودک:</a:t>
            </a:r>
          </a:p>
          <a:p>
            <a:r>
              <a:rPr lang="fa-IR" sz="2800" dirty="0" smtClean="0">
                <a:cs typeface="B Yagut" pitchFamily="2" charset="-78"/>
              </a:rPr>
              <a:t>  ازدیدگاه مادران باردارافزایش انتظارات آنهاونیازبه حمایت از سوی مردان دلیلی برای نیاز به مشارکت همسران آنهاست.</a:t>
            </a:r>
            <a:endParaRPr lang="en-US" sz="2800" dirty="0" smtClean="0">
              <a:cs typeface="B Yagut" pitchFamily="2" charset="-78"/>
            </a:endParaRPr>
          </a:p>
          <a:p>
            <a:endParaRPr lang="fa-IR" sz="2800" dirty="0" smtClean="0">
              <a:cs typeface="B Yagut" pitchFamily="2" charset="-78"/>
            </a:endParaRPr>
          </a:p>
          <a:p>
            <a:r>
              <a:rPr lang="fa-IR" sz="2800" dirty="0" smtClean="0">
                <a:cs typeface="B Yagut" pitchFamily="2" charset="-78"/>
              </a:rPr>
              <a:t>   ازنظرارائه دهندگان خدمت هم مشارکت مردان باعث بهبود کیفیت مراقبتها،درک نیازهای بهداشتی زنان وتسهیل پذیرش مراقبتهایی چون سونوگرافی ومراجعه به پزشک خواهد شد.</a:t>
            </a:r>
            <a:endParaRPr lang="en-US" sz="2800" dirty="0">
              <a:cs typeface="B Yagut" pitchFamily="2" charset="-78"/>
            </a:endParaRPr>
          </a:p>
        </p:txBody>
      </p:sp>
      <p:pic>
        <p:nvPicPr>
          <p:cNvPr id="2" name="1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563888" y="7173416"/>
            <a:ext cx="609600" cy="609600"/>
          </a:xfrm>
          <a:prstGeom prst="rect">
            <a:avLst/>
          </a:prstGeom>
        </p:spPr>
      </p:pic>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7001" y="4489450"/>
            <a:ext cx="3646487" cy="2116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advClick="0" advTm="38000"/>
    </mc:Choice>
    <mc:Fallback xmlns="">
      <p:transition spd="slow" advClick="0" advTm="3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38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mar\Desktop\IMG-20200513-WA0004.jpg"/>
          <p:cNvPicPr>
            <a:picLocks noChangeAspect="1" noChangeArrowheads="1"/>
          </p:cNvPicPr>
          <p:nvPr/>
        </p:nvPicPr>
        <p:blipFill>
          <a:blip r:embed="rId4"/>
          <a:srcRect/>
          <a:stretch>
            <a:fillRect/>
          </a:stretch>
        </p:blipFill>
        <p:spPr bwMode="auto">
          <a:xfrm>
            <a:off x="357158" y="214290"/>
            <a:ext cx="8391306" cy="6357982"/>
          </a:xfrm>
          <a:prstGeom prst="rect">
            <a:avLst/>
          </a:prstGeom>
          <a:noFill/>
        </p:spPr>
      </p:pic>
      <p:pic>
        <p:nvPicPr>
          <p:cNvPr id="2" name="1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195736" y="753345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خلاصه ونتیجه گیری</a:t>
            </a:r>
            <a:endParaRPr lang="en-US" sz="4000" dirty="0">
              <a:cs typeface="B Yagut" pitchFamily="2" charset="-78"/>
            </a:endParaRPr>
          </a:p>
        </p:txBody>
      </p:sp>
      <p:sp>
        <p:nvSpPr>
          <p:cNvPr id="3" name="Content Placeholder 2"/>
          <p:cNvSpPr>
            <a:spLocks noGrp="1"/>
          </p:cNvSpPr>
          <p:nvPr>
            <p:ph idx="1"/>
          </p:nvPr>
        </p:nvSpPr>
        <p:spPr>
          <a:xfrm>
            <a:off x="107504" y="1600200"/>
            <a:ext cx="8928992" cy="4525963"/>
          </a:xfrm>
        </p:spPr>
        <p:txBody>
          <a:bodyPr>
            <a:normAutofit lnSpcReduction="10000"/>
          </a:bodyPr>
          <a:lstStyle/>
          <a:p>
            <a:pPr lvl="0">
              <a:buNone/>
            </a:pPr>
            <a:r>
              <a:rPr lang="fa-IR" sz="2800" dirty="0" smtClean="0">
                <a:cs typeface="B Yagut" pitchFamily="2" charset="-78"/>
              </a:rPr>
              <a:t>بااجرای یک آموزش صحیح مراجعه کننده احساس می کند فعالانه در اتخاذ تصمیم برای باروری و فرزندآوری خود، دخیل بوده است و</a:t>
            </a:r>
            <a:endParaRPr lang="en-US" sz="2800" dirty="0" smtClean="0">
              <a:cs typeface="B Yagut" pitchFamily="2" charset="-78"/>
            </a:endParaRPr>
          </a:p>
          <a:p>
            <a:pPr lvl="0">
              <a:buNone/>
            </a:pPr>
            <a:r>
              <a:rPr lang="fa-IR" sz="2800" dirty="0" smtClean="0">
                <a:cs typeface="B Yagut" pitchFamily="2" charset="-78"/>
              </a:rPr>
              <a:t>نهایت رضایت را از دریافت خدمات باروری سالم و فرزند آوری دارد.</a:t>
            </a:r>
            <a:endParaRPr lang="en-US" sz="2800" dirty="0" smtClean="0">
              <a:cs typeface="B Yagut" pitchFamily="2" charset="-78"/>
            </a:endParaRPr>
          </a:p>
          <a:p>
            <a:pPr lvl="0">
              <a:buNone/>
            </a:pPr>
            <a:r>
              <a:rPr lang="fa-IR" sz="2800" dirty="0" smtClean="0">
                <a:cs typeface="B Yagut" pitchFamily="2" charset="-78"/>
              </a:rPr>
              <a:t> هم چنین بهره مندی مداوم مراجعه کننده از خدمات فرزندآوری و باروری تضمین می گردد.</a:t>
            </a:r>
          </a:p>
          <a:p>
            <a:pPr>
              <a:buNone/>
            </a:pPr>
            <a:r>
              <a:rPr lang="fa-IR" sz="2800" dirty="0" smtClean="0">
                <a:cs typeface="B Yagut" pitchFamily="2" charset="-78"/>
              </a:rPr>
              <a:t>مشارکت مردان دربرنامه باروری سالم ازاهمیت ویژه ای برخوردار است و به دوصورت ممکن می شود:</a:t>
            </a:r>
          </a:p>
          <a:p>
            <a:pPr>
              <a:buNone/>
            </a:pPr>
            <a:r>
              <a:rPr lang="fa-IR" sz="2800" dirty="0" smtClean="0">
                <a:cs typeface="B Yagut" pitchFamily="2" charset="-78"/>
              </a:rPr>
              <a:t> 1- مشارکت در ارائه خدمات مراقبت باروری ویژه در زنان واجد شرایط با اولویت در امرآموزش و  مشاوره فرزند آوری </a:t>
            </a:r>
          </a:p>
          <a:p>
            <a:pPr>
              <a:buNone/>
            </a:pPr>
            <a:r>
              <a:rPr lang="fa-IR" sz="2800" dirty="0" smtClean="0">
                <a:cs typeface="B Yagut" pitchFamily="2" charset="-78"/>
              </a:rPr>
              <a:t> 2-مشارکت مردان در سلامت بارداری وسلامت مادر وکودک</a:t>
            </a:r>
          </a:p>
          <a:p>
            <a:pPr>
              <a:buNone/>
            </a:pPr>
            <a:endParaRPr lang="fa-IR" sz="2800" dirty="0" smtClean="0">
              <a:cs typeface="2  Yagut" pitchFamily="2" charset="-78"/>
            </a:endParaRPr>
          </a:p>
          <a:p>
            <a:endParaRPr lang="fa-IR" sz="2800" dirty="0" smtClean="0">
              <a:cs typeface="2  Yagut" pitchFamily="2" charset="-78"/>
            </a:endParaRPr>
          </a:p>
          <a:p>
            <a:endParaRPr lang="en-US" dirty="0"/>
          </a:p>
        </p:txBody>
      </p:sp>
      <p:pic>
        <p:nvPicPr>
          <p:cNvPr id="4" name="1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915816" y="717341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55000"/>
    </mc:Choice>
    <mc:Fallback xmlns="">
      <p:transition spd="slow" advClick="0" advTm="5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6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پرسش وتمرین</a:t>
            </a:r>
            <a:endParaRPr lang="en-US" sz="4000" dirty="0">
              <a:cs typeface="B Yagut" pitchFamily="2" charset="-78"/>
            </a:endParaRPr>
          </a:p>
        </p:txBody>
      </p:sp>
      <p:sp>
        <p:nvSpPr>
          <p:cNvPr id="3" name="Content Placeholder 2"/>
          <p:cNvSpPr>
            <a:spLocks noGrp="1"/>
          </p:cNvSpPr>
          <p:nvPr>
            <p:ph idx="1"/>
          </p:nvPr>
        </p:nvSpPr>
        <p:spPr>
          <a:xfrm>
            <a:off x="457200" y="1214422"/>
            <a:ext cx="8229600" cy="4911741"/>
          </a:xfrm>
        </p:spPr>
        <p:txBody>
          <a:bodyPr>
            <a:normAutofit/>
          </a:bodyPr>
          <a:lstStyle/>
          <a:p>
            <a:pPr>
              <a:buNone/>
            </a:pPr>
            <a:endParaRPr lang="fa-IR" sz="2000" dirty="0" smtClean="0">
              <a:cs typeface="2  Yagut" pitchFamily="2" charset="-78"/>
            </a:endParaRPr>
          </a:p>
          <a:p>
            <a:pPr>
              <a:buNone/>
            </a:pPr>
            <a:r>
              <a:rPr lang="fa-IR" sz="2800" dirty="0" smtClean="0">
                <a:cs typeface="B Yagut" pitchFamily="2" charset="-78"/>
              </a:rPr>
              <a:t>1</a:t>
            </a:r>
            <a:r>
              <a:rPr lang="en-US" sz="2800" dirty="0" smtClean="0">
                <a:cs typeface="B Yagut" pitchFamily="2" charset="-78"/>
              </a:rPr>
              <a:t> </a:t>
            </a:r>
            <a:r>
              <a:rPr lang="fa-IR" sz="2800" dirty="0" smtClean="0">
                <a:cs typeface="B Yagut" pitchFamily="2" charset="-78"/>
              </a:rPr>
              <a:t>– چگونه افراد را جهت استفاده ازآموزشهای ارائه شده، توجیه نمایید؟</a:t>
            </a:r>
          </a:p>
          <a:p>
            <a:pPr>
              <a:buNone/>
            </a:pPr>
            <a:endParaRPr lang="fa-IR" sz="2800" dirty="0" smtClean="0">
              <a:cs typeface="B Yagut" pitchFamily="2" charset="-78"/>
            </a:endParaRPr>
          </a:p>
          <a:p>
            <a:pPr>
              <a:buNone/>
            </a:pPr>
            <a:r>
              <a:rPr lang="fa-IR" sz="2800" dirty="0" smtClean="0">
                <a:cs typeface="B Yagut" pitchFamily="2" charset="-78"/>
              </a:rPr>
              <a:t>2-</a:t>
            </a:r>
            <a:r>
              <a:rPr lang="en-US" sz="2800" dirty="0" smtClean="0">
                <a:cs typeface="B Yagut" pitchFamily="2" charset="-78"/>
              </a:rPr>
              <a:t> </a:t>
            </a:r>
            <a:r>
              <a:rPr lang="fa-IR" sz="2800" dirty="0" smtClean="0">
                <a:cs typeface="B Yagut" pitchFamily="2" charset="-78"/>
              </a:rPr>
              <a:t>چگونگی آموزش به روستائیان درزمینه خدمات مراقبت باروری ویژه در زنان واجد شرایط پزشکی را توضیح دهید؟</a:t>
            </a:r>
          </a:p>
          <a:p>
            <a:pPr>
              <a:buNone/>
            </a:pPr>
            <a:endParaRPr lang="fa-IR" sz="2800" dirty="0" smtClean="0">
              <a:cs typeface="B Yagut" pitchFamily="2" charset="-78"/>
            </a:endParaRPr>
          </a:p>
          <a:p>
            <a:pPr>
              <a:buNone/>
            </a:pPr>
            <a:r>
              <a:rPr lang="fa-IR" sz="2800" dirty="0" smtClean="0">
                <a:cs typeface="B Yagut" pitchFamily="2" charset="-78"/>
              </a:rPr>
              <a:t>3-به صورت ایفای نقش راههای مشارکت مردان دربرنامه باروری سالم را توضیح </a:t>
            </a:r>
            <a:r>
              <a:rPr lang="fa-IR" sz="2800" smtClean="0">
                <a:cs typeface="B Yagut" pitchFamily="2" charset="-78"/>
              </a:rPr>
              <a:t>دهید؟</a:t>
            </a:r>
            <a:endParaRPr lang="fa-IR" sz="2800" dirty="0" smtClean="0">
              <a:cs typeface="B Yagut" pitchFamily="2" charset="-78"/>
            </a:endParaRPr>
          </a:p>
          <a:p>
            <a:endParaRPr lang="fa-IR" sz="5900" dirty="0" smtClean="0">
              <a:cs typeface="2  Yagut" pitchFamily="2" charset="-78"/>
            </a:endParaRPr>
          </a:p>
          <a:p>
            <a:endParaRPr lang="fa-IR" sz="5900" dirty="0" smtClean="0">
              <a:cs typeface="2  Yagut" pitchFamily="2" charset="-78"/>
            </a:endParaRPr>
          </a:p>
          <a:p>
            <a:endParaRPr lang="fa-IR" sz="5900" dirty="0" smtClean="0"/>
          </a:p>
          <a:p>
            <a:endParaRPr lang="en-US" dirty="0"/>
          </a:p>
        </p:txBody>
      </p:sp>
      <p:pic>
        <p:nvPicPr>
          <p:cNvPr id="4" name="1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347864" y="70294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8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39784"/>
          </a:xfrm>
        </p:spPr>
        <p:txBody>
          <a:bodyPr/>
          <a:lstStyle/>
          <a:p>
            <a:r>
              <a:rPr lang="fa-IR" sz="4000" dirty="0" smtClean="0">
                <a:cs typeface="B Yagut" pitchFamily="2" charset="-78"/>
              </a:rPr>
              <a:t>منابع</a:t>
            </a:r>
            <a:endParaRPr lang="en-US" sz="4000" dirty="0">
              <a:cs typeface="B Yagut" pitchFamily="2" charset="-78"/>
            </a:endParaRPr>
          </a:p>
        </p:txBody>
      </p:sp>
      <p:sp>
        <p:nvSpPr>
          <p:cNvPr id="3" name="Content Placeholder 2"/>
          <p:cNvSpPr>
            <a:spLocks noGrp="1"/>
          </p:cNvSpPr>
          <p:nvPr>
            <p:ph idx="1"/>
          </p:nvPr>
        </p:nvSpPr>
        <p:spPr>
          <a:xfrm>
            <a:off x="0" y="1071546"/>
            <a:ext cx="9144000" cy="5429288"/>
          </a:xfrm>
        </p:spPr>
        <p:txBody>
          <a:bodyPr>
            <a:normAutofit lnSpcReduction="10000"/>
          </a:bodyPr>
          <a:lstStyle/>
          <a:p>
            <a:endParaRPr lang="en-US" sz="2800" dirty="0" smtClean="0">
              <a:cs typeface="2  Yagut" pitchFamily="2" charset="-78"/>
            </a:endParaRPr>
          </a:p>
          <a:p>
            <a:r>
              <a:rPr lang="fa-IR" sz="2800" dirty="0" smtClean="0">
                <a:cs typeface="B Yagut" pitchFamily="2" charset="-78"/>
              </a:rPr>
              <a:t>علیمرادی،ز/سیمبر،م.جلب مشارکت مردان درحوزه باروری وجنسی </a:t>
            </a:r>
          </a:p>
          <a:p>
            <a:pPr marL="0" indent="0">
              <a:buNone/>
            </a:pPr>
            <a:r>
              <a:rPr lang="fa-IR" sz="2800" dirty="0">
                <a:cs typeface="B Yagut" pitchFamily="2" charset="-78"/>
              </a:rPr>
              <a:t> </a:t>
            </a:r>
            <a:r>
              <a:rPr lang="fa-IR" sz="2800" dirty="0" smtClean="0">
                <a:cs typeface="B Yagut" pitchFamily="2" charset="-78"/>
              </a:rPr>
              <a:t>   سال 1393</a:t>
            </a:r>
          </a:p>
          <a:p>
            <a:r>
              <a:rPr lang="fa-IR" sz="2800" dirty="0" smtClean="0">
                <a:cs typeface="B Yagut" pitchFamily="2" charset="-78"/>
              </a:rPr>
              <a:t>بسته مراقبت های ادغام یافته باروری سالم و جمعیت-دفتر سلامت خانواده ، جمعیت و مدارس  ویژه مراقب سلامت 1398</a:t>
            </a:r>
          </a:p>
          <a:p>
            <a:pPr marL="0" indent="0">
              <a:buNone/>
            </a:pPr>
            <a:endParaRPr lang="fa-IR" sz="2800" dirty="0" smtClean="0">
              <a:cs typeface="B Yagut" pitchFamily="2" charset="-78"/>
            </a:endParaRPr>
          </a:p>
          <a:p>
            <a:r>
              <a:rPr lang="fa-IR" sz="2800" dirty="0" smtClean="0">
                <a:cs typeface="B Yagut" pitchFamily="2" charset="-78"/>
              </a:rPr>
              <a:t>دستورالعمل کشوری ارایه  خدمات مراقبت باروری ویژه 1398</a:t>
            </a:r>
          </a:p>
          <a:p>
            <a:pPr marL="0" indent="0">
              <a:buNone/>
            </a:pPr>
            <a:endParaRPr lang="fa-IR" sz="2800" dirty="0" smtClean="0">
              <a:cs typeface="B Yagut" pitchFamily="2" charset="-78"/>
            </a:endParaRPr>
          </a:p>
          <a:p>
            <a:r>
              <a:rPr lang="fa-IR" sz="2800" dirty="0" smtClean="0">
                <a:cs typeface="B Yagut" pitchFamily="2" charset="-78"/>
              </a:rPr>
              <a:t>مجموعه کتب آموزش بهورزی –سلامت باروری-ویرایش 1398</a:t>
            </a:r>
          </a:p>
          <a:p>
            <a:pPr marL="0" indent="0">
              <a:buNone/>
            </a:pPr>
            <a:endParaRPr lang="fa-IR" sz="2800" dirty="0" smtClean="0">
              <a:cs typeface="B Yagut" pitchFamily="2" charset="-78"/>
            </a:endParaRPr>
          </a:p>
          <a:p>
            <a:r>
              <a:rPr lang="fa-IR" sz="2800" dirty="0" smtClean="0">
                <a:cs typeface="B Yagut" pitchFamily="2" charset="-78"/>
              </a:rPr>
              <a:t>مجموعه کتب آموزش بهورزی-آموزش سلامت–ویرایش 1397</a:t>
            </a:r>
          </a:p>
          <a:p>
            <a:endParaRPr lang="en-US" sz="2800" dirty="0">
              <a:cs typeface="2  Yagut" pitchFamily="2" charset="-78"/>
            </a:endParaRPr>
          </a:p>
        </p:txBody>
      </p:sp>
      <p:pic>
        <p:nvPicPr>
          <p:cNvPr id="4" name="1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275856" y="738944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52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467544" y="1447800"/>
            <a:ext cx="8280920" cy="1470025"/>
          </a:xfrm>
        </p:spPr>
        <p:txBody>
          <a:bodyPr>
            <a:normAutofit/>
          </a:bodyPr>
          <a:lstStyle/>
          <a:p>
            <a:pPr rtl="1"/>
            <a:r>
              <a:rPr lang="fa-IR" sz="3200" dirty="0" smtClean="0">
                <a:cs typeface="B Yagut" panose="00000400000000000000" pitchFamily="2" charset="-78"/>
              </a:rPr>
              <a:t> لطفاً نظرات و پیشنهادات خود پیرامون این </a:t>
            </a:r>
            <a:br>
              <a:rPr lang="fa-IR" sz="3200" dirty="0" smtClean="0">
                <a:cs typeface="B Yagut" panose="00000400000000000000" pitchFamily="2" charset="-78"/>
              </a:rPr>
            </a:br>
            <a:r>
              <a:rPr lang="fa-IR" sz="3200" dirty="0" smtClean="0">
                <a:cs typeface="B Yagut" panose="00000400000000000000" pitchFamily="2" charset="-78"/>
              </a:rPr>
              <a:t>بسته آموزشی را به آدرس زیر ارسال کنید</a:t>
            </a:r>
            <a:endParaRPr lang="en-US" sz="3200" dirty="0">
              <a:cs typeface="B Yagut" panose="00000400000000000000" pitchFamily="2" charset="-78"/>
            </a:endParaRPr>
          </a:p>
        </p:txBody>
      </p:sp>
      <p:sp>
        <p:nvSpPr>
          <p:cNvPr id="5" name="Subtitle 4"/>
          <p:cNvSpPr>
            <a:spLocks noGrp="1"/>
          </p:cNvSpPr>
          <p:nvPr>
            <p:ph type="subTitle" idx="1"/>
          </p:nvPr>
        </p:nvSpPr>
        <p:spPr>
          <a:xfrm>
            <a:off x="1371600" y="3200400"/>
            <a:ext cx="6400800" cy="1752600"/>
          </a:xfrm>
        </p:spPr>
        <p:txBody>
          <a:bodyPr>
            <a:normAutofit/>
          </a:bodyPr>
          <a:lstStyle/>
          <a:p>
            <a:r>
              <a:rPr lang="en-US" sz="3600" dirty="0" smtClean="0">
                <a:solidFill>
                  <a:schemeClr val="tx1"/>
                </a:solidFill>
                <a:cs typeface="B Yagut" pitchFamily="2" charset="-78"/>
              </a:rPr>
              <a:t>behdasht@guoms.ac.ir</a:t>
            </a:r>
          </a:p>
          <a:p>
            <a:pPr rtl="1"/>
            <a:r>
              <a:rPr lang="fa-IR" dirty="0" smtClean="0">
                <a:solidFill>
                  <a:schemeClr val="tx1"/>
                </a:solidFill>
                <a:cs typeface="B Yagut" panose="00000400000000000000" pitchFamily="2" charset="-78"/>
              </a:rPr>
              <a:t> </a:t>
            </a:r>
          </a:p>
        </p:txBody>
      </p:sp>
      <p:pic>
        <p:nvPicPr>
          <p:cNvPr id="2" name="1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491880" y="7461448"/>
            <a:ext cx="609600" cy="609600"/>
          </a:xfrm>
          <a:prstGeom prst="rect">
            <a:avLst/>
          </a:prstGeom>
        </p:spPr>
      </p:pic>
    </p:spTree>
    <p:extLst>
      <p:ext uri="{BB962C8B-B14F-4D97-AF65-F5344CB8AC3E}">
        <p14:creationId xmlns:p14="http://schemas.microsoft.com/office/powerpoint/2010/main" val="2963053476"/>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7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4294967295"/>
          </p:nvPr>
        </p:nvSpPr>
        <p:spPr>
          <a:xfrm>
            <a:off x="214282" y="1000108"/>
            <a:ext cx="8643998" cy="5126055"/>
          </a:xfrm>
        </p:spPr>
        <p:txBody>
          <a:bodyPr>
            <a:normAutofit/>
          </a:bodyPr>
          <a:lstStyle/>
          <a:p>
            <a:pPr algn="ctr">
              <a:buNone/>
            </a:pPr>
            <a:endParaRPr lang="fa-IR" sz="4000" dirty="0" smtClean="0">
              <a:cs typeface="B Yagut" pitchFamily="2" charset="-78"/>
            </a:endParaRPr>
          </a:p>
          <a:p>
            <a:pPr algn="ctr">
              <a:buNone/>
            </a:pPr>
            <a:r>
              <a:rPr lang="fa-IR" sz="4000" dirty="0" smtClean="0">
                <a:cs typeface="B Yagut" pitchFamily="2" charset="-78"/>
              </a:rPr>
              <a:t> نحوه آموزش به روستائیان</a:t>
            </a:r>
            <a:endParaRPr lang="en-US" sz="4000" dirty="0" smtClean="0">
              <a:cs typeface="B Yagut" pitchFamily="2" charset="-78"/>
            </a:endParaRPr>
          </a:p>
          <a:p>
            <a:pPr algn="ctr">
              <a:buNone/>
            </a:pPr>
            <a:r>
              <a:rPr lang="fa-IR" sz="4000" dirty="0" smtClean="0">
                <a:cs typeface="B Yagut" pitchFamily="2" charset="-78"/>
              </a:rPr>
              <a:t> وجلب مشارکت</a:t>
            </a:r>
            <a:r>
              <a:rPr lang="en-US" sz="4000" dirty="0" smtClean="0">
                <a:cs typeface="B Yagut" pitchFamily="2" charset="-78"/>
              </a:rPr>
              <a:t> </a:t>
            </a:r>
            <a:r>
              <a:rPr lang="fa-IR" sz="4000" dirty="0" smtClean="0">
                <a:cs typeface="B Yagut" pitchFamily="2" charset="-78"/>
              </a:rPr>
              <a:t>مردان برای انجام اقدامات سلامت باروری</a:t>
            </a:r>
            <a:endParaRPr lang="en-US" sz="4000" dirty="0" smtClean="0">
              <a:cs typeface="B Yagut" pitchFamily="2" charset="-78"/>
            </a:endParaRPr>
          </a:p>
          <a:p>
            <a:pPr algn="ctr">
              <a:buNone/>
            </a:pPr>
            <a:endParaRPr lang="en-US" sz="4000" dirty="0" smtClean="0">
              <a:cs typeface="B Yagut" pitchFamily="2" charset="-78"/>
            </a:endParaRPr>
          </a:p>
          <a:p>
            <a:pPr algn="ctr">
              <a:buNone/>
            </a:pPr>
            <a:r>
              <a:rPr lang="fa-IR" sz="4000" dirty="0" smtClean="0">
                <a:cs typeface="B Yagut" pitchFamily="2" charset="-78"/>
              </a:rPr>
              <a:t>سلامت باروری</a:t>
            </a:r>
            <a:endParaRPr lang="en-US" sz="4000" dirty="0">
              <a:cs typeface="B Yagut" pitchFamily="2" charset="-78"/>
            </a:endParaRPr>
          </a:p>
        </p:txBody>
      </p:sp>
      <p:pic>
        <p:nvPicPr>
          <p:cNvPr id="2" name="0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123728" y="7317432"/>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11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اهداف آموزشی</a:t>
            </a:r>
            <a:endParaRPr lang="fa-IR" sz="4000" dirty="0">
              <a:cs typeface="B Yagut" pitchFamily="2" charset="-78"/>
            </a:endParaRPr>
          </a:p>
        </p:txBody>
      </p:sp>
      <p:sp>
        <p:nvSpPr>
          <p:cNvPr id="3" name="Content Placeholder 2"/>
          <p:cNvSpPr>
            <a:spLocks noGrp="1"/>
          </p:cNvSpPr>
          <p:nvPr>
            <p:ph idx="1"/>
          </p:nvPr>
        </p:nvSpPr>
        <p:spPr>
          <a:xfrm>
            <a:off x="-36512" y="1600200"/>
            <a:ext cx="9180512" cy="4525963"/>
          </a:xfrm>
        </p:spPr>
        <p:txBody>
          <a:bodyPr/>
          <a:lstStyle/>
          <a:p>
            <a:pPr>
              <a:buNone/>
            </a:pPr>
            <a:r>
              <a:rPr lang="en-US" sz="2800" dirty="0" smtClean="0">
                <a:cs typeface="B Yagut" pitchFamily="2" charset="-78"/>
              </a:rPr>
              <a:t>   </a:t>
            </a:r>
            <a:r>
              <a:rPr lang="fa-IR" sz="2800" dirty="0" smtClean="0">
                <a:cs typeface="B Yagut" pitchFamily="2" charset="-78"/>
              </a:rPr>
              <a:t>انتظار می رود درپایان این فصل فراگیربتواند:</a:t>
            </a:r>
          </a:p>
          <a:p>
            <a:pPr>
              <a:buNone/>
            </a:pPr>
            <a:r>
              <a:rPr lang="en-US" sz="2800" dirty="0" smtClean="0">
                <a:cs typeface="B Yagut" pitchFamily="2" charset="-78"/>
              </a:rPr>
              <a:t> </a:t>
            </a:r>
            <a:r>
              <a:rPr lang="fa-IR" sz="2400" dirty="0" smtClean="0">
                <a:cs typeface="B Yagut" pitchFamily="2" charset="-78"/>
              </a:rPr>
              <a:t>1-نحوه آموزش به روستائیان درزمینه خدمات مراقبت باروری ویژه در زنـــان</a:t>
            </a:r>
          </a:p>
          <a:p>
            <a:pPr>
              <a:buNone/>
            </a:pPr>
            <a:r>
              <a:rPr lang="fa-IR" sz="2400" dirty="0" smtClean="0">
                <a:cs typeface="B Yagut" pitchFamily="2" charset="-78"/>
              </a:rPr>
              <a:t> واجد شرایط پزشکی را توضیح دهد.</a:t>
            </a:r>
          </a:p>
          <a:p>
            <a:pPr>
              <a:buNone/>
            </a:pPr>
            <a:endParaRPr lang="fa-IR" sz="2400" dirty="0" smtClean="0">
              <a:cs typeface="B Yagut" pitchFamily="2" charset="-78"/>
            </a:endParaRPr>
          </a:p>
          <a:p>
            <a:pPr>
              <a:buNone/>
            </a:pPr>
            <a:r>
              <a:rPr lang="fa-IR" sz="2400" dirty="0" smtClean="0">
                <a:cs typeface="B Yagut" pitchFamily="2" charset="-78"/>
              </a:rPr>
              <a:t>2</a:t>
            </a:r>
            <a:r>
              <a:rPr lang="en-US" sz="2400" dirty="0" smtClean="0">
                <a:cs typeface="B Yagut" pitchFamily="2" charset="-78"/>
              </a:rPr>
              <a:t> </a:t>
            </a:r>
            <a:r>
              <a:rPr lang="fa-IR" sz="2400" dirty="0" smtClean="0">
                <a:cs typeface="B Yagut" pitchFamily="2" charset="-78"/>
              </a:rPr>
              <a:t>–قادر باشداصول ونکات لازم در ارائه آموزشها به روستائیان</a:t>
            </a:r>
            <a:r>
              <a:rPr lang="en-US" sz="2400" dirty="0" smtClean="0">
                <a:cs typeface="B Yagut" pitchFamily="2" charset="-78"/>
              </a:rPr>
              <a:t> </a:t>
            </a:r>
            <a:r>
              <a:rPr lang="fa-IR" sz="2400" dirty="0" smtClean="0">
                <a:cs typeface="B Yagut" pitchFamily="2" charset="-78"/>
              </a:rPr>
              <a:t> را تشریح نماید.</a:t>
            </a:r>
          </a:p>
          <a:p>
            <a:pPr>
              <a:buNone/>
            </a:pPr>
            <a:endParaRPr lang="fa-IR" sz="2400" dirty="0" smtClean="0">
              <a:cs typeface="B Yagut" pitchFamily="2" charset="-78"/>
            </a:endParaRPr>
          </a:p>
          <a:p>
            <a:pPr>
              <a:buNone/>
            </a:pPr>
            <a:r>
              <a:rPr lang="fa-IR" sz="2400" dirty="0" smtClean="0">
                <a:cs typeface="B Yagut" pitchFamily="2" charset="-78"/>
              </a:rPr>
              <a:t>3</a:t>
            </a:r>
            <a:r>
              <a:rPr lang="en-US" sz="2400" dirty="0" smtClean="0">
                <a:cs typeface="B Yagut" pitchFamily="2" charset="-78"/>
              </a:rPr>
              <a:t> </a:t>
            </a:r>
            <a:r>
              <a:rPr lang="fa-IR" sz="2400" dirty="0" smtClean="0">
                <a:cs typeface="B Yagut" pitchFamily="2" charset="-78"/>
              </a:rPr>
              <a:t>-  روشهای</a:t>
            </a:r>
            <a:r>
              <a:rPr lang="en-US" sz="2400" dirty="0" smtClean="0">
                <a:cs typeface="B Yagut" pitchFamily="2" charset="-78"/>
              </a:rPr>
              <a:t> </a:t>
            </a:r>
            <a:r>
              <a:rPr lang="fa-IR" sz="2400" dirty="0" smtClean="0">
                <a:cs typeface="B Yagut" pitchFamily="2" charset="-78"/>
              </a:rPr>
              <a:t>چگونگی مشارکت مردان در برنامه باروری سالم را توضیح دهد.</a:t>
            </a:r>
          </a:p>
          <a:p>
            <a:endParaRPr lang="fa-IR" dirty="0"/>
          </a:p>
        </p:txBody>
      </p:sp>
      <p:pic>
        <p:nvPicPr>
          <p:cNvPr id="4" name="0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915816" y="7101408"/>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28000"/>
    </mc:Choice>
    <mc:Fallback xmlns="">
      <p:transition spd="slow" advClick="0"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86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cs typeface="B Yagut" pitchFamily="2" charset="-78"/>
              </a:rPr>
              <a:t>فهرست عناوین</a:t>
            </a:r>
            <a:br>
              <a:rPr lang="fa-IR" dirty="0" smtClean="0">
                <a:cs typeface="B Yagut" pitchFamily="2" charset="-78"/>
              </a:rPr>
            </a:br>
            <a:endParaRPr lang="en-US" dirty="0">
              <a:cs typeface="B Yagut" pitchFamily="2" charset="-78"/>
            </a:endParaRPr>
          </a:p>
        </p:txBody>
      </p:sp>
      <p:sp>
        <p:nvSpPr>
          <p:cNvPr id="3" name="Content Placeholder 2"/>
          <p:cNvSpPr>
            <a:spLocks noGrp="1"/>
          </p:cNvSpPr>
          <p:nvPr>
            <p:ph idx="1"/>
          </p:nvPr>
        </p:nvSpPr>
        <p:spPr/>
        <p:txBody>
          <a:bodyPr>
            <a:normAutofit lnSpcReduction="10000"/>
          </a:bodyPr>
          <a:lstStyle/>
          <a:p>
            <a:r>
              <a:rPr lang="fa-IR" sz="2800" dirty="0" smtClean="0">
                <a:cs typeface="B Yagut" pitchFamily="2" charset="-78"/>
              </a:rPr>
              <a:t>مقدمه</a:t>
            </a:r>
          </a:p>
          <a:p>
            <a:endParaRPr lang="fa-IR" sz="2800" dirty="0" smtClean="0">
              <a:cs typeface="B Yagut" pitchFamily="2" charset="-78"/>
            </a:endParaRPr>
          </a:p>
          <a:p>
            <a:r>
              <a:rPr lang="fa-IR" sz="2800" dirty="0" smtClean="0">
                <a:cs typeface="B Yagut" pitchFamily="2" charset="-78"/>
              </a:rPr>
              <a:t>حداقل ویژگیهای فرد ارائه دهنده خدمت</a:t>
            </a:r>
          </a:p>
          <a:p>
            <a:endParaRPr lang="fa-IR" sz="2800" dirty="0" smtClean="0">
              <a:cs typeface="B Yagut" pitchFamily="2" charset="-78"/>
            </a:endParaRPr>
          </a:p>
          <a:p>
            <a:r>
              <a:rPr lang="fa-IR" sz="2800" dirty="0" smtClean="0">
                <a:cs typeface="B Yagut" pitchFamily="2" charset="-78"/>
              </a:rPr>
              <a:t>ویژگیهای مکان آموزش</a:t>
            </a:r>
          </a:p>
          <a:p>
            <a:endParaRPr lang="fa-IR" sz="2800" dirty="0" smtClean="0">
              <a:cs typeface="B Yagut" pitchFamily="2" charset="-78"/>
            </a:endParaRPr>
          </a:p>
          <a:p>
            <a:r>
              <a:rPr lang="fa-IR" sz="2800" dirty="0" smtClean="0">
                <a:cs typeface="B Yagut" pitchFamily="2" charset="-78"/>
              </a:rPr>
              <a:t>رعایت حقوق مراجعه کننده</a:t>
            </a:r>
          </a:p>
          <a:p>
            <a:endParaRPr lang="fa-IR" sz="2800" dirty="0" smtClean="0">
              <a:cs typeface="B Yagut" pitchFamily="2" charset="-78"/>
            </a:endParaRPr>
          </a:p>
          <a:p>
            <a:r>
              <a:rPr lang="fa-IR" sz="2800" dirty="0" smtClean="0">
                <a:cs typeface="B Yagut" pitchFamily="2" charset="-78"/>
              </a:rPr>
              <a:t>چگونگی مشارکت مردان دربرنامه سلامت باروری</a:t>
            </a:r>
          </a:p>
          <a:p>
            <a:endParaRPr lang="fa-IR" dirty="0" smtClean="0"/>
          </a:p>
          <a:p>
            <a:endParaRPr lang="en-US" dirty="0"/>
          </a:p>
        </p:txBody>
      </p:sp>
      <p:pic>
        <p:nvPicPr>
          <p:cNvPr id="4" name="0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699792" y="7245424"/>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18000"/>
    </mc:Choice>
    <mc:Fallback xmlns="">
      <p:transition spd="slow" advClick="0" advTm="1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46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smtClean="0">
                <a:cs typeface="B Yagut" pitchFamily="2" charset="-78"/>
              </a:rPr>
              <a:t>مقدمه</a:t>
            </a:r>
            <a:endParaRPr lang="en-US" sz="4000" dirty="0">
              <a:cs typeface="B Yagut" pitchFamily="2" charset="-78"/>
            </a:endParaRPr>
          </a:p>
        </p:txBody>
      </p:sp>
      <p:sp>
        <p:nvSpPr>
          <p:cNvPr id="3" name="Content Placeholder 2"/>
          <p:cNvSpPr>
            <a:spLocks noGrp="1"/>
          </p:cNvSpPr>
          <p:nvPr>
            <p:ph idx="1"/>
          </p:nvPr>
        </p:nvSpPr>
        <p:spPr>
          <a:xfrm>
            <a:off x="0" y="1600200"/>
            <a:ext cx="9108504" cy="4525963"/>
          </a:xfrm>
        </p:spPr>
        <p:txBody>
          <a:bodyPr>
            <a:normAutofit/>
          </a:bodyPr>
          <a:lstStyle/>
          <a:p>
            <a:pPr>
              <a:buNone/>
            </a:pPr>
            <a:r>
              <a:rPr lang="fa-IR" sz="2800" dirty="0" smtClean="0">
                <a:cs typeface="B Yagut" pitchFamily="2" charset="-78"/>
              </a:rPr>
              <a:t>   مسلما در انجام خدمات سلامت باروری ،آموزش جزو اجتناب ناپذیر است.</a:t>
            </a:r>
          </a:p>
          <a:p>
            <a:pPr>
              <a:buNone/>
            </a:pPr>
            <a:r>
              <a:rPr lang="en-US" sz="2800" dirty="0" smtClean="0">
                <a:cs typeface="B Yagut" pitchFamily="2" charset="-78"/>
              </a:rPr>
              <a:t> </a:t>
            </a:r>
            <a:r>
              <a:rPr lang="fa-IR" sz="2800" dirty="0" smtClean="0">
                <a:cs typeface="B Yagut" pitchFamily="2" charset="-78"/>
              </a:rPr>
              <a:t>   یکی از مهمترین گام های انجام یک آموزش موفق، شناخت مراجعه کننده ونحوه برقراری ارتباط خوب می باشد واین امر می طلبد که آمـــوزش دهنده ویژگیهای شخصیتی واطلاعاتی مطلوبی داشته باشد. </a:t>
            </a:r>
          </a:p>
          <a:p>
            <a:pPr>
              <a:buNone/>
            </a:pPr>
            <a:r>
              <a:rPr lang="fa-IR" sz="2800" dirty="0">
                <a:cs typeface="B Yagut" pitchFamily="2" charset="-78"/>
              </a:rPr>
              <a:t> </a:t>
            </a:r>
            <a:r>
              <a:rPr lang="fa-IR" sz="2800" dirty="0" smtClean="0">
                <a:cs typeface="B Yagut" pitchFamily="2" charset="-78"/>
              </a:rPr>
              <a:t>  آموزش درجلب مشارکت مردان دربرنامه سلامت باروری نقش مهمی دارد.</a:t>
            </a:r>
          </a:p>
        </p:txBody>
      </p:sp>
      <p:pic>
        <p:nvPicPr>
          <p:cNvPr id="4" name="0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692434" y="7461448"/>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36000"/>
    </mc:Choice>
    <mc:Fallback xmlns="">
      <p:transition spd="slow" advClick="0" advTm="3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48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fa-IR" sz="4000" dirty="0" smtClean="0">
                <a:cs typeface="B Yagut" pitchFamily="2" charset="-78"/>
              </a:rPr>
              <a:t>ویژگیهای آموزش مناسب</a:t>
            </a:r>
            <a:endParaRPr lang="en-US" sz="4000" dirty="0">
              <a:cs typeface="B Yagut" pitchFamily="2" charset="-78"/>
            </a:endParaRPr>
          </a:p>
        </p:txBody>
      </p:sp>
      <p:sp>
        <p:nvSpPr>
          <p:cNvPr id="3" name="Content Placeholder 2"/>
          <p:cNvSpPr>
            <a:spLocks noGrp="1"/>
          </p:cNvSpPr>
          <p:nvPr>
            <p:ph idx="1"/>
          </p:nvPr>
        </p:nvSpPr>
        <p:spPr>
          <a:xfrm>
            <a:off x="-180528" y="1600200"/>
            <a:ext cx="9289032" cy="4525963"/>
          </a:xfrm>
        </p:spPr>
        <p:txBody>
          <a:bodyPr>
            <a:normAutofit/>
          </a:bodyPr>
          <a:lstStyle/>
          <a:p>
            <a:pPr marL="0" indent="0">
              <a:buNone/>
            </a:pPr>
            <a:r>
              <a:rPr lang="fa-IR" sz="2400" dirty="0" smtClean="0">
                <a:cs typeface="B Yagut" pitchFamily="2" charset="-78"/>
              </a:rPr>
              <a:t> اولین قدم درنحوه ارزیابی وضعیت سلامت باروری  مهارت برقراری ارتباط خوب است.</a:t>
            </a:r>
          </a:p>
          <a:p>
            <a:r>
              <a:rPr lang="fa-IR" sz="2400" dirty="0" smtClean="0">
                <a:cs typeface="B Yagut" pitchFamily="2" charset="-78"/>
              </a:rPr>
              <a:t>حداقل ویژگی هایی که یک آموزش دهنده می</a:t>
            </a:r>
            <a:r>
              <a:rPr lang="en-US" sz="2400" dirty="0" smtClean="0">
                <a:cs typeface="B Yagut" pitchFamily="2" charset="-78"/>
              </a:rPr>
              <a:t> </a:t>
            </a:r>
            <a:r>
              <a:rPr lang="fa-IR" sz="2400" dirty="0" smtClean="0">
                <a:cs typeface="B Yagut" pitchFamily="2" charset="-78"/>
              </a:rPr>
              <a:t>بایست داشته باشدعبارتند از:</a:t>
            </a:r>
            <a:endParaRPr lang="en-US" sz="2400" dirty="0" smtClean="0">
              <a:cs typeface="B Yagut" pitchFamily="2" charset="-78"/>
            </a:endParaRPr>
          </a:p>
          <a:p>
            <a:endParaRPr lang="en-US" sz="2400" dirty="0" smtClean="0">
              <a:cs typeface="B Yagut" pitchFamily="2" charset="-78"/>
            </a:endParaRPr>
          </a:p>
          <a:p>
            <a:pPr>
              <a:buFont typeface="Wingdings" pitchFamily="2" charset="2"/>
              <a:buChar char="v"/>
            </a:pPr>
            <a:r>
              <a:rPr lang="fa-IR" sz="2400" dirty="0" smtClean="0">
                <a:cs typeface="B Yagut" pitchFamily="2" charset="-78"/>
              </a:rPr>
              <a:t> </a:t>
            </a:r>
            <a:r>
              <a:rPr lang="fa-IR" sz="2400" b="1" dirty="0" smtClean="0">
                <a:cs typeface="B Yagut" pitchFamily="2" charset="-78"/>
              </a:rPr>
              <a:t>ویژگیهای شخصیتی</a:t>
            </a:r>
            <a:r>
              <a:rPr lang="fa-IR" sz="2400" dirty="0" smtClean="0">
                <a:cs typeface="B Yagut" pitchFamily="2" charset="-78"/>
              </a:rPr>
              <a:t>:مشاوربایدبرخوردی گرم،دوستانه، مسئولانه،همدلانه وبدون قضاوت داشته باشد.</a:t>
            </a:r>
          </a:p>
          <a:p>
            <a:endParaRPr lang="fa-IR" sz="2400" dirty="0" smtClean="0">
              <a:cs typeface="B Yagut" pitchFamily="2" charset="-78"/>
            </a:endParaRPr>
          </a:p>
          <a:p>
            <a:pPr>
              <a:buFont typeface="Wingdings" pitchFamily="2" charset="2"/>
              <a:buChar char="v"/>
            </a:pPr>
            <a:r>
              <a:rPr lang="fa-IR" sz="2400" dirty="0" smtClean="0">
                <a:cs typeface="B Yagut" pitchFamily="2" charset="-78"/>
              </a:rPr>
              <a:t> </a:t>
            </a:r>
            <a:r>
              <a:rPr lang="fa-IR" sz="2400" b="1" dirty="0" smtClean="0">
                <a:cs typeface="B Yagut" pitchFamily="2" charset="-78"/>
              </a:rPr>
              <a:t>دانش واطلاعات</a:t>
            </a:r>
            <a:r>
              <a:rPr lang="fa-IR" sz="2400" dirty="0" smtClean="0">
                <a:cs typeface="B Yagut" pitchFamily="2" charset="-78"/>
              </a:rPr>
              <a:t>:مشاوربایددرخصوص بهداشت باروری وجنسی اطلاعات مناسب وکافی داشته واشراف کامل به دستورالعملهای مربوطه ونحوه ارائه خدمات داشته باشد.</a:t>
            </a:r>
          </a:p>
          <a:p>
            <a:pPr>
              <a:buNone/>
            </a:pPr>
            <a:endParaRPr lang="fa-IR" dirty="0"/>
          </a:p>
        </p:txBody>
      </p:sp>
      <p:pic>
        <p:nvPicPr>
          <p:cNvPr id="2" name="0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483768" y="717341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54000"/>
    </mc:Choice>
    <mc:Fallback xmlns="">
      <p:transition spd="slow" advClick="0" advTm="5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54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85720" y="785794"/>
            <a:ext cx="8286808" cy="5340369"/>
          </a:xfrm>
        </p:spPr>
        <p:txBody>
          <a:bodyPr>
            <a:normAutofit/>
          </a:bodyPr>
          <a:lstStyle/>
          <a:p>
            <a:pPr>
              <a:buFont typeface="Wingdings" pitchFamily="2" charset="2"/>
              <a:buChar char="v"/>
            </a:pPr>
            <a:r>
              <a:rPr lang="fa-IR" sz="2800" dirty="0" smtClean="0">
                <a:cs typeface="B Yagut" pitchFamily="2" charset="-78"/>
              </a:rPr>
              <a:t>مهارتهای برقراری ارتباط:</a:t>
            </a:r>
            <a:endParaRPr lang="en-US" sz="2800" dirty="0" smtClean="0">
              <a:cs typeface="B Yagut" pitchFamily="2" charset="-78"/>
            </a:endParaRPr>
          </a:p>
          <a:p>
            <a:pPr marL="0" indent="0">
              <a:buNone/>
            </a:pPr>
            <a:endParaRPr lang="fa-IR" sz="2800" dirty="0" smtClean="0">
              <a:cs typeface="B Yagut" pitchFamily="2" charset="-78"/>
            </a:endParaRPr>
          </a:p>
          <a:p>
            <a:r>
              <a:rPr lang="fa-IR" sz="2800" dirty="0" smtClean="0">
                <a:cs typeface="B Yagut" pitchFamily="2" charset="-78"/>
              </a:rPr>
              <a:t>داشتن اطلاعات ومهارتهای لازم وتسلط استفاده از فن آموزش</a:t>
            </a:r>
          </a:p>
          <a:p>
            <a:pPr marL="0" indent="0">
              <a:buNone/>
            </a:pPr>
            <a:r>
              <a:rPr lang="fa-IR" sz="2800" dirty="0" smtClean="0">
                <a:cs typeface="B Yagut" pitchFamily="2" charset="-78"/>
              </a:rPr>
              <a:t>درهنگام ارائه خدمات، شرطی لازم وقطعی برای ارائه دهنده خدمت باروری سالم، می باشد.</a:t>
            </a:r>
            <a:endParaRPr lang="fa-IR" sz="2800" dirty="0">
              <a:cs typeface="B Yagut" pitchFamily="2" charset="-78"/>
            </a:endParaRPr>
          </a:p>
        </p:txBody>
      </p:sp>
      <p:pic>
        <p:nvPicPr>
          <p:cNvPr id="2" name="0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339752" y="7317432"/>
            <a:ext cx="609600" cy="609600"/>
          </a:xfrm>
          <a:prstGeom prst="rect">
            <a:avLst/>
          </a:prstGeom>
        </p:spPr>
      </p:pic>
      <p:pic>
        <p:nvPicPr>
          <p:cNvPr id="1026" name="Picture 2" descr="C:\Users\karbasi\Desktop\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1600" y="3501008"/>
            <a:ext cx="3312368" cy="27363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advClick="0" advTm="18000"/>
    </mc:Choice>
    <mc:Fallback xmlns="">
      <p:transition spd="slow" advClick="0" advTm="1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32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fa-IR" sz="4000" dirty="0" smtClean="0">
                <a:cs typeface="B Yagut" pitchFamily="2" charset="-78"/>
              </a:rPr>
              <a:t>شرایط مکان مناسب جهت آموزش</a:t>
            </a:r>
            <a:endParaRPr lang="en-US" sz="4000" dirty="0">
              <a:cs typeface="B Yagut" pitchFamily="2" charset="-78"/>
            </a:endParaRPr>
          </a:p>
        </p:txBody>
      </p:sp>
      <p:sp>
        <p:nvSpPr>
          <p:cNvPr id="3" name="Content Placeholder 2"/>
          <p:cNvSpPr>
            <a:spLocks noGrp="1"/>
          </p:cNvSpPr>
          <p:nvPr>
            <p:ph idx="4294967295"/>
          </p:nvPr>
        </p:nvSpPr>
        <p:spPr>
          <a:xfrm>
            <a:off x="0" y="1357297"/>
            <a:ext cx="9144000" cy="4768865"/>
          </a:xfrm>
        </p:spPr>
        <p:txBody>
          <a:bodyPr>
            <a:normAutofit/>
          </a:bodyPr>
          <a:lstStyle/>
          <a:p>
            <a:pPr>
              <a:buNone/>
            </a:pPr>
            <a:endParaRPr lang="fa-IR" sz="2800" dirty="0" smtClean="0">
              <a:cs typeface="2  Yagut" pitchFamily="2" charset="-78"/>
            </a:endParaRPr>
          </a:p>
          <a:p>
            <a:pPr>
              <a:buNone/>
            </a:pPr>
            <a:r>
              <a:rPr lang="fa-IR" sz="2800" dirty="0" smtClean="0">
                <a:cs typeface="B Yagut" pitchFamily="2" charset="-78"/>
              </a:rPr>
              <a:t>وجود اتاقی ویژه ورسمی با وسایل مناسب وموادکمک </a:t>
            </a:r>
            <a:r>
              <a:rPr lang="fa-IR" sz="2800" dirty="0">
                <a:cs typeface="B Yagut" pitchFamily="2" charset="-78"/>
              </a:rPr>
              <a:t>آ</a:t>
            </a:r>
            <a:r>
              <a:rPr lang="fa-IR" sz="2800" dirty="0" smtClean="0">
                <a:cs typeface="B Yagut" pitchFamily="2" charset="-78"/>
              </a:rPr>
              <a:t>موزشی </a:t>
            </a:r>
          </a:p>
          <a:p>
            <a:pPr>
              <a:buNone/>
            </a:pPr>
            <a:r>
              <a:rPr lang="fa-IR" sz="2800" dirty="0" smtClean="0">
                <a:cs typeface="B Yagut" pitchFamily="2" charset="-78"/>
              </a:rPr>
              <a:t>متنوع،ازشرایط مناسب وایده آل برای ارائه خدمات،مشاوره فرزند</a:t>
            </a:r>
          </a:p>
          <a:p>
            <a:pPr>
              <a:buNone/>
            </a:pPr>
            <a:r>
              <a:rPr lang="fa-IR" sz="2800" dirty="0" smtClean="0">
                <a:cs typeface="B Yagut" pitchFamily="2" charset="-78"/>
              </a:rPr>
              <a:t> آوری وباروری سالم می باشد ولی باید این انعطاف وجود داشته</a:t>
            </a:r>
          </a:p>
          <a:p>
            <a:pPr>
              <a:buNone/>
            </a:pPr>
            <a:r>
              <a:rPr lang="fa-IR" sz="2800" dirty="0" smtClean="0">
                <a:cs typeface="B Yagut" pitchFamily="2" charset="-78"/>
              </a:rPr>
              <a:t> باشد که شرایط محل را بتوان باشرایط خاص مراجعین وامکانات</a:t>
            </a:r>
          </a:p>
          <a:p>
            <a:pPr>
              <a:buNone/>
            </a:pPr>
            <a:r>
              <a:rPr lang="fa-IR" sz="2800" dirty="0" smtClean="0">
                <a:cs typeface="B Yagut" pitchFamily="2" charset="-78"/>
              </a:rPr>
              <a:t> تطبیق داد به نحوی که مراجعین به دلیل ایده آل نبودن امکانات از</a:t>
            </a:r>
          </a:p>
          <a:p>
            <a:pPr>
              <a:buNone/>
            </a:pPr>
            <a:r>
              <a:rPr lang="fa-IR" sz="2800" dirty="0" smtClean="0">
                <a:cs typeface="B Yagut" pitchFamily="2" charset="-78"/>
              </a:rPr>
              <a:t> دریافت خدمت محروم نشوند.</a:t>
            </a:r>
            <a:endParaRPr lang="fa-IR" sz="2800" dirty="0">
              <a:cs typeface="B Yagut" pitchFamily="2" charset="-78"/>
            </a:endParaRPr>
          </a:p>
        </p:txBody>
      </p:sp>
      <p:pic>
        <p:nvPicPr>
          <p:cNvPr id="2" name="0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203848" y="7245424"/>
            <a:ext cx="609600" cy="609600"/>
          </a:xfrm>
          <a:prstGeom prst="rect">
            <a:avLst/>
          </a:prstGeom>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8289" y="4725144"/>
            <a:ext cx="2817608" cy="1857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advClick="0" advTm="39000"/>
    </mc:Choice>
    <mc:Fallback xmlns="">
      <p:transition spd="slow" advClick="0" advTm="3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4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071546"/>
            <a:ext cx="9108504" cy="5054617"/>
          </a:xfrm>
        </p:spPr>
        <p:txBody>
          <a:bodyPr>
            <a:normAutofit/>
          </a:bodyPr>
          <a:lstStyle/>
          <a:p>
            <a:pPr>
              <a:buNone/>
            </a:pPr>
            <a:r>
              <a:rPr lang="fa-IR" sz="2800" dirty="0" smtClean="0">
                <a:cs typeface="B Yagut" pitchFamily="2" charset="-78"/>
              </a:rPr>
              <a:t>بنابراین آموزش ومشاوره درهرمکانی انجام شود به شرط</a:t>
            </a:r>
            <a:r>
              <a:rPr lang="en-US" sz="2800" dirty="0">
                <a:cs typeface="B Yagut" pitchFamily="2" charset="-78"/>
              </a:rPr>
              <a:t> </a:t>
            </a:r>
            <a:r>
              <a:rPr lang="fa-IR" sz="2800" dirty="0" smtClean="0">
                <a:cs typeface="B Yagut" pitchFamily="2" charset="-78"/>
              </a:rPr>
              <a:t>اینکه،این محل برای مراجعه کننده به اندازه کافی،خلوت،آرام وراحت باشدتابتواند آزادانه احساسات وعقاید خودرابا ارائه</a:t>
            </a:r>
            <a:r>
              <a:rPr lang="en-US" sz="2800" dirty="0">
                <a:cs typeface="B Yagut" pitchFamily="2" charset="-78"/>
              </a:rPr>
              <a:t> </a:t>
            </a:r>
            <a:r>
              <a:rPr lang="fa-IR" sz="2800" dirty="0" smtClean="0">
                <a:cs typeface="B Yagut" pitchFamily="2" charset="-78"/>
              </a:rPr>
              <a:t>دهنده خدمت درمیان بگذاردونگران شنیده شدن حرفهای خود نباشد.</a:t>
            </a:r>
            <a:endParaRPr lang="fa-IR" sz="2800" dirty="0">
              <a:cs typeface="B Yagut" pitchFamily="2" charset="-78"/>
            </a:endParaRPr>
          </a:p>
        </p:txBody>
      </p:sp>
      <p:pic>
        <p:nvPicPr>
          <p:cNvPr id="2" name="09.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483768" y="7245424"/>
            <a:ext cx="609600" cy="609600"/>
          </a:xfrm>
          <a:prstGeom prst="rect">
            <a:avLst/>
          </a:prstGeom>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584" y="3068960"/>
            <a:ext cx="3502124" cy="2341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advClick="0" advTm="31000"/>
    </mc:Choice>
    <mc:Fallback xmlns="">
      <p:transition spd="slow" advClick="0" advTm="3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60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x062f__x0627__x0646__x0634__x06af__x0627__x0647_ xmlns="12fdc5dc-769e-4543-b10d-fbea3dac4417">گلستان</_x062f__x0627__x0646__x0634__x06af__x0627__x0647_>
    <_x0646__x0648__x0639__x0020__x062d__x06cc__x0637__x0647_ xmlns="12fdc5dc-769e-4543-b10d-fbea3dac4417">سلامت باروري</_x0646__x0648__x0639__x0020__x062d__x06cc__x0637__x0647_>
    <_x0646__x0648__x0639__x0020__x0641__x0627__x06cc__x0644_ xmlns="12fdc5dc-769e-4543-b10d-fbea3dac4417">پاورپوینت</_x0646__x0648__x0639__x0020__x0641__x0627__x06cc__x0644_>
    <_dlc_DocId xmlns="1047730d-92e1-4018-9084-d932fd3a7f58">5NN7CDR5NKU2-831-833</_dlc_DocId>
    <_dlc_DocIdUrl xmlns="1047730d-92e1-4018-9084-d932fd3a7f58">
      <Url>http://www.health.gov.ir/hnd/_layouts/DocIdRedir.aspx?ID=5NN7CDR5NKU2-831-833</Url>
      <Description>5NN7CDR5NKU2-831-833</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پرونده" ma:contentTypeID="0x01010038EE485FB9274448B5E5B0FF0ECB3346" ma:contentTypeVersion="3" ma:contentTypeDescription="یک سند جدید ایجاد کنید." ma:contentTypeScope="" ma:versionID="879a17dea37dbf3eb3c9d0be085887ae">
  <xsd:schema xmlns:xsd="http://www.w3.org/2001/XMLSchema" xmlns:xs="http://www.w3.org/2001/XMLSchema" xmlns:p="http://schemas.microsoft.com/office/2006/metadata/properties" xmlns:ns2="1047730d-92e1-4018-9084-d932fd3a7f58" xmlns:ns3="12fdc5dc-769e-4543-b10d-fbea3dac4417" targetNamespace="http://schemas.microsoft.com/office/2006/metadata/properties" ma:root="true" ma:fieldsID="05a1c3cdee81c85cb937771a12b2679b" ns2:_="" ns3:_="">
    <xsd:import namespace="1047730d-92e1-4018-9084-d932fd3a7f58"/>
    <xsd:import namespace="12fdc5dc-769e-4543-b10d-fbea3dac4417"/>
    <xsd:element name="properties">
      <xsd:complexType>
        <xsd:sequence>
          <xsd:element name="documentManagement">
            <xsd:complexType>
              <xsd:all>
                <xsd:element ref="ns2:_dlc_DocId" minOccurs="0"/>
                <xsd:element ref="ns2:_dlc_DocIdUrl" minOccurs="0"/>
                <xsd:element ref="ns2:_dlc_DocIdPersistId" minOccurs="0"/>
                <xsd:element ref="ns3:_x0646__x0648__x0639__x0020__x062d__x06cc__x0637__x0647_"/>
                <xsd:element ref="ns3:_x062f__x0627__x0646__x0634__x06af__x0627__x0647_"/>
                <xsd:element ref="ns3:_x0646__x0648__x0639__x0020__x0641__x0627__x06cc__x0644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2fdc5dc-769e-4543-b10d-fbea3dac4417" elementFormDefault="qualified">
    <xsd:import namespace="http://schemas.microsoft.com/office/2006/documentManagement/types"/>
    <xsd:import namespace="http://schemas.microsoft.com/office/infopath/2007/PartnerControls"/>
    <xsd:element name="_x0646__x0648__x0639__x0020__x062d__x06cc__x0637__x0647_" ma:index="11" ma:displayName="نوع حیطه" ma:default="عوامل بيماري‌زاي زنده، اصول گندزدايي و استريليزاسيون" ma:format="Dropdown" ma:internalName="_x0646__x0648__x0639__x0020__x062d__x06cc__x0637__x0647_">
      <xsd:simpleType>
        <xsd:restriction base="dms:Choice">
          <xsd:enumeration value="عوامل بيماري‌زاي زنده، اصول گندزدايي و استريليزاسيون"/>
          <xsd:enumeration value="آمار حياتي، اپيدميولوژی و روش تحقيق"/>
          <xsd:enumeration value="آناتومی و فیزیولوژی"/>
          <xsd:enumeration value="برنامه‌ريزي عملياتي و مديريت ارتقاء‌ كیفيت خدمات در خانه‌هاي بهداشت"/>
          <xsd:enumeration value="بهداشت دهان و دندان"/>
          <xsd:enumeration value="ارتقاء بهداشت فردي و شيوه زندگي سالم"/>
          <xsd:enumeration value="بهداشت حرفه‌اي"/>
          <xsd:enumeration value="بهداشت محيط"/>
          <xsd:enumeration value="بيماري‌هاي واگير"/>
          <xsd:enumeration value="کار با کامپیوتر و اينترنت؛ آشنايي با نرم‌افزارهاي نظام شبكه"/>
          <xsd:enumeration value="داروشناسي براي خانه‌هاي بهداشت"/>
          <xsd:enumeration value="ارتقاء سلامت، توانمندسازي جامعه و توسعه مشاركت افراد و سازمان‌ها"/>
          <xsd:enumeration value="كمك‌هاي اوليه و اقدامات امدادي"/>
          <xsd:enumeration value="ايمن سازي و بيماري‌هاي قابل پيشگيري با واكسن"/>
          <xsd:enumeration value="مديريت خطر بلايا"/>
          <xsd:enumeration value="مراقبت‌هاي ادغام يافته سلامت مادران"/>
          <xsd:enumeration value="مراقبت‌هاي ادغام يافته سلامت جوانان"/>
          <xsd:enumeration value="مباني بهداشت و كار در روستا"/>
          <xsd:enumeration value="مراقبت‌هاي ادغام يافته سلامت كودكان"/>
          <xsd:enumeration value="مراقبت‌هاي ادغام يافته سلامت ميانسالان"/>
          <xsd:enumeration value="مراقبت‌هاي ادغام يافته سلامت نوجوانان و مدارس"/>
          <xsd:enumeration value="مراقبت‌هاي ادغام يافته سلامت سالمندان"/>
          <xsd:enumeration value="بيماري‌هاي غيرواگير"/>
          <xsd:enumeration value="اصول تغذیه"/>
          <xsd:enumeration value="پرستاري از بيمار"/>
          <xsd:enumeration value="سلامت باروري"/>
          <xsd:enumeration value="رويكرد به شكايات شايع و درمان‌هاي ساده علامتي"/>
          <xsd:enumeration value="سلامت روان"/>
          <xsd:enumeration value="نحوه معاینات فیزیکی"/>
          <xsd:enumeration value="سایر موارد"/>
          <xsd:enumeration value="دستوالعمل آماده سازی پاورپوینت"/>
          <xsd:enumeration value="سلامت میانسالان"/>
        </xsd:restriction>
      </xsd:simpleType>
    </xsd:element>
    <xsd:element name="_x062f__x0627__x0646__x0634__x06af__x0627__x0647_" ma:index="12" ma:displayName="دانشگاه" ma:format="Dropdown" ma:internalName="_x062f__x0627__x0646__x0634__x06af__x0627__x0647_">
      <xsd:simpleType>
        <xsd:restriction base="dms:Choice">
          <xsd:enumeration value="آبادان"/>
          <xsd:enumeration value="آذربایجان غربی"/>
          <xsd:enumeration value="اردبیل"/>
          <xsd:enumeration value="اسدآباد"/>
          <xsd:enumeration value="اسفراين"/>
          <xsd:enumeration value="اصفهان"/>
          <xsd:enumeration value="البرز"/>
          <xsd:enumeration value="اهواز"/>
          <xsd:enumeration value="ايرانشهر"/>
          <xsd:enumeration value="ایران"/>
          <xsd:enumeration value="ایلام"/>
          <xsd:enumeration value="بابل"/>
          <xsd:enumeration value="بم"/>
          <xsd:enumeration value="بهبهان"/>
          <xsd:enumeration value="بوشهر"/>
          <xsd:enumeration value="بیرجند"/>
          <xsd:enumeration value="تبریز"/>
          <xsd:enumeration value="تربت جام"/>
          <xsd:enumeration value="تربت حیدریه"/>
          <xsd:enumeration value="تهران"/>
          <xsd:enumeration value="جهرم"/>
          <xsd:enumeration value="جیرفت"/>
          <xsd:enumeration value="چهارمحال و بختیاری"/>
          <xsd:enumeration value="خراسان شمالی"/>
          <xsd:enumeration value="خلخال"/>
          <xsd:enumeration value="خمين"/>
          <xsd:enumeration value="خوی"/>
          <xsd:enumeration value="دزفول"/>
          <xsd:enumeration value="رفسنجان"/>
          <xsd:enumeration value="زابل"/>
          <xsd:enumeration value="زاهدان"/>
          <xsd:enumeration value="زنجان"/>
          <xsd:enumeration value="ساوه"/>
          <xsd:enumeration value="سبزوار"/>
          <xsd:enumeration value="سراب"/>
          <xsd:enumeration value="سمنان"/>
          <xsd:enumeration value="سيرجان"/>
          <xsd:enumeration value="شاهرود"/>
          <xsd:enumeration value="شهید بهشتی"/>
          <xsd:enumeration value="شوشتر"/>
          <xsd:enumeration value="شیراز"/>
          <xsd:enumeration value="فسا"/>
          <xsd:enumeration value="قزوین"/>
          <xsd:enumeration value="قم"/>
          <xsd:enumeration value="گراش"/>
          <xsd:enumeration value="گلستان"/>
          <xsd:enumeration value="گناباد"/>
          <xsd:enumeration value="گیلان"/>
          <xsd:enumeration value="لارستان"/>
          <xsd:enumeration value="لرستان"/>
          <xsd:enumeration value="مازندران"/>
          <xsd:enumeration value="مراغه"/>
          <xsd:enumeration value="مرکزی"/>
          <xsd:enumeration value="مشهد"/>
          <xsd:enumeration value="نیشابور"/>
          <xsd:enumeration value="هرمزگان"/>
          <xsd:enumeration value="همدان"/>
          <xsd:enumeration value="کاشان"/>
          <xsd:enumeration value="کردستان"/>
          <xsd:enumeration value="کرمان"/>
          <xsd:enumeration value="کرمانشاه"/>
          <xsd:enumeration value="کهگیلویه و بویراحمد"/>
          <xsd:enumeration value="یزد"/>
          <xsd:enumeration value="ستاد وزارت بهداشت درمان و آموزش پزشکی"/>
        </xsd:restriction>
      </xsd:simpleType>
    </xsd:element>
    <xsd:element name="_x0646__x0648__x0639__x0020__x0641__x0627__x06cc__x0644_" ma:index="13" ma:displayName="نوع فایل" ma:default="فیلم" ma:format="Dropdown" ma:internalName="_x0646__x0648__x0639__x0020__x0641__x0627__x06cc__x0644_">
      <xsd:simpleType>
        <xsd:restriction base="dms:Choice">
          <xsd:enumeration value="فیلم"/>
          <xsd:enumeration value="عکس"/>
          <xsd:enumeration value="پاورپوینت"/>
          <xsd:enumeration value="مستند و راهنما"/>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B380A8E-77FE-45F4-A865-A48CE7213853}">
  <ds:schemaRefs>
    <ds:schemaRef ds:uri="http://schemas.microsoft.com/office/2006/metadata/properties"/>
    <ds:schemaRef ds:uri="http://schemas.microsoft.com/office/infopath/2007/PartnerControls"/>
    <ds:schemaRef ds:uri="12fdc5dc-769e-4543-b10d-fbea3dac4417"/>
    <ds:schemaRef ds:uri="1047730d-92e1-4018-9084-d932fd3a7f58"/>
  </ds:schemaRefs>
</ds:datastoreItem>
</file>

<file path=customXml/itemProps2.xml><?xml version="1.0" encoding="utf-8"?>
<ds:datastoreItem xmlns:ds="http://schemas.openxmlformats.org/officeDocument/2006/customXml" ds:itemID="{252B0B09-2058-46E1-BBEA-537F4F758CA9}"/>
</file>

<file path=customXml/itemProps3.xml><?xml version="1.0" encoding="utf-8"?>
<ds:datastoreItem xmlns:ds="http://schemas.openxmlformats.org/officeDocument/2006/customXml" ds:itemID="{BEEF29BB-76CB-4166-B73D-D3037B51D1C4}">
  <ds:schemaRefs>
    <ds:schemaRef ds:uri="http://schemas.microsoft.com/sharepoint/events"/>
  </ds:schemaRefs>
</ds:datastoreItem>
</file>

<file path=customXml/itemProps4.xml><?xml version="1.0" encoding="utf-8"?>
<ds:datastoreItem xmlns:ds="http://schemas.openxmlformats.org/officeDocument/2006/customXml" ds:itemID="{7AA57A59-9ECB-4476-9AD6-6C4F26AFFD1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1071</TotalTime>
  <Words>717</Words>
  <Application>Microsoft Office PowerPoint</Application>
  <PresentationFormat>On-screen Show (4:3)</PresentationFormat>
  <Paragraphs>109</Paragraphs>
  <Slides>17</Slides>
  <Notes>0</Notes>
  <HiddenSlides>0</HiddenSlides>
  <MMClips>17</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2  Yagut</vt:lpstr>
      <vt:lpstr>Arial</vt:lpstr>
      <vt:lpstr>B Yagut</vt:lpstr>
      <vt:lpstr>Calibri</vt:lpstr>
      <vt:lpstr>Times New Roman</vt:lpstr>
      <vt:lpstr>Wingdings</vt:lpstr>
      <vt:lpstr>Office Theme</vt:lpstr>
      <vt:lpstr> مشخصات سند</vt:lpstr>
      <vt:lpstr>PowerPoint Presentation</vt:lpstr>
      <vt:lpstr>اهداف آموزشی</vt:lpstr>
      <vt:lpstr>فهرست عناوین </vt:lpstr>
      <vt:lpstr>مقدمه</vt:lpstr>
      <vt:lpstr>ویژگیهای آموزش مناسب</vt:lpstr>
      <vt:lpstr>PowerPoint Presentation</vt:lpstr>
      <vt:lpstr>شرایط مکان مناسب جهت آموزش</vt:lpstr>
      <vt:lpstr>PowerPoint Presentation</vt:lpstr>
      <vt:lpstr>رعایت حقوق مراجعه کننده </vt:lpstr>
      <vt:lpstr> مشارکت مردان در برنامه باروری سالم </vt:lpstr>
      <vt:lpstr>PowerPoint Presentation</vt:lpstr>
      <vt:lpstr>PowerPoint Presentation</vt:lpstr>
      <vt:lpstr>خلاصه ونتیجه گیری</vt:lpstr>
      <vt:lpstr>پرسش وتمرین</vt:lpstr>
      <vt:lpstr>منابع</vt:lpstr>
      <vt:lpstr> لطفاً نظرات و پیشنهادات خود پیرامون این  بسته آموزشی را به آدرس زیر ارسال کنید</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نحوه آموزش به روستاییان و جلب مشارکت مردان</dc:title>
  <dc:creator>ACC</dc:creator>
  <cp:lastModifiedBy>Microsoft account</cp:lastModifiedBy>
  <cp:revision>423</cp:revision>
  <dcterms:created xsi:type="dcterms:W3CDTF">2020-04-19T03:35:33Z</dcterms:created>
  <dcterms:modified xsi:type="dcterms:W3CDTF">2020-07-19T18:44:17Z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0x01010038EE485FB9274448B5E5B0FF0ECB3346</vt:lpwstr>
  </property>
  <property fmtid="{D5CDD505-2E9C-101B-9397-08002B2CF9AE}" pid="3" name="_dlc_DocIdItemGuid">
    <vt:lpwstr>487a6179-91aa-4397-897b-0908576c6a9a</vt:lpwstr>
  </property>
</Properties>
</file>