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5"/>
  </p:sldMasterIdLst>
  <p:notesMasterIdLst>
    <p:notesMasterId r:id="rId26"/>
  </p:notesMasterIdLst>
  <p:sldIdLst>
    <p:sldId id="326" r:id="rId6"/>
    <p:sldId id="331" r:id="rId7"/>
    <p:sldId id="321" r:id="rId8"/>
    <p:sldId id="327" r:id="rId9"/>
    <p:sldId id="328" r:id="rId10"/>
    <p:sldId id="330" r:id="rId11"/>
    <p:sldId id="341" r:id="rId12"/>
    <p:sldId id="299" r:id="rId13"/>
    <p:sldId id="332" r:id="rId14"/>
    <p:sldId id="333" r:id="rId15"/>
    <p:sldId id="339" r:id="rId16"/>
    <p:sldId id="340" r:id="rId17"/>
    <p:sldId id="311" r:id="rId18"/>
    <p:sldId id="335" r:id="rId19"/>
    <p:sldId id="337" r:id="rId20"/>
    <p:sldId id="310" r:id="rId21"/>
    <p:sldId id="314" r:id="rId22"/>
    <p:sldId id="302" r:id="rId23"/>
    <p:sldId id="329" r:id="rId24"/>
    <p:sldId id="320" r:id="rId2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60" autoAdjust="0"/>
    <p:restoredTop sz="95072" autoAdjust="0"/>
  </p:normalViewPr>
  <p:slideViewPr>
    <p:cSldViewPr>
      <p:cViewPr varScale="1">
        <p:scale>
          <a:sx n="74" d="100"/>
          <a:sy n="74" d="100"/>
        </p:scale>
        <p:origin x="876"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EBC93-DA42-4A12-9486-83BC60807FC1}" type="datetimeFigureOut">
              <a:rPr lang="en-US" smtClean="0"/>
              <a:pPr/>
              <a:t>7/19/2020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5FAF19-DF65-4BCC-A52E-EF957425BE5A}" type="slidenum">
              <a:rPr lang="en-US" smtClean="0"/>
              <a:pPr/>
              <a:t>‹#›</a:t>
            </a:fld>
            <a:endParaRPr lang="en-US"/>
          </a:p>
        </p:txBody>
      </p:sp>
    </p:spTree>
    <p:extLst>
      <p:ext uri="{BB962C8B-B14F-4D97-AF65-F5344CB8AC3E}">
        <p14:creationId xmlns:p14="http://schemas.microsoft.com/office/powerpoint/2010/main" val="1963278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5FAF19-DF65-4BCC-A52E-EF957425BE5A}" type="slidenum">
              <a:rPr lang="en-US" smtClean="0"/>
              <a:pPr/>
              <a:t>15</a:t>
            </a:fld>
            <a:endParaRPr lang="en-US"/>
          </a:p>
        </p:txBody>
      </p:sp>
    </p:spTree>
    <p:extLst>
      <p:ext uri="{BB962C8B-B14F-4D97-AF65-F5344CB8AC3E}">
        <p14:creationId xmlns:p14="http://schemas.microsoft.com/office/powerpoint/2010/main" val="529078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4A621-95A4-4181-8DA4-05078DDDE8C7}" type="datetimeFigureOut">
              <a:rPr lang="fa-IR" smtClean="0"/>
              <a:pPr/>
              <a:t>11/29/1441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D6A89-7631-4948-B643-1FEE7C463907}"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74A621-95A4-4181-8DA4-05078DDDE8C7}" type="datetimeFigureOut">
              <a:rPr lang="fa-IR" smtClean="0"/>
              <a:pPr/>
              <a:t>11/29/1441</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D5D6A89-7631-4948-B643-1FEE7C463907}"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wma"/><Relationship Id="rId1" Type="http://schemas.microsoft.com/office/2007/relationships/media" Target="../media/media10.wm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ma"/><Relationship Id="rId1" Type="http://schemas.microsoft.com/office/2007/relationships/media" Target="../media/media11.wm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wma"/><Relationship Id="rId1" Type="http://schemas.microsoft.com/office/2007/relationships/media" Target="../media/media12.wm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2.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ma"/><Relationship Id="rId1" Type="http://schemas.microsoft.com/office/2007/relationships/media" Target="../media/media14.wm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ma"/><Relationship Id="rId1" Type="http://schemas.microsoft.com/office/2007/relationships/media" Target="../media/media15.wm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2.pn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ma"/><Relationship Id="rId1" Type="http://schemas.microsoft.com/office/2007/relationships/media" Target="../media/media17.wm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ma"/><Relationship Id="rId1" Type="http://schemas.microsoft.com/office/2007/relationships/media" Target="../media/media18.wm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wma"/><Relationship Id="rId1" Type="http://schemas.microsoft.com/office/2007/relationships/media" Target="../media/media19.wm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ma"/><Relationship Id="rId1" Type="http://schemas.microsoft.com/office/2007/relationships/media" Target="../media/media6.wma"/><Relationship Id="rId5" Type="http://schemas.openxmlformats.org/officeDocument/2006/relationships/image" Target="../media/image2.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wma"/><Relationship Id="rId1" Type="http://schemas.microsoft.com/office/2007/relationships/media" Target="../media/media9.wm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rtl="1"/>
            <a:r>
              <a:rPr lang="fa-IR" sz="4000" b="1" dirty="0" smtClean="0">
                <a:cs typeface="B Yagut" panose="00000400000000000000" pitchFamily="2" charset="-78"/>
              </a:rPr>
              <a:t> مشخصات سند</a:t>
            </a:r>
            <a:endParaRPr lang="en-US" sz="4000" b="1" dirty="0">
              <a:cs typeface="B Yagut" panose="00000400000000000000" pitchFamily="2" charset="-78"/>
            </a:endParaRPr>
          </a:p>
        </p:txBody>
      </p:sp>
      <p:sp>
        <p:nvSpPr>
          <p:cNvPr id="5" name="Text Placeholder 4"/>
          <p:cNvSpPr>
            <a:spLocks noGrp="1"/>
          </p:cNvSpPr>
          <p:nvPr>
            <p:ph type="body" idx="1"/>
          </p:nvPr>
        </p:nvSpPr>
        <p:spPr>
          <a:xfrm>
            <a:off x="1219200" y="1142984"/>
            <a:ext cx="2638420" cy="571504"/>
          </a:xfrm>
        </p:spPr>
        <p:txBody>
          <a:bodyPr>
            <a:noAutofit/>
          </a:bodyPr>
          <a:lstStyle/>
          <a:p>
            <a:pPr algn="r" rtl="1"/>
            <a:r>
              <a:rPr lang="fa-IR" b="0" dirty="0" smtClean="0">
                <a:cs typeface="B Yagut" panose="00000400000000000000" pitchFamily="2" charset="-78"/>
              </a:rPr>
              <a:t>مشخصات مدرس</a:t>
            </a:r>
          </a:p>
        </p:txBody>
      </p:sp>
      <p:sp>
        <p:nvSpPr>
          <p:cNvPr id="6" name="Content Placeholder 5"/>
          <p:cNvSpPr>
            <a:spLocks noGrp="1"/>
          </p:cNvSpPr>
          <p:nvPr>
            <p:ph sz="half" idx="2"/>
          </p:nvPr>
        </p:nvSpPr>
        <p:spPr>
          <a:xfrm>
            <a:off x="0" y="2286000"/>
            <a:ext cx="4648200" cy="4419600"/>
          </a:xfrm>
        </p:spPr>
        <p:txBody>
          <a:bodyPr>
            <a:normAutofit/>
          </a:bodyPr>
          <a:lstStyle/>
          <a:p>
            <a:pPr marL="0" indent="0" algn="r" rtl="1">
              <a:buNone/>
            </a:pPr>
            <a:endParaRPr lang="en-US" sz="2000" dirty="0" smtClean="0">
              <a:cs typeface="B Yagut" panose="00000400000000000000" pitchFamily="2" charset="-78"/>
            </a:endParaRPr>
          </a:p>
          <a:p>
            <a:pPr marL="0" indent="0" algn="r" rtl="1">
              <a:buNone/>
            </a:pPr>
            <a:endParaRPr lang="en-US" sz="2000" dirty="0" smtClean="0">
              <a:cs typeface="B Yagut" panose="00000400000000000000" pitchFamily="2" charset="-78"/>
            </a:endParaRPr>
          </a:p>
          <a:p>
            <a:pPr marL="0" indent="0" algn="r" rtl="1">
              <a:buNone/>
            </a:pPr>
            <a:endParaRPr lang="en-US" sz="2000" dirty="0" smtClean="0">
              <a:cs typeface="B Yagut" panose="00000400000000000000" pitchFamily="2" charset="-78"/>
            </a:endParaRPr>
          </a:p>
          <a:p>
            <a:pPr marL="0" indent="0" algn="r" rtl="1">
              <a:buNone/>
            </a:pPr>
            <a:endParaRPr lang="fa-IR" sz="2000" dirty="0" smtClean="0">
              <a:cs typeface="B Yagut" panose="00000400000000000000" pitchFamily="2" charset="-78"/>
            </a:endParaRPr>
          </a:p>
          <a:p>
            <a:pPr algn="r" rtl="1">
              <a:buNone/>
            </a:pPr>
            <a:r>
              <a:rPr lang="en-US" sz="2000" dirty="0" smtClean="0">
                <a:cs typeface="B Yagut" panose="00000400000000000000" pitchFamily="2" charset="-78"/>
              </a:rPr>
              <a:t>     </a:t>
            </a:r>
            <a:r>
              <a:rPr lang="fa-IR" sz="2000" dirty="0" smtClean="0">
                <a:cs typeface="B Yagut" panose="00000400000000000000" pitchFamily="2" charset="-78"/>
              </a:rPr>
              <a:t>سیده سمیه قاضوی</a:t>
            </a:r>
          </a:p>
          <a:p>
            <a:pPr algn="r" rtl="1">
              <a:buNone/>
            </a:pPr>
            <a:r>
              <a:rPr lang="en-US" sz="2000" dirty="0" smtClean="0">
                <a:cs typeface="B Yagut" panose="00000400000000000000" pitchFamily="2" charset="-78"/>
              </a:rPr>
              <a:t>     </a:t>
            </a:r>
            <a:r>
              <a:rPr lang="fa-IR" sz="2000" dirty="0" smtClean="0">
                <a:cs typeface="B Yagut" panose="00000400000000000000" pitchFamily="2" charset="-78"/>
              </a:rPr>
              <a:t>کارشناس بهداشت عمومی</a:t>
            </a:r>
          </a:p>
          <a:p>
            <a:pPr rtl="1">
              <a:buNone/>
            </a:pPr>
            <a:r>
              <a:rPr lang="en-US" sz="2000" dirty="0" smtClean="0">
                <a:cs typeface="B Yagut" panose="00000400000000000000" pitchFamily="2" charset="-78"/>
              </a:rPr>
              <a:t>   </a:t>
            </a:r>
            <a:r>
              <a:rPr lang="fa-IR" sz="2000" dirty="0" smtClean="0">
                <a:cs typeface="B Yagut" panose="00000400000000000000" pitchFamily="2" charset="-78"/>
              </a:rPr>
              <a:t>مربی مرکز آموزش بهورزی شهرستان مینودشت</a:t>
            </a:r>
          </a:p>
          <a:p>
            <a:pPr rtl="1">
              <a:buNone/>
            </a:pPr>
            <a:r>
              <a:rPr lang="en-US" sz="2000" dirty="0" smtClean="0">
                <a:cs typeface="B Yagut" panose="00000400000000000000" pitchFamily="2" charset="-78"/>
              </a:rPr>
              <a:t>   </a:t>
            </a:r>
            <a:r>
              <a:rPr lang="fa-IR" sz="2000" dirty="0" smtClean="0">
                <a:cs typeface="B Yagut" panose="00000400000000000000" pitchFamily="2" charset="-78"/>
              </a:rPr>
              <a:t>دانشگاه علوم پزشکی و خدمات بهداشتی درمانی استان گلستان</a:t>
            </a:r>
          </a:p>
          <a:p>
            <a:pPr algn="r" rtl="1"/>
            <a:endParaRPr lang="en-US" sz="2000" dirty="0">
              <a:cs typeface="B Yagut" panose="00000400000000000000" pitchFamily="2" charset="-78"/>
            </a:endParaRPr>
          </a:p>
        </p:txBody>
      </p:sp>
      <p:sp>
        <p:nvSpPr>
          <p:cNvPr id="7" name="Text Placeholder 6"/>
          <p:cNvSpPr>
            <a:spLocks noGrp="1"/>
          </p:cNvSpPr>
          <p:nvPr>
            <p:ph type="body" sz="quarter" idx="3"/>
          </p:nvPr>
        </p:nvSpPr>
        <p:spPr/>
        <p:txBody>
          <a:bodyPr>
            <a:normAutofit/>
          </a:bodyPr>
          <a:lstStyle/>
          <a:p>
            <a:pPr algn="r" rtl="1"/>
            <a:r>
              <a:rPr lang="fa-IR" b="0" dirty="0" smtClean="0">
                <a:cs typeface="B Yagut" panose="00000400000000000000" pitchFamily="2" charset="-78"/>
              </a:rPr>
              <a:t>مشخصات بسته آموزشی</a:t>
            </a:r>
          </a:p>
        </p:txBody>
      </p:sp>
      <p:sp>
        <p:nvSpPr>
          <p:cNvPr id="8" name="Content Placeholder 7"/>
          <p:cNvSpPr>
            <a:spLocks noGrp="1"/>
          </p:cNvSpPr>
          <p:nvPr>
            <p:ph sz="quarter" idx="4"/>
          </p:nvPr>
        </p:nvSpPr>
        <p:spPr>
          <a:xfrm>
            <a:off x="4645025" y="2174875"/>
            <a:ext cx="4498975" cy="3951288"/>
          </a:xfrm>
        </p:spPr>
        <p:txBody>
          <a:bodyPr>
            <a:noAutofit/>
          </a:bodyPr>
          <a:lstStyle/>
          <a:p>
            <a:r>
              <a:rPr lang="fa-IR" dirty="0" smtClean="0">
                <a:cs typeface="B Yagut" pitchFamily="2" charset="-78"/>
              </a:rPr>
              <a:t>حیطه درس: سلامت باروری</a:t>
            </a:r>
          </a:p>
          <a:p>
            <a:r>
              <a:rPr lang="fa-IR" dirty="0">
                <a:cs typeface="B Yagut" pitchFamily="2" charset="-78"/>
              </a:rPr>
              <a:t>تاریخ </a:t>
            </a:r>
            <a:r>
              <a:rPr lang="fa-IR" dirty="0" smtClean="0">
                <a:cs typeface="B Yagut" pitchFamily="2" charset="-78"/>
              </a:rPr>
              <a:t>آخرین </a:t>
            </a:r>
            <a:r>
              <a:rPr lang="fa-IR" dirty="0">
                <a:cs typeface="B Yagut" pitchFamily="2" charset="-78"/>
              </a:rPr>
              <a:t>بازنگری: </a:t>
            </a:r>
            <a:r>
              <a:rPr lang="fa-IR" dirty="0" smtClean="0">
                <a:cs typeface="B Yagut" pitchFamily="2" charset="-78"/>
              </a:rPr>
              <a:t>15تیر 1399</a:t>
            </a:r>
            <a:endParaRPr lang="en-US" dirty="0" smtClean="0">
              <a:cs typeface="B Yagut" pitchFamily="2" charset="-78"/>
            </a:endParaRPr>
          </a:p>
          <a:p>
            <a:r>
              <a:rPr lang="fa-IR" smtClean="0">
                <a:cs typeface="B Yagut" pitchFamily="2" charset="-78"/>
              </a:rPr>
              <a:t>نوبت </a:t>
            </a:r>
            <a:r>
              <a:rPr lang="fa-IR" smtClean="0">
                <a:cs typeface="B Yagut" pitchFamily="2" charset="-78"/>
              </a:rPr>
              <a:t>تهیه:2</a:t>
            </a:r>
          </a:p>
          <a:p>
            <a:r>
              <a:rPr lang="fa-IR" smtClean="0">
                <a:cs typeface="B Yagut" pitchFamily="2" charset="-78"/>
              </a:rPr>
              <a:t>نام </a:t>
            </a:r>
            <a:r>
              <a:rPr lang="fa-IR" dirty="0" smtClean="0">
                <a:cs typeface="B Yagut" pitchFamily="2" charset="-78"/>
              </a:rPr>
              <a:t>فایل</a:t>
            </a:r>
            <a:r>
              <a:rPr lang="en-US" dirty="0" smtClean="0">
                <a:cs typeface="B Yagut" pitchFamily="2" charset="-78"/>
              </a:rPr>
              <a:t>:</a:t>
            </a:r>
            <a:br>
              <a:rPr lang="en-US" dirty="0" smtClean="0">
                <a:cs typeface="B Yagut" pitchFamily="2" charset="-78"/>
              </a:rPr>
            </a:br>
            <a:r>
              <a:rPr lang="en-US" dirty="0" smtClean="0">
                <a:cs typeface="B Yagut" pitchFamily="2" charset="-78"/>
              </a:rPr>
              <a:t>SB-</a:t>
            </a:r>
            <a:r>
              <a:rPr lang="en-US" dirty="0" err="1" smtClean="0">
                <a:cs typeface="B Yagut" pitchFamily="2" charset="-78"/>
              </a:rPr>
              <a:t>moarefi</a:t>
            </a:r>
            <a:r>
              <a:rPr lang="en-US" dirty="0" smtClean="0">
                <a:cs typeface="B Yagut" pitchFamily="2" charset="-78"/>
              </a:rPr>
              <a:t>-</a:t>
            </a:r>
            <a:r>
              <a:rPr lang="en-US" dirty="0" err="1" smtClean="0">
                <a:cs typeface="B Yagut" pitchFamily="2" charset="-78"/>
              </a:rPr>
              <a:t>zanane</a:t>
            </a:r>
            <a:r>
              <a:rPr lang="en-US" dirty="0" smtClean="0">
                <a:cs typeface="B Yagut" pitchFamily="2" charset="-78"/>
              </a:rPr>
              <a:t>-</a:t>
            </a:r>
            <a:r>
              <a:rPr lang="en-US" dirty="0" err="1" smtClean="0">
                <a:cs typeface="B Yagut" pitchFamily="2" charset="-78"/>
              </a:rPr>
              <a:t>vajede</a:t>
            </a:r>
            <a:r>
              <a:rPr lang="en-US" dirty="0" smtClean="0">
                <a:cs typeface="B Yagut" pitchFamily="2" charset="-78"/>
              </a:rPr>
              <a:t>-</a:t>
            </a:r>
            <a:r>
              <a:rPr lang="en-US" dirty="0" err="1" smtClean="0">
                <a:cs typeface="B Yagut" pitchFamily="2" charset="-78"/>
              </a:rPr>
              <a:t>sharayet</a:t>
            </a:r>
            <a:r>
              <a:rPr lang="en-US" dirty="0" smtClean="0">
                <a:cs typeface="B Yagut" pitchFamily="2" charset="-78"/>
              </a:rPr>
              <a:t>-</a:t>
            </a:r>
            <a:r>
              <a:rPr lang="en-US" dirty="0" err="1" smtClean="0">
                <a:cs typeface="B Yagut" pitchFamily="2" charset="-78"/>
              </a:rPr>
              <a:t>baraye</a:t>
            </a:r>
            <a:r>
              <a:rPr lang="en-US" dirty="0" smtClean="0">
                <a:cs typeface="B Yagut" pitchFamily="2" charset="-78"/>
              </a:rPr>
              <a:t>-</a:t>
            </a:r>
            <a:r>
              <a:rPr lang="en-US" dirty="0" err="1" smtClean="0">
                <a:cs typeface="B Yagut" pitchFamily="2" charset="-78"/>
              </a:rPr>
              <a:t>anjame</a:t>
            </a:r>
            <a:r>
              <a:rPr lang="en-US" dirty="0" smtClean="0">
                <a:cs typeface="B Yagut" pitchFamily="2" charset="-78"/>
              </a:rPr>
              <a:t>-pap asmir-edi2</a:t>
            </a:r>
            <a:endParaRPr lang="fa-IR" dirty="0" smtClean="0">
              <a:cs typeface="B Yagut" pitchFamily="2" charset="-78"/>
            </a:endParaRPr>
          </a:p>
        </p:txBody>
      </p:sp>
      <p:pic>
        <p:nvPicPr>
          <p:cNvPr id="1026" name="Picture 2" descr="C:\Users\amar\Desktop\%d9%82%d8%a7%d8%b6%d9%88%db%8c2.bmp"/>
          <p:cNvPicPr>
            <a:picLocks noChangeAspect="1" noChangeArrowheads="1"/>
          </p:cNvPicPr>
          <p:nvPr/>
        </p:nvPicPr>
        <p:blipFill>
          <a:blip r:embed="rId4"/>
          <a:srcRect/>
          <a:stretch>
            <a:fillRect/>
          </a:stretch>
        </p:blipFill>
        <p:spPr bwMode="auto">
          <a:xfrm>
            <a:off x="2000232" y="1699974"/>
            <a:ext cx="2114568" cy="1957626"/>
          </a:xfrm>
          <a:prstGeom prst="rect">
            <a:avLst/>
          </a:prstGeom>
          <a:noFill/>
        </p:spPr>
      </p:pic>
      <p:pic>
        <p:nvPicPr>
          <p:cNvPr id="3" name="0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90800" y="7239000"/>
            <a:ext cx="609600" cy="609600"/>
          </a:xfrm>
          <a:prstGeom prst="rect">
            <a:avLst/>
          </a:prstGeom>
        </p:spPr>
      </p:pic>
    </p:spTree>
    <p:extLst>
      <p:ext uri="{BB962C8B-B14F-4D97-AF65-F5344CB8AC3E}">
        <p14:creationId xmlns:p14="http://schemas.microsoft.com/office/powerpoint/2010/main" val="1271778689"/>
      </p:ext>
    </p:extLst>
  </p:cSld>
  <p:clrMapOvr>
    <a:masterClrMapping/>
  </p:clrMapOvr>
  <mc:AlternateContent xmlns:mc="http://schemas.openxmlformats.org/markup-compatibility/2006" xmlns:p14="http://schemas.microsoft.com/office/powerpoint/2010/main">
    <mc:Choice Requires="p14">
      <p:transition spd="slow" p14:dur="2000" advClick="0" advTm="12000"/>
    </mc:Choice>
    <mc:Fallback xmlns="">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85728"/>
            <a:ext cx="8572560" cy="5262979"/>
          </a:xfrm>
          <a:prstGeom prst="rect">
            <a:avLst/>
          </a:prstGeom>
        </p:spPr>
        <p:txBody>
          <a:bodyPr wrap="square">
            <a:spAutoFit/>
          </a:bodyPr>
          <a:lstStyle/>
          <a:p>
            <a:pPr>
              <a:buFont typeface="Wingdings" pitchFamily="2" charset="2"/>
              <a:buChar char="ü"/>
            </a:pPr>
            <a:endParaRPr lang="fa-IR" sz="2800" dirty="0" smtClean="0">
              <a:cs typeface="B Yagut" pitchFamily="2" charset="-78"/>
            </a:endParaRPr>
          </a:p>
          <a:p>
            <a:pPr>
              <a:buFont typeface="Wingdings" pitchFamily="2" charset="2"/>
              <a:buChar char="ü"/>
            </a:pPr>
            <a:r>
              <a:rPr lang="fa-IR" sz="2800" dirty="0" smtClean="0">
                <a:cs typeface="B Yagut" pitchFamily="2" charset="-78"/>
              </a:rPr>
              <a:t>کمتر ازده سال از آخرین غربالگری پاپ اسمیرو</a:t>
            </a:r>
            <a:r>
              <a:rPr lang="en-US" sz="2800" dirty="0" smtClean="0">
                <a:cs typeface="B Yagut" pitchFamily="2" charset="-78"/>
              </a:rPr>
              <a:t>HPV</a:t>
            </a:r>
            <a:r>
              <a:rPr lang="fa-IR" sz="2800" dirty="0" smtClean="0">
                <a:cs typeface="B Yagut" pitchFamily="2" charset="-78"/>
              </a:rPr>
              <a:t>گذشته است:</a:t>
            </a:r>
            <a:endParaRPr lang="en-US" sz="2800" dirty="0" smtClean="0">
              <a:cs typeface="B Yagut" pitchFamily="2" charset="-78"/>
            </a:endParaRPr>
          </a:p>
          <a:p>
            <a:pPr>
              <a:buNone/>
            </a:pPr>
            <a:r>
              <a:rPr lang="fa-IR" sz="2800" dirty="0" smtClean="0">
                <a:cs typeface="B Yagut" pitchFamily="2" charset="-78"/>
              </a:rPr>
              <a:t>آموزش خودمراقبتی وارزیابی بعدی زمانی که پنج سال ازارزیابی کنونی گذشته باشد.</a:t>
            </a:r>
          </a:p>
          <a:p>
            <a:pPr>
              <a:buFont typeface="Wingdings" pitchFamily="2" charset="2"/>
              <a:buChar char="ü"/>
            </a:pPr>
            <a:endParaRPr lang="fa-IR" sz="2800" dirty="0" smtClean="0">
              <a:cs typeface="B Yagut" pitchFamily="2" charset="-78"/>
            </a:endParaRPr>
          </a:p>
          <a:p>
            <a:pPr>
              <a:buFont typeface="Wingdings" pitchFamily="2" charset="2"/>
              <a:buChar char="ü"/>
            </a:pPr>
            <a:r>
              <a:rPr lang="fa-IR" sz="2800" dirty="0" smtClean="0">
                <a:cs typeface="B Yagut" pitchFamily="2" charset="-78"/>
              </a:rPr>
              <a:t>بیش ازده سال از آخرین غربالگری پاپ اسمیرو</a:t>
            </a:r>
            <a:r>
              <a:rPr lang="en-US" sz="2800" dirty="0" smtClean="0">
                <a:cs typeface="B Yagut" pitchFamily="2" charset="-78"/>
              </a:rPr>
              <a:t>HPV</a:t>
            </a:r>
            <a:r>
              <a:rPr lang="fa-IR" sz="2800" dirty="0" smtClean="0">
                <a:cs typeface="B Yagut" pitchFamily="2" charset="-78"/>
              </a:rPr>
              <a:t>گذشته است،</a:t>
            </a:r>
          </a:p>
          <a:p>
            <a:r>
              <a:rPr lang="fa-IR" sz="2800" dirty="0" smtClean="0">
                <a:cs typeface="B Yagut" pitchFamily="2" charset="-78"/>
              </a:rPr>
              <a:t>برای غربالگری به ماما ارجاع می شود.</a:t>
            </a:r>
          </a:p>
          <a:p>
            <a:endParaRPr lang="fa-IR" sz="2800" dirty="0" smtClean="0">
              <a:cs typeface="B Yagut" pitchFamily="2" charset="-78"/>
            </a:endParaRPr>
          </a:p>
          <a:p>
            <a:pPr>
              <a:buFont typeface="Wingdings" pitchFamily="2" charset="2"/>
              <a:buChar char="ü"/>
            </a:pPr>
            <a:r>
              <a:rPr lang="fa-IR" sz="2800" dirty="0" smtClean="0">
                <a:cs typeface="B Yagut" pitchFamily="2" charset="-78"/>
              </a:rPr>
              <a:t>درهمه مورادآموزش خودمراقبتی لازم ازجمله درخصوص عوامل زمینه ساز بروزسرطان دهانه رحم داده شود.</a:t>
            </a:r>
          </a:p>
          <a:p>
            <a:pPr>
              <a:buFont typeface="Wingdings" pitchFamily="2" charset="2"/>
              <a:buChar char="ü"/>
            </a:pPr>
            <a:endParaRPr lang="en-US" sz="2800" dirty="0" smtClean="0">
              <a:cs typeface="B Yagut" pitchFamily="2" charset="-78"/>
            </a:endParaRPr>
          </a:p>
          <a:p>
            <a:pPr>
              <a:buNone/>
            </a:pPr>
            <a:endParaRPr lang="fa-IR" sz="2800" dirty="0" smtClean="0">
              <a:cs typeface="B Yagut" pitchFamily="2" charset="-78"/>
            </a:endParaRPr>
          </a:p>
        </p:txBody>
      </p:sp>
      <p:pic>
        <p:nvPicPr>
          <p:cNvPr id="3" nam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1242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پیگیری ومراقبت بیماران</a:t>
            </a:r>
            <a:endParaRPr lang="en-US"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r>
              <a:rPr lang="fa-IR" sz="2800" dirty="0" smtClean="0">
                <a:cs typeface="B Yagut" pitchFamily="2" charset="-78"/>
              </a:rPr>
              <a:t>افرادی که به ماما ،ارجاع وارزیابی های کامل تری می شوند برای پیگیری های دوره ای باید مطابق شرایط به صورت دوره ای ارزیابی شوند.</a:t>
            </a:r>
          </a:p>
          <a:p>
            <a:pPr>
              <a:buNone/>
            </a:pPr>
            <a:r>
              <a:rPr lang="fa-IR" sz="2800" dirty="0" smtClean="0">
                <a:cs typeface="B Yagut" pitchFamily="2" charset="-78"/>
              </a:rPr>
              <a:t>    درصورتی که فرد برای غربالگری به ماما ارجاع شده است:</a:t>
            </a:r>
          </a:p>
          <a:p>
            <a:pPr>
              <a:buFont typeface="Courier New" pitchFamily="49" charset="0"/>
              <a:buChar char="o"/>
            </a:pPr>
            <a:r>
              <a:rPr lang="fa-IR" sz="2800" dirty="0" smtClean="0">
                <a:cs typeface="B Yagut" pitchFamily="2" charset="-78"/>
              </a:rPr>
              <a:t>اگر نتیجه تست پاپ اسمیرو</a:t>
            </a:r>
            <a:r>
              <a:rPr lang="en-US" sz="2800" dirty="0" smtClean="0">
                <a:cs typeface="B Yagut" pitchFamily="2" charset="-78"/>
              </a:rPr>
              <a:t>HPV</a:t>
            </a:r>
            <a:r>
              <a:rPr lang="fa-IR" sz="2800" dirty="0" smtClean="0">
                <a:cs typeface="B Yagut" pitchFamily="2" charset="-78"/>
              </a:rPr>
              <a:t>هردو منفی باشدباید هر 5سال از نظر علائم سرطان دهانه رحم بررسی شودوبه فاصله ده سال برای غربالگری به ماما ارجاع شود.</a:t>
            </a:r>
          </a:p>
          <a:p>
            <a:pPr>
              <a:buFont typeface="Courier New" pitchFamily="49" charset="0"/>
              <a:buChar char="o"/>
            </a:pPr>
            <a:r>
              <a:rPr lang="fa-IR" sz="2800" dirty="0" smtClean="0">
                <a:cs typeface="B Yagut" pitchFamily="2" charset="-78"/>
              </a:rPr>
              <a:t>اگرنتیجه تست </a:t>
            </a:r>
            <a:r>
              <a:rPr lang="en-US" sz="2800" dirty="0" smtClean="0">
                <a:cs typeface="B Yagut" pitchFamily="2" charset="-78"/>
              </a:rPr>
              <a:t>HPV</a:t>
            </a:r>
            <a:r>
              <a:rPr lang="fa-IR" sz="2800" dirty="0" smtClean="0">
                <a:cs typeface="B Yagut" pitchFamily="2" charset="-78"/>
              </a:rPr>
              <a:t>ازنظرژنوتیپ16یا18مثبت باشد،زمان ارزیابی بعدی توسط سطح دو مشخص می شود.</a:t>
            </a:r>
          </a:p>
          <a:p>
            <a:pPr>
              <a:buFont typeface="Courier New" pitchFamily="49" charset="0"/>
              <a:buChar char="o"/>
            </a:pPr>
            <a:endParaRPr lang="fa-IR" sz="2800" dirty="0" smtClean="0">
              <a:cs typeface="B Yagut" pitchFamily="2" charset="-78"/>
            </a:endParaRPr>
          </a:p>
          <a:p>
            <a:endParaRPr lang="en-US" sz="2800" dirty="0">
              <a:cs typeface="B Yagut" pitchFamily="2" charset="-78"/>
            </a:endParaRPr>
          </a:p>
        </p:txBody>
      </p:sp>
      <p:pic>
        <p:nvPicPr>
          <p:cNvPr id="4" nam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514600" y="7848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1000"/>
    </mc:Choice>
    <mc:Fallback xmlns="">
      <p:transition spd="slow"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28600" y="228600"/>
            <a:ext cx="9372600" cy="5897563"/>
          </a:xfrm>
        </p:spPr>
        <p:txBody>
          <a:bodyPr>
            <a:normAutofit/>
          </a:bodyPr>
          <a:lstStyle/>
          <a:p>
            <a:pPr>
              <a:buFont typeface="Courier New" pitchFamily="49" charset="0"/>
              <a:buChar char="o"/>
            </a:pPr>
            <a:r>
              <a:rPr lang="fa-IR" sz="2800" dirty="0" smtClean="0">
                <a:cs typeface="B Yagut" pitchFamily="2" charset="-78"/>
              </a:rPr>
              <a:t>اگرنتیجه تست </a:t>
            </a:r>
            <a:r>
              <a:rPr lang="en-US" sz="2800" dirty="0" smtClean="0">
                <a:cs typeface="B Yagut" pitchFamily="2" charset="-78"/>
              </a:rPr>
              <a:t>HPV</a:t>
            </a:r>
            <a:r>
              <a:rPr lang="fa-IR" sz="2800" dirty="0" smtClean="0">
                <a:cs typeface="B Yagut" pitchFamily="2" charset="-78"/>
              </a:rPr>
              <a:t>ازنظرسایرژنوتیپ ها به جز16یا18مثبت باشدو پاپ اسمیرپرخطرباشد،زمان ارزیابی بعدی توسط سطح دو مشخص می شود.</a:t>
            </a:r>
          </a:p>
          <a:p>
            <a:pPr marL="0" indent="0">
              <a:buNone/>
            </a:pPr>
            <a:endParaRPr lang="fa-IR" sz="2800" dirty="0" smtClean="0">
              <a:cs typeface="B Yagut" pitchFamily="2" charset="-78"/>
            </a:endParaRPr>
          </a:p>
          <a:p>
            <a:pPr>
              <a:buFont typeface="Courier New" pitchFamily="49" charset="0"/>
              <a:buChar char="o"/>
            </a:pPr>
            <a:r>
              <a:rPr lang="fa-IR" sz="2800" dirty="0" smtClean="0">
                <a:cs typeface="B Yagut" pitchFamily="2" charset="-78"/>
              </a:rPr>
              <a:t> اگرنتیجه تست </a:t>
            </a:r>
            <a:r>
              <a:rPr lang="en-US" sz="2800" dirty="0" smtClean="0">
                <a:cs typeface="B Yagut" pitchFamily="2" charset="-78"/>
              </a:rPr>
              <a:t>HPV</a:t>
            </a:r>
            <a:r>
              <a:rPr lang="fa-IR" sz="2800" dirty="0" smtClean="0">
                <a:cs typeface="B Yagut" pitchFamily="2" charset="-78"/>
              </a:rPr>
              <a:t>ازنظرسایرژنوتیپ ها به جز16یا18مثبت باشدو پاپ اسمیر پرخطر نباشد،باید به فاصله یک سال برای غربالگری به ماما ارجاع شود.</a:t>
            </a:r>
          </a:p>
          <a:p>
            <a:r>
              <a:rPr lang="fa-IR" sz="2800" dirty="0" smtClean="0">
                <a:cs typeface="B Yagut" pitchFamily="2" charset="-78"/>
              </a:rPr>
              <a:t>درصورتی که فرد به دلیل علائم مثبت وبرای اقدامات تشخیص زود هنگام به ماماارجاع شده است:</a:t>
            </a:r>
          </a:p>
          <a:p>
            <a:pPr>
              <a:buFont typeface="Courier New" pitchFamily="49" charset="0"/>
              <a:buChar char="o"/>
            </a:pPr>
            <a:r>
              <a:rPr lang="fa-IR" sz="2800" dirty="0" smtClean="0">
                <a:cs typeface="B Yagut" pitchFamily="2" charset="-78"/>
              </a:rPr>
              <a:t>اگرفرد توسط مامابه سطح دو ارجاع نشده است،زمان ارزیابی بعدی توسط مامای سطح یک مشخص می شود.</a:t>
            </a:r>
          </a:p>
          <a:p>
            <a:pPr>
              <a:buFont typeface="Courier New" pitchFamily="49" charset="0"/>
              <a:buChar char="o"/>
            </a:pPr>
            <a:r>
              <a:rPr lang="fa-IR" sz="2800" dirty="0" smtClean="0">
                <a:cs typeface="B Yagut" pitchFamily="2" charset="-78"/>
              </a:rPr>
              <a:t>اگرفرد توسط مامابه سطح دوارجاع شده است،زمان ارزیابی بعدی توسط سطح دو مشخص می شود.</a:t>
            </a:r>
          </a:p>
          <a:p>
            <a:pPr>
              <a:buFont typeface="Courier New" pitchFamily="49" charset="0"/>
              <a:buChar char="o"/>
            </a:pPr>
            <a:endParaRPr lang="fa-IR" sz="2800" dirty="0" smtClean="0">
              <a:cs typeface="B Yagut" pitchFamily="2" charset="-78"/>
            </a:endParaRPr>
          </a:p>
          <a:p>
            <a:endParaRPr lang="fa-IR" sz="2800" dirty="0" smtClean="0">
              <a:cs typeface="B Yagut" pitchFamily="2" charset="-78"/>
            </a:endParaRPr>
          </a:p>
          <a:p>
            <a:pPr>
              <a:buFont typeface="Courier New" pitchFamily="49" charset="0"/>
              <a:buChar char="o"/>
            </a:pPr>
            <a:endParaRPr lang="fa-IR" sz="2800" dirty="0" smtClean="0">
              <a:cs typeface="B Yagut" pitchFamily="2" charset="-78"/>
            </a:endParaRPr>
          </a:p>
          <a:p>
            <a:pPr>
              <a:buFont typeface="Courier New" pitchFamily="49" charset="0"/>
              <a:buChar char="o"/>
            </a:pPr>
            <a:endParaRPr lang="en-US" dirty="0"/>
          </a:p>
        </p:txBody>
      </p:sp>
      <p:pic>
        <p:nvPicPr>
          <p:cNvPr id="2" nam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590800" y="77724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53000"/>
    </mc:Choice>
    <mc:Fallback xmlns="">
      <p:transition spd="slow" advClick="0" advTm="5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karbasi\Desktop\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7239000"/>
          </a:xfrm>
          <a:prstGeom prst="rect">
            <a:avLst/>
          </a:prstGeom>
          <a:noFill/>
          <a:extLst>
            <a:ext uri="{909E8E84-426E-40DD-AFC4-6F175D3DCCD1}">
              <a14:hiddenFill xmlns:a14="http://schemas.microsoft.com/office/drawing/2010/main">
                <a:solidFill>
                  <a:srgbClr val="FFFFFF"/>
                </a:solidFill>
              </a14:hiddenFill>
            </a:ext>
          </a:extLst>
        </p:spPr>
      </p:pic>
      <p:pic>
        <p:nvPicPr>
          <p:cNvPr id="2" nam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24200" y="8001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796908"/>
          </a:xfrm>
        </p:spPr>
        <p:txBody>
          <a:bodyPr>
            <a:normAutofit/>
          </a:bodyPr>
          <a:lstStyle/>
          <a:p>
            <a:r>
              <a:rPr lang="fa-IR" sz="4000" dirty="0" smtClean="0">
                <a:cs typeface="B Yagut" pitchFamily="2" charset="-78"/>
              </a:rPr>
              <a:t>برنامه تشخیص زودهنگام سرطان دهانه رحم</a:t>
            </a:r>
            <a:endParaRPr lang="en-US" sz="4000" dirty="0">
              <a:cs typeface="B Yagut" pitchFamily="2" charset="-78"/>
            </a:endParaRPr>
          </a:p>
        </p:txBody>
      </p:sp>
      <p:sp>
        <p:nvSpPr>
          <p:cNvPr id="3" name="Content Placeholder 2"/>
          <p:cNvSpPr>
            <a:spLocks noGrp="1"/>
          </p:cNvSpPr>
          <p:nvPr>
            <p:ph idx="1"/>
          </p:nvPr>
        </p:nvSpPr>
        <p:spPr/>
        <p:txBody>
          <a:bodyPr>
            <a:normAutofit/>
          </a:bodyPr>
          <a:lstStyle/>
          <a:p>
            <a:pPr marL="156055" indent="0">
              <a:buNone/>
            </a:pPr>
            <a:endParaRPr lang="fa-IR" sz="2800" dirty="0" smtClean="0">
              <a:cs typeface="2  Yagut" pitchFamily="2" charset="-78"/>
            </a:endParaRPr>
          </a:p>
          <a:p>
            <a:pPr marL="156055" indent="0">
              <a:buNone/>
            </a:pPr>
            <a:endParaRPr lang="en-US" sz="2800" dirty="0">
              <a:cs typeface="2  Yagut"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2032673903"/>
              </p:ext>
            </p:extLst>
          </p:nvPr>
        </p:nvGraphicFramePr>
        <p:xfrm>
          <a:off x="-1" y="914401"/>
          <a:ext cx="9144000" cy="6385344"/>
        </p:xfrm>
        <a:graphic>
          <a:graphicData uri="http://schemas.openxmlformats.org/drawingml/2006/table">
            <a:tbl>
              <a:tblPr firstRow="1" bandRow="1">
                <a:tableStyleId>{5C22544A-7EE6-4342-B048-85BDC9FD1C3A}</a:tableStyleId>
              </a:tblPr>
              <a:tblGrid>
                <a:gridCol w="3048000"/>
                <a:gridCol w="3048000"/>
                <a:gridCol w="3048000"/>
              </a:tblGrid>
              <a:tr h="573021">
                <a:tc>
                  <a:txBody>
                    <a:bodyPr/>
                    <a:lstStyle/>
                    <a:p>
                      <a:pPr algn="ctr"/>
                      <a:r>
                        <a:rPr lang="fa-IR" sz="2800" dirty="0" smtClean="0">
                          <a:solidFill>
                            <a:schemeClr val="tx1"/>
                          </a:solidFill>
                        </a:rPr>
                        <a:t>تصمیم</a:t>
                      </a:r>
                      <a:r>
                        <a:rPr lang="fa-IR" sz="2800" baseline="0" dirty="0" smtClean="0">
                          <a:solidFill>
                            <a:schemeClr val="tx1"/>
                          </a:solidFill>
                        </a:rPr>
                        <a:t> گیری</a:t>
                      </a:r>
                      <a:endParaRPr lang="en-US" sz="2800" dirty="0">
                        <a:solidFill>
                          <a:schemeClr val="tx1"/>
                        </a:solidFill>
                      </a:endParaRPr>
                    </a:p>
                  </a:txBody>
                  <a:tcPr/>
                </a:tc>
                <a:tc>
                  <a:txBody>
                    <a:bodyPr/>
                    <a:lstStyle/>
                    <a:p>
                      <a:pPr algn="ctr"/>
                      <a:r>
                        <a:rPr lang="fa-IR" sz="2800" dirty="0" smtClean="0">
                          <a:solidFill>
                            <a:schemeClr val="tx1"/>
                          </a:solidFill>
                        </a:rPr>
                        <a:t>طبقه بندی</a:t>
                      </a:r>
                      <a:endParaRPr lang="en-US" sz="2800" dirty="0">
                        <a:solidFill>
                          <a:schemeClr val="tx1"/>
                        </a:solidFill>
                      </a:endParaRPr>
                    </a:p>
                  </a:txBody>
                  <a:tcPr/>
                </a:tc>
                <a:tc>
                  <a:txBody>
                    <a:bodyPr/>
                    <a:lstStyle/>
                    <a:p>
                      <a:pPr algn="ctr"/>
                      <a:r>
                        <a:rPr lang="fa-IR" sz="2800" dirty="0" smtClean="0">
                          <a:solidFill>
                            <a:schemeClr val="tx1"/>
                          </a:solidFill>
                        </a:rPr>
                        <a:t>ارزیابی</a:t>
                      </a:r>
                      <a:endParaRPr lang="en-US" sz="2800" dirty="0">
                        <a:solidFill>
                          <a:schemeClr val="tx1"/>
                        </a:solidFill>
                      </a:endParaRPr>
                    </a:p>
                  </a:txBody>
                  <a:tcPr/>
                </a:tc>
              </a:tr>
              <a:tr h="2593671">
                <a:tc>
                  <a:txBody>
                    <a:bodyPr/>
                    <a:lstStyle/>
                    <a:p>
                      <a:r>
                        <a:rPr lang="fa-IR" sz="2000" dirty="0" smtClean="0">
                          <a:cs typeface="B Yagut" pitchFamily="2" charset="-78"/>
                        </a:rPr>
                        <a:t>توصیه می</a:t>
                      </a:r>
                      <a:r>
                        <a:rPr lang="fa-IR" sz="2000" baseline="0" dirty="0" smtClean="0">
                          <a:cs typeface="B Yagut" pitchFamily="2" charset="-78"/>
                        </a:rPr>
                        <a:t> شود طی سه سال جهت ارزیابی مراجعه کند.</a:t>
                      </a:r>
                    </a:p>
                    <a:p>
                      <a:r>
                        <a:rPr lang="fa-IR" sz="2000" baseline="0" dirty="0" smtClean="0">
                          <a:cs typeface="B Yagut" pitchFamily="2" charset="-78"/>
                        </a:rPr>
                        <a:t>اصول خودمراقبتی به فرد آموزش داده شود.</a:t>
                      </a:r>
                    </a:p>
                    <a:p>
                      <a:r>
                        <a:rPr lang="fa-IR" sz="2000" baseline="0" dirty="0" smtClean="0">
                          <a:cs typeface="B Yagut" pitchFamily="2" charset="-78"/>
                        </a:rPr>
                        <a:t>توصیه شود درصورتی که فواصل بین معاینات،علائم مشکوک سرطان دهانه رحم راداشته باشد،مراجعه کند.</a:t>
                      </a:r>
                      <a:endParaRPr lang="en-US" sz="2000" dirty="0">
                        <a:cs typeface="B Yagut" pitchFamily="2" charset="-78"/>
                      </a:endParaRPr>
                    </a:p>
                  </a:txBody>
                  <a:tcPr/>
                </a:tc>
                <a:tc>
                  <a:txBody>
                    <a:bodyPr/>
                    <a:lstStyle/>
                    <a:p>
                      <a:r>
                        <a:rPr lang="fa-IR" sz="2000" dirty="0" smtClean="0">
                          <a:cs typeface="B Yagut" pitchFamily="2" charset="-78"/>
                        </a:rPr>
                        <a:t>بدون</a:t>
                      </a:r>
                      <a:r>
                        <a:rPr lang="fa-IR" sz="2000" baseline="0" dirty="0" smtClean="0">
                          <a:cs typeface="B Yagut" pitchFamily="2" charset="-78"/>
                        </a:rPr>
                        <a:t> علائم بند1تا3(نداشتن خونریزی غیر طبیعی ،ترشحات بدبوی واژینال،دردهنگام نزدیکی جنسی)و</a:t>
                      </a:r>
                      <a:r>
                        <a:rPr lang="fa-IR" sz="2000" dirty="0" smtClean="0">
                          <a:cs typeface="B Yagut" pitchFamily="2" charset="-78"/>
                        </a:rPr>
                        <a:t>کمتراز3سال</a:t>
                      </a:r>
                      <a:r>
                        <a:rPr lang="fa-IR" sz="2000" baseline="0" dirty="0" smtClean="0">
                          <a:cs typeface="B Yagut" pitchFamily="2" charset="-78"/>
                        </a:rPr>
                        <a:t> از اولین تماس جنسی گذشته باشد</a:t>
                      </a:r>
                      <a:endParaRPr lang="en-US" sz="2000" dirty="0">
                        <a:cs typeface="B Yagut" pitchFamily="2" charset="-78"/>
                      </a:endParaRPr>
                    </a:p>
                  </a:txBody>
                  <a:tcPr/>
                </a:tc>
                <a:tc rowSpan="2">
                  <a:txBody>
                    <a:bodyPr/>
                    <a:lstStyle/>
                    <a:p>
                      <a:pPr>
                        <a:buFont typeface="Arial" pitchFamily="34" charset="0"/>
                        <a:buChar char="•"/>
                      </a:pPr>
                      <a:r>
                        <a:rPr lang="fa-IR" sz="2800" b="1" dirty="0" smtClean="0">
                          <a:cs typeface="B Yagut" pitchFamily="2" charset="-78"/>
                        </a:rPr>
                        <a:t>شرح</a:t>
                      </a:r>
                      <a:r>
                        <a:rPr lang="fa-IR" sz="2800" b="1" baseline="0" dirty="0" smtClean="0">
                          <a:cs typeface="B Yagut" pitchFamily="2" charset="-78"/>
                        </a:rPr>
                        <a:t> حال</a:t>
                      </a:r>
                    </a:p>
                    <a:p>
                      <a:r>
                        <a:rPr lang="fa-IR" sz="2000" baseline="0" dirty="0" smtClean="0">
                          <a:cs typeface="B Yagut" pitchFamily="2" charset="-78"/>
                        </a:rPr>
                        <a:t>بررسی علائم</a:t>
                      </a:r>
                    </a:p>
                    <a:p>
                      <a:r>
                        <a:rPr lang="fa-IR" sz="2000" baseline="0" dirty="0" smtClean="0">
                          <a:cs typeface="B Yagut" pitchFamily="2" charset="-78"/>
                        </a:rPr>
                        <a:t>1-خونریزی غیر طبیعی واژینال(ازجمله پس ازنزدیکی،درفواصل دوره های قاعدگی وپس از یائسگی)</a:t>
                      </a:r>
                    </a:p>
                    <a:p>
                      <a:r>
                        <a:rPr lang="fa-IR" sz="2000" baseline="0" dirty="0" smtClean="0">
                          <a:cs typeface="B Yagut" pitchFamily="2" charset="-78"/>
                        </a:rPr>
                        <a:t>2-ترشحات بدبوی واژینال</a:t>
                      </a:r>
                    </a:p>
                    <a:p>
                      <a:r>
                        <a:rPr lang="fa-IR" sz="2000" baseline="0" dirty="0" smtClean="0">
                          <a:cs typeface="B Yagut" pitchFamily="2" charset="-78"/>
                        </a:rPr>
                        <a:t>3-دردهنگام نزدیکی جنسی</a:t>
                      </a:r>
                    </a:p>
                    <a:p>
                      <a:endParaRPr lang="fa-IR" sz="2000" baseline="0" dirty="0" smtClean="0">
                        <a:cs typeface="B Yagut" pitchFamily="2" charset="-78"/>
                      </a:endParaRPr>
                    </a:p>
                    <a:p>
                      <a:pPr>
                        <a:buFont typeface="Arial" pitchFamily="34" charset="0"/>
                        <a:buChar char="•"/>
                      </a:pPr>
                      <a:r>
                        <a:rPr lang="fa-IR" sz="2800" b="1" baseline="0" dirty="0" smtClean="0">
                          <a:cs typeface="B Yagut" pitchFamily="2" charset="-78"/>
                        </a:rPr>
                        <a:t>بررسی سوابق</a:t>
                      </a:r>
                    </a:p>
                    <a:p>
                      <a:pPr>
                        <a:buFont typeface="Arial" pitchFamily="34" charset="0"/>
                        <a:buNone/>
                      </a:pPr>
                      <a:r>
                        <a:rPr lang="fa-IR" sz="2000" b="1" baseline="0" dirty="0" smtClean="0">
                          <a:cs typeface="B Yagut" pitchFamily="2" charset="-78"/>
                        </a:rPr>
                        <a:t>1-زمان ازدواج(اولین تماس جنسی</a:t>
                      </a:r>
                      <a:endParaRPr lang="fa-IR" sz="2000" b="1" dirty="0" smtClean="0">
                        <a:cs typeface="B Yagut" pitchFamily="2" charset="-78"/>
                      </a:endParaRPr>
                    </a:p>
                    <a:p>
                      <a:r>
                        <a:rPr lang="fa-IR" sz="2000" dirty="0" smtClean="0">
                          <a:cs typeface="B Yagut" pitchFamily="2" charset="-78"/>
                        </a:rPr>
                        <a:t>2-سابقه انجام  تستهای پاپ اسمیرو</a:t>
                      </a:r>
                      <a:r>
                        <a:rPr lang="en-US" sz="2000" dirty="0" smtClean="0">
                          <a:cs typeface="B Yagut" pitchFamily="2" charset="-78"/>
                        </a:rPr>
                        <a:t>HPV</a:t>
                      </a:r>
                      <a:endParaRPr lang="en-US" sz="2000" dirty="0">
                        <a:cs typeface="B Yagut" pitchFamily="2" charset="-78"/>
                      </a:endParaRPr>
                    </a:p>
                  </a:txBody>
                  <a:tcPr/>
                </a:tc>
              </a:tr>
              <a:tr h="3218652">
                <a:tc>
                  <a:txBody>
                    <a:bodyPr/>
                    <a:lstStyle/>
                    <a:p>
                      <a:r>
                        <a:rPr lang="fa-IR" sz="2000" dirty="0" smtClean="0">
                          <a:cs typeface="B Yagut" pitchFamily="2" charset="-78"/>
                        </a:rPr>
                        <a:t>توصیه می</a:t>
                      </a:r>
                      <a:r>
                        <a:rPr lang="fa-IR" sz="2000" baseline="0" dirty="0" smtClean="0">
                          <a:cs typeface="B Yagut" pitchFamily="2" charset="-78"/>
                        </a:rPr>
                        <a:t> شود طی 5 سال جهت ارزیابی مراجعه کند.</a:t>
                      </a:r>
                    </a:p>
                    <a:p>
                      <a:r>
                        <a:rPr lang="fa-IR" sz="2000" baseline="0" dirty="0" smtClean="0">
                          <a:cs typeface="B Yagut" pitchFamily="2" charset="-78"/>
                        </a:rPr>
                        <a:t>اصول خودمراقبتی به فرد آموزش داده شود.</a:t>
                      </a:r>
                    </a:p>
                    <a:p>
                      <a:r>
                        <a:rPr lang="fa-IR" sz="2000" baseline="0" dirty="0" smtClean="0">
                          <a:cs typeface="B Yagut" pitchFamily="2" charset="-78"/>
                        </a:rPr>
                        <a:t>توصیه شود درصورتی که فواصل بین معاینات،علائم مشکوک سرطان دهانه رحم راداشته باشد،مراجعه کند.</a:t>
                      </a:r>
                      <a:endParaRPr lang="en-US" sz="2000" dirty="0" smtClean="0">
                        <a:cs typeface="B Yagut" pitchFamily="2" charset="-78"/>
                      </a:endParaRPr>
                    </a:p>
                    <a:p>
                      <a:endParaRPr lang="en-US" sz="2000" dirty="0">
                        <a:cs typeface="B Yagut" pitchFamily="2" charset="-78"/>
                      </a:endParaRPr>
                    </a:p>
                  </a:txBody>
                  <a:tcPr/>
                </a:tc>
                <a:tc>
                  <a:txBody>
                    <a:bodyPr/>
                    <a:lstStyle/>
                    <a:p>
                      <a:r>
                        <a:rPr lang="fa-IR" sz="2000" dirty="0" smtClean="0">
                          <a:cs typeface="B Yagut" pitchFamily="2" charset="-78"/>
                        </a:rPr>
                        <a:t>بدون</a:t>
                      </a:r>
                      <a:r>
                        <a:rPr lang="fa-IR" sz="2000" baseline="0" dirty="0" smtClean="0">
                          <a:cs typeface="B Yagut" pitchFamily="2" charset="-78"/>
                        </a:rPr>
                        <a:t> علائم بند1تا3(نداشتن خونریزی غیر طبیعی ،ترشحات بدبوی واژینال،دردهنگام نزدیکی جنسی)و3</a:t>
                      </a:r>
                      <a:r>
                        <a:rPr lang="fa-IR" sz="2000" dirty="0" smtClean="0">
                          <a:cs typeface="B Yagut" pitchFamily="2" charset="-78"/>
                        </a:rPr>
                        <a:t>سال</a:t>
                      </a:r>
                      <a:r>
                        <a:rPr lang="fa-IR" sz="2000" baseline="0" dirty="0" smtClean="0">
                          <a:cs typeface="B Yagut" pitchFamily="2" charset="-78"/>
                        </a:rPr>
                        <a:t> از اولین تماس جنسی گذشته باشدوکمتراز یک سال از غربالگری با پاپ اسمیریا کمتراز ده سال ازغربالگری با مجموع پاپ اسمیر و</a:t>
                      </a:r>
                      <a:r>
                        <a:rPr lang="en-US" sz="2000" dirty="0" smtClean="0">
                          <a:cs typeface="B Yagut" pitchFamily="2" charset="-78"/>
                        </a:rPr>
                        <a:t>HPV</a:t>
                      </a:r>
                      <a:r>
                        <a:rPr lang="fa-IR" sz="2000" dirty="0" smtClean="0">
                          <a:cs typeface="B Yagut" pitchFamily="2" charset="-78"/>
                        </a:rPr>
                        <a:t>گذشته</a:t>
                      </a:r>
                      <a:r>
                        <a:rPr lang="fa-IR" sz="2000" baseline="0" dirty="0" smtClean="0">
                          <a:cs typeface="B Yagut" pitchFamily="2" charset="-78"/>
                        </a:rPr>
                        <a:t> باشد</a:t>
                      </a:r>
                      <a:endParaRPr lang="en-US" sz="2000" dirty="0" smtClean="0">
                        <a:cs typeface="B Yagut" pitchFamily="2" charset="-78"/>
                      </a:endParaRPr>
                    </a:p>
                    <a:p>
                      <a:endParaRPr lang="en-US" sz="2000" dirty="0">
                        <a:cs typeface="B Yagut" pitchFamily="2" charset="-78"/>
                      </a:endParaRPr>
                    </a:p>
                  </a:txBody>
                  <a:tcPr/>
                </a:tc>
                <a:tc vMerge="1">
                  <a:txBody>
                    <a:bodyPr/>
                    <a:lstStyle/>
                    <a:p>
                      <a:endParaRPr lang="en-US"/>
                    </a:p>
                  </a:txBody>
                  <a:tcPr/>
                </a:tc>
              </a:tr>
            </a:tbl>
          </a:graphicData>
        </a:graphic>
      </p:graphicFrame>
      <p:pic>
        <p:nvPicPr>
          <p:cNvPr id="2" nam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05000" y="7848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01000"/>
    </mc:Choice>
    <mc:Fallback xmlns="">
      <p:transition spd="slow" advClick="0" advTm="10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8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511156"/>
          </a:xfrm>
        </p:spPr>
        <p:txBody>
          <a:bodyPr>
            <a:normAutofit fontScale="90000"/>
          </a:bodyPr>
          <a:lstStyle/>
          <a:p>
            <a:r>
              <a:rPr lang="fa-IR" dirty="0" smtClean="0">
                <a:cs typeface="B Yagut" pitchFamily="2" charset="-78"/>
              </a:rPr>
              <a:t>برنامه تشخیص زودهنگام سرطان دهانه رحم</a:t>
            </a:r>
            <a:endParaRPr lang="en-US" dirty="0"/>
          </a:p>
        </p:txBody>
      </p:sp>
      <p:sp>
        <p:nvSpPr>
          <p:cNvPr id="3" name="Content Placeholder 2"/>
          <p:cNvSpPr>
            <a:spLocks noGrp="1"/>
          </p:cNvSpPr>
          <p:nvPr>
            <p:ph idx="1"/>
          </p:nvPr>
        </p:nvSpPr>
        <p:spPr/>
        <p:txBody>
          <a:bodyPr>
            <a:normAutofit/>
          </a:bodyPr>
          <a:lstStyle/>
          <a:p>
            <a:pPr marL="156055" indent="0">
              <a:buNone/>
            </a:pPr>
            <a:endParaRPr lang="fa-IR" sz="2800" dirty="0" smtClean="0">
              <a:cs typeface="2  Yagut" pitchFamily="2" charset="-78"/>
            </a:endParaRPr>
          </a:p>
          <a:p>
            <a:pPr marL="156055" indent="0">
              <a:buNone/>
            </a:pPr>
            <a:endParaRPr lang="en-US" sz="2800" dirty="0">
              <a:cs typeface="2  Yagut"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266345287"/>
              </p:ext>
            </p:extLst>
          </p:nvPr>
        </p:nvGraphicFramePr>
        <p:xfrm>
          <a:off x="428596" y="920399"/>
          <a:ext cx="8429685" cy="5725685"/>
        </p:xfrm>
        <a:graphic>
          <a:graphicData uri="http://schemas.openxmlformats.org/drawingml/2006/table">
            <a:tbl>
              <a:tblPr firstRow="1" bandRow="1">
                <a:tableStyleId>{5C22544A-7EE6-4342-B048-85BDC9FD1C3A}</a:tableStyleId>
              </a:tblPr>
              <a:tblGrid>
                <a:gridCol w="2809895"/>
                <a:gridCol w="2809895"/>
                <a:gridCol w="2809895"/>
              </a:tblGrid>
              <a:tr h="502475">
                <a:tc>
                  <a:txBody>
                    <a:bodyPr/>
                    <a:lstStyle/>
                    <a:p>
                      <a:pPr algn="ctr"/>
                      <a:r>
                        <a:rPr lang="fa-IR" sz="2800" dirty="0" smtClean="0">
                          <a:solidFill>
                            <a:schemeClr val="tx1"/>
                          </a:solidFill>
                        </a:rPr>
                        <a:t>تصمیم</a:t>
                      </a:r>
                      <a:r>
                        <a:rPr lang="fa-IR" sz="2800" baseline="0" dirty="0" smtClean="0">
                          <a:solidFill>
                            <a:schemeClr val="tx1"/>
                          </a:solidFill>
                        </a:rPr>
                        <a:t> گیری</a:t>
                      </a:r>
                      <a:endParaRPr lang="en-US" sz="2800" dirty="0">
                        <a:solidFill>
                          <a:schemeClr val="tx1"/>
                        </a:solidFill>
                      </a:endParaRPr>
                    </a:p>
                  </a:txBody>
                  <a:tcPr/>
                </a:tc>
                <a:tc>
                  <a:txBody>
                    <a:bodyPr/>
                    <a:lstStyle/>
                    <a:p>
                      <a:pPr algn="ctr"/>
                      <a:r>
                        <a:rPr lang="fa-IR" sz="2800" dirty="0" smtClean="0">
                          <a:solidFill>
                            <a:schemeClr val="tx1"/>
                          </a:solidFill>
                        </a:rPr>
                        <a:t>طبقه بندی</a:t>
                      </a:r>
                      <a:endParaRPr lang="en-US" sz="2800" dirty="0">
                        <a:solidFill>
                          <a:schemeClr val="tx1"/>
                        </a:solidFill>
                      </a:endParaRPr>
                    </a:p>
                  </a:txBody>
                  <a:tcPr/>
                </a:tc>
                <a:tc>
                  <a:txBody>
                    <a:bodyPr/>
                    <a:lstStyle/>
                    <a:p>
                      <a:pPr algn="ctr"/>
                      <a:r>
                        <a:rPr lang="fa-IR" sz="2800" dirty="0" smtClean="0">
                          <a:solidFill>
                            <a:schemeClr val="tx1"/>
                          </a:solidFill>
                        </a:rPr>
                        <a:t>ارزیابی</a:t>
                      </a:r>
                      <a:endParaRPr lang="en-US" sz="2800" dirty="0">
                        <a:solidFill>
                          <a:schemeClr val="tx1"/>
                        </a:solidFill>
                      </a:endParaRPr>
                    </a:p>
                  </a:txBody>
                  <a:tcPr/>
                </a:tc>
              </a:tr>
              <a:tr h="3287285">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cs typeface="B Yagut" pitchFamily="2" charset="-78"/>
                        </a:rPr>
                        <a:t>جهت انجام غربالگری</a:t>
                      </a:r>
                      <a:r>
                        <a:rPr lang="fa-IR" baseline="0" dirty="0" smtClean="0">
                          <a:cs typeface="B Yagut" pitchFamily="2" charset="-78"/>
                        </a:rPr>
                        <a:t> سرطان دهانه رحم باتست پاپ اسمیرو</a:t>
                      </a:r>
                      <a:r>
                        <a:rPr lang="en-US" baseline="0" dirty="0" smtClean="0">
                          <a:cs typeface="B Yagut" pitchFamily="2" charset="-78"/>
                        </a:rPr>
                        <a:t>HPV</a:t>
                      </a:r>
                      <a:r>
                        <a:rPr lang="fa-IR" baseline="0" dirty="0" smtClean="0">
                          <a:cs typeface="B Yagut" pitchFamily="2" charset="-78"/>
                        </a:rPr>
                        <a:t> به ماما مراجعه کند.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baseline="0" dirty="0" smtClean="0">
                        <a:cs typeface="B Yagut"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cs typeface="B Yagut" pitchFamily="2" charset="-78"/>
                        </a:rPr>
                        <a:t> اصول خودمراقبتی به فرد آموزش داده شود.</a:t>
                      </a:r>
                    </a:p>
                    <a:p>
                      <a:endParaRPr lang="en-US" dirty="0">
                        <a:cs typeface="B Yagut" pitchFamily="2" charset="-78"/>
                      </a:endParaRPr>
                    </a:p>
                  </a:txBody>
                  <a:tcPr/>
                </a:tc>
                <a:tc>
                  <a:txBody>
                    <a:bodyPr/>
                    <a:lstStyle/>
                    <a:p>
                      <a:r>
                        <a:rPr lang="fa-IR" sz="1800" dirty="0" smtClean="0">
                          <a:cs typeface="B Yagut" pitchFamily="2" charset="-78"/>
                        </a:rPr>
                        <a:t>بدون</a:t>
                      </a:r>
                      <a:r>
                        <a:rPr lang="fa-IR" sz="1800" baseline="0" dirty="0" smtClean="0">
                          <a:cs typeface="B Yagut" pitchFamily="2" charset="-78"/>
                        </a:rPr>
                        <a:t> علائم بند1تا3(نداشتن خونریزی غیر طبیعی ،ترشحات بدبوی واژینال،دردهنگام نزدیکی جنسی)و3</a:t>
                      </a:r>
                      <a:r>
                        <a:rPr lang="fa-IR" sz="1800" dirty="0" smtClean="0">
                          <a:cs typeface="B Yagut" pitchFamily="2" charset="-78"/>
                        </a:rPr>
                        <a:t>سال</a:t>
                      </a:r>
                      <a:r>
                        <a:rPr lang="fa-IR" sz="1800" baseline="0" dirty="0" smtClean="0">
                          <a:cs typeface="B Yagut" pitchFamily="2" charset="-78"/>
                        </a:rPr>
                        <a:t> از اولین تماس جنسی گذشته باشدوکمتراز یک سال از غربالگری با پاپ اسمیریا کمتراز ده سال ازغربالگری با مجموع پاپ اسمیر و</a:t>
                      </a:r>
                      <a:r>
                        <a:rPr lang="en-US" sz="1800" dirty="0" smtClean="0">
                          <a:cs typeface="B Yagut" pitchFamily="2" charset="-78"/>
                        </a:rPr>
                        <a:t>HPV</a:t>
                      </a:r>
                      <a:r>
                        <a:rPr lang="fa-IR" sz="1800" dirty="0" smtClean="0">
                          <a:cs typeface="B Yagut" pitchFamily="2" charset="-78"/>
                        </a:rPr>
                        <a:t>گذشته</a:t>
                      </a:r>
                      <a:r>
                        <a:rPr lang="fa-IR" sz="1800" baseline="0" dirty="0" smtClean="0">
                          <a:cs typeface="B Yagut" pitchFamily="2" charset="-78"/>
                        </a:rPr>
                        <a:t> باشد.</a:t>
                      </a:r>
                      <a:endParaRPr lang="en-US" sz="1800" dirty="0" smtClean="0">
                        <a:cs typeface="B Yagut" pitchFamily="2" charset="-78"/>
                      </a:endParaRPr>
                    </a:p>
                    <a:p>
                      <a:r>
                        <a:rPr lang="fa-IR" sz="1800" dirty="0" smtClean="0">
                          <a:cs typeface="B Yagut" pitchFamily="2" charset="-78"/>
                        </a:rPr>
                        <a:t>سن فردبین 30تا 49 سال باشد</a:t>
                      </a:r>
                      <a:endParaRPr lang="en-US" sz="1800" dirty="0">
                        <a:cs typeface="B Yagut" pitchFamily="2" charset="-78"/>
                      </a:endParaRPr>
                    </a:p>
                  </a:txBody>
                  <a:tcPr/>
                </a:tc>
                <a:tc rowSpan="2">
                  <a:txBody>
                    <a:bodyPr/>
                    <a:lstStyle/>
                    <a:p>
                      <a:pPr>
                        <a:buFont typeface="Arial" pitchFamily="34" charset="0"/>
                        <a:buChar char="•"/>
                      </a:pPr>
                      <a:r>
                        <a:rPr lang="fa-IR" sz="2800" b="1" dirty="0" smtClean="0">
                          <a:cs typeface="B Yagut" pitchFamily="2" charset="-78"/>
                        </a:rPr>
                        <a:t>شرح</a:t>
                      </a:r>
                      <a:r>
                        <a:rPr lang="fa-IR" sz="2800" b="1" baseline="0" dirty="0" smtClean="0">
                          <a:cs typeface="B Yagut" pitchFamily="2" charset="-78"/>
                        </a:rPr>
                        <a:t> حال</a:t>
                      </a:r>
                    </a:p>
                    <a:p>
                      <a:r>
                        <a:rPr lang="fa-IR" sz="2000" baseline="0" dirty="0" smtClean="0">
                          <a:cs typeface="B Yagut" pitchFamily="2" charset="-78"/>
                        </a:rPr>
                        <a:t>بررسی علائم</a:t>
                      </a:r>
                    </a:p>
                    <a:p>
                      <a:r>
                        <a:rPr lang="fa-IR" sz="2000" baseline="0" dirty="0" smtClean="0">
                          <a:cs typeface="B Yagut" pitchFamily="2" charset="-78"/>
                        </a:rPr>
                        <a:t>1-خونریزی غیر طبیعی واژینال(ازجمله پس ازنزدیکی،درفواصل دوره های قاعدگی وپس از یائسگی)</a:t>
                      </a:r>
                    </a:p>
                    <a:p>
                      <a:r>
                        <a:rPr lang="fa-IR" sz="2000" baseline="0" dirty="0" smtClean="0">
                          <a:cs typeface="B Yagut" pitchFamily="2" charset="-78"/>
                        </a:rPr>
                        <a:t>2-ترشحات بدبوی واژینال</a:t>
                      </a:r>
                    </a:p>
                    <a:p>
                      <a:r>
                        <a:rPr lang="fa-IR" sz="2000" baseline="0" dirty="0" smtClean="0">
                          <a:cs typeface="B Yagut" pitchFamily="2" charset="-78"/>
                        </a:rPr>
                        <a:t>3-دردهنگام نزدیکی جنسی</a:t>
                      </a:r>
                    </a:p>
                    <a:p>
                      <a:endParaRPr lang="fa-IR" baseline="0" dirty="0" smtClean="0">
                        <a:cs typeface="B Yagut" pitchFamily="2" charset="-78"/>
                      </a:endParaRPr>
                    </a:p>
                    <a:p>
                      <a:pPr>
                        <a:buFont typeface="Arial" pitchFamily="34" charset="0"/>
                        <a:buChar char="•"/>
                      </a:pPr>
                      <a:r>
                        <a:rPr lang="fa-IR" sz="2800" b="1" baseline="0" dirty="0" smtClean="0">
                          <a:cs typeface="B Yagut" pitchFamily="2" charset="-78"/>
                        </a:rPr>
                        <a:t>بررسی سوابق</a:t>
                      </a:r>
                    </a:p>
                    <a:p>
                      <a:pPr>
                        <a:buFont typeface="Arial" pitchFamily="34" charset="0"/>
                        <a:buNone/>
                      </a:pPr>
                      <a:r>
                        <a:rPr lang="fa-IR" sz="2000" b="0" baseline="0" dirty="0" smtClean="0">
                          <a:cs typeface="B Yagut" pitchFamily="2" charset="-78"/>
                        </a:rPr>
                        <a:t>1-زمان ازدواج(اولین تماس جنسی)</a:t>
                      </a:r>
                      <a:endParaRPr lang="fa-IR" sz="2000" b="0" dirty="0" smtClean="0">
                        <a:cs typeface="B Yagut" pitchFamily="2" charset="-78"/>
                      </a:endParaRPr>
                    </a:p>
                    <a:p>
                      <a:r>
                        <a:rPr lang="fa-IR" sz="2000" dirty="0" smtClean="0">
                          <a:cs typeface="B Yagut" pitchFamily="2" charset="-78"/>
                        </a:rPr>
                        <a:t>2-سابقه انجام  تستهای پاپ اسمیرو</a:t>
                      </a:r>
                      <a:r>
                        <a:rPr lang="en-US" sz="2000" dirty="0" smtClean="0">
                          <a:cs typeface="B Yagut" pitchFamily="2" charset="-78"/>
                        </a:rPr>
                        <a:t>HPV</a:t>
                      </a:r>
                      <a:endParaRPr lang="en-US" sz="2000" dirty="0">
                        <a:cs typeface="B Yagut" pitchFamily="2" charset="-78"/>
                      </a:endParaRPr>
                    </a:p>
                  </a:txBody>
                  <a:tcPr/>
                </a:tc>
              </a:tr>
              <a:tr h="186211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aseline="0" dirty="0" smtClean="0">
                          <a:cs typeface="B Yagut" pitchFamily="2" charset="-78"/>
                        </a:rPr>
                        <a:t>جهت انجام اقدامات تکمیلی تشخیص زودهنگام فردبه ماما ارجاع شود.</a:t>
                      </a:r>
                    </a:p>
                    <a:p>
                      <a:pPr marL="0" marR="0" indent="0" algn="r" defTabSz="914400" rtl="1" eaLnBrk="1" fontAlgn="auto" latinLnBrk="0" hangingPunct="1">
                        <a:lnSpc>
                          <a:spcPct val="100000"/>
                        </a:lnSpc>
                        <a:spcBef>
                          <a:spcPts val="0"/>
                        </a:spcBef>
                        <a:spcAft>
                          <a:spcPts val="0"/>
                        </a:spcAft>
                        <a:buClrTx/>
                        <a:buSzTx/>
                        <a:buFontTx/>
                        <a:buNone/>
                        <a:tabLst/>
                        <a:defRPr/>
                      </a:pPr>
                      <a:r>
                        <a:rPr lang="fa-IR" sz="2000" baseline="0" dirty="0" smtClean="0">
                          <a:cs typeface="B Yagut" pitchFamily="2" charset="-78"/>
                        </a:rPr>
                        <a:t> اصول خودمراقبتی به فرد آموزش داده شود.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sz="2000" baseline="0" dirty="0" smtClean="0">
                        <a:cs typeface="B Yagut"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800" baseline="0" dirty="0" smtClean="0">
                          <a:cs typeface="B Yagut" pitchFamily="2" charset="-78"/>
                        </a:rPr>
                        <a:t>دارای علائم بند1تا3(نداشتن خونریزی غیر طبیعی ،ترشحات بدبوی واژینال،دردهنگام نزدیکی جنسی)</a:t>
                      </a:r>
                    </a:p>
                  </a:txBody>
                  <a:tcPr/>
                </a:tc>
                <a:tc vMerge="1">
                  <a:txBody>
                    <a:bodyPr/>
                    <a:lstStyle/>
                    <a:p>
                      <a:endParaRPr lang="en-US"/>
                    </a:p>
                  </a:txBody>
                  <a:tcPr/>
                </a:tc>
              </a:tr>
            </a:tbl>
          </a:graphicData>
        </a:graphic>
      </p:graphicFrame>
      <p:pic>
        <p:nvPicPr>
          <p:cNvPr id="2" name="1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716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65000"/>
    </mc:Choice>
    <mc:Fallback xmlns="">
      <p:transition spd="slow" advClick="0" advTm="6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4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304800" y="533400"/>
            <a:ext cx="8458200" cy="5753100"/>
          </a:xfrm>
          <a:prstGeom prst="rect">
            <a:avLst/>
          </a:prstGeom>
          <a:ln>
            <a:noFill/>
          </a:ln>
          <a:effectLst>
            <a:outerShdw blurRad="292100" dist="139700" dir="2700000" algn="tl" rotWithShape="0">
              <a:srgbClr val="333333">
                <a:alpha val="65000"/>
              </a:srgbClr>
            </a:outerShdw>
          </a:effectLst>
        </p:spPr>
      </p:pic>
      <p:pic>
        <p:nvPicPr>
          <p:cNvPr id="2" nam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09800" y="7162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خلاصه ونتیجه گیری</a:t>
            </a:r>
            <a:endParaRPr lang="en-US" sz="4000" dirty="0">
              <a:cs typeface="B Yagut" pitchFamily="2" charset="-78"/>
            </a:endParaRPr>
          </a:p>
        </p:txBody>
      </p:sp>
      <p:sp>
        <p:nvSpPr>
          <p:cNvPr id="3" name="Content Placeholder 2"/>
          <p:cNvSpPr>
            <a:spLocks noGrp="1"/>
          </p:cNvSpPr>
          <p:nvPr>
            <p:ph idx="1"/>
          </p:nvPr>
        </p:nvSpPr>
        <p:spPr>
          <a:xfrm>
            <a:off x="0" y="1285860"/>
            <a:ext cx="9144000" cy="4840303"/>
          </a:xfrm>
        </p:spPr>
        <p:txBody>
          <a:bodyPr>
            <a:normAutofit fontScale="92500"/>
          </a:bodyPr>
          <a:lstStyle/>
          <a:p>
            <a:pPr>
              <a:buNone/>
            </a:pPr>
            <a:r>
              <a:rPr lang="fa-IR" sz="2800" dirty="0" smtClean="0">
                <a:effectLst>
                  <a:outerShdw blurRad="38100" dist="38100" dir="2700000" algn="tl">
                    <a:srgbClr val="000000">
                      <a:alpha val="43137"/>
                    </a:srgbClr>
                  </a:outerShdw>
                </a:effectLst>
                <a:latin typeface="BNazanin"/>
                <a:cs typeface="B Yagut" pitchFamily="2" charset="-78"/>
              </a:rPr>
              <a:t>  </a:t>
            </a:r>
            <a:endParaRPr lang="en-US" sz="3300" dirty="0" smtClean="0">
              <a:cs typeface="B Yagut" pitchFamily="2" charset="-78"/>
            </a:endParaRPr>
          </a:p>
          <a:p>
            <a:pPr>
              <a:buNone/>
            </a:pPr>
            <a:r>
              <a:rPr lang="fa-IR" sz="3000" dirty="0" smtClean="0">
                <a:cs typeface="B Yagut" pitchFamily="2" charset="-78"/>
              </a:rPr>
              <a:t>مهمترین علائمی که درتشخیص زودهنگام سرطان دهانه رحم بررسی می شود شامل خونریزی غیر طبیعی واژینال(ازجمله پس از نزدیکی،درفواصل دوره قاعدگی وپس از یائسگی)،ترشحات بدبوی واژینال ودرد هنگام نزدیکی می باشد.</a:t>
            </a:r>
          </a:p>
          <a:p>
            <a:pPr>
              <a:buNone/>
            </a:pPr>
            <a:r>
              <a:rPr lang="fa-IR" sz="3000" dirty="0" smtClean="0">
                <a:cs typeface="B Yagut" pitchFamily="2" charset="-78"/>
              </a:rPr>
              <a:t>   بر اساس سن فرد و علائم فوق ارزیـــابی وطبقــه بندی صورت گرفته وسپس اقــدام وتصمیم گیری لازم درمورد وی انجام می شود.</a:t>
            </a:r>
          </a:p>
          <a:p>
            <a:pPr>
              <a:buNone/>
            </a:pPr>
            <a:r>
              <a:rPr lang="fa-IR" sz="3000" dirty="0" smtClean="0">
                <a:cs typeface="B Yagut" pitchFamily="2" charset="-78"/>
              </a:rPr>
              <a:t>   باتوجه به مطالب ارائه شده ،بهترین راه کاهش خطر سرطان دهانه رحم، ضمن رعایت شیوه زندگی سالم،غربالگری پاپ اسمیرو</a:t>
            </a:r>
            <a:r>
              <a:rPr lang="en-US" sz="3000" dirty="0" smtClean="0">
                <a:cs typeface="B Yagut" pitchFamily="2" charset="-78"/>
              </a:rPr>
              <a:t>HPV</a:t>
            </a:r>
            <a:r>
              <a:rPr lang="fa-IR" sz="3000" dirty="0" smtClean="0">
                <a:cs typeface="B Yagut" pitchFamily="2" charset="-78"/>
              </a:rPr>
              <a:t>می باشد.</a:t>
            </a:r>
            <a:endParaRPr lang="en-US" sz="3000" dirty="0" smtClean="0">
              <a:cs typeface="B Yagut" pitchFamily="2" charset="-78"/>
            </a:endParaRPr>
          </a:p>
          <a:p>
            <a:pPr>
              <a:buNone/>
            </a:pPr>
            <a:endParaRPr lang="fa-IR" sz="2800" dirty="0" smtClean="0">
              <a:cs typeface="B Yagut" pitchFamily="2" charset="-78"/>
            </a:endParaRPr>
          </a:p>
          <a:p>
            <a:pPr>
              <a:buNone/>
            </a:pPr>
            <a:endParaRPr lang="fa-IR" sz="2800" dirty="0" smtClean="0">
              <a:cs typeface="B Yagut" pitchFamily="2" charset="-78"/>
            </a:endParaRPr>
          </a:p>
        </p:txBody>
      </p:sp>
      <p:pic>
        <p:nvPicPr>
          <p:cNvPr id="4" nam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12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2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پرسش وتمرین</a:t>
            </a:r>
            <a:endParaRPr lang="en-US" sz="4000" dirty="0">
              <a:cs typeface="B Yagut" pitchFamily="2" charset="-78"/>
            </a:endParaRPr>
          </a:p>
        </p:txBody>
      </p:sp>
      <p:sp>
        <p:nvSpPr>
          <p:cNvPr id="3" name="Content Placeholder 2"/>
          <p:cNvSpPr>
            <a:spLocks noGrp="1"/>
          </p:cNvSpPr>
          <p:nvPr>
            <p:ph idx="1"/>
          </p:nvPr>
        </p:nvSpPr>
        <p:spPr>
          <a:xfrm>
            <a:off x="-609600" y="1142984"/>
            <a:ext cx="9753600" cy="4983179"/>
          </a:xfrm>
        </p:spPr>
        <p:txBody>
          <a:bodyPr>
            <a:normAutofit/>
          </a:bodyPr>
          <a:lstStyle/>
          <a:p>
            <a:pPr>
              <a:buNone/>
            </a:pPr>
            <a:endParaRPr lang="fa-IR" sz="3000" dirty="0" smtClean="0">
              <a:solidFill>
                <a:srgbClr val="FF0000"/>
              </a:solidFill>
              <a:cs typeface="2  Yagut" pitchFamily="2" charset="-78"/>
            </a:endParaRPr>
          </a:p>
          <a:p>
            <a:pPr>
              <a:buNone/>
            </a:pPr>
            <a:r>
              <a:rPr lang="fa-IR" sz="2800" dirty="0" smtClean="0">
                <a:cs typeface="B Yagut" pitchFamily="2" charset="-78"/>
              </a:rPr>
              <a:t>1-ارزیابی واقدام شما درمورد زنی که یکی از علائم سه گانه ذکر شده در</a:t>
            </a:r>
          </a:p>
          <a:p>
            <a:pPr>
              <a:buNone/>
            </a:pPr>
            <a:r>
              <a:rPr lang="fa-IR" sz="2800" dirty="0" smtClean="0">
                <a:cs typeface="B Yagut" pitchFamily="2" charset="-78"/>
              </a:rPr>
              <a:t>ارزیابی را داشته باشدچیست؟</a:t>
            </a:r>
          </a:p>
          <a:p>
            <a:pPr>
              <a:buNone/>
            </a:pPr>
            <a:endParaRPr lang="fa-IR" sz="3000" dirty="0" smtClean="0">
              <a:cs typeface="B Yagut" pitchFamily="2" charset="-78"/>
            </a:endParaRPr>
          </a:p>
          <a:p>
            <a:pPr>
              <a:buNone/>
            </a:pPr>
            <a:r>
              <a:rPr lang="fa-IR" sz="2800" dirty="0" smtClean="0">
                <a:cs typeface="B Yagut" pitchFamily="2" charset="-78"/>
              </a:rPr>
              <a:t>2-درصورتی که بیش ازده سال از آخرین غربالگری پاپ اسمیرو</a:t>
            </a:r>
            <a:r>
              <a:rPr lang="en-US" sz="2800" dirty="0" smtClean="0">
                <a:cs typeface="B Yagut" pitchFamily="2" charset="-78"/>
              </a:rPr>
              <a:t>HPV</a:t>
            </a:r>
            <a:r>
              <a:rPr lang="fa-IR" sz="2800" dirty="0" smtClean="0">
                <a:cs typeface="B Yagut" pitchFamily="2" charset="-78"/>
              </a:rPr>
              <a:t>فرد</a:t>
            </a:r>
          </a:p>
          <a:p>
            <a:pPr>
              <a:buNone/>
            </a:pPr>
            <a:r>
              <a:rPr lang="fa-IR" sz="2800" dirty="0" smtClean="0">
                <a:cs typeface="B Yagut" pitchFamily="2" charset="-78"/>
              </a:rPr>
              <a:t>گذشته باشد چه اقدامی انجام می دهید؟</a:t>
            </a:r>
          </a:p>
          <a:p>
            <a:pPr>
              <a:buNone/>
            </a:pPr>
            <a:endParaRPr lang="fa-IR" sz="3000" dirty="0" smtClean="0">
              <a:cs typeface="B Yagut" pitchFamily="2" charset="-78"/>
            </a:endParaRPr>
          </a:p>
          <a:p>
            <a:pPr>
              <a:buNone/>
            </a:pPr>
            <a:r>
              <a:rPr lang="fa-IR" sz="2800" dirty="0" smtClean="0">
                <a:cs typeface="B Yagut" pitchFamily="2" charset="-78"/>
              </a:rPr>
              <a:t>3-دربرنامه پیشگیری،تشخیص زودهنگام وغربالگری سرطان دهانه رحم مشخصات چه افرادی درسامانه فرم اولیه ثبت می شود؟</a:t>
            </a:r>
          </a:p>
          <a:p>
            <a:pPr>
              <a:buNone/>
            </a:pPr>
            <a:endParaRPr lang="fa-IR" sz="8600" dirty="0" smtClean="0">
              <a:cs typeface="2  Yagut" pitchFamily="2" charset="-78"/>
            </a:endParaRPr>
          </a:p>
          <a:p>
            <a:pPr marL="0" indent="0">
              <a:buNone/>
            </a:pPr>
            <a:endParaRPr lang="fa-IR" sz="8600" dirty="0" smtClean="0">
              <a:cs typeface="2  Yagut" pitchFamily="2" charset="-78"/>
            </a:endParaRPr>
          </a:p>
          <a:p>
            <a:endParaRPr lang="fa-IR" sz="7400" b="1" dirty="0" smtClean="0">
              <a:cs typeface="2  Yagut" pitchFamily="2" charset="-78"/>
            </a:endParaRPr>
          </a:p>
        </p:txBody>
      </p:sp>
      <p:pic>
        <p:nvPicPr>
          <p:cNvPr id="4" nam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718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4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منابع</a:t>
            </a:r>
            <a:endParaRPr lang="en-US" sz="4000" dirty="0">
              <a:cs typeface="B Yagut" pitchFamily="2" charset="-78"/>
            </a:endParaRPr>
          </a:p>
        </p:txBody>
      </p:sp>
      <p:sp>
        <p:nvSpPr>
          <p:cNvPr id="3" name="Content Placeholder 2"/>
          <p:cNvSpPr>
            <a:spLocks noGrp="1"/>
          </p:cNvSpPr>
          <p:nvPr>
            <p:ph idx="1"/>
          </p:nvPr>
        </p:nvSpPr>
        <p:spPr/>
        <p:txBody>
          <a:bodyPr/>
          <a:lstStyle/>
          <a:p>
            <a:r>
              <a:rPr lang="fa-IR" sz="2800" dirty="0" smtClean="0">
                <a:cs typeface="B Yagut" pitchFamily="2" charset="-78"/>
              </a:rPr>
              <a:t>مجموعه مداخلات اساسی بیماری های غیرواگیر درنظام مراقبت های بهداشتی اولیه ایران (ایراپن)-دفتر مدیریت بیماریهای غیر واگیر-سال  1396</a:t>
            </a:r>
          </a:p>
          <a:p>
            <a:endParaRPr lang="fa-IR" sz="2800" dirty="0">
              <a:cs typeface="B Yagut" pitchFamily="2" charset="-78"/>
            </a:endParaRPr>
          </a:p>
          <a:p>
            <a:r>
              <a:rPr lang="fa-IR" sz="2800" dirty="0" smtClean="0">
                <a:cs typeface="B Yagut" pitchFamily="2" charset="-78"/>
              </a:rPr>
              <a:t>مراقبتهای ادغام یافته سلامت میانسالان –دفتر سلامت جمعیت ، خانواده و مدارس-اداره سلامت میانسالان-بسته خدمات جامع میانسالان –سال 96</a:t>
            </a:r>
          </a:p>
          <a:p>
            <a:endParaRPr lang="fa-IR" sz="2800" dirty="0">
              <a:cs typeface="B Yagut" pitchFamily="2" charset="-78"/>
            </a:endParaRPr>
          </a:p>
          <a:p>
            <a:r>
              <a:rPr lang="fa-IR" sz="2800" dirty="0" smtClean="0">
                <a:cs typeface="B Yagut" pitchFamily="2" charset="-78"/>
              </a:rPr>
              <a:t>مجموعه کتب آموزش بهورزی-سلامت باروری-ویرایش 98</a:t>
            </a:r>
          </a:p>
          <a:p>
            <a:pPr>
              <a:buNone/>
            </a:pPr>
            <a:endParaRPr lang="en-US" dirty="0"/>
          </a:p>
        </p:txBody>
      </p:sp>
      <p:pic>
        <p:nvPicPr>
          <p:cNvPr id="4" nam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667000" y="7162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4294967295"/>
          </p:nvPr>
        </p:nvSpPr>
        <p:spPr>
          <a:xfrm>
            <a:off x="357158" y="642918"/>
            <a:ext cx="8482042" cy="5483245"/>
          </a:xfrm>
        </p:spPr>
        <p:txBody>
          <a:bodyPr>
            <a:normAutofit/>
          </a:bodyPr>
          <a:lstStyle/>
          <a:p>
            <a:pPr algn="ctr">
              <a:buNone/>
            </a:pPr>
            <a:endParaRPr lang="fa-IR" sz="4000" dirty="0" smtClean="0">
              <a:cs typeface="B Yagut" pitchFamily="2" charset="-78"/>
            </a:endParaRPr>
          </a:p>
          <a:p>
            <a:pPr algn="ctr">
              <a:buNone/>
            </a:pPr>
            <a:endParaRPr lang="fa-IR" sz="4000" dirty="0" smtClean="0">
              <a:cs typeface="B Yagut" pitchFamily="2" charset="-78"/>
            </a:endParaRPr>
          </a:p>
          <a:p>
            <a:pPr algn="ctr">
              <a:buNone/>
            </a:pPr>
            <a:r>
              <a:rPr lang="fa-IR" sz="4000" dirty="0" smtClean="0">
                <a:cs typeface="B Yagut" pitchFamily="2" charset="-78"/>
              </a:rPr>
              <a:t>معرفی زنان واجد شرایط برای انجام پاپ اسمیر</a:t>
            </a:r>
            <a:endParaRPr lang="en-US" sz="4000" dirty="0" smtClean="0">
              <a:cs typeface="B Yagut" pitchFamily="2" charset="-78"/>
            </a:endParaRPr>
          </a:p>
          <a:p>
            <a:pPr algn="ctr">
              <a:buNone/>
            </a:pPr>
            <a:endParaRPr lang="en-US" sz="4000" dirty="0" smtClean="0">
              <a:cs typeface="B Yagut" pitchFamily="2" charset="-78"/>
            </a:endParaRPr>
          </a:p>
          <a:p>
            <a:pPr algn="ctr">
              <a:buNone/>
            </a:pPr>
            <a:r>
              <a:rPr lang="fa-IR" sz="4000" dirty="0" smtClean="0">
                <a:cs typeface="B Yagut" pitchFamily="2" charset="-78"/>
              </a:rPr>
              <a:t>سلامت باروری</a:t>
            </a:r>
            <a:endParaRPr lang="en-US" sz="4000" dirty="0">
              <a:cs typeface="B Yagut" pitchFamily="2" charset="-78"/>
            </a:endParaRPr>
          </a:p>
        </p:txBody>
      </p:sp>
      <p:pic>
        <p:nvPicPr>
          <p:cNvPr id="3" name="0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447800" y="7620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9000"/>
    </mc:Choice>
    <mc:Fallback xmlns="">
      <p:transition spd="slow" advClick="0"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2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09600" y="1447800"/>
            <a:ext cx="7772400" cy="1470025"/>
          </a:xfrm>
        </p:spPr>
        <p:txBody>
          <a:bodyPr>
            <a:normAutofit fontScale="90000"/>
          </a:bodyPr>
          <a:lstStyle/>
          <a:p>
            <a:pPr rtl="1"/>
            <a:r>
              <a:rPr lang="fa-IR" b="1" dirty="0" smtClean="0">
                <a:cs typeface="B Yagut" panose="00000400000000000000" pitchFamily="2" charset="-78"/>
              </a:rPr>
              <a:t> </a:t>
            </a:r>
            <a:r>
              <a:rPr lang="fa-IR" dirty="0" smtClean="0">
                <a:cs typeface="B Yagut" panose="00000400000000000000" pitchFamily="2" charset="-78"/>
              </a:rPr>
              <a:t>لطفاً نظرات و پیشنهادات خود پیرامون این بسته آموزشی را به آدرس زیر ارسال کنید</a:t>
            </a:r>
            <a:endParaRPr lang="en-US" dirty="0">
              <a:cs typeface="B Yagut" panose="00000400000000000000" pitchFamily="2" charset="-78"/>
            </a:endParaRPr>
          </a:p>
        </p:txBody>
      </p:sp>
      <p:sp>
        <p:nvSpPr>
          <p:cNvPr id="5" name="Subtitle 4"/>
          <p:cNvSpPr>
            <a:spLocks noGrp="1"/>
          </p:cNvSpPr>
          <p:nvPr>
            <p:ph type="subTitle" idx="1"/>
          </p:nvPr>
        </p:nvSpPr>
        <p:spPr>
          <a:xfrm>
            <a:off x="1371600" y="3200400"/>
            <a:ext cx="6400800" cy="1752600"/>
          </a:xfrm>
        </p:spPr>
        <p:txBody>
          <a:bodyPr>
            <a:normAutofit/>
          </a:bodyPr>
          <a:lstStyle/>
          <a:p>
            <a:r>
              <a:rPr lang="en-US" sz="4000" dirty="0" smtClean="0">
                <a:solidFill>
                  <a:schemeClr val="tx1"/>
                </a:solidFill>
                <a:cs typeface="B Yagut" pitchFamily="2" charset="-78"/>
              </a:rPr>
              <a:t>behdasht@guoms.ac.ir</a:t>
            </a:r>
          </a:p>
          <a:p>
            <a:pPr rtl="1"/>
            <a:r>
              <a:rPr lang="fa-IR" dirty="0" smtClean="0">
                <a:solidFill>
                  <a:schemeClr val="tx1"/>
                </a:solidFill>
                <a:cs typeface="B Yagut" panose="00000400000000000000" pitchFamily="2" charset="-78"/>
              </a:rPr>
              <a:t> </a:t>
            </a:r>
          </a:p>
        </p:txBody>
      </p:sp>
    </p:spTree>
    <p:extLst>
      <p:ext uri="{BB962C8B-B14F-4D97-AF65-F5344CB8AC3E}">
        <p14:creationId xmlns:p14="http://schemas.microsoft.com/office/powerpoint/2010/main" val="296305347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36638"/>
          </a:xfrm>
        </p:spPr>
        <p:txBody>
          <a:bodyPr>
            <a:normAutofit fontScale="90000"/>
          </a:bodyPr>
          <a:lstStyle/>
          <a:p>
            <a:r>
              <a:rPr lang="en-US" dirty="0" smtClean="0">
                <a:cs typeface="B Yagut" pitchFamily="2" charset="-78"/>
              </a:rPr>
              <a:t/>
            </a:r>
            <a:br>
              <a:rPr lang="en-US" dirty="0" smtClean="0">
                <a:cs typeface="B Yagut" pitchFamily="2" charset="-78"/>
              </a:rPr>
            </a:br>
            <a:r>
              <a:rPr lang="fa-IR" dirty="0" smtClean="0">
                <a:cs typeface="B Yagut" pitchFamily="2" charset="-78"/>
              </a:rPr>
              <a:t>اهداف آموزشی</a:t>
            </a:r>
            <a:r>
              <a:rPr lang="fa-IR" dirty="0" smtClean="0">
                <a:cs typeface="2  Yagut" pitchFamily="2" charset="-78"/>
              </a:rPr>
              <a:t/>
            </a:r>
            <a:br>
              <a:rPr lang="fa-IR" dirty="0" smtClean="0">
                <a:cs typeface="2  Yagut" pitchFamily="2" charset="-78"/>
              </a:rPr>
            </a:br>
            <a:endParaRPr lang="en-US" dirty="0"/>
          </a:p>
        </p:txBody>
      </p:sp>
      <p:sp>
        <p:nvSpPr>
          <p:cNvPr id="3" name="Content Placeholder 2"/>
          <p:cNvSpPr>
            <a:spLocks noGrp="1"/>
          </p:cNvSpPr>
          <p:nvPr>
            <p:ph idx="1"/>
          </p:nvPr>
        </p:nvSpPr>
        <p:spPr>
          <a:xfrm>
            <a:off x="0" y="1828800"/>
            <a:ext cx="9144000" cy="4525963"/>
          </a:xfrm>
        </p:spPr>
        <p:txBody>
          <a:bodyPr/>
          <a:lstStyle/>
          <a:p>
            <a:pPr>
              <a:buNone/>
            </a:pPr>
            <a:r>
              <a:rPr lang="fa-IR" sz="2800" dirty="0" smtClean="0">
                <a:cs typeface="B Yagut" pitchFamily="2" charset="-78"/>
              </a:rPr>
              <a:t>انتظار می رود فراگیر درپایان این فصل بتواند:</a:t>
            </a:r>
            <a:endParaRPr lang="en-US" sz="2800" dirty="0" smtClean="0">
              <a:cs typeface="B Yagut" pitchFamily="2" charset="-78"/>
            </a:endParaRPr>
          </a:p>
          <a:p>
            <a:pPr>
              <a:buNone/>
            </a:pPr>
            <a:endParaRPr lang="fa-IR" sz="2800" dirty="0" smtClean="0">
              <a:cs typeface="B Yagut" pitchFamily="2" charset="-78"/>
            </a:endParaRPr>
          </a:p>
          <a:p>
            <a:r>
              <a:rPr lang="fa-IR" sz="2800" dirty="0" smtClean="0">
                <a:cs typeface="B Yagut" pitchFamily="2" charset="-78"/>
              </a:rPr>
              <a:t>زنان مشکوک یا مبتلا به سرطان دهانه رحم راشناسایی کند.</a:t>
            </a:r>
          </a:p>
          <a:p>
            <a:r>
              <a:rPr lang="fa-IR" sz="2800" dirty="0" smtClean="0">
                <a:cs typeface="B Yagut" pitchFamily="2" charset="-78"/>
              </a:rPr>
              <a:t>زنان مشکوک یا مبتلا به سرطان دهانه رحم راثبت کند.</a:t>
            </a:r>
          </a:p>
          <a:p>
            <a:r>
              <a:rPr lang="fa-IR" sz="2800" dirty="0" smtClean="0">
                <a:cs typeface="B Yagut" pitchFamily="2" charset="-78"/>
              </a:rPr>
              <a:t>ارائه خدمت به زنان مشکوک یا مبتلا به سرطان دهانه رحم را انجام دهد.</a:t>
            </a:r>
          </a:p>
          <a:p>
            <a:endParaRPr lang="fa-IR" sz="2800" dirty="0" smtClean="0">
              <a:cs typeface="2  Yagut" pitchFamily="2" charset="-78"/>
            </a:endParaRPr>
          </a:p>
          <a:p>
            <a:endParaRPr lang="en-US" dirty="0"/>
          </a:p>
        </p:txBody>
      </p:sp>
      <p:pic>
        <p:nvPicPr>
          <p:cNvPr id="5" name="0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86000" y="7924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2000"/>
    </mc:Choice>
    <mc:Fallback xmlns="">
      <p:transition spd="slow" advTm="2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2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فهرست عناوین</a:t>
            </a:r>
            <a:endParaRPr lang="en-US" sz="4000" dirty="0">
              <a:cs typeface="B Yagut" pitchFamily="2" charset="-78"/>
            </a:endParaRPr>
          </a:p>
        </p:txBody>
      </p:sp>
      <p:sp>
        <p:nvSpPr>
          <p:cNvPr id="3" name="Content Placeholder 2"/>
          <p:cNvSpPr>
            <a:spLocks noGrp="1"/>
          </p:cNvSpPr>
          <p:nvPr>
            <p:ph idx="1"/>
          </p:nvPr>
        </p:nvSpPr>
        <p:spPr>
          <a:xfrm>
            <a:off x="0" y="1600200"/>
            <a:ext cx="9144000" cy="4525963"/>
          </a:xfrm>
        </p:spPr>
        <p:txBody>
          <a:bodyPr>
            <a:normAutofit/>
          </a:bodyPr>
          <a:lstStyle/>
          <a:p>
            <a:pPr>
              <a:buNone/>
            </a:pPr>
            <a:endParaRPr lang="fa-IR" sz="2800" dirty="0" smtClean="0">
              <a:cs typeface="B Yagut" pitchFamily="2" charset="-78"/>
            </a:endParaRPr>
          </a:p>
          <a:p>
            <a:r>
              <a:rPr lang="fa-IR" sz="2800" dirty="0" smtClean="0">
                <a:cs typeface="B Yagut" pitchFamily="2" charset="-78"/>
              </a:rPr>
              <a:t>مقدمه</a:t>
            </a:r>
          </a:p>
          <a:p>
            <a:r>
              <a:rPr lang="fa-IR" sz="2800" dirty="0" smtClean="0">
                <a:cs typeface="B Yagut" pitchFamily="2" charset="-78"/>
              </a:rPr>
              <a:t>زنان مشکوک یا مبتلا به سرطان دهانه رحم</a:t>
            </a:r>
          </a:p>
          <a:p>
            <a:r>
              <a:rPr lang="fa-IR" sz="2800" dirty="0" smtClean="0">
                <a:cs typeface="B Yagut" pitchFamily="2" charset="-78"/>
              </a:rPr>
              <a:t>شناسایی زنان واجد شرایط پاپ اسمیرو</a:t>
            </a:r>
            <a:r>
              <a:rPr lang="en-US" sz="2800" dirty="0" smtClean="0">
                <a:cs typeface="B Yagut" pitchFamily="2" charset="-78"/>
              </a:rPr>
              <a:t>HPV</a:t>
            </a:r>
            <a:endParaRPr lang="fa-IR" sz="2800" dirty="0" smtClean="0">
              <a:cs typeface="B Yagut" pitchFamily="2" charset="-78"/>
            </a:endParaRPr>
          </a:p>
          <a:p>
            <a:r>
              <a:rPr lang="fa-IR" sz="2800" dirty="0" smtClean="0">
                <a:cs typeface="B Yagut" pitchFamily="2" charset="-78"/>
              </a:rPr>
              <a:t>تصمیم گیری واقدام درمورد زنان واجد شرایط پاپ اسمیرو</a:t>
            </a:r>
            <a:r>
              <a:rPr lang="en-US" sz="2800" dirty="0" smtClean="0">
                <a:cs typeface="B Yagut" pitchFamily="2" charset="-78"/>
              </a:rPr>
              <a:t>HPV</a:t>
            </a:r>
            <a:endParaRPr lang="en-US" sz="2800" dirty="0">
              <a:cs typeface="B Yagut" pitchFamily="2" charset="-78"/>
            </a:endParaRPr>
          </a:p>
        </p:txBody>
      </p:sp>
      <p:pic>
        <p:nvPicPr>
          <p:cNvPr id="4" name="0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8956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16000"/>
    </mc:Choice>
    <mc:Fallback xmlns="">
      <p:transition spd="slow" advClick="0"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4000" dirty="0" smtClean="0">
                <a:cs typeface="B Yagut" pitchFamily="2" charset="-78"/>
              </a:rPr>
              <a:t>مقدمه</a:t>
            </a:r>
            <a:endParaRPr lang="en-US" sz="4000" dirty="0">
              <a:cs typeface="B Yagut" pitchFamily="2" charset="-78"/>
            </a:endParaRPr>
          </a:p>
        </p:txBody>
      </p:sp>
      <p:sp>
        <p:nvSpPr>
          <p:cNvPr id="3" name="Content Placeholder 2"/>
          <p:cNvSpPr>
            <a:spLocks noGrp="1"/>
          </p:cNvSpPr>
          <p:nvPr>
            <p:ph idx="1"/>
          </p:nvPr>
        </p:nvSpPr>
        <p:spPr>
          <a:xfrm>
            <a:off x="0" y="1071546"/>
            <a:ext cx="9144000" cy="5357850"/>
          </a:xfrm>
        </p:spPr>
        <p:txBody>
          <a:bodyPr>
            <a:normAutofit fontScale="92500"/>
          </a:bodyPr>
          <a:lstStyle/>
          <a:p>
            <a:pPr>
              <a:buNone/>
            </a:pPr>
            <a:endParaRPr lang="fa-IR" sz="2800" dirty="0" smtClean="0">
              <a:cs typeface="B Yagut" pitchFamily="2" charset="-78"/>
            </a:endParaRPr>
          </a:p>
          <a:p>
            <a:pPr>
              <a:buNone/>
            </a:pPr>
            <a:r>
              <a:rPr lang="fa-IR" sz="2800" dirty="0" smtClean="0">
                <a:cs typeface="B Yagut" pitchFamily="2" charset="-78"/>
              </a:rPr>
              <a:t>    </a:t>
            </a:r>
            <a:r>
              <a:rPr lang="fa-IR" sz="3000" dirty="0" smtClean="0">
                <a:cs typeface="B Yagut" pitchFamily="2" charset="-78"/>
              </a:rPr>
              <a:t>سرطان دهانه رحم چهارمین سرطان شایع زنان و مهمترین علت مرگ ناشی از سرطان در کشـــورهای در حال توسعه به شمــار می رود چرا که دراکثر موارد درمراحل بسیار پیشرفته تشخیص داده می شود. یکی از راههای تشخیص زودرس سرطان دهانه رحم ،انجام آزمایــش پاپ اسمیرو</a:t>
            </a:r>
            <a:r>
              <a:rPr lang="en-US" sz="3000" dirty="0" smtClean="0">
                <a:cs typeface="B Yagut" pitchFamily="2" charset="-78"/>
              </a:rPr>
              <a:t>HPV</a:t>
            </a:r>
            <a:r>
              <a:rPr lang="fa-IR" sz="3000" dirty="0" smtClean="0">
                <a:cs typeface="B Yagut" pitchFamily="2" charset="-78"/>
              </a:rPr>
              <a:t>می باشد.</a:t>
            </a:r>
          </a:p>
          <a:p>
            <a:pPr>
              <a:buNone/>
            </a:pPr>
            <a:r>
              <a:rPr lang="fa-IR" sz="3000" dirty="0" smtClean="0">
                <a:cs typeface="B Yagut" pitchFamily="2" charset="-78"/>
              </a:rPr>
              <a:t>     آمار ناشی از سرطان دهانه رحم ، اهمیت آزمایش پاپ اسمیرو</a:t>
            </a:r>
            <a:r>
              <a:rPr lang="en-US" sz="3000" dirty="0" smtClean="0">
                <a:cs typeface="B Yagut" pitchFamily="2" charset="-78"/>
              </a:rPr>
              <a:t>HPV</a:t>
            </a:r>
            <a:r>
              <a:rPr lang="fa-IR" sz="3000" dirty="0" smtClean="0">
                <a:cs typeface="B Yagut" pitchFamily="2" charset="-78"/>
              </a:rPr>
              <a:t>را دوچندان می کند.</a:t>
            </a:r>
            <a:r>
              <a:rPr lang="fa-IR" sz="3000" dirty="0" smtClean="0">
                <a:effectLst>
                  <a:outerShdw blurRad="38100" dist="38100" dir="2700000" algn="tl">
                    <a:srgbClr val="000000">
                      <a:alpha val="43137"/>
                    </a:srgbClr>
                  </a:outerShdw>
                </a:effectLst>
                <a:latin typeface="BNazanin"/>
                <a:cs typeface="B Yagut" pitchFamily="2" charset="-78"/>
              </a:rPr>
              <a:t> </a:t>
            </a:r>
            <a:r>
              <a:rPr lang="fa-IR" sz="3000" dirty="0" smtClean="0">
                <a:latin typeface="BNazanin"/>
                <a:cs typeface="B Yagut" pitchFamily="2" charset="-78"/>
              </a:rPr>
              <a:t>بهترین راه کاهــش خطر سرطان دهــانه رحم، ضمن رعایت شیوه زنـــدگی سالم، انجام مــراقبتهاي معمــول نظیر معاینات</a:t>
            </a:r>
          </a:p>
          <a:p>
            <a:pPr>
              <a:buNone/>
            </a:pPr>
            <a:r>
              <a:rPr lang="fa-IR" sz="3000" dirty="0" smtClean="0">
                <a:latin typeface="BNazanin"/>
                <a:cs typeface="B Yagut" pitchFamily="2" charset="-78"/>
              </a:rPr>
              <a:t>    دوره اي و درصــورت نیاز اقدامــات غربالـــگري به ویـــژه در افراد </a:t>
            </a:r>
          </a:p>
          <a:p>
            <a:pPr>
              <a:buNone/>
            </a:pPr>
            <a:r>
              <a:rPr lang="fa-IR" sz="3000" dirty="0" smtClean="0">
                <a:latin typeface="BNazanin"/>
                <a:cs typeface="B Yagut" pitchFamily="2" charset="-78"/>
              </a:rPr>
              <a:t>     پرخطر است.</a:t>
            </a:r>
          </a:p>
          <a:p>
            <a:pPr>
              <a:buNone/>
            </a:pPr>
            <a:endParaRPr lang="en-US" sz="2800" dirty="0">
              <a:cs typeface="B Yagut" pitchFamily="2" charset="-78"/>
            </a:endParaRPr>
          </a:p>
        </p:txBody>
      </p:sp>
      <p:pic>
        <p:nvPicPr>
          <p:cNvPr id="4" name="0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124200" y="7467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44000"/>
    </mc:Choice>
    <mc:Fallback xmlns="">
      <p:transition spd="slow" advClick="0" advTm="4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2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Yagut" pitchFamily="2" charset="-78"/>
              </a:rPr>
              <a:t>پاپ اسمیر</a:t>
            </a:r>
            <a:endParaRPr lang="en-US" sz="4000" dirty="0"/>
          </a:p>
        </p:txBody>
      </p:sp>
      <p:sp>
        <p:nvSpPr>
          <p:cNvPr id="3" name="Content Placeholder 2"/>
          <p:cNvSpPr>
            <a:spLocks noGrp="1"/>
          </p:cNvSpPr>
          <p:nvPr>
            <p:ph idx="1"/>
          </p:nvPr>
        </p:nvSpPr>
        <p:spPr>
          <a:xfrm>
            <a:off x="0" y="1214422"/>
            <a:ext cx="9144000" cy="5429288"/>
          </a:xfrm>
        </p:spPr>
        <p:txBody>
          <a:bodyPr>
            <a:normAutofit/>
          </a:bodyPr>
          <a:lstStyle/>
          <a:p>
            <a:pPr>
              <a:buNone/>
            </a:pPr>
            <a:r>
              <a:rPr lang="fa-IR" sz="3600" b="1" dirty="0" smtClean="0">
                <a:cs typeface="B Yagut" pitchFamily="2" charset="-78"/>
              </a:rPr>
              <a:t>ارزیابی</a:t>
            </a:r>
            <a:endParaRPr lang="fa-IR" sz="2800" dirty="0" smtClean="0">
              <a:cs typeface="B Yagut" pitchFamily="2" charset="-78"/>
            </a:endParaRPr>
          </a:p>
          <a:p>
            <a:r>
              <a:rPr lang="fa-IR" sz="2800" dirty="0" smtClean="0">
                <a:cs typeface="B Yagut" pitchFamily="2" charset="-78"/>
              </a:rPr>
              <a:t>دربــرنامه پیشگــیری،تشخیــص زودهنگام وغربالگری سرطان دهانه رحــم مشخصــات تمامی زنان 30تا59 ساله که بـــرای ارزیابی فراخـــوان شده انددرسامانه فرم اولیه ثبت می شود.</a:t>
            </a:r>
          </a:p>
          <a:p>
            <a:r>
              <a:rPr lang="fa-IR" sz="2800" dirty="0" smtClean="0">
                <a:cs typeface="B Yagut" pitchFamily="2" charset="-78"/>
              </a:rPr>
              <a:t>درصورتـــی که سن فرد زیر30یا بالای59 سال باشدیا درهر سنــی امادرفواصل بین معاینات معمول وبه دلیل علائم مرتبط با دهانه رحم مراجعه</a:t>
            </a:r>
            <a:r>
              <a:rPr lang="en-US" sz="2800" dirty="0" smtClean="0">
                <a:cs typeface="B Yagut" pitchFamily="2" charset="-78"/>
              </a:rPr>
              <a:t> </a:t>
            </a:r>
            <a:r>
              <a:rPr lang="fa-IR" sz="2800" dirty="0" smtClean="0">
                <a:cs typeface="B Yagut" pitchFamily="2" charset="-78"/>
              </a:rPr>
              <a:t>کند،مشخصات اونیز ثبت وبراساس دستورالعمل بررسی گردد.</a:t>
            </a:r>
          </a:p>
          <a:p>
            <a:pPr>
              <a:buNone/>
            </a:pPr>
            <a:endParaRPr lang="en-US" sz="2800" dirty="0">
              <a:cs typeface="B Yagut" pitchFamily="2" charset="-78"/>
            </a:endParaRPr>
          </a:p>
        </p:txBody>
      </p:sp>
      <p:pic>
        <p:nvPicPr>
          <p:cNvPr id="3074" name="Picture 2" descr="C:\Users\karbasi\Desktop\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648200"/>
            <a:ext cx="3371850" cy="1976438"/>
          </a:xfrm>
          <a:prstGeom prst="rect">
            <a:avLst/>
          </a:prstGeom>
          <a:noFill/>
          <a:extLst>
            <a:ext uri="{909E8E84-426E-40DD-AFC4-6F175D3DCCD1}">
              <a14:hiddenFill xmlns:a14="http://schemas.microsoft.com/office/drawing/2010/main">
                <a:solidFill>
                  <a:srgbClr val="FFFFFF"/>
                </a:solidFill>
              </a14:hiddenFill>
            </a:ext>
          </a:extLst>
        </p:spPr>
      </p:pic>
      <p:pic>
        <p:nvPicPr>
          <p:cNvPr id="4" name="0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86239" y="7696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5000"/>
    </mc:Choice>
    <mc:Fallback xmlns="">
      <p:transition spd="slow" advClick="0"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4221162"/>
          </a:xfrm>
        </p:spPr>
        <p:txBody>
          <a:bodyPr>
            <a:noAutofit/>
          </a:bodyPr>
          <a:lstStyle/>
          <a:p>
            <a:pPr marL="457200" indent="-457200" algn="r">
              <a:buFont typeface="Arial" pitchFamily="34" charset="0"/>
              <a:buChar char="•"/>
            </a:pPr>
            <a:r>
              <a:rPr lang="fa-IR" sz="2800" dirty="0" smtClean="0">
                <a:cs typeface="B Yagut" pitchFamily="2" charset="-78"/>
              </a:rPr>
              <a:t>فردازنظردارا </a:t>
            </a:r>
            <a:r>
              <a:rPr lang="fa-IR" sz="2800" dirty="0">
                <a:cs typeface="B Yagut" pitchFamily="2" charset="-78"/>
              </a:rPr>
              <a:t>بودن علائم زیربررسی ودرسامانه ثبت می شود</a:t>
            </a:r>
            <a:r>
              <a:rPr lang="fa-IR" sz="2800" dirty="0" smtClean="0">
                <a:cs typeface="B Yagut" pitchFamily="2" charset="-78"/>
              </a:rPr>
              <a:t>:</a:t>
            </a:r>
            <a:br>
              <a:rPr lang="fa-IR" sz="2800" dirty="0" smtClean="0">
                <a:cs typeface="B Yagut" pitchFamily="2" charset="-78"/>
              </a:rPr>
            </a:br>
            <a:r>
              <a:rPr lang="fa-IR" sz="2800" dirty="0">
                <a:cs typeface="B Yagut" pitchFamily="2" charset="-78"/>
              </a:rPr>
              <a:t/>
            </a:r>
            <a:br>
              <a:rPr lang="fa-IR" sz="2800" dirty="0">
                <a:cs typeface="B Yagut" pitchFamily="2" charset="-78"/>
              </a:rPr>
            </a:br>
            <a:r>
              <a:rPr lang="fa-IR" sz="2800" dirty="0" smtClean="0">
                <a:cs typeface="B Yagut" pitchFamily="2" charset="-78"/>
              </a:rPr>
              <a:t>-خونریزی </a:t>
            </a:r>
            <a:r>
              <a:rPr lang="fa-IR" sz="2800" dirty="0">
                <a:cs typeface="B Yagut" pitchFamily="2" charset="-78"/>
              </a:rPr>
              <a:t>غیر طبیعی </a:t>
            </a:r>
            <a:r>
              <a:rPr lang="fa-IR" sz="2800" dirty="0" smtClean="0">
                <a:cs typeface="B Yagut" pitchFamily="2" charset="-78"/>
              </a:rPr>
              <a:t>واژینال(ازجمله </a:t>
            </a:r>
            <a:r>
              <a:rPr lang="fa-IR" sz="2800" dirty="0">
                <a:cs typeface="B Yagut" pitchFamily="2" charset="-78"/>
              </a:rPr>
              <a:t>پس از نزدیکی،درفواصل دوره قاعدگی وپس از یائسگی</a:t>
            </a:r>
            <a:r>
              <a:rPr lang="fa-IR" sz="2800" dirty="0" smtClean="0">
                <a:cs typeface="B Yagut" pitchFamily="2" charset="-78"/>
              </a:rPr>
              <a:t>)</a:t>
            </a:r>
            <a:br>
              <a:rPr lang="fa-IR" sz="2800" dirty="0" smtClean="0">
                <a:cs typeface="B Yagut" pitchFamily="2" charset="-78"/>
              </a:rPr>
            </a:br>
            <a:r>
              <a:rPr lang="fa-IR" sz="2800" dirty="0">
                <a:cs typeface="B Yagut" pitchFamily="2" charset="-78"/>
              </a:rPr>
              <a:t/>
            </a:r>
            <a:br>
              <a:rPr lang="fa-IR" sz="2800" dirty="0">
                <a:cs typeface="B Yagut" pitchFamily="2" charset="-78"/>
              </a:rPr>
            </a:br>
            <a:r>
              <a:rPr lang="fa-IR" sz="2800" dirty="0" smtClean="0">
                <a:cs typeface="B Yagut" pitchFamily="2" charset="-78"/>
              </a:rPr>
              <a:t>-ترشحات </a:t>
            </a:r>
            <a:r>
              <a:rPr lang="fa-IR" sz="2800" dirty="0">
                <a:cs typeface="B Yagut" pitchFamily="2" charset="-78"/>
              </a:rPr>
              <a:t>بدبوی </a:t>
            </a:r>
            <a:r>
              <a:rPr lang="fa-IR" sz="2800" dirty="0" smtClean="0">
                <a:cs typeface="B Yagut" pitchFamily="2" charset="-78"/>
              </a:rPr>
              <a:t>واژینال</a:t>
            </a:r>
            <a:br>
              <a:rPr lang="fa-IR" sz="2800" dirty="0" smtClean="0">
                <a:cs typeface="B Yagut" pitchFamily="2" charset="-78"/>
              </a:rPr>
            </a:br>
            <a:r>
              <a:rPr lang="fa-IR" sz="2800" dirty="0">
                <a:cs typeface="B Yagut" pitchFamily="2" charset="-78"/>
              </a:rPr>
              <a:t/>
            </a:r>
            <a:br>
              <a:rPr lang="fa-IR" sz="2800" dirty="0">
                <a:cs typeface="B Yagut" pitchFamily="2" charset="-78"/>
              </a:rPr>
            </a:br>
            <a:r>
              <a:rPr lang="fa-IR" sz="2800" dirty="0" smtClean="0">
                <a:cs typeface="B Yagut" pitchFamily="2" charset="-78"/>
              </a:rPr>
              <a:t>-دردهنگام </a:t>
            </a:r>
            <a:r>
              <a:rPr lang="fa-IR" sz="2800" dirty="0">
                <a:cs typeface="B Yagut" pitchFamily="2" charset="-78"/>
              </a:rPr>
              <a:t>نزدیکی</a:t>
            </a:r>
            <a:br>
              <a:rPr lang="fa-IR" sz="2800" dirty="0">
                <a:cs typeface="B Yagut" pitchFamily="2" charset="-78"/>
              </a:rPr>
            </a:br>
            <a:endParaRPr lang="en-US" sz="2800" dirty="0">
              <a:cs typeface="B Yagut" pitchFamily="2" charset="-78"/>
            </a:endParaRPr>
          </a:p>
        </p:txBody>
      </p:sp>
      <p:pic>
        <p:nvPicPr>
          <p:cNvPr id="3" name="0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683000" y="7239000"/>
            <a:ext cx="609600" cy="609600"/>
          </a:xfrm>
          <a:prstGeom prst="rect">
            <a:avLst/>
          </a:prstGeom>
        </p:spPr>
      </p:pic>
      <p:pic>
        <p:nvPicPr>
          <p:cNvPr id="5" name="Picture 4"/>
          <p:cNvPicPr>
            <a:picLocks noChangeAspect="1"/>
          </p:cNvPicPr>
          <p:nvPr/>
        </p:nvPicPr>
        <p:blipFill>
          <a:blip r:embed="rId5"/>
          <a:stretch>
            <a:fillRect/>
          </a:stretch>
        </p:blipFill>
        <p:spPr>
          <a:xfrm>
            <a:off x="1524000" y="2385218"/>
            <a:ext cx="2876550" cy="2415381"/>
          </a:xfrm>
          <a:prstGeom prst="rect">
            <a:avLst/>
          </a:prstGeom>
        </p:spPr>
      </p:pic>
    </p:spTree>
    <p:extLst>
      <p:ext uri="{BB962C8B-B14F-4D97-AF65-F5344CB8AC3E}">
        <p14:creationId xmlns:p14="http://schemas.microsoft.com/office/powerpoint/2010/main" val="1272021620"/>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2286000" y="1716088"/>
            <a:ext cx="4572000" cy="3429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142844" y="642918"/>
            <a:ext cx="8858312" cy="5500726"/>
          </a:xfrm>
          <a:prstGeom prst="rect">
            <a:avLst/>
          </a:prstGeom>
          <a:noFill/>
          <a:ln w="9525">
            <a:noFill/>
            <a:miter lim="800000"/>
            <a:headEnd/>
            <a:tailEnd/>
          </a:ln>
          <a:effectLst/>
        </p:spPr>
      </p:pic>
      <p:sp>
        <p:nvSpPr>
          <p:cNvPr id="6" name="Rectangle 5"/>
          <p:cNvSpPr/>
          <p:nvPr/>
        </p:nvSpPr>
        <p:spPr>
          <a:xfrm>
            <a:off x="857224" y="1214422"/>
            <a:ext cx="7858180" cy="1231106"/>
          </a:xfrm>
          <a:prstGeom prst="rect">
            <a:avLst/>
          </a:prstGeom>
        </p:spPr>
        <p:txBody>
          <a:bodyPr wrap="square">
            <a:spAutoFit/>
          </a:bodyPr>
          <a:lstStyle/>
          <a:p>
            <a:endParaRPr lang="fa-IR" sz="2800" dirty="0" smtClean="0">
              <a:cs typeface="2  Yagut" pitchFamily="2" charset="-78"/>
            </a:endParaRPr>
          </a:p>
          <a:p>
            <a:r>
              <a:rPr lang="en-US" sz="2800" dirty="0" smtClean="0">
                <a:cs typeface="2  Yagut" pitchFamily="2" charset="-78"/>
              </a:rPr>
              <a:t> </a:t>
            </a:r>
            <a:endParaRPr lang="fa-IR" sz="2800" b="1" dirty="0" smtClean="0">
              <a:cs typeface="B Yagut" pitchFamily="2" charset="-78"/>
            </a:endParaRPr>
          </a:p>
          <a:p>
            <a:endParaRPr lang="en-US" dirty="0">
              <a:cs typeface="2  Nazanin" pitchFamily="2" charset="-78"/>
            </a:endParaRPr>
          </a:p>
        </p:txBody>
      </p:sp>
      <p:sp>
        <p:nvSpPr>
          <p:cNvPr id="7" name="Content Placeholder 6"/>
          <p:cNvSpPr>
            <a:spLocks noGrp="1"/>
          </p:cNvSpPr>
          <p:nvPr>
            <p:ph idx="4294967295"/>
          </p:nvPr>
        </p:nvSpPr>
        <p:spPr>
          <a:xfrm>
            <a:off x="214282" y="571480"/>
            <a:ext cx="8786874" cy="5554683"/>
          </a:xfrm>
        </p:spPr>
        <p:txBody>
          <a:bodyPr/>
          <a:lstStyle/>
          <a:p>
            <a:r>
              <a:rPr lang="fa-IR" sz="2800" dirty="0" smtClean="0">
                <a:cs typeface="B Yagut" pitchFamily="2" charset="-78"/>
              </a:rPr>
              <a:t>چند سال ازاولین تماس جنسی وی گذشته است؟</a:t>
            </a:r>
          </a:p>
          <a:p>
            <a:r>
              <a:rPr lang="fa-IR" sz="2800" dirty="0" smtClean="0">
                <a:cs typeface="B Yagut" pitchFamily="2" charset="-78"/>
              </a:rPr>
              <a:t>اگرفردتست های غربالگری (پاپ اسمیریا تست</a:t>
            </a:r>
            <a:r>
              <a:rPr lang="en-US" sz="2800" dirty="0" smtClean="0">
                <a:cs typeface="B Yagut" pitchFamily="2" charset="-78"/>
              </a:rPr>
              <a:t>HPV</a:t>
            </a:r>
            <a:r>
              <a:rPr lang="fa-IR" sz="2800" dirty="0" smtClean="0">
                <a:cs typeface="B Yagut" pitchFamily="2" charset="-78"/>
              </a:rPr>
              <a:t>یا هردو)را انجام داده است چند سال از آن گذشته است؟</a:t>
            </a:r>
          </a:p>
          <a:p>
            <a:pPr>
              <a:buNone/>
            </a:pPr>
            <a:r>
              <a:rPr lang="fa-IR" sz="2800" dirty="0" smtClean="0">
                <a:cs typeface="B Yagut" pitchFamily="2" charset="-78"/>
              </a:rPr>
              <a:t>تصمیم گیری واقدام:</a:t>
            </a:r>
          </a:p>
          <a:p>
            <a:r>
              <a:rPr lang="fa-IR" sz="2800" dirty="0" smtClean="0">
                <a:cs typeface="B Yagut" pitchFamily="2" charset="-78"/>
              </a:rPr>
              <a:t>درصورتی که زنی هرکدام از علائم سه گانه ذکر شده درارزیابی را داشته باشدبرای اقدامات تشخیص زودهنگام به ماما ارجاع می شود.</a:t>
            </a:r>
          </a:p>
          <a:p>
            <a:r>
              <a:rPr lang="fa-IR" sz="2800" dirty="0" smtClean="0">
                <a:cs typeface="B Yagut" pitchFamily="2" charset="-78"/>
              </a:rPr>
              <a:t>درصورتی که زنی هیچ کدام از علائم سه گانه را نداشته باشدحالتهای زیر اتفاق می افتد:</a:t>
            </a:r>
          </a:p>
          <a:p>
            <a:r>
              <a:rPr lang="fa-IR" sz="2800" dirty="0" smtClean="0">
                <a:cs typeface="B Yagut" pitchFamily="2" charset="-78"/>
              </a:rPr>
              <a:t>کمتراز سه سال از اولین تماس جنسی گذشته است:</a:t>
            </a:r>
          </a:p>
          <a:p>
            <a:pPr>
              <a:buFont typeface="Courier New" pitchFamily="49" charset="0"/>
              <a:buChar char="o"/>
            </a:pPr>
            <a:r>
              <a:rPr lang="fa-IR" sz="2800" dirty="0" smtClean="0">
                <a:cs typeface="B Yagut" pitchFamily="2" charset="-78"/>
              </a:rPr>
              <a:t>آموزش خودمراقبتی وارزیابی بعدی زمانی که سه سال از اولین تماس جنسی گذشته باشد.</a:t>
            </a:r>
            <a:endParaRPr lang="en-US" sz="2800" dirty="0">
              <a:cs typeface="B Yagut" pitchFamily="2" charset="-78"/>
            </a:endParaRPr>
          </a:p>
        </p:txBody>
      </p:sp>
      <p:pic>
        <p:nvPicPr>
          <p:cNvPr id="2" name="0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00400" y="75438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9000"/>
    </mc:Choice>
    <mc:Fallback xmlns="">
      <p:transition spd="slow" advClick="0" advTm="3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4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2844" y="357166"/>
            <a:ext cx="8715436" cy="5768997"/>
          </a:xfrm>
        </p:spPr>
        <p:txBody>
          <a:bodyPr>
            <a:normAutofit/>
          </a:bodyPr>
          <a:lstStyle/>
          <a:p>
            <a:r>
              <a:rPr lang="fa-IR" sz="2800" dirty="0" smtClean="0">
                <a:cs typeface="B Yagut" pitchFamily="2" charset="-78"/>
              </a:rPr>
              <a:t>بیش از سه سال از اولین تماس جنسی گذشته است وحالتهای زیر ممکن است وجود داشته باشد:</a:t>
            </a:r>
          </a:p>
          <a:p>
            <a:r>
              <a:rPr lang="fa-IR" sz="2800" dirty="0" smtClean="0">
                <a:cs typeface="B Yagut" pitchFamily="2" charset="-78"/>
              </a:rPr>
              <a:t>فردتاکنون با هیچ روشی غربالگری نشده است،برای غربالگری به ماما ارجاع می شود.</a:t>
            </a:r>
          </a:p>
          <a:p>
            <a:endParaRPr lang="fa-IR" sz="2800" dirty="0" smtClean="0">
              <a:cs typeface="B Yagut" pitchFamily="2" charset="-78"/>
            </a:endParaRPr>
          </a:p>
          <a:p>
            <a:pPr>
              <a:buFont typeface="Wingdings" pitchFamily="2" charset="2"/>
              <a:buChar char="ü"/>
            </a:pPr>
            <a:r>
              <a:rPr lang="fa-IR" sz="2800" dirty="0" smtClean="0">
                <a:cs typeface="B Yagut" pitchFamily="2" charset="-78"/>
              </a:rPr>
              <a:t>کمتر ازیک سال از آخرین غربالگری پاپ اسمیرگذشته است:آموزش خودمراقبتــی وارزیابی بعدی زمانی که یک سال از غربالگری بــا پاپ اسمیر قبلی گذشته باشد.</a:t>
            </a:r>
          </a:p>
          <a:p>
            <a:pPr>
              <a:buFont typeface="Wingdings" pitchFamily="2" charset="2"/>
              <a:buChar char="ü"/>
            </a:pPr>
            <a:endParaRPr lang="fa-IR" sz="2800" dirty="0" smtClean="0">
              <a:cs typeface="B Yagut" pitchFamily="2" charset="-78"/>
            </a:endParaRPr>
          </a:p>
          <a:p>
            <a:pPr>
              <a:buFont typeface="Wingdings" pitchFamily="2" charset="2"/>
              <a:buChar char="ü"/>
            </a:pPr>
            <a:r>
              <a:rPr lang="fa-IR" sz="2800" dirty="0" smtClean="0">
                <a:cs typeface="B Yagut" pitchFamily="2" charset="-78"/>
              </a:rPr>
              <a:t>بیش ازیک سال ازآخرین غربالگری پاپ اسمیرگذشته است: </a:t>
            </a:r>
          </a:p>
          <a:p>
            <a:pPr>
              <a:buNone/>
            </a:pPr>
            <a:r>
              <a:rPr lang="fa-IR" sz="2800" dirty="0" smtClean="0">
                <a:cs typeface="B Yagut" pitchFamily="2" charset="-78"/>
              </a:rPr>
              <a:t>   برای غربالگری به ماما ارجاع می شود.</a:t>
            </a:r>
          </a:p>
          <a:p>
            <a:pPr>
              <a:buNone/>
            </a:pPr>
            <a:endParaRPr lang="fa-IR" sz="2800" dirty="0" smtClean="0">
              <a:cs typeface="B Yagut" pitchFamily="2" charset="-78"/>
            </a:endParaRPr>
          </a:p>
          <a:p>
            <a:pPr>
              <a:buFont typeface="Wingdings" pitchFamily="2" charset="2"/>
              <a:buChar char="ü"/>
            </a:pPr>
            <a:endParaRPr lang="en-US" sz="2800" dirty="0"/>
          </a:p>
        </p:txBody>
      </p:sp>
      <p:pic>
        <p:nvPicPr>
          <p:cNvPr id="2" name="0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00200" y="7696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1000"/>
    </mc:Choice>
    <mc:Fallback xmlns="">
      <p:transition spd="slow" advClick="0" advTm="3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38EE485FB9274448B5E5B0FF0ECB3346" ma:contentTypeVersion="3" ma:contentTypeDescription="یک سند جدید ایجاد کنید." ma:contentTypeScope="" ma:versionID="879a17dea37dbf3eb3c9d0be085887ae">
  <xsd:schema xmlns:xsd="http://www.w3.org/2001/XMLSchema" xmlns:xs="http://www.w3.org/2001/XMLSchema" xmlns:p="http://schemas.microsoft.com/office/2006/metadata/properties" xmlns:ns2="1047730d-92e1-4018-9084-d932fd3a7f58" xmlns:ns3="12fdc5dc-769e-4543-b10d-fbea3dac4417" targetNamespace="http://schemas.microsoft.com/office/2006/metadata/properties" ma:root="true" ma:fieldsID="05a1c3cdee81c85cb937771a12b2679b" ns2:_="" ns3:_="">
    <xsd:import namespace="1047730d-92e1-4018-9084-d932fd3a7f58"/>
    <xsd:import namespace="12fdc5dc-769e-4543-b10d-fbea3dac4417"/>
    <xsd:element name="properties">
      <xsd:complexType>
        <xsd:sequence>
          <xsd:element name="documentManagement">
            <xsd:complexType>
              <xsd:all>
                <xsd:element ref="ns2:_dlc_DocId" minOccurs="0"/>
                <xsd:element ref="ns2:_dlc_DocIdUrl" minOccurs="0"/>
                <xsd:element ref="ns2:_dlc_DocIdPersistId" minOccurs="0"/>
                <xsd:element ref="ns3:_x0646__x0648__x0639__x0020__x062d__x06cc__x0637__x0647_"/>
                <xsd:element ref="ns3:_x062f__x0627__x0646__x0634__x06af__x0627__x0647_"/>
                <xsd:element ref="ns3:_x0646__x0648__x0639__x0020__x0641__x0627__x06cc__x0644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2fdc5dc-769e-4543-b10d-fbea3dac4417" elementFormDefault="qualified">
    <xsd:import namespace="http://schemas.microsoft.com/office/2006/documentManagement/types"/>
    <xsd:import namespace="http://schemas.microsoft.com/office/infopath/2007/PartnerControls"/>
    <xsd:element name="_x0646__x0648__x0639__x0020__x062d__x06cc__x0637__x0647_" ma:index="11" ma:displayName="نوع حیطه" ma:default="عوامل بيماري‌زاي زنده، اصول گندزدايي و استريليزاسيون" ma:format="Dropdown" ma:internalName="_x0646__x0648__x0639__x0020__x062d__x06cc__x0637__x0647_">
      <xsd:simpleType>
        <xsd:restriction base="dms:Choice">
          <xsd:enumeration value="عوامل بيماري‌زاي زنده، اصول گندزدايي و استريليزاسيون"/>
          <xsd:enumeration value="آمار حياتي، اپيدميولوژی و روش تحقيق"/>
          <xsd:enumeration value="آناتومی و فیزیولوژی"/>
          <xsd:enumeration value="برنامه‌ريزي عملياتي و مديريت ارتقاء‌ كیفيت خدمات در خانه‌هاي بهداشت"/>
          <xsd:enumeration value="بهداشت دهان و دندان"/>
          <xsd:enumeration value="ارتقاء بهداشت فردي و شيوه زندگي سالم"/>
          <xsd:enumeration value="بهداشت حرفه‌اي"/>
          <xsd:enumeration value="بهداشت محيط"/>
          <xsd:enumeration value="بيماري‌هاي واگير"/>
          <xsd:enumeration value="کار با کامپیوتر و اينترنت؛ آشنايي با نرم‌افزارهاي نظام شبكه"/>
          <xsd:enumeration value="داروشناسي براي خانه‌هاي بهداشت"/>
          <xsd:enumeration value="ارتقاء سلامت، توانمندسازي جامعه و توسعه مشاركت افراد و سازمان‌ها"/>
          <xsd:enumeration value="كمك‌هاي اوليه و اقدامات امدادي"/>
          <xsd:enumeration value="ايمن سازي و بيماري‌هاي قابل پيشگيري با واكسن"/>
          <xsd:enumeration value="مديريت خطر بلايا"/>
          <xsd:enumeration value="مراقبت‌هاي ادغام يافته سلامت مادران"/>
          <xsd:enumeration value="مراقبت‌هاي ادغام يافته سلامت جوانان"/>
          <xsd:enumeration value="مباني بهداشت و كار در روستا"/>
          <xsd:enumeration value="مراقبت‌هاي ادغام يافته سلامت كودكان"/>
          <xsd:enumeration value="مراقبت‌هاي ادغام يافته سلامت ميانسالان"/>
          <xsd:enumeration value="مراقبت‌هاي ادغام يافته سلامت نوجوانان و مدارس"/>
          <xsd:enumeration value="مراقبت‌هاي ادغام يافته سلامت سالمندان"/>
          <xsd:enumeration value="بيماري‌هاي غيرواگير"/>
          <xsd:enumeration value="اصول تغذیه"/>
          <xsd:enumeration value="پرستاري از بيمار"/>
          <xsd:enumeration value="سلامت باروري"/>
          <xsd:enumeration value="رويكرد به شكايات شايع و درمان‌هاي ساده علامتي"/>
          <xsd:enumeration value="سلامت روان"/>
          <xsd:enumeration value="نحوه معاینات فیزیکی"/>
          <xsd:enumeration value="سایر موارد"/>
          <xsd:enumeration value="دستوالعمل آماده سازی پاورپوینت"/>
          <xsd:enumeration value="سلامت میانسالان"/>
        </xsd:restriction>
      </xsd:simpleType>
    </xsd:element>
    <xsd:element name="_x062f__x0627__x0646__x0634__x06af__x0627__x0647_" ma:index="12" ma:displayName="دانشگاه" ma:format="Dropdown" ma:internalName="_x062f__x0627__x0646__x0634__x06af__x0627__x0647_">
      <xsd:simpleType>
        <xsd:restriction base="dms:Choice">
          <xsd:enumeration value="آبادان"/>
          <xsd:enumeration value="آذربایجان غربی"/>
          <xsd:enumeration value="اردبیل"/>
          <xsd:enumeration value="اسدآباد"/>
          <xsd:enumeration value="اسفراين"/>
          <xsd:enumeration value="اصفهان"/>
          <xsd:enumeration value="البرز"/>
          <xsd:enumeration value="اهواز"/>
          <xsd:enumeration value="ايرانشهر"/>
          <xsd:enumeration value="ایران"/>
          <xsd:enumeration value="ایلام"/>
          <xsd:enumeration value="بابل"/>
          <xsd:enumeration value="بم"/>
          <xsd:enumeration value="بهبهان"/>
          <xsd:enumeration value="بوشهر"/>
          <xsd:enumeration value="بیرجند"/>
          <xsd:enumeration value="تبریز"/>
          <xsd:enumeration value="تربت جام"/>
          <xsd:enumeration value="تربت حیدریه"/>
          <xsd:enumeration value="تهران"/>
          <xsd:enumeration value="جهرم"/>
          <xsd:enumeration value="جیرفت"/>
          <xsd:enumeration value="چهارمحال و بختیاری"/>
          <xsd:enumeration value="خراسان شمالی"/>
          <xsd:enumeration value="خلخال"/>
          <xsd:enumeration value="خمين"/>
          <xsd:enumeration value="خوی"/>
          <xsd:enumeration value="دزفول"/>
          <xsd:enumeration value="رفسنجان"/>
          <xsd:enumeration value="زابل"/>
          <xsd:enumeration value="زاهدان"/>
          <xsd:enumeration value="زنجان"/>
          <xsd:enumeration value="ساوه"/>
          <xsd:enumeration value="سبزوار"/>
          <xsd:enumeration value="سراب"/>
          <xsd:enumeration value="سمنان"/>
          <xsd:enumeration value="سيرجان"/>
          <xsd:enumeration value="شاهرود"/>
          <xsd:enumeration value="شهید بهشتی"/>
          <xsd:enumeration value="شوشتر"/>
          <xsd:enumeration value="شیراز"/>
          <xsd:enumeration value="فسا"/>
          <xsd:enumeration value="قزوین"/>
          <xsd:enumeration value="قم"/>
          <xsd:enumeration value="گراش"/>
          <xsd:enumeration value="گلستان"/>
          <xsd:enumeration value="گناباد"/>
          <xsd:enumeration value="گیلان"/>
          <xsd:enumeration value="لارستان"/>
          <xsd:enumeration value="لرستان"/>
          <xsd:enumeration value="مازندران"/>
          <xsd:enumeration value="مراغه"/>
          <xsd:enumeration value="مرکزی"/>
          <xsd:enumeration value="مشهد"/>
          <xsd:enumeration value="نیشابور"/>
          <xsd:enumeration value="هرمزگان"/>
          <xsd:enumeration value="همدان"/>
          <xsd:enumeration value="کاشان"/>
          <xsd:enumeration value="کردستان"/>
          <xsd:enumeration value="کرمان"/>
          <xsd:enumeration value="کرمانشاه"/>
          <xsd:enumeration value="کهگیلویه و بویراحمد"/>
          <xsd:enumeration value="یزد"/>
          <xsd:enumeration value="ستاد وزارت بهداشت درمان و آموزش پزشکی"/>
        </xsd:restriction>
      </xsd:simpleType>
    </xsd:element>
    <xsd:element name="_x0646__x0648__x0639__x0020__x0641__x0627__x06cc__x0644_" ma:index="13" ma:displayName="نوع فایل" ma:default="فیلم" ma:format="Dropdown" ma:internalName="_x0646__x0648__x0639__x0020__x0641__x0627__x06cc__x0644_">
      <xsd:simpleType>
        <xsd:restriction base="dms:Choice">
          <xsd:enumeration value="فیلم"/>
          <xsd:enumeration value="عکس"/>
          <xsd:enumeration value="پاورپوینت"/>
          <xsd:enumeration value="مستند و راهنما"/>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62f__x0627__x0646__x0634__x06af__x0627__x0647_ xmlns="12fdc5dc-769e-4543-b10d-fbea3dac4417">گلستان</_x062f__x0627__x0646__x0634__x06af__x0627__x0647_>
    <_x0646__x0648__x0639__x0020__x062d__x06cc__x0637__x0647_ xmlns="12fdc5dc-769e-4543-b10d-fbea3dac4417">سلامت باروري</_x0646__x0648__x0639__x0020__x062d__x06cc__x0637__x0647_>
    <_x0646__x0648__x0639__x0020__x0641__x0627__x06cc__x0644_ xmlns="12fdc5dc-769e-4543-b10d-fbea3dac4417">پاورپوینت</_x0646__x0648__x0639__x0020__x0641__x0627__x06cc__x0644_>
    <_dlc_DocId xmlns="1047730d-92e1-4018-9084-d932fd3a7f58">5NN7CDR5NKU2-831-830</_dlc_DocId>
    <_dlc_DocIdUrl xmlns="1047730d-92e1-4018-9084-d932fd3a7f58">
      <Url>http://www.health.gov.ir/hnd/_layouts/DocIdRedir.aspx?ID=5NN7CDR5NKU2-831-830</Url>
      <Description>5NN7CDR5NKU2-831-830</Description>
    </_dlc_DocIdUrl>
  </documentManagement>
</p:properties>
</file>

<file path=customXml/itemProps1.xml><?xml version="1.0" encoding="utf-8"?>
<ds:datastoreItem xmlns:ds="http://schemas.openxmlformats.org/officeDocument/2006/customXml" ds:itemID="{D505AF4F-A399-45E6-B48F-ADC8AAA0A85A}"/>
</file>

<file path=customXml/itemProps2.xml><?xml version="1.0" encoding="utf-8"?>
<ds:datastoreItem xmlns:ds="http://schemas.openxmlformats.org/officeDocument/2006/customXml" ds:itemID="{B893E040-603C-4824-9C81-7912F6150736}">
  <ds:schemaRefs>
    <ds:schemaRef ds:uri="http://schemas.microsoft.com/sharepoint/events"/>
  </ds:schemaRefs>
</ds:datastoreItem>
</file>

<file path=customXml/itemProps3.xml><?xml version="1.0" encoding="utf-8"?>
<ds:datastoreItem xmlns:ds="http://schemas.openxmlformats.org/officeDocument/2006/customXml" ds:itemID="{D5F90EEB-8145-4CA7-B301-CEA4F2B25445}">
  <ds:schemaRefs>
    <ds:schemaRef ds:uri="http://schemas.microsoft.com/sharepoint/v3/contenttype/forms"/>
  </ds:schemaRefs>
</ds:datastoreItem>
</file>

<file path=customXml/itemProps4.xml><?xml version="1.0" encoding="utf-8"?>
<ds:datastoreItem xmlns:ds="http://schemas.openxmlformats.org/officeDocument/2006/customXml" ds:itemID="{D01BF2AB-3706-40BD-B8AB-E94D4CD86DEB}">
  <ds:schemaRefs>
    <ds:schemaRef ds:uri="http://schemas.microsoft.com/office/2006/metadata/properties"/>
    <ds:schemaRef ds:uri="http://schemas.microsoft.com/office/infopath/2007/PartnerControls"/>
    <ds:schemaRef ds:uri="12fdc5dc-769e-4543-b10d-fbea3dac4417"/>
    <ds:schemaRef ds:uri="1047730d-92e1-4018-9084-d932fd3a7f58"/>
  </ds:schemaRefs>
</ds:datastoreItem>
</file>

<file path=docProps/app.xml><?xml version="1.0" encoding="utf-8"?>
<Properties xmlns="http://schemas.openxmlformats.org/officeDocument/2006/extended-properties" xmlns:vt="http://schemas.openxmlformats.org/officeDocument/2006/docPropsVTypes">
  <Template/>
  <TotalTime>1264</TotalTime>
  <Words>1250</Words>
  <Application>Microsoft Office PowerPoint</Application>
  <PresentationFormat>On-screen Show (4:3)</PresentationFormat>
  <Paragraphs>147</Paragraphs>
  <Slides>20</Slides>
  <Notes>1</Notes>
  <HiddenSlides>0</HiddenSlides>
  <MMClips>19</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2  Nazanin</vt:lpstr>
      <vt:lpstr>2  Yagut</vt:lpstr>
      <vt:lpstr>Arial</vt:lpstr>
      <vt:lpstr>B Yagut</vt:lpstr>
      <vt:lpstr>BNazanin</vt:lpstr>
      <vt:lpstr>Calibri</vt:lpstr>
      <vt:lpstr>Courier New</vt:lpstr>
      <vt:lpstr>Times New Roman</vt:lpstr>
      <vt:lpstr>Wingdings</vt:lpstr>
      <vt:lpstr>Office Theme</vt:lpstr>
      <vt:lpstr> مشخصات سند</vt:lpstr>
      <vt:lpstr>PowerPoint Presentation</vt:lpstr>
      <vt:lpstr> اهداف آموزشی </vt:lpstr>
      <vt:lpstr>فهرست عناوین</vt:lpstr>
      <vt:lpstr>مقدمه</vt:lpstr>
      <vt:lpstr>پاپ اسمیر</vt:lpstr>
      <vt:lpstr>فردازنظردارا بودن علائم زیربررسی ودرسامانه ثبت می شود:  -خونریزی غیر طبیعی واژینال(ازجمله پس از نزدیکی،درفواصل دوره قاعدگی وپس از یائسگی)  -ترشحات بدبوی واژینال  -دردهنگام نزدیکی </vt:lpstr>
      <vt:lpstr>PowerPoint Presentation</vt:lpstr>
      <vt:lpstr>PowerPoint Presentation</vt:lpstr>
      <vt:lpstr>PowerPoint Presentation</vt:lpstr>
      <vt:lpstr>پیگیری ومراقبت بیماران</vt:lpstr>
      <vt:lpstr>PowerPoint Presentation</vt:lpstr>
      <vt:lpstr>PowerPoint Presentation</vt:lpstr>
      <vt:lpstr>برنامه تشخیص زودهنگام سرطان دهانه رحم</vt:lpstr>
      <vt:lpstr>برنامه تشخیص زودهنگام سرطان دهانه رحم</vt:lpstr>
      <vt:lpstr>PowerPoint Presentation</vt:lpstr>
      <vt:lpstr>خلاصه ونتیجه گیری</vt:lpstr>
      <vt:lpstr>پرسش وتمرین</vt:lpstr>
      <vt:lpstr>منابع</vt:lpstr>
      <vt:lpstr> لطفاً نظرات و پیشنهادات خود پیرامون این بسته آموزشی را به آدرس زیر ارسال کنید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زنان واجد شرایط برای انجام پاپ اسمیر </dc:title>
  <dc:creator>ACC</dc:creator>
  <cp:lastModifiedBy>Microsoft account</cp:lastModifiedBy>
  <cp:revision>447</cp:revision>
  <dcterms:created xsi:type="dcterms:W3CDTF">2020-04-19T03:35:33Z</dcterms:created>
  <dcterms:modified xsi:type="dcterms:W3CDTF">2020-07-19T18:43:23Z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0x01010038EE485FB9274448B5E5B0FF0ECB3346</vt:lpwstr>
  </property>
  <property fmtid="{D5CDD505-2E9C-101B-9397-08002B2CF9AE}" pid="3" name="_dlc_DocIdItemGuid">
    <vt:lpwstr>e13cc8a9-7e95-426d-a136-4fde1e23df68</vt:lpwstr>
  </property>
</Properties>
</file>