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handoutMasterIdLst>
    <p:handoutMasterId r:id="rId23"/>
  </p:handoutMasterIdLst>
  <p:sldIdLst>
    <p:sldId id="274" r:id="rId2"/>
    <p:sldId id="257" r:id="rId3"/>
    <p:sldId id="269" r:id="rId4"/>
    <p:sldId id="270" r:id="rId5"/>
    <p:sldId id="275" r:id="rId6"/>
    <p:sldId id="258" r:id="rId7"/>
    <p:sldId id="259" r:id="rId8"/>
    <p:sldId id="280" r:id="rId9"/>
    <p:sldId id="281" r:id="rId10"/>
    <p:sldId id="282" r:id="rId11"/>
    <p:sldId id="283" r:id="rId12"/>
    <p:sldId id="284" r:id="rId13"/>
    <p:sldId id="285" r:id="rId14"/>
    <p:sldId id="277" r:id="rId15"/>
    <p:sldId id="276" r:id="rId16"/>
    <p:sldId id="279" r:id="rId17"/>
    <p:sldId id="278" r:id="rId18"/>
    <p:sldId id="268" r:id="rId19"/>
    <p:sldId id="271" r:id="rId20"/>
    <p:sldId id="272" r:id="rId21"/>
    <p:sldId id="273" r:id="rId2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0" d="100"/>
          <a:sy n="70" d="100"/>
        </p:scale>
        <p:origin x="116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EF31034-A64D-4836-A6D2-2F68D4A06D73}" type="datetimeFigureOut">
              <a:rPr lang="fa-IR" smtClean="0"/>
              <a:t>11/29/1441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440CB25-1052-4E72-8407-06C5C59DA55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95985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FB05-B51F-4AD0-B56D-126B52B721AC}" type="datetimeFigureOut">
              <a:rPr lang="fa-IR" smtClean="0"/>
              <a:pPr/>
              <a:t>11/29/1441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097A-6DED-41F6-A960-88D78636E97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5336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FB05-B51F-4AD0-B56D-126B52B721AC}" type="datetimeFigureOut">
              <a:rPr lang="fa-IR" smtClean="0"/>
              <a:pPr/>
              <a:t>11/29/1441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097A-6DED-41F6-A960-88D78636E97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25583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FB05-B51F-4AD0-B56D-126B52B721AC}" type="datetimeFigureOut">
              <a:rPr lang="fa-IR" smtClean="0"/>
              <a:pPr/>
              <a:t>11/29/1441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097A-6DED-41F6-A960-88D78636E97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4673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FB05-B51F-4AD0-B56D-126B52B721AC}" type="datetimeFigureOut">
              <a:rPr lang="fa-IR" smtClean="0"/>
              <a:pPr/>
              <a:t>11/29/1441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097A-6DED-41F6-A960-88D78636E97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2835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FB05-B51F-4AD0-B56D-126B52B721AC}" type="datetimeFigureOut">
              <a:rPr lang="fa-IR" smtClean="0"/>
              <a:pPr/>
              <a:t>11/29/1441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097A-6DED-41F6-A960-88D78636E97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74198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FB05-B51F-4AD0-B56D-126B52B721AC}" type="datetimeFigureOut">
              <a:rPr lang="fa-IR" smtClean="0"/>
              <a:pPr/>
              <a:t>11/29/1441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097A-6DED-41F6-A960-88D78636E97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69056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FB05-B51F-4AD0-B56D-126B52B721AC}" type="datetimeFigureOut">
              <a:rPr lang="fa-IR" smtClean="0"/>
              <a:pPr/>
              <a:t>11/29/1441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097A-6DED-41F6-A960-88D78636E97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98313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FB05-B51F-4AD0-B56D-126B52B721AC}" type="datetimeFigureOut">
              <a:rPr lang="fa-IR" smtClean="0"/>
              <a:pPr/>
              <a:t>11/29/1441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097A-6DED-41F6-A960-88D78636E97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8475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FB05-B51F-4AD0-B56D-126B52B721AC}" type="datetimeFigureOut">
              <a:rPr lang="fa-IR" smtClean="0"/>
              <a:pPr/>
              <a:t>11/29/1441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097A-6DED-41F6-A960-88D78636E97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19198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FB05-B51F-4AD0-B56D-126B52B721AC}" type="datetimeFigureOut">
              <a:rPr lang="fa-IR" smtClean="0"/>
              <a:pPr/>
              <a:t>11/29/1441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097A-6DED-41F6-A960-88D78636E97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1174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0FB05-B51F-4AD0-B56D-126B52B721AC}" type="datetimeFigureOut">
              <a:rPr lang="fa-IR" smtClean="0"/>
              <a:pPr/>
              <a:t>11/29/1441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097A-6DED-41F6-A960-88D78636E97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88546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0FB05-B51F-4AD0-B56D-126B52B721AC}" type="datetimeFigureOut">
              <a:rPr lang="fa-IR" smtClean="0"/>
              <a:pPr/>
              <a:t>11/29/1441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5097A-6DED-41F6-A960-88D78636E97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1263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ma"/><Relationship Id="rId1" Type="http://schemas.microsoft.com/office/2007/relationships/media" Target="../media/media11.wm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ma"/><Relationship Id="rId1" Type="http://schemas.microsoft.com/office/2007/relationships/media" Target="../media/media12.wm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ma"/><Relationship Id="rId1" Type="http://schemas.microsoft.com/office/2007/relationships/media" Target="../media/media13.wm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ma"/><Relationship Id="rId1" Type="http://schemas.microsoft.com/office/2007/relationships/media" Target="../media/media14.wma"/><Relationship Id="rId5" Type="http://schemas.openxmlformats.org/officeDocument/2006/relationships/image" Target="../media/image1.pn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wma"/><Relationship Id="rId1" Type="http://schemas.microsoft.com/office/2007/relationships/media" Target="../media/media15.wma"/><Relationship Id="rId5" Type="http://schemas.openxmlformats.org/officeDocument/2006/relationships/image" Target="../media/image1.pn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wma"/><Relationship Id="rId1" Type="http://schemas.microsoft.com/office/2007/relationships/media" Target="../media/media16.wma"/><Relationship Id="rId5" Type="http://schemas.openxmlformats.org/officeDocument/2006/relationships/image" Target="../media/image1.pn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wma"/><Relationship Id="rId1" Type="http://schemas.microsoft.com/office/2007/relationships/media" Target="../media/media17.wma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wma"/><Relationship Id="rId1" Type="http://schemas.microsoft.com/office/2007/relationships/media" Target="../media/media18.wma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wma"/><Relationship Id="rId1" Type="http://schemas.microsoft.com/office/2007/relationships/media" Target="../media/media19.wm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wma"/><Relationship Id="rId1" Type="http://schemas.microsoft.com/office/2007/relationships/media" Target="../media/media20.wma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mailto:bedasht@goums.ac.ir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ma"/><Relationship Id="rId1" Type="http://schemas.microsoft.com/office/2007/relationships/media" Target="../media/media8.wma"/><Relationship Id="rId5" Type="http://schemas.openxmlformats.org/officeDocument/2006/relationships/image" Target="../media/image1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5" Type="http://schemas.openxmlformats.org/officeDocument/2006/relationships/image" Target="../media/image1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868478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/>
            </a:r>
            <a:br>
              <a:rPr lang="fa-IR" dirty="0" smtClean="0"/>
            </a:br>
            <a:r>
              <a:rPr lang="fa-IR" sz="4000" dirty="0" smtClean="0">
                <a:cs typeface="B Yagut" pitchFamily="2" charset="-78"/>
              </a:rPr>
              <a:t>فوائدروانی،اقتصادی وسایرآثارداشتن </a:t>
            </a:r>
            <a:r>
              <a:rPr lang="fa-IR" sz="4000" dirty="0">
                <a:cs typeface="B Yagut" pitchFamily="2" charset="-78"/>
              </a:rPr>
              <a:t>فرزند با </a:t>
            </a:r>
            <a:r>
              <a:rPr lang="fa-IR" sz="4000" dirty="0" smtClean="0">
                <a:cs typeface="B Yagut" pitchFamily="2" charset="-78"/>
              </a:rPr>
              <a:t>تعدادمناسب وآثاروپیامدهای نامناسب تعدادکم فرزندوبعدکوچک </a:t>
            </a:r>
            <a:r>
              <a:rPr lang="fa-IR" sz="4000" dirty="0">
                <a:cs typeface="B Yagut" pitchFamily="2" charset="-78"/>
              </a:rPr>
              <a:t>خانوار </a:t>
            </a:r>
            <a:r>
              <a:rPr lang="fa-IR" dirty="0"/>
              <a:t/>
            </a:r>
            <a:br>
              <a:rPr lang="fa-IR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500306"/>
            <a:ext cx="8229600" cy="3849291"/>
          </a:xfrm>
        </p:spPr>
        <p:txBody>
          <a:bodyPr/>
          <a:lstStyle/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endParaRPr lang="fa-IR" dirty="0"/>
          </a:p>
          <a:p>
            <a:pPr marL="0" indent="0" algn="ctr">
              <a:buNone/>
            </a:pPr>
            <a:r>
              <a:rPr lang="fa-IR" sz="3600" dirty="0" smtClean="0">
                <a:cs typeface="B Yagut" pitchFamily="2" charset="-78"/>
              </a:rPr>
              <a:t>سلامت </a:t>
            </a:r>
            <a:r>
              <a:rPr lang="fa-IR" sz="3600" dirty="0">
                <a:cs typeface="B Yagut" pitchFamily="2" charset="-78"/>
              </a:rPr>
              <a:t>باروری</a:t>
            </a:r>
          </a:p>
        </p:txBody>
      </p:sp>
      <p:pic>
        <p:nvPicPr>
          <p:cNvPr id="5" name="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963960" y="47251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47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00"/>
    </mc:Choice>
    <mc:Fallback xmlns="">
      <p:transition spd="slow" advTm="1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cs typeface="B Yagut" pitchFamily="2" charset="-78"/>
              </a:rPr>
              <a:t>نظر اسلام در مورد ازدواج و تشکیل خانواده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>
                <a:cs typeface="B Yagut" pitchFamily="2" charset="-78"/>
              </a:rPr>
              <a:t>در آيات قرآني و روايات، تشويق فراواني به ازدواج و خروج از تجرد شده است</a:t>
            </a:r>
            <a:r>
              <a:rPr lang="fa-IR" dirty="0" smtClean="0">
                <a:cs typeface="B Yagut" pitchFamily="2" charset="-78"/>
              </a:rPr>
              <a:t>.</a:t>
            </a:r>
            <a:endParaRPr lang="en-US" dirty="0" smtClean="0">
              <a:cs typeface="B Yagut" pitchFamily="2" charset="-78"/>
            </a:endParaRPr>
          </a:p>
          <a:p>
            <a:pPr marL="0" indent="0">
              <a:buNone/>
            </a:pPr>
            <a:r>
              <a:rPr lang="fa-IR" dirty="0">
                <a:cs typeface="B Yagut" pitchFamily="2" charset="-78"/>
              </a:rPr>
              <a:t>خداوند در آیه 11سوره مبارکه شورا مي‌فرمايند:</a:t>
            </a:r>
          </a:p>
          <a:p>
            <a:r>
              <a:rPr lang="fa-IR" dirty="0">
                <a:cs typeface="B Yagut" pitchFamily="2" charset="-78"/>
              </a:rPr>
              <a:t>"خداوند آفریننده ی آسمانها و زمین است و از همنوعان شما، همسرانی برای شما خلق فرموده و نیز از چهارپایان جفت هایی آفرید تا نسل مخلوقات ادامه یابد. برای خداوند جفت و مثل و مانندی وجود ندارد. ذات اقدسش یگانه و بی همتاست و اوست آن شنوای بینا" </a:t>
            </a:r>
          </a:p>
          <a:p>
            <a:endParaRPr lang="fa-IR" dirty="0"/>
          </a:p>
        </p:txBody>
      </p:sp>
      <p:pic>
        <p:nvPicPr>
          <p:cNvPr id="4" name="10-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052736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2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000"/>
    </mc:Choice>
    <mc:Fallback xmlns="">
      <p:transition spd="slow" advTm="5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>
                <a:cs typeface="B Yagut" pitchFamily="2" charset="-78"/>
              </a:rPr>
              <a:t>نظر اسلام در مورد كميت جمعيت</a:t>
            </a:r>
            <a:endParaRPr lang="en-US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>
                <a:cs typeface="B Yagut" pitchFamily="2" charset="-78"/>
              </a:rPr>
              <a:t>فرزندان در دنيا زينت، مايه‌ي استعانت، امداد، قدرت و مايه غلبه مومنان و در آخرت مايه‌ي مباهات پيامبر اسلام(ص) معرفي شده‌اند</a:t>
            </a:r>
            <a:r>
              <a:rPr lang="fa-IR" dirty="0" smtClean="0">
                <a:cs typeface="B Yagut" pitchFamily="2" charset="-78"/>
              </a:rPr>
              <a:t>.</a:t>
            </a:r>
          </a:p>
          <a:p>
            <a:pPr marL="0" indent="0">
              <a:buNone/>
            </a:pPr>
            <a:endParaRPr lang="fa-IR" dirty="0">
              <a:cs typeface="B Yagut" pitchFamily="2" charset="-78"/>
            </a:endParaRPr>
          </a:p>
          <a:p>
            <a:r>
              <a:rPr lang="fa-IR" dirty="0">
                <a:cs typeface="B Yagut" pitchFamily="2" charset="-78"/>
              </a:rPr>
              <a:t>در سوره نور می خوانیم :</a:t>
            </a:r>
          </a:p>
          <a:p>
            <a:pPr marL="0" indent="0">
              <a:buNone/>
            </a:pPr>
            <a:r>
              <a:rPr lang="fa-IR" dirty="0">
                <a:cs typeface="B Yagut" pitchFamily="2" charset="-78"/>
              </a:rPr>
              <a:t>"و شما را با اموال و فرزندان فراوان مدد فرماید و برای شما باغ </a:t>
            </a:r>
            <a:r>
              <a:rPr lang="fa-IR" dirty="0" smtClean="0">
                <a:cs typeface="B Yagut" pitchFamily="2" charset="-78"/>
              </a:rPr>
              <a:t>های </a:t>
            </a:r>
            <a:r>
              <a:rPr lang="fa-IR" dirty="0">
                <a:cs typeface="B Yagut" pitchFamily="2" charset="-78"/>
              </a:rPr>
              <a:t>پر ثمر و نهرهای جاری آب </a:t>
            </a:r>
            <a:r>
              <a:rPr lang="fa-IR" dirty="0" smtClean="0">
                <a:cs typeface="B Yagut" pitchFamily="2" charset="-78"/>
              </a:rPr>
              <a:t>نصیب</a:t>
            </a:r>
            <a:r>
              <a:rPr lang="en-US" dirty="0" smtClean="0">
                <a:cs typeface="B Yagut" pitchFamily="2" charset="-78"/>
              </a:rPr>
              <a:t> </a:t>
            </a:r>
            <a:r>
              <a:rPr lang="fa-IR" dirty="0" smtClean="0">
                <a:cs typeface="B Yagut" pitchFamily="2" charset="-78"/>
              </a:rPr>
              <a:t>فرماید</a:t>
            </a:r>
            <a:r>
              <a:rPr lang="fa-IR" dirty="0">
                <a:cs typeface="B Yagut" pitchFamily="2" charset="-78"/>
              </a:rPr>
              <a:t>." </a:t>
            </a:r>
          </a:p>
          <a:p>
            <a:endParaRPr lang="en-US" dirty="0"/>
          </a:p>
        </p:txBody>
      </p:sp>
      <p:pic>
        <p:nvPicPr>
          <p:cNvPr id="4" name="11-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764704" y="54987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19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000"/>
    </mc:Choice>
    <mc:Fallback xmlns="">
      <p:transition spd="slow" advTm="3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cs typeface="B Yagut" pitchFamily="2" charset="-78"/>
              </a:rPr>
              <a:t>نظر اسلام حمايت از فرزند  و فرزند دار شدن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a-IR" sz="3300" dirty="0">
                <a:cs typeface="B Yagut" pitchFamily="2" charset="-78"/>
              </a:rPr>
              <a:t>در روايات متعددي فرزندكشي، امتناع از فرزنددار شدن به دليل ترس از فقر مورد نكوهش قرار گرفته است.</a:t>
            </a:r>
          </a:p>
          <a:p>
            <a:endParaRPr lang="fa-IR" sz="3300" dirty="0">
              <a:cs typeface="B Yagut" pitchFamily="2" charset="-78"/>
            </a:endParaRPr>
          </a:p>
          <a:p>
            <a:r>
              <a:rPr lang="fa-IR" sz="3300" dirty="0">
                <a:cs typeface="B Yagut" pitchFamily="2" charset="-78"/>
              </a:rPr>
              <a:t>خداوند در آیه 151سوره مبارکه انعام مي‌فرمايند: </a:t>
            </a:r>
          </a:p>
          <a:p>
            <a:pPr marL="0" indent="0">
              <a:buNone/>
            </a:pPr>
            <a:r>
              <a:rPr lang="fa-IR" sz="3300" dirty="0">
                <a:cs typeface="B Yagut" pitchFamily="2" charset="-78"/>
              </a:rPr>
              <a:t>"فرزندانتان را از بیم فقر و تنگدستی نکشید که ما شما و آنها را رزق و روزی می دهیم.</a:t>
            </a:r>
          </a:p>
          <a:p>
            <a:endParaRPr lang="fa-IR" sz="3300" dirty="0">
              <a:cs typeface="B Yagut" pitchFamily="2" charset="-78"/>
            </a:endParaRPr>
          </a:p>
          <a:p>
            <a:r>
              <a:rPr lang="fa-IR" sz="3300" dirty="0">
                <a:cs typeface="B Yagut" pitchFamily="2" charset="-78"/>
              </a:rPr>
              <a:t>آیه 31 سوره مبارکه اسراء ا:</a:t>
            </a:r>
          </a:p>
          <a:p>
            <a:pPr marL="0" indent="0">
              <a:buNone/>
            </a:pPr>
            <a:r>
              <a:rPr lang="fa-IR" sz="3300" dirty="0">
                <a:cs typeface="B Yagut" pitchFamily="2" charset="-78"/>
              </a:rPr>
              <a:t>"فرزندانتان را از بیم فقر و ناداری نکشید ، رزق و روزی آنها و خود شما هم به عهده ی ماست. کشتن آنها به واقع گناهی است بزرگ."</a:t>
            </a:r>
          </a:p>
          <a:p>
            <a:endParaRPr lang="en-US" dirty="0"/>
          </a:p>
        </p:txBody>
      </p:sp>
      <p:pic>
        <p:nvPicPr>
          <p:cNvPr id="4" name="12-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836712" y="54964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51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000"/>
    </mc:Choice>
    <mc:Fallback xmlns="">
      <p:transition spd="slow" advTm="6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>
                <a:cs typeface="B Yagut" pitchFamily="2" charset="-78"/>
              </a:rPr>
              <a:t>تاثیر کاهش جمعیت بر سلامت</a:t>
            </a:r>
            <a:endParaRPr lang="en-US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 smtClean="0"/>
          </a:p>
          <a:p>
            <a:r>
              <a:rPr lang="fa-IR" dirty="0" smtClean="0"/>
              <a:t> </a:t>
            </a:r>
            <a:r>
              <a:rPr lang="fa-IR" dirty="0" smtClean="0">
                <a:cs typeface="B Yagut" pitchFamily="2" charset="-78"/>
              </a:rPr>
              <a:t>تاثیر </a:t>
            </a:r>
            <a:r>
              <a:rPr lang="fa-IR" dirty="0">
                <a:cs typeface="B Yagut" pitchFamily="2" charset="-78"/>
              </a:rPr>
              <a:t>بر سلامت جسمی</a:t>
            </a:r>
          </a:p>
          <a:p>
            <a:r>
              <a:rPr lang="fa-IR" dirty="0">
                <a:cs typeface="B Yagut" pitchFamily="2" charset="-78"/>
              </a:rPr>
              <a:t>تاثیر بر سلامت اخلاقی و تربیتی </a:t>
            </a:r>
          </a:p>
          <a:p>
            <a:r>
              <a:rPr lang="fa-IR" dirty="0">
                <a:cs typeface="B Yagut" pitchFamily="2" charset="-78"/>
              </a:rPr>
              <a:t>تاثیر بر سلامت روانی</a:t>
            </a:r>
          </a:p>
          <a:p>
            <a:r>
              <a:rPr lang="fa-IR" dirty="0">
                <a:cs typeface="B Yagut" pitchFamily="2" charset="-78"/>
              </a:rPr>
              <a:t>تاثیر بر سلامت اجتماعی</a:t>
            </a:r>
          </a:p>
          <a:p>
            <a:endParaRPr lang="en-US" dirty="0"/>
          </a:p>
        </p:txBody>
      </p:sp>
      <p:pic>
        <p:nvPicPr>
          <p:cNvPr id="4" name="13-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836712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84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000"/>
    </mc:Choice>
    <mc:Fallback xmlns="">
      <p:transition spd="slow" advTm="7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3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معایب خانواده کم جمعیت وتک فرزند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800" dirty="0" smtClean="0">
                <a:cs typeface="B Yagut" pitchFamily="2" charset="-78"/>
              </a:rPr>
              <a:t>عدم برخورداری ازآزادي هاي </a:t>
            </a:r>
            <a:r>
              <a:rPr lang="fa-IR" sz="2800" dirty="0">
                <a:cs typeface="B Yagut" pitchFamily="2" charset="-78"/>
              </a:rPr>
              <a:t>لازم ومتناسب </a:t>
            </a:r>
            <a:r>
              <a:rPr lang="fa-IR" sz="2800" dirty="0" smtClean="0">
                <a:cs typeface="B Yagut" pitchFamily="2" charset="-78"/>
              </a:rPr>
              <a:t>سن</a:t>
            </a:r>
          </a:p>
          <a:p>
            <a:endParaRPr lang="fa-IR" sz="2800" dirty="0" smtClean="0">
              <a:cs typeface="B Yagut" pitchFamily="2" charset="-78"/>
            </a:endParaRPr>
          </a:p>
          <a:p>
            <a:r>
              <a:rPr lang="fa-IR" sz="2800" dirty="0" smtClean="0">
                <a:cs typeface="B Yagut" pitchFamily="2" charset="-78"/>
              </a:rPr>
              <a:t>عدم تجربه برخی ازاحساسات وچگونگی </a:t>
            </a:r>
            <a:r>
              <a:rPr lang="fa-IR" sz="2800" dirty="0">
                <a:cs typeface="B Yagut" pitchFamily="2" charset="-78"/>
              </a:rPr>
              <a:t>کنترل </a:t>
            </a:r>
            <a:r>
              <a:rPr lang="fa-IR" sz="2800" dirty="0" smtClean="0">
                <a:cs typeface="B Yagut" pitchFamily="2" charset="-78"/>
              </a:rPr>
              <a:t>ومدیریت آنها</a:t>
            </a:r>
          </a:p>
          <a:p>
            <a:endParaRPr lang="fa-IR" sz="2800" dirty="0" smtClean="0">
              <a:cs typeface="B Yagut" pitchFamily="2" charset="-78"/>
            </a:endParaRPr>
          </a:p>
          <a:p>
            <a:r>
              <a:rPr lang="fa-IR" sz="2800" dirty="0" smtClean="0">
                <a:cs typeface="B Yagut" pitchFamily="2" charset="-78"/>
              </a:rPr>
              <a:t>تحت فشار بودن از طرف خانواده جهت تامین آرزوهای والدین</a:t>
            </a:r>
          </a:p>
          <a:p>
            <a:endParaRPr lang="fa-IR" sz="2800" dirty="0" smtClean="0">
              <a:cs typeface="B Yagut" pitchFamily="2" charset="-78"/>
            </a:endParaRPr>
          </a:p>
          <a:p>
            <a:r>
              <a:rPr lang="fa-IR" sz="2800" dirty="0" smtClean="0">
                <a:cs typeface="B Yagut" pitchFamily="2" charset="-78"/>
              </a:rPr>
              <a:t>زندگی بدون خواهر وبرادر مانع تجربه بچگی</a:t>
            </a:r>
          </a:p>
          <a:p>
            <a:endParaRPr lang="fa-IR" sz="2800" dirty="0" smtClean="0">
              <a:cs typeface="B Yagut" pitchFamily="2" charset="-78"/>
            </a:endParaRPr>
          </a:p>
          <a:p>
            <a:endParaRPr lang="fa-IR" sz="2800" dirty="0" smtClean="0">
              <a:cs typeface="B Yagut" pitchFamily="2" charset="-78"/>
            </a:endParaRPr>
          </a:p>
          <a:p>
            <a:endParaRPr lang="fa-IR" dirty="0" smtClean="0"/>
          </a:p>
          <a:p>
            <a:endParaRPr lang="fa-IR" dirty="0"/>
          </a:p>
          <a:p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3446"/>
            <a:ext cx="2571736" cy="2214554"/>
          </a:xfrm>
          <a:prstGeom prst="rect">
            <a:avLst/>
          </a:prstGeom>
        </p:spPr>
      </p:pic>
      <p:pic>
        <p:nvPicPr>
          <p:cNvPr id="5" name="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052736" y="54459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45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000"/>
    </mc:Choice>
    <mc:Fallback xmlns="">
      <p:transition spd="slow" advTm="11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0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>
                <a:cs typeface="B Yagut" pitchFamily="2" charset="-78"/>
              </a:rPr>
              <a:t>معایب خانواده کم جمعیت </a:t>
            </a:r>
            <a:r>
              <a:rPr lang="fa-IR" sz="4000" dirty="0" smtClean="0">
                <a:cs typeface="B Yagut" pitchFamily="2" charset="-78"/>
              </a:rPr>
              <a:t>وتک </a:t>
            </a:r>
            <a:r>
              <a:rPr lang="fa-IR" sz="4000" dirty="0">
                <a:cs typeface="B Yagut" pitchFamily="2" charset="-78"/>
              </a:rPr>
              <a:t>فرزند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800" dirty="0" smtClean="0">
                <a:cs typeface="B Yagut" pitchFamily="2" charset="-78"/>
              </a:rPr>
              <a:t>تحمل کمتر وحساسیت بیشترنسبت به رفتاردیگران</a:t>
            </a:r>
          </a:p>
          <a:p>
            <a:endParaRPr lang="fa-IR" sz="2800" dirty="0">
              <a:cs typeface="B Yagut" pitchFamily="2" charset="-78"/>
            </a:endParaRPr>
          </a:p>
          <a:p>
            <a:r>
              <a:rPr lang="fa-IR" sz="2800" dirty="0">
                <a:cs typeface="B Yagut" pitchFamily="2" charset="-78"/>
              </a:rPr>
              <a:t> </a:t>
            </a:r>
            <a:r>
              <a:rPr lang="fa-IR" sz="2800" dirty="0" smtClean="0">
                <a:cs typeface="B Yagut" pitchFamily="2" charset="-78"/>
              </a:rPr>
              <a:t>تمایل بیشتربه اسباب بازی وحیوانات </a:t>
            </a:r>
          </a:p>
          <a:p>
            <a:endParaRPr lang="fa-IR" sz="2800" dirty="0" smtClean="0">
              <a:cs typeface="B Yagut" pitchFamily="2" charset="-78"/>
            </a:endParaRPr>
          </a:p>
          <a:p>
            <a:r>
              <a:rPr lang="fa-IR" sz="2800" dirty="0" smtClean="0">
                <a:cs typeface="B Yagut" pitchFamily="2" charset="-78"/>
              </a:rPr>
              <a:t>عدم برقراری ارتباط مطلوب بادیگران</a:t>
            </a:r>
          </a:p>
          <a:p>
            <a:endParaRPr lang="fa-IR" sz="2800" dirty="0">
              <a:cs typeface="B Yagut" pitchFamily="2" charset="-78"/>
            </a:endParaRPr>
          </a:p>
          <a:p>
            <a:r>
              <a:rPr lang="fa-IR" sz="2800" dirty="0">
                <a:cs typeface="B Yagut" pitchFamily="2" charset="-78"/>
              </a:rPr>
              <a:t> </a:t>
            </a:r>
            <a:r>
              <a:rPr lang="fa-IR" sz="2800" dirty="0" smtClean="0">
                <a:cs typeface="B Yagut" pitchFamily="2" charset="-78"/>
              </a:rPr>
              <a:t>بازی بادوستان خیالی </a:t>
            </a:r>
          </a:p>
          <a:p>
            <a:endParaRPr lang="fa-IR" sz="2800" dirty="0" smtClean="0">
              <a:cs typeface="B Yagut" pitchFamily="2" charset="-78"/>
            </a:endParaRPr>
          </a:p>
          <a:p>
            <a:endParaRPr lang="fa-IR" sz="7400" dirty="0"/>
          </a:p>
        </p:txBody>
      </p:sp>
      <p:pic>
        <p:nvPicPr>
          <p:cNvPr id="5" name="Picture 4" descr="farzand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071810"/>
            <a:ext cx="3786182" cy="3786190"/>
          </a:xfrm>
          <a:prstGeom prst="rect">
            <a:avLst/>
          </a:prstGeom>
        </p:spPr>
      </p:pic>
      <p:pic>
        <p:nvPicPr>
          <p:cNvPr id="4" name="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124744" y="522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22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000"/>
    </mc:Choice>
    <mc:Fallback xmlns="">
      <p:transition spd="slow" advTm="4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8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Yagut" pitchFamily="2" charset="-78"/>
              </a:rPr>
              <a:t>معایب خانواده کم جمعیت وتک فرزند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fa-IR" sz="2800" dirty="0" smtClean="0">
                <a:cs typeface="B Yagut" pitchFamily="2" charset="-78"/>
              </a:rPr>
              <a:t>افزایش جمعیت سالخوردگان وناتوانی تک فرزندان در مراقبت ازوالدین خودوهمسر</a:t>
            </a:r>
          </a:p>
          <a:p>
            <a:pPr>
              <a:buNone/>
            </a:pPr>
            <a:endParaRPr lang="fa-IR" sz="2800" dirty="0" smtClean="0">
              <a:cs typeface="B Yagut" pitchFamily="2" charset="-78"/>
            </a:endParaRPr>
          </a:p>
          <a:p>
            <a:r>
              <a:rPr lang="fa-IR" sz="2800" dirty="0" smtClean="0">
                <a:cs typeface="B Yagut" pitchFamily="2" charset="-78"/>
              </a:rPr>
              <a:t>آسیب پذیري بیشترازلحاظ جنسی وروابط اجتماعی</a:t>
            </a:r>
          </a:p>
          <a:p>
            <a:endParaRPr lang="fa-IR" sz="2800" dirty="0" smtClean="0">
              <a:cs typeface="B Yagut" pitchFamily="2" charset="-78"/>
            </a:endParaRPr>
          </a:p>
          <a:p>
            <a:r>
              <a:rPr lang="fa-IR" sz="2800" dirty="0" smtClean="0">
                <a:cs typeface="B Yagut" pitchFamily="2" charset="-78"/>
              </a:rPr>
              <a:t>احساس تنهایی والدین دردوران سالمندی </a:t>
            </a:r>
          </a:p>
          <a:p>
            <a:pPr>
              <a:buNone/>
            </a:pPr>
            <a:endParaRPr lang="fa-IR" dirty="0" smtClean="0">
              <a:cs typeface="B Yagut" pitchFamily="2" charset="-78"/>
            </a:endParaRPr>
          </a:p>
          <a:p>
            <a:endParaRPr lang="fa-IR" dirty="0" smtClean="0">
              <a:cs typeface="B Yagut" pitchFamily="2" charset="-78"/>
            </a:endParaRPr>
          </a:p>
          <a:p>
            <a:endParaRPr lang="fa-IR" dirty="0" smtClean="0"/>
          </a:p>
          <a:p>
            <a:endParaRPr lang="fa-IR" sz="3600" dirty="0" smtClean="0"/>
          </a:p>
        </p:txBody>
      </p:sp>
      <p:pic>
        <p:nvPicPr>
          <p:cNvPr id="1026" name="Picture 2" descr="C:\Users\Dear\Desktop\1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933056"/>
            <a:ext cx="2643174" cy="2786058"/>
          </a:xfrm>
          <a:prstGeom prst="rect">
            <a:avLst/>
          </a:prstGeom>
          <a:noFill/>
        </p:spPr>
      </p:pic>
      <p:pic>
        <p:nvPicPr>
          <p:cNvPr id="4" name="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196752" y="515719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000"/>
    </mc:Choice>
    <mc:Fallback xmlns="">
      <p:transition spd="slow" advTm="10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5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/>
          </a:bodyPr>
          <a:lstStyle/>
          <a:p>
            <a:r>
              <a:rPr lang="fa-IR" sz="3200" dirty="0" smtClean="0">
                <a:cs typeface="B Yagut" pitchFamily="2" charset="-78"/>
              </a:rPr>
              <a:t>ثبت دوره آموزشی پیشگیری از تک فرزندی در سامانه ناب</a:t>
            </a:r>
            <a:endParaRPr lang="fa-IR" sz="3200" dirty="0">
              <a:cs typeface="B Yagut" pitchFamily="2" charset="-78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1785926"/>
            <a:ext cx="7572428" cy="4714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196752" y="530120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000"/>
    </mc:Choice>
    <mc:Fallback xmlns="">
      <p:transition spd="slow" advTm="6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6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خلاصه ونتیجه گیری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 anchor="ctr">
            <a:normAutofit/>
          </a:bodyPr>
          <a:lstStyle/>
          <a:p>
            <a:pPr>
              <a:buNone/>
            </a:pPr>
            <a:r>
              <a:rPr lang="fa-IR" sz="2800" dirty="0" smtClean="0">
                <a:cs typeface="B Yagut" pitchFamily="2" charset="-78"/>
              </a:rPr>
              <a:t>    داشتن فرزندان متعدد وخواهروبرادردرخانواده باعث استحکام بیشتر خانواده از نظرروحی و روانی و..می شود.همچنین داشتن خواهر و برادرباعث شکل گیری هویت وشخصیت افراد می گردد.</a:t>
            </a:r>
          </a:p>
          <a:p>
            <a:pPr>
              <a:buNone/>
            </a:pPr>
            <a:r>
              <a:rPr lang="fa-IR" sz="2800" dirty="0" smtClean="0">
                <a:cs typeface="B Yagut" pitchFamily="2" charset="-78"/>
              </a:rPr>
              <a:t>    افراد توانمنددرخانواده باعث ساخته شدن جامعه توانمند میشوند همچنین فرزندان، محرک اقتصادی خانواده وجامعه جهت توسعه هستند.</a:t>
            </a:r>
          </a:p>
          <a:p>
            <a:pPr>
              <a:buNone/>
            </a:pPr>
            <a:r>
              <a:rPr lang="fa-IR" sz="2800" dirty="0" smtClean="0">
                <a:cs typeface="B Yagut" pitchFamily="2" charset="-78"/>
              </a:rPr>
              <a:t>    روانشناسان اعتقاد دارند تک فرزندی به خودی خود یک بیماری است.زیرا تک فرزند به شدت محافظت می شود و در محدودیتهای مختلف از طرف والدین می باشد.</a:t>
            </a:r>
            <a:endParaRPr lang="fa-IR" sz="2800" dirty="0">
              <a:cs typeface="B Yagut" pitchFamily="2" charset="-78"/>
            </a:endParaRPr>
          </a:p>
        </p:txBody>
      </p:sp>
      <p:pic>
        <p:nvPicPr>
          <p:cNvPr id="4" name="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764704" y="50851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03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000"/>
    </mc:Choice>
    <mc:Fallback xmlns="">
      <p:transition spd="slow" advTm="3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7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پرسش و تمرین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fa-IR" dirty="0">
              <a:cs typeface="B Yagut" pitchFamily="2" charset="-78"/>
            </a:endParaRPr>
          </a:p>
          <a:p>
            <a:pPr marL="514350" indent="-514350">
              <a:buFont typeface="+mj-lt"/>
              <a:buAutoNum type="arabicPeriod"/>
            </a:pPr>
            <a:r>
              <a:rPr lang="fa-IR" sz="2800" dirty="0" smtClean="0">
                <a:cs typeface="B Yagut" pitchFamily="2" charset="-78"/>
              </a:rPr>
              <a:t>مزایای برخورداری از خواهر و برادر و خانواده با تعداد فرزندمناسب رابیان کنید.</a:t>
            </a:r>
          </a:p>
          <a:p>
            <a:pPr marL="0" indent="0">
              <a:buNone/>
            </a:pPr>
            <a:endParaRPr lang="fa-IR" sz="2800" dirty="0" smtClean="0">
              <a:cs typeface="B Yagut" pitchFamily="2" charset="-78"/>
            </a:endParaRPr>
          </a:p>
          <a:p>
            <a:pPr marL="514350" indent="-514350">
              <a:buFont typeface="+mj-lt"/>
              <a:buAutoNum type="arabicPeriod"/>
            </a:pPr>
            <a:r>
              <a:rPr lang="fa-IR" sz="2800" dirty="0" smtClean="0">
                <a:cs typeface="B Yagut" pitchFamily="2" charset="-78"/>
              </a:rPr>
              <a:t>از معایب تک فرزندی وبعدکوچک خانوار چندموردرا بیان کنید.</a:t>
            </a:r>
          </a:p>
          <a:p>
            <a:pPr marL="0" indent="0">
              <a:buNone/>
            </a:pPr>
            <a:endParaRPr lang="fa-IR" sz="2800" dirty="0" smtClean="0">
              <a:cs typeface="B Yagut" pitchFamily="2" charset="-78"/>
            </a:endParaRPr>
          </a:p>
          <a:p>
            <a:pPr marL="514350" indent="-514350">
              <a:buFont typeface="+mj-lt"/>
              <a:buAutoNum type="arabicPeriod"/>
            </a:pPr>
            <a:r>
              <a:rPr lang="fa-IR" sz="2800" dirty="0" smtClean="0">
                <a:cs typeface="B Yagut" pitchFamily="2" charset="-78"/>
              </a:rPr>
              <a:t>ثبت آموزشهای ارائه شده دربرنامه باروری سالم رادرقسمت مربوطه در سامانه الکترونیکی بصورت عملی انجام دهید .</a:t>
            </a:r>
          </a:p>
        </p:txBody>
      </p:sp>
      <p:pic>
        <p:nvPicPr>
          <p:cNvPr id="4" name="1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908720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66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000"/>
    </mc:Choice>
    <mc:Fallback xmlns="">
      <p:transition spd="slow" advTm="2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>
                <a:cs typeface="B Yagut" pitchFamily="2" charset="-78"/>
              </a:rPr>
              <a:t>مشخصات سند</a:t>
            </a:r>
            <a:br>
              <a:rPr lang="fa-IR" dirty="0" smtClean="0">
                <a:cs typeface="B Yagut" pitchFamily="2" charset="-78"/>
              </a:rPr>
            </a:br>
            <a:endParaRPr lang="fa-IR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-108520" y="1000108"/>
            <a:ext cx="4968552" cy="517887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        </a:t>
            </a:r>
            <a:r>
              <a:rPr lang="fa-IR" sz="3000" dirty="0" smtClean="0">
                <a:cs typeface="B Yagut" pitchFamily="2" charset="-78"/>
              </a:rPr>
              <a:t>مشخصات مدرس</a:t>
            </a:r>
          </a:p>
          <a:p>
            <a:endParaRPr lang="fa-IR" dirty="0"/>
          </a:p>
          <a:p>
            <a:endParaRPr lang="fa-IR" dirty="0" smtClean="0"/>
          </a:p>
          <a:p>
            <a:endParaRPr lang="fa-IR" sz="3000" dirty="0" smtClean="0">
              <a:cs typeface="B Yagut" pitchFamily="2" charset="-78"/>
            </a:endParaRPr>
          </a:p>
          <a:p>
            <a:pPr>
              <a:buNone/>
            </a:pPr>
            <a:r>
              <a:rPr lang="en-US" sz="3000" dirty="0" smtClean="0">
                <a:cs typeface="B Yagut" pitchFamily="2" charset="-78"/>
              </a:rPr>
              <a:t>    </a:t>
            </a:r>
            <a:r>
              <a:rPr lang="fa-IR" dirty="0" smtClean="0">
                <a:cs typeface="B Yagut" pitchFamily="2" charset="-78"/>
              </a:rPr>
              <a:t>گزل شافعی قرنجیک</a:t>
            </a:r>
          </a:p>
          <a:p>
            <a:pPr>
              <a:buNone/>
            </a:pPr>
            <a:r>
              <a:rPr lang="fa-IR" dirty="0" smtClean="0">
                <a:cs typeface="B Yagut" pitchFamily="2" charset="-78"/>
              </a:rPr>
              <a:t>    کارشناس مامایی</a:t>
            </a:r>
            <a:endParaRPr lang="fa-IR" dirty="0">
              <a:cs typeface="B Yagut" pitchFamily="2" charset="-78"/>
            </a:endParaRPr>
          </a:p>
          <a:p>
            <a:pPr>
              <a:buNone/>
            </a:pPr>
            <a:r>
              <a:rPr lang="fa-IR" dirty="0" smtClean="0">
                <a:cs typeface="B Yagut" pitchFamily="2" charset="-78"/>
              </a:rPr>
              <a:t>    مربی </a:t>
            </a:r>
            <a:r>
              <a:rPr lang="fa-IR" dirty="0">
                <a:cs typeface="B Yagut" pitchFamily="2" charset="-78"/>
              </a:rPr>
              <a:t>مامایی </a:t>
            </a:r>
            <a:r>
              <a:rPr lang="fa-IR" dirty="0" smtClean="0">
                <a:cs typeface="B Yagut" pitchFamily="2" charset="-78"/>
              </a:rPr>
              <a:t>مرکزآموزش بهورزی </a:t>
            </a:r>
            <a:r>
              <a:rPr lang="fa-IR" dirty="0">
                <a:cs typeface="B Yagut" pitchFamily="2" charset="-78"/>
              </a:rPr>
              <a:t>شهرستان ترکمن</a:t>
            </a:r>
          </a:p>
          <a:p>
            <a:pPr>
              <a:buNone/>
            </a:pPr>
            <a:r>
              <a:rPr lang="fa-IR" dirty="0" smtClean="0">
                <a:cs typeface="B Yagut" pitchFamily="2" charset="-78"/>
              </a:rPr>
              <a:t>    دانشگاه علوم پزشکی و خدمات بهداشتی درمانی گلستان</a:t>
            </a:r>
          </a:p>
          <a:p>
            <a:endParaRPr lang="fa-IR" dirty="0" smtClean="0"/>
          </a:p>
          <a:p>
            <a:endParaRPr lang="fa-IR" dirty="0" smtClean="0"/>
          </a:p>
          <a:p>
            <a:endParaRPr lang="fa-IR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499992" y="1124744"/>
            <a:ext cx="4644008" cy="464347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fa-IR" sz="3000" dirty="0" smtClean="0">
                <a:cs typeface="B Yagut" pitchFamily="2" charset="-78"/>
              </a:rPr>
              <a:t>مشخصات بسته آموزشی</a:t>
            </a:r>
          </a:p>
          <a:p>
            <a:endParaRPr lang="fa-IR" dirty="0">
              <a:cs typeface="B Yagut" pitchFamily="2" charset="-78"/>
            </a:endParaRPr>
          </a:p>
          <a:p>
            <a:endParaRPr lang="fa-IR" dirty="0" smtClean="0">
              <a:cs typeface="B Yagut" pitchFamily="2" charset="-78"/>
            </a:endParaRPr>
          </a:p>
          <a:p>
            <a:endParaRPr lang="fa-IR" dirty="0" smtClean="0">
              <a:cs typeface="B Yagut" pitchFamily="2" charset="-78"/>
            </a:endParaRPr>
          </a:p>
          <a:p>
            <a:pPr>
              <a:buNone/>
            </a:pPr>
            <a:r>
              <a:rPr lang="fa-IR" dirty="0" smtClean="0">
                <a:cs typeface="B Yagut" pitchFamily="2" charset="-78"/>
              </a:rPr>
              <a:t>حیطه </a:t>
            </a:r>
            <a:r>
              <a:rPr lang="fa-IR" dirty="0">
                <a:cs typeface="B Yagut" pitchFamily="2" charset="-78"/>
              </a:rPr>
              <a:t>درس:سلامت باروری</a:t>
            </a:r>
          </a:p>
          <a:p>
            <a:pPr>
              <a:buNone/>
            </a:pPr>
            <a:r>
              <a:rPr lang="fa-IR" dirty="0">
                <a:cs typeface="B Yagut" pitchFamily="2" charset="-78"/>
              </a:rPr>
              <a:t>تاریخ </a:t>
            </a:r>
            <a:r>
              <a:rPr lang="fa-IR" dirty="0" smtClean="0">
                <a:cs typeface="B Yagut" pitchFamily="2" charset="-78"/>
              </a:rPr>
              <a:t>بازنگری:15 تیر 1399</a:t>
            </a:r>
          </a:p>
          <a:p>
            <a:pPr>
              <a:buNone/>
            </a:pPr>
            <a:r>
              <a:rPr lang="fa-IR" dirty="0" smtClean="0">
                <a:cs typeface="B Yagut" pitchFamily="2" charset="-78"/>
              </a:rPr>
              <a:t>نوبت </a:t>
            </a:r>
            <a:r>
              <a:rPr lang="fa-IR" dirty="0" smtClean="0">
                <a:cs typeface="B Yagut" pitchFamily="2" charset="-78"/>
              </a:rPr>
              <a:t>تهیه:2</a:t>
            </a:r>
            <a:endParaRPr lang="fa-IR" dirty="0">
              <a:cs typeface="B Yagut" pitchFamily="2" charset="-78"/>
            </a:endParaRPr>
          </a:p>
          <a:p>
            <a:pPr>
              <a:buNone/>
            </a:pPr>
            <a:r>
              <a:rPr lang="fa-IR" smtClean="0">
                <a:cs typeface="B Yagut" pitchFamily="2" charset="-78"/>
              </a:rPr>
              <a:t>نام </a:t>
            </a:r>
            <a:r>
              <a:rPr lang="fa-IR" dirty="0">
                <a:cs typeface="B Yagut" pitchFamily="2" charset="-78"/>
              </a:rPr>
              <a:t>فایل:</a:t>
            </a:r>
          </a:p>
          <a:p>
            <a:pPr>
              <a:buNone/>
            </a:pPr>
            <a:r>
              <a:rPr lang="en-US" sz="2400" dirty="0" smtClean="0">
                <a:cs typeface="B Yagut" pitchFamily="2" charset="-78"/>
              </a:rPr>
              <a:t>SB-favaede-ravani-eghtesadi-va-asare-tedade-kam-farzande-edi2</a:t>
            </a:r>
            <a:endParaRPr lang="fa-IR" sz="2400" dirty="0">
              <a:cs typeface="B Yagut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84784"/>
            <a:ext cx="1643074" cy="1281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980728" y="54634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44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00"/>
    </mc:Choice>
    <mc:Fallback xmlns="">
      <p:transition spd="slow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منابع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8520" y="1600200"/>
            <a:ext cx="9252520" cy="4525963"/>
          </a:xfrm>
        </p:spPr>
        <p:txBody>
          <a:bodyPr/>
          <a:lstStyle/>
          <a:p>
            <a:r>
              <a:rPr lang="fa-IR" dirty="0" smtClean="0">
                <a:cs typeface="B Yagut" pitchFamily="2" charset="-78"/>
              </a:rPr>
              <a:t> </a:t>
            </a:r>
            <a:r>
              <a:rPr lang="fa-IR" sz="2800" dirty="0" smtClean="0">
                <a:cs typeface="B Yagut" pitchFamily="2" charset="-78"/>
              </a:rPr>
              <a:t>نخعی نوذر، پیامدها و مشکلات تک فرزندی، کرمان، نشرفانوس1394</a:t>
            </a:r>
          </a:p>
          <a:p>
            <a:pPr marL="0" indent="0">
              <a:buNone/>
            </a:pPr>
            <a:endParaRPr lang="fa-IR" sz="2800" dirty="0" smtClean="0">
              <a:cs typeface="B Yagut" pitchFamily="2" charset="-78"/>
            </a:endParaRPr>
          </a:p>
          <a:p>
            <a:r>
              <a:rPr lang="fa-IR" sz="2800" dirty="0" smtClean="0">
                <a:cs typeface="B Yagut" pitchFamily="2" charset="-78"/>
              </a:rPr>
              <a:t>اداره باروري سالم و جمعیت، معاونت </a:t>
            </a:r>
            <a:r>
              <a:rPr lang="fa-IR" sz="2800" dirty="0">
                <a:cs typeface="B Yagut" pitchFamily="2" charset="-78"/>
              </a:rPr>
              <a:t>بهداشت دفتر سلامت جمعیت، خانواده و </a:t>
            </a:r>
            <a:r>
              <a:rPr lang="fa-IR" sz="2800" dirty="0" smtClean="0">
                <a:cs typeface="B Yagut" pitchFamily="2" charset="-78"/>
              </a:rPr>
              <a:t>مدارس،برنامه کشوري باروري سالم و جمعیت مراقبت هاي ادغام یافته باروري سالم 1398-1397</a:t>
            </a:r>
          </a:p>
          <a:p>
            <a:endParaRPr lang="fa-IR" sz="2800" dirty="0" smtClean="0">
              <a:cs typeface="B Yagut" pitchFamily="2" charset="-78"/>
            </a:endParaRPr>
          </a:p>
          <a:p>
            <a:r>
              <a:rPr lang="fa-IR" sz="2800" dirty="0" smtClean="0">
                <a:cs typeface="B Yagut" pitchFamily="2" charset="-78"/>
              </a:rPr>
              <a:t>مجموعه کتب بهورزی-سلامت باروری-ویرایش 94</a:t>
            </a:r>
            <a:endParaRPr lang="fa-IR" sz="2800" dirty="0">
              <a:cs typeface="B Yagut" pitchFamily="2" charset="-78"/>
            </a:endParaRPr>
          </a:p>
          <a:p>
            <a:endParaRPr lang="fa-IR" sz="2800" dirty="0"/>
          </a:p>
        </p:txBody>
      </p:sp>
      <p:pic>
        <p:nvPicPr>
          <p:cNvPr id="4" name="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124744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16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143000"/>
          </a:xfrm>
        </p:spPr>
        <p:txBody>
          <a:bodyPr>
            <a:noAutofit/>
          </a:bodyPr>
          <a:lstStyle/>
          <a:p>
            <a:r>
              <a:rPr lang="fa-IR" sz="4000" dirty="0">
                <a:cs typeface="B Yagut" pitchFamily="2" charset="-78"/>
              </a:rPr>
              <a:t>لطفاً نظرات و پیشنهادات خود پیرامون این بسته آموزشی را به آدرس زیر ارسال کنید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pPr algn="ctr" rtl="0"/>
            <a:endParaRPr lang="en-US" dirty="0" smtClean="0">
              <a:cs typeface="B Yagut" pitchFamily="2" charset="-78"/>
            </a:endParaRPr>
          </a:p>
          <a:p>
            <a:pPr algn="ctr" rtl="0"/>
            <a:endParaRPr lang="en-US" dirty="0" smtClean="0">
              <a:cs typeface="B Yagut" pitchFamily="2" charset="-78"/>
            </a:endParaRPr>
          </a:p>
          <a:p>
            <a:pPr marL="0" indent="0" algn="ctr" rtl="0">
              <a:buNone/>
            </a:pPr>
            <a:r>
              <a:rPr lang="en-US" dirty="0" smtClean="0">
                <a:cs typeface="B Yagut" pitchFamily="2" charset="-78"/>
                <a:hlinkClick r:id="rId2"/>
              </a:rPr>
              <a:t>bedasht@goums.ac.ir</a:t>
            </a:r>
            <a:endParaRPr lang="en-US" dirty="0" smtClean="0">
              <a:cs typeface="B Yagut" pitchFamily="2" charset="-78"/>
            </a:endParaRPr>
          </a:p>
          <a:p>
            <a:pPr marL="0" indent="0" algn="ctr" rtl="0">
              <a:buNone/>
            </a:pPr>
            <a:endParaRPr lang="en-US" dirty="0" smtClean="0">
              <a:cs typeface="B Yagut" pitchFamily="2" charset="-78"/>
            </a:endParaRPr>
          </a:p>
          <a:p>
            <a:pPr marL="0" indent="0" algn="ctr" rtl="0">
              <a:buNone/>
            </a:pPr>
            <a:endParaRPr lang="en-US" dirty="0">
              <a:cs typeface="B Yagut" pitchFamily="2" charset="-78"/>
            </a:endParaRPr>
          </a:p>
          <a:p>
            <a:pPr marL="0" indent="0" algn="ctr" rtl="0">
              <a:buNone/>
            </a:pPr>
            <a:endParaRPr lang="fa-IR" dirty="0">
              <a:cs typeface="B Yagut" pitchFamily="2" charset="-78"/>
            </a:endParaRPr>
          </a:p>
          <a:p>
            <a:endParaRPr lang="fa-IR" dirty="0">
              <a:cs typeface="B Yagu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6517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اهداف آموزشی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fa-IR" dirty="0">
                <a:cs typeface="B Yagut" pitchFamily="2" charset="-78"/>
              </a:rPr>
              <a:t> </a:t>
            </a:r>
            <a:r>
              <a:rPr lang="fa-IR" dirty="0" smtClean="0">
                <a:cs typeface="B Yagut" pitchFamily="2" charset="-78"/>
              </a:rPr>
              <a:t>انتظارمی رودفراگیرپس ازمطالعه این درس بتواند:</a:t>
            </a:r>
            <a:endParaRPr lang="fa-IR" dirty="0">
              <a:cs typeface="B Yagut" pitchFamily="2" charset="-78"/>
            </a:endParaRPr>
          </a:p>
          <a:p>
            <a:pPr marL="514350" indent="-514350">
              <a:buFont typeface="+mj-lt"/>
              <a:buAutoNum type="arabicPeriod"/>
            </a:pPr>
            <a:endParaRPr lang="fa-IR" dirty="0" smtClean="0">
              <a:cs typeface="B Yagut" pitchFamily="2" charset="-78"/>
            </a:endParaRPr>
          </a:p>
          <a:p>
            <a:pPr marL="514350" indent="-514350">
              <a:buFont typeface="+mj-lt"/>
              <a:buAutoNum type="arabicPeriod"/>
            </a:pPr>
            <a:r>
              <a:rPr lang="fa-IR" dirty="0" smtClean="0">
                <a:cs typeface="B Yagut" pitchFamily="2" charset="-78"/>
              </a:rPr>
              <a:t>مزایای داشتن فرزند و خانواده پرجمعیت رادرابعاد مختلف روحی وروانی ،اجتماعی و اقتصادی توضیح دهد.</a:t>
            </a:r>
          </a:p>
          <a:p>
            <a:pPr marL="514350" indent="-514350">
              <a:buFont typeface="+mj-lt"/>
              <a:buAutoNum type="arabicPeriod"/>
            </a:pPr>
            <a:endParaRPr lang="fa-IR" dirty="0" smtClean="0">
              <a:cs typeface="B Yagut" pitchFamily="2" charset="-78"/>
            </a:endParaRPr>
          </a:p>
          <a:p>
            <a:pPr marL="514350" indent="-514350">
              <a:buFont typeface="+mj-lt"/>
              <a:buAutoNum type="arabicPeriod"/>
            </a:pPr>
            <a:r>
              <a:rPr lang="fa-IR" dirty="0" smtClean="0">
                <a:cs typeface="B Yagut" pitchFamily="2" charset="-78"/>
              </a:rPr>
              <a:t>معایب و پیامدهای تعداد کم فرزند و تک فرزندی را از جنبه های فردی و اجتماعی واقتصادی شرح دهد.</a:t>
            </a:r>
          </a:p>
          <a:p>
            <a:pPr marL="514350" indent="-514350">
              <a:buFont typeface="+mj-lt"/>
              <a:buAutoNum type="arabicPeriod"/>
            </a:pPr>
            <a:endParaRPr lang="fa-IR" dirty="0" smtClean="0">
              <a:cs typeface="B Yagut" pitchFamily="2" charset="-78"/>
            </a:endParaRPr>
          </a:p>
          <a:p>
            <a:pPr marL="514350" indent="-514350">
              <a:buFont typeface="+mj-lt"/>
              <a:buAutoNum type="arabicPeriod"/>
            </a:pPr>
            <a:r>
              <a:rPr lang="fa-IR" dirty="0" smtClean="0">
                <a:cs typeface="B Yagut" pitchFamily="2" charset="-78"/>
              </a:rPr>
              <a:t>ثبت آموزشهای مرتبط با تک فرزندی و فرزند آوری(برنامه های باروری سالم) را به طورصحیح انجام دهد.</a:t>
            </a:r>
          </a:p>
          <a:p>
            <a:pPr marL="514350" indent="-514350">
              <a:buFont typeface="+mj-lt"/>
              <a:buAutoNum type="arabicPeriod"/>
            </a:pPr>
            <a:endParaRPr lang="fa-IR" dirty="0">
              <a:cs typeface="B Yagut" pitchFamily="2" charset="-78"/>
            </a:endParaRPr>
          </a:p>
        </p:txBody>
      </p:sp>
      <p:pic>
        <p:nvPicPr>
          <p:cNvPr id="4" name="0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980728" y="5488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49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00"/>
    </mc:Choice>
    <mc:Fallback xmlns="">
      <p:transition spd="slow" advTm="2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فهرست عناوین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B Yagut" pitchFamily="2" charset="-78"/>
              </a:rPr>
              <a:t>مقدمه</a:t>
            </a:r>
          </a:p>
          <a:p>
            <a:r>
              <a:rPr lang="fa-IR" dirty="0" smtClean="0">
                <a:cs typeface="B Yagut" pitchFamily="2" charset="-78"/>
              </a:rPr>
              <a:t>مزایای داشتن خانواده پرجمعیت</a:t>
            </a:r>
          </a:p>
          <a:p>
            <a:r>
              <a:rPr lang="fa-IR" dirty="0" smtClean="0">
                <a:cs typeface="B Yagut" pitchFamily="2" charset="-78"/>
              </a:rPr>
              <a:t>معایب داشتن تک فرزندو خانواده کم جمعیت</a:t>
            </a:r>
          </a:p>
          <a:p>
            <a:r>
              <a:rPr lang="fa-IR" dirty="0" smtClean="0">
                <a:cs typeface="B Yagut" pitchFamily="2" charset="-78"/>
              </a:rPr>
              <a:t>ثبت آموزشهای برنامه باروری سالم مرتبط</a:t>
            </a:r>
          </a:p>
          <a:p>
            <a:r>
              <a:rPr lang="fa-IR" dirty="0" smtClean="0">
                <a:cs typeface="B Yagut" pitchFamily="2" charset="-78"/>
              </a:rPr>
              <a:t>خلاصه ونتیجه گیری</a:t>
            </a:r>
          </a:p>
          <a:p>
            <a:r>
              <a:rPr lang="fa-IR" dirty="0" smtClean="0">
                <a:cs typeface="B Yagut" pitchFamily="2" charset="-78"/>
              </a:rPr>
              <a:t>پرسش وتمرین</a:t>
            </a:r>
          </a:p>
          <a:p>
            <a:r>
              <a:rPr lang="fa-IR" dirty="0" smtClean="0">
                <a:cs typeface="B Yagut" pitchFamily="2" charset="-78"/>
              </a:rPr>
              <a:t>منابع</a:t>
            </a:r>
          </a:p>
          <a:p>
            <a:endParaRPr lang="fa-IR" sz="3600" dirty="0" smtClean="0"/>
          </a:p>
          <a:p>
            <a:endParaRPr lang="fa-IR" dirty="0"/>
          </a:p>
        </p:txBody>
      </p:sp>
      <p:pic>
        <p:nvPicPr>
          <p:cNvPr id="4" name="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052736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98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مقدمه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fa-IR" sz="2800" dirty="0" smtClean="0">
                <a:cs typeface="B Yagut" pitchFamily="2" charset="-78"/>
              </a:rPr>
              <a:t>    خانواده یکی از قدیمی ترین و در عین حال مهم ترین گروه ها در جوامع مختلف است که هسته اصلی حیات اجتماعی جوامع را تشکیل می دهد . </a:t>
            </a:r>
          </a:p>
          <a:p>
            <a:pPr>
              <a:buNone/>
            </a:pPr>
            <a:r>
              <a:rPr lang="fa-IR" sz="2800" dirty="0" smtClean="0">
                <a:cs typeface="B Yagut" pitchFamily="2" charset="-78"/>
              </a:rPr>
              <a:t>    انسانها جامعه پذیــری و چگـونگی زندگی اجتمــاعی را در درون خانــواده می آموزند .منابع انسانی از مهم ترین عوامل در روند توسعه هرجامعه ای است .جمعیــت و نیروی انسانی اجزای اصلی برنامه ریزی ها در سطوح مختلف ملی و منطقه ای بوده و خانواده می تواند نقش مهمی در پرورش افراد توانمند و کارا برای جامعه داشته باشد.کارکرد دیگر خانواده مراقبت از سالمندان و کودکان و ایجاد آرامش روحی و روانی برای اعضا</a:t>
            </a:r>
            <a:r>
              <a:rPr lang="fa-IR" sz="2800" dirty="0">
                <a:cs typeface="B Yagut" pitchFamily="2" charset="-78"/>
              </a:rPr>
              <a:t> </a:t>
            </a:r>
            <a:r>
              <a:rPr lang="fa-IR" sz="2800" dirty="0" smtClean="0">
                <a:cs typeface="B Yagut" pitchFamily="2" charset="-78"/>
              </a:rPr>
              <a:t>، باروری و تولید نسل است که</a:t>
            </a:r>
            <a:r>
              <a:rPr lang="fa-IR" sz="2800" dirty="0" smtClean="0"/>
              <a:t> </a:t>
            </a:r>
            <a:r>
              <a:rPr lang="fa-IR" sz="2800" dirty="0" smtClean="0">
                <a:cs typeface="B Yagut" pitchFamily="2" charset="-78"/>
              </a:rPr>
              <a:t>فوائدروانی،اقتصادی چشمگیری را به همراه داشته و ازبروز پیامدهای نامناسب تعداد کم فرزند در خانواده پیشگیری می کند.  </a:t>
            </a:r>
            <a:endParaRPr lang="en-US" sz="2800" dirty="0" smtClean="0"/>
          </a:p>
          <a:p>
            <a:pPr>
              <a:buNone/>
            </a:pPr>
            <a:r>
              <a:rPr lang="fa-IR" sz="2800" dirty="0">
                <a:cs typeface="B Yagut" pitchFamily="2" charset="-78"/>
              </a:rPr>
              <a:t> </a:t>
            </a:r>
            <a:endParaRPr lang="fa-IR" sz="2800" dirty="0"/>
          </a:p>
        </p:txBody>
      </p:sp>
      <p:pic>
        <p:nvPicPr>
          <p:cNvPr id="4" name="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268760" y="61432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83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000"/>
    </mc:Choice>
    <mc:Fallback xmlns="">
      <p:transition spd="slow" advTm="3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1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مزایای داشتن خانواده پر جمعیت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24544" y="1600200"/>
            <a:ext cx="9433048" cy="4525963"/>
          </a:xfrm>
        </p:spPr>
        <p:txBody>
          <a:bodyPr>
            <a:normAutofit/>
          </a:bodyPr>
          <a:lstStyle/>
          <a:p>
            <a:endParaRPr lang="fa-IR" sz="2800" dirty="0" smtClean="0">
              <a:cs typeface="B Yagut" pitchFamily="2" charset="-78"/>
            </a:endParaRPr>
          </a:p>
          <a:p>
            <a:r>
              <a:rPr lang="fa-IR" sz="2800" dirty="0" smtClean="0">
                <a:cs typeface="B Yagut" pitchFamily="2" charset="-78"/>
              </a:rPr>
              <a:t>شکل گیری هویت کودکان وشناخت شخصیت در کنارخواهران و برادران</a:t>
            </a:r>
            <a:endParaRPr lang="fa-IR" dirty="0" smtClean="0">
              <a:cs typeface="B Yagut" pitchFamily="2" charset="-78"/>
            </a:endParaRPr>
          </a:p>
          <a:p>
            <a:r>
              <a:rPr lang="fa-IR" sz="2800" dirty="0" smtClean="0">
                <a:cs typeface="B Yagut" pitchFamily="2" charset="-78"/>
              </a:rPr>
              <a:t>یادگیری تقسیم کار ومسئولیت پذیری</a:t>
            </a:r>
          </a:p>
          <a:p>
            <a:endParaRPr lang="fa-IR" sz="2800" dirty="0" smtClean="0">
              <a:cs typeface="B Yagut" pitchFamily="2" charset="-78"/>
            </a:endParaRPr>
          </a:p>
          <a:p>
            <a:endParaRPr lang="fa-IR" dirty="0" smtClean="0">
              <a:cs typeface="B Yagut" pitchFamily="2" charset="-78"/>
            </a:endParaRPr>
          </a:p>
          <a:p>
            <a:endParaRPr lang="fa-IR" dirty="0">
              <a:cs typeface="B Yagut" pitchFamily="2" charset="-78"/>
            </a:endParaRPr>
          </a:p>
        </p:txBody>
      </p:sp>
      <p:pic>
        <p:nvPicPr>
          <p:cNvPr id="5" name="Picture 4" descr="خانواده پرجمعیت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7744" y="3140968"/>
            <a:ext cx="5400600" cy="3384376"/>
          </a:xfrm>
          <a:prstGeom prst="rect">
            <a:avLst/>
          </a:prstGeom>
        </p:spPr>
      </p:pic>
      <p:pic>
        <p:nvPicPr>
          <p:cNvPr id="4" name="0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230288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3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000"/>
    </mc:Choice>
    <mc:Fallback xmlns="">
      <p:transition spd="slow" advTm="6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7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>
                <a:cs typeface="B Yagut" pitchFamily="2" charset="-78"/>
              </a:rPr>
              <a:t>مزایای داشتن خانواده پر جمعیت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a-IR" sz="2800" dirty="0" smtClean="0">
              <a:cs typeface="B Yagut" pitchFamily="2" charset="-78"/>
            </a:endParaRPr>
          </a:p>
          <a:p>
            <a:r>
              <a:rPr lang="fa-IR" sz="2800" dirty="0" smtClean="0">
                <a:cs typeface="B Yagut" pitchFamily="2" charset="-78"/>
              </a:rPr>
              <a:t>چتر حمایتی فرزندان بر پدر و مادردر سالخوردگی</a:t>
            </a:r>
          </a:p>
          <a:p>
            <a:r>
              <a:rPr lang="fa-IR" sz="2800" dirty="0" smtClean="0">
                <a:cs typeface="B Yagut" pitchFamily="2" charset="-78"/>
              </a:rPr>
              <a:t>همبستگی و حمایت بیشتر بین اعضای خانوداه</a:t>
            </a:r>
          </a:p>
          <a:p>
            <a:endParaRPr lang="fa-IR" sz="2800" dirty="0" smtClean="0">
              <a:cs typeface="B Yagut" pitchFamily="2" charset="-78"/>
            </a:endParaRPr>
          </a:p>
          <a:p>
            <a:endParaRPr lang="fa-IR" sz="2800" dirty="0" smtClean="0">
              <a:cs typeface="B Yagut" pitchFamily="2" charset="-78"/>
            </a:endParaRPr>
          </a:p>
          <a:p>
            <a:endParaRPr lang="fa-IR" sz="2800" dirty="0" smtClean="0">
              <a:cs typeface="B Yagut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501008"/>
            <a:ext cx="3744416" cy="2643182"/>
          </a:xfrm>
          <a:prstGeom prst="rect">
            <a:avLst/>
          </a:prstGeom>
        </p:spPr>
      </p:pic>
      <p:pic>
        <p:nvPicPr>
          <p:cNvPr id="5" name="0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069320" y="55441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03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00"/>
    </mc:Choice>
    <mc:Fallback xmlns="">
      <p:transition spd="slow" advTm="4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2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مزایای داشتن خانواده پر جمعیت</a:t>
            </a:r>
            <a:endParaRPr lang="fa-I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B Yagut" pitchFamily="2" charset="-78"/>
              </a:rPr>
              <a:t>یادگیری صبوری و مدیریت درخواستها و تامین نیازها</a:t>
            </a:r>
          </a:p>
          <a:p>
            <a:r>
              <a:rPr lang="fa-IR" dirty="0" smtClean="0">
                <a:cs typeface="B Yagut" pitchFamily="2" charset="-78"/>
              </a:rPr>
              <a:t>جلوگیری از بی حوصلگی و روزمرگی</a:t>
            </a:r>
          </a:p>
          <a:p>
            <a:r>
              <a:rPr lang="fa-IR" dirty="0" smtClean="0">
                <a:cs typeface="B Yagut" pitchFamily="2" charset="-78"/>
              </a:rPr>
              <a:t>تربیت فرزندان خود ساخته وتوانمند</a:t>
            </a:r>
          </a:p>
          <a:p>
            <a:endParaRPr lang="fa-IR" dirty="0" smtClean="0">
              <a:cs typeface="B Yagut" pitchFamily="2" charset="-78"/>
            </a:endParaRPr>
          </a:p>
          <a:p>
            <a:endParaRPr lang="fa-IR" dirty="0" smtClean="0">
              <a:cs typeface="B Yagut" pitchFamily="2" charset="-78"/>
            </a:endParaRPr>
          </a:p>
          <a:p>
            <a:endParaRPr lang="fa-IR" dirty="0"/>
          </a:p>
        </p:txBody>
      </p:sp>
      <p:pic>
        <p:nvPicPr>
          <p:cNvPr id="8" name="Picture 7" descr="1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3498553"/>
            <a:ext cx="4320480" cy="3000373"/>
          </a:xfrm>
          <a:prstGeom prst="rect">
            <a:avLst/>
          </a:prstGeom>
        </p:spPr>
      </p:pic>
      <p:pic>
        <p:nvPicPr>
          <p:cNvPr id="4" name="0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908720" y="594650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000"/>
    </mc:Choice>
    <mc:Fallback xmlns="">
      <p:transition spd="slow" advTm="7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5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Yagut" pitchFamily="2" charset="-78"/>
              </a:rPr>
              <a:t>مزایای اقتصادی خانواده با جمعیت مناسب</a:t>
            </a:r>
            <a:endParaRPr lang="fa-IR" sz="4000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00240"/>
            <a:ext cx="9144000" cy="3857653"/>
          </a:xfrm>
        </p:spPr>
        <p:txBody>
          <a:bodyPr/>
          <a:lstStyle/>
          <a:p>
            <a:r>
              <a:rPr lang="fa-IR" sz="2800" dirty="0" smtClean="0">
                <a:cs typeface="B Yagut" pitchFamily="2" charset="-78"/>
              </a:rPr>
              <a:t>جمعیت و مجموعه انسان های مستقر در جامعه علت و عامل اصلی افزایش ثروت تحت مدیریت صحیح (منابع انسانی)</a:t>
            </a:r>
          </a:p>
          <a:p>
            <a:endParaRPr lang="fa-IR" sz="2800" dirty="0" smtClean="0">
              <a:cs typeface="B Yagut" pitchFamily="2" charset="-78"/>
            </a:endParaRPr>
          </a:p>
          <a:p>
            <a:r>
              <a:rPr lang="fa-IR" sz="2800" dirty="0" smtClean="0">
                <a:cs typeface="B Yagut" pitchFamily="2" charset="-78"/>
              </a:rPr>
              <a:t>فرزندان</a:t>
            </a:r>
            <a:r>
              <a:rPr lang="en-US" sz="2800" dirty="0" smtClean="0">
                <a:cs typeface="B Yagut" pitchFamily="2" charset="-78"/>
              </a:rPr>
              <a:t> </a:t>
            </a:r>
            <a:r>
              <a:rPr lang="fa-IR" sz="2800" dirty="0" smtClean="0">
                <a:cs typeface="B Yagut" pitchFamily="2" charset="-78"/>
              </a:rPr>
              <a:t>، محرک فعالیتهای اقتصادی و تولیدی در والدین</a:t>
            </a:r>
          </a:p>
          <a:p>
            <a:endParaRPr lang="fa-IR" sz="2800" dirty="0" smtClean="0">
              <a:cs typeface="B Yagut" pitchFamily="2" charset="-78"/>
            </a:endParaRPr>
          </a:p>
          <a:p>
            <a:r>
              <a:rPr lang="fa-IR" sz="2800" dirty="0" smtClean="0">
                <a:cs typeface="B Yagut" pitchFamily="2" charset="-78"/>
              </a:rPr>
              <a:t>همیاری اقتصادی اعضای خانواده درمواقع ضروری</a:t>
            </a:r>
          </a:p>
          <a:p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57628"/>
            <a:ext cx="2500298" cy="3000372"/>
          </a:xfrm>
          <a:prstGeom prst="rect">
            <a:avLst/>
          </a:prstGeom>
        </p:spPr>
      </p:pic>
      <p:pic>
        <p:nvPicPr>
          <p:cNvPr id="5" name="0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340768" y="539229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000"/>
    </mc:Choice>
    <mc:Fallback xmlns="">
      <p:transition spd="slow" advTm="7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9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پرونده" ma:contentTypeID="0x01010038EE485FB9274448B5E5B0FF0ECB3346" ma:contentTypeVersion="3" ma:contentTypeDescription="یک سند جدید ایجاد کنید." ma:contentTypeScope="" ma:versionID="879a17dea37dbf3eb3c9d0be085887ae">
  <xsd:schema xmlns:xsd="http://www.w3.org/2001/XMLSchema" xmlns:xs="http://www.w3.org/2001/XMLSchema" xmlns:p="http://schemas.microsoft.com/office/2006/metadata/properties" xmlns:ns2="1047730d-92e1-4018-9084-d932fd3a7f58" xmlns:ns3="12fdc5dc-769e-4543-b10d-fbea3dac4417" targetNamespace="http://schemas.microsoft.com/office/2006/metadata/properties" ma:root="true" ma:fieldsID="05a1c3cdee81c85cb937771a12b2679b" ns2:_="" ns3:_="">
    <xsd:import namespace="1047730d-92e1-4018-9084-d932fd3a7f58"/>
    <xsd:import namespace="12fdc5dc-769e-4543-b10d-fbea3dac441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_x0646__x0648__x0639__x0020__x062d__x06cc__x0637__x0647_"/>
                <xsd:element ref="ns3:_x062f__x0627__x0646__x0634__x06af__x0627__x0647_"/>
                <xsd:element ref="ns3:_x0646__x0648__x0639__x0020__x0641__x0627__x06cc__x0644_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47730d-92e1-4018-9084-d932fd3a7f5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مقدار شناسه سند" ma:description="مقدار شناسه سند تعیین شده برای این آیتم." ma:internalName="_dlc_DocId" ma:readOnly="true">
      <xsd:simpleType>
        <xsd:restriction base="dms:Text"/>
      </xsd:simpleType>
    </xsd:element>
    <xsd:element name="_dlc_DocIdUrl" ma:index="9" nillable="true" ma:displayName="شناسه سند" ma:description="پیوند دائمی به این سند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حفظ شناسه" ma:description="نگهداری شناسه در حین افزودن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dc5dc-769e-4543-b10d-fbea3dac4417" elementFormDefault="qualified">
    <xsd:import namespace="http://schemas.microsoft.com/office/2006/documentManagement/types"/>
    <xsd:import namespace="http://schemas.microsoft.com/office/infopath/2007/PartnerControls"/>
    <xsd:element name="_x0646__x0648__x0639__x0020__x062d__x06cc__x0637__x0647_" ma:index="11" ma:displayName="نوع حیطه" ma:default="عوامل بيماري‌زاي زنده، اصول گندزدايي و استريليزاسيون" ma:format="Dropdown" ma:internalName="_x0646__x0648__x0639__x0020__x062d__x06cc__x0637__x0647_">
      <xsd:simpleType>
        <xsd:restriction base="dms:Choice">
          <xsd:enumeration value="عوامل بيماري‌زاي زنده، اصول گندزدايي و استريليزاسيون"/>
          <xsd:enumeration value="آمار حياتي، اپيدميولوژی و روش تحقيق"/>
          <xsd:enumeration value="آناتومی و فیزیولوژی"/>
          <xsd:enumeration value="برنامه‌ريزي عملياتي و مديريت ارتقاء‌ كیفيت خدمات در خانه‌هاي بهداشت"/>
          <xsd:enumeration value="بهداشت دهان و دندان"/>
          <xsd:enumeration value="ارتقاء بهداشت فردي و شيوه زندگي سالم"/>
          <xsd:enumeration value="بهداشت حرفه‌اي"/>
          <xsd:enumeration value="بهداشت محيط"/>
          <xsd:enumeration value="بيماري‌هاي واگير"/>
          <xsd:enumeration value="کار با کامپیوتر و اينترنت؛ آشنايي با نرم‌افزارهاي نظام شبكه"/>
          <xsd:enumeration value="داروشناسي براي خانه‌هاي بهداشت"/>
          <xsd:enumeration value="ارتقاء سلامت، توانمندسازي جامعه و توسعه مشاركت افراد و سازمان‌ها"/>
          <xsd:enumeration value="كمك‌هاي اوليه و اقدامات امدادي"/>
          <xsd:enumeration value="ايمن سازي و بيماري‌هاي قابل پيشگيري با واكسن"/>
          <xsd:enumeration value="مديريت خطر بلايا"/>
          <xsd:enumeration value="مراقبت‌هاي ادغام يافته سلامت مادران"/>
          <xsd:enumeration value="مراقبت‌هاي ادغام يافته سلامت جوانان"/>
          <xsd:enumeration value="مباني بهداشت و كار در روستا"/>
          <xsd:enumeration value="مراقبت‌هاي ادغام يافته سلامت كودكان"/>
          <xsd:enumeration value="مراقبت‌هاي ادغام يافته سلامت ميانسالان"/>
          <xsd:enumeration value="مراقبت‌هاي ادغام يافته سلامت نوجوانان و مدارس"/>
          <xsd:enumeration value="مراقبت‌هاي ادغام يافته سلامت سالمندان"/>
          <xsd:enumeration value="بيماري‌هاي غيرواگير"/>
          <xsd:enumeration value="اصول تغذیه"/>
          <xsd:enumeration value="پرستاري از بيمار"/>
          <xsd:enumeration value="سلامت باروري"/>
          <xsd:enumeration value="رويكرد به شكايات شايع و درمان‌هاي ساده علامتي"/>
          <xsd:enumeration value="سلامت روان"/>
          <xsd:enumeration value="نحوه معاینات فیزیکی"/>
          <xsd:enumeration value="سایر موارد"/>
          <xsd:enumeration value="دستوالعمل آماده سازی پاورپوینت"/>
          <xsd:enumeration value="سلامت میانسالان"/>
        </xsd:restriction>
      </xsd:simpleType>
    </xsd:element>
    <xsd:element name="_x062f__x0627__x0646__x0634__x06af__x0627__x0647_" ma:index="12" ma:displayName="دانشگاه" ma:format="Dropdown" ma:internalName="_x062f__x0627__x0646__x0634__x06af__x0627__x0647_">
      <xsd:simpleType>
        <xsd:restriction base="dms:Choice">
          <xsd:enumeration value="آبادان"/>
          <xsd:enumeration value="آذربایجان غربی"/>
          <xsd:enumeration value="اردبیل"/>
          <xsd:enumeration value="اسدآباد"/>
          <xsd:enumeration value="اسفراين"/>
          <xsd:enumeration value="اصفهان"/>
          <xsd:enumeration value="البرز"/>
          <xsd:enumeration value="اهواز"/>
          <xsd:enumeration value="ايرانشهر"/>
          <xsd:enumeration value="ایران"/>
          <xsd:enumeration value="ایلام"/>
          <xsd:enumeration value="بابل"/>
          <xsd:enumeration value="بم"/>
          <xsd:enumeration value="بهبهان"/>
          <xsd:enumeration value="بوشهر"/>
          <xsd:enumeration value="بیرجند"/>
          <xsd:enumeration value="تبریز"/>
          <xsd:enumeration value="تربت جام"/>
          <xsd:enumeration value="تربت حیدریه"/>
          <xsd:enumeration value="تهران"/>
          <xsd:enumeration value="جهرم"/>
          <xsd:enumeration value="جیرفت"/>
          <xsd:enumeration value="چهارمحال و بختیاری"/>
          <xsd:enumeration value="خراسان شمالی"/>
          <xsd:enumeration value="خلخال"/>
          <xsd:enumeration value="خمين"/>
          <xsd:enumeration value="خوی"/>
          <xsd:enumeration value="دزفول"/>
          <xsd:enumeration value="رفسنجان"/>
          <xsd:enumeration value="زابل"/>
          <xsd:enumeration value="زاهدان"/>
          <xsd:enumeration value="زنجان"/>
          <xsd:enumeration value="ساوه"/>
          <xsd:enumeration value="سبزوار"/>
          <xsd:enumeration value="سراب"/>
          <xsd:enumeration value="سمنان"/>
          <xsd:enumeration value="سيرجان"/>
          <xsd:enumeration value="شاهرود"/>
          <xsd:enumeration value="شهید بهشتی"/>
          <xsd:enumeration value="شوشتر"/>
          <xsd:enumeration value="شیراز"/>
          <xsd:enumeration value="فسا"/>
          <xsd:enumeration value="قزوین"/>
          <xsd:enumeration value="قم"/>
          <xsd:enumeration value="گراش"/>
          <xsd:enumeration value="گلستان"/>
          <xsd:enumeration value="گناباد"/>
          <xsd:enumeration value="گیلان"/>
          <xsd:enumeration value="لارستان"/>
          <xsd:enumeration value="لرستان"/>
          <xsd:enumeration value="مازندران"/>
          <xsd:enumeration value="مراغه"/>
          <xsd:enumeration value="مرکزی"/>
          <xsd:enumeration value="مشهد"/>
          <xsd:enumeration value="نیشابور"/>
          <xsd:enumeration value="هرمزگان"/>
          <xsd:enumeration value="همدان"/>
          <xsd:enumeration value="کاشان"/>
          <xsd:enumeration value="کردستان"/>
          <xsd:enumeration value="کرمان"/>
          <xsd:enumeration value="کرمانشاه"/>
          <xsd:enumeration value="کهگیلویه و بویراحمد"/>
          <xsd:enumeration value="یزد"/>
          <xsd:enumeration value="ستاد وزارت بهداشت درمان و آموزش پزشکی"/>
        </xsd:restriction>
      </xsd:simpleType>
    </xsd:element>
    <xsd:element name="_x0646__x0648__x0639__x0020__x0641__x0627__x06cc__x0644_" ma:index="13" ma:displayName="نوع فایل" ma:default="فیلم" ma:format="Dropdown" ma:internalName="_x0646__x0648__x0639__x0020__x0641__x0627__x06cc__x0644_">
      <xsd:simpleType>
        <xsd:restriction base="dms:Choice">
          <xsd:enumeration value="فیلم"/>
          <xsd:enumeration value="عکس"/>
          <xsd:enumeration value="پاورپوینت"/>
          <xsd:enumeration value="مستند و راهنما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62f__x0627__x0646__x0634__x06af__x0627__x0647_ xmlns="12fdc5dc-769e-4543-b10d-fbea3dac4417">گلستان</_x062f__x0627__x0646__x0634__x06af__x0627__x0647_>
    <_x0646__x0648__x0639__x0020__x062d__x06cc__x0637__x0647_ xmlns="12fdc5dc-769e-4543-b10d-fbea3dac4417">سلامت باروري</_x0646__x0648__x0639__x0020__x062d__x06cc__x0637__x0647_>
    <_x0646__x0648__x0639__x0020__x0641__x0627__x06cc__x0644_ xmlns="12fdc5dc-769e-4543-b10d-fbea3dac4417">پاورپوینت</_x0646__x0648__x0639__x0020__x0641__x0627__x06cc__x0644_>
    <_dlc_DocId xmlns="1047730d-92e1-4018-9084-d932fd3a7f58">5NN7CDR5NKU2-831-829</_dlc_DocId>
    <_dlc_DocIdUrl xmlns="1047730d-92e1-4018-9084-d932fd3a7f58">
      <Url>http://www.health.gov.ir/hnd/_layouts/DocIdRedir.aspx?ID=5NN7CDR5NKU2-831-829</Url>
      <Description>5NN7CDR5NKU2-831-829</Description>
    </_dlc_DocIdUrl>
  </documentManagement>
</p:properties>
</file>

<file path=customXml/itemProps1.xml><?xml version="1.0" encoding="utf-8"?>
<ds:datastoreItem xmlns:ds="http://schemas.openxmlformats.org/officeDocument/2006/customXml" ds:itemID="{3492D66E-3259-403C-9958-DE5AAA8C2742}"/>
</file>

<file path=customXml/itemProps2.xml><?xml version="1.0" encoding="utf-8"?>
<ds:datastoreItem xmlns:ds="http://schemas.openxmlformats.org/officeDocument/2006/customXml" ds:itemID="{847816C8-9D14-408B-A15A-058E7750CFB4}"/>
</file>

<file path=customXml/itemProps3.xml><?xml version="1.0" encoding="utf-8"?>
<ds:datastoreItem xmlns:ds="http://schemas.openxmlformats.org/officeDocument/2006/customXml" ds:itemID="{1199A478-2CE3-40C6-8CA5-A03C87768463}"/>
</file>

<file path=customXml/itemProps4.xml><?xml version="1.0" encoding="utf-8"?>
<ds:datastoreItem xmlns:ds="http://schemas.openxmlformats.org/officeDocument/2006/customXml" ds:itemID="{9313A3E4-C60B-4E43-95E2-A577C87490D5}"/>
</file>

<file path=docProps/app.xml><?xml version="1.0" encoding="utf-8"?>
<Properties xmlns="http://schemas.openxmlformats.org/officeDocument/2006/extended-properties" xmlns:vt="http://schemas.openxmlformats.org/officeDocument/2006/docPropsVTypes">
  <TotalTime>1020</TotalTime>
  <Words>933</Words>
  <Application>Microsoft Office PowerPoint</Application>
  <PresentationFormat>On-screen Show (4:3)</PresentationFormat>
  <Paragraphs>138</Paragraphs>
  <Slides>21</Slides>
  <Notes>0</Notes>
  <HiddenSlides>0</HiddenSlides>
  <MMClips>20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B Yagut</vt:lpstr>
      <vt:lpstr>Calibri</vt:lpstr>
      <vt:lpstr>Times New Roman</vt:lpstr>
      <vt:lpstr>Office Theme</vt:lpstr>
      <vt:lpstr> فوائدروانی،اقتصادی وسایرآثارداشتن فرزند با تعدادمناسب وآثاروپیامدهای نامناسب تعدادکم فرزندوبعدکوچک خانوار  </vt:lpstr>
      <vt:lpstr> مشخصات سند </vt:lpstr>
      <vt:lpstr>اهداف آموزشی</vt:lpstr>
      <vt:lpstr>فهرست عناوین</vt:lpstr>
      <vt:lpstr>مقدمه</vt:lpstr>
      <vt:lpstr>مزایای داشتن خانواده پر جمعیت</vt:lpstr>
      <vt:lpstr>مزایای داشتن خانواده پر جمعیت</vt:lpstr>
      <vt:lpstr>مزایای داشتن خانواده پر جمعیت</vt:lpstr>
      <vt:lpstr>مزایای اقتصادی خانواده با جمعیت مناسب</vt:lpstr>
      <vt:lpstr>نظر اسلام در مورد ازدواج و تشکیل خانواده</vt:lpstr>
      <vt:lpstr>نظر اسلام در مورد كميت جمعيت</vt:lpstr>
      <vt:lpstr>نظر اسلام حمايت از فرزند  و فرزند دار شدن</vt:lpstr>
      <vt:lpstr>تاثیر کاهش جمعیت بر سلامت</vt:lpstr>
      <vt:lpstr>معایب خانواده کم جمعیت وتک فرزند</vt:lpstr>
      <vt:lpstr>معایب خانواده کم جمعیت وتک فرزند</vt:lpstr>
      <vt:lpstr>معایب خانواده کم جمعیت وتک فرزند</vt:lpstr>
      <vt:lpstr>ثبت دوره آموزشی پیشگیری از تک فرزندی در سامانه ناب</vt:lpstr>
      <vt:lpstr>خلاصه ونتیجه گیری</vt:lpstr>
      <vt:lpstr>پرسش و تمرین</vt:lpstr>
      <vt:lpstr>منابع</vt:lpstr>
      <vt:lpstr>لطفاً نظرات و پیشنهادات خود پیرامون این بسته آموزشی را به آدرس زیر ارسال کنید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فواید روانی اقتصادی و آثارتعدادکم فرزند</dc:title>
  <dc:creator>kin</dc:creator>
  <cp:lastModifiedBy>Microsoft account</cp:lastModifiedBy>
  <cp:revision>263</cp:revision>
  <dcterms:created xsi:type="dcterms:W3CDTF">2020-04-20T03:33:00Z</dcterms:created>
  <dcterms:modified xsi:type="dcterms:W3CDTF">2020-07-19T18:43:55Z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0x01010038EE485FB9274448B5E5B0FF0ECB3346</vt:lpwstr>
  </property>
  <property fmtid="{D5CDD505-2E9C-101B-9397-08002B2CF9AE}" pid="3" name="_dlc_DocIdItemGuid">
    <vt:lpwstr>43cbfb3e-bbed-474d-813b-0e859134a4aa</vt:lpwstr>
  </property>
</Properties>
</file>