
<file path=[Content_Types].xml><?xml version="1.0" encoding="utf-8"?>
<Types xmlns="http://schemas.openxmlformats.org/package/2006/content-types">
  <Default Extension="png" ContentType="image/png"/>
  <Default Extension="wma" ContentType="audio/x-ms-wma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notesMasterIdLst>
    <p:notesMasterId r:id="rId31"/>
  </p:notesMasterIdLst>
  <p:sldIdLst>
    <p:sldId id="257" r:id="rId6"/>
    <p:sldId id="279" r:id="rId7"/>
    <p:sldId id="256" r:id="rId8"/>
    <p:sldId id="273" r:id="rId9"/>
    <p:sldId id="272" r:id="rId10"/>
    <p:sldId id="291" r:id="rId11"/>
    <p:sldId id="268" r:id="rId12"/>
    <p:sldId id="263" r:id="rId13"/>
    <p:sldId id="283" r:id="rId14"/>
    <p:sldId id="266" r:id="rId15"/>
    <p:sldId id="274" r:id="rId16"/>
    <p:sldId id="264" r:id="rId17"/>
    <p:sldId id="265" r:id="rId18"/>
    <p:sldId id="281" r:id="rId19"/>
    <p:sldId id="290" r:id="rId20"/>
    <p:sldId id="289" r:id="rId21"/>
    <p:sldId id="284" r:id="rId22"/>
    <p:sldId id="285" r:id="rId23"/>
    <p:sldId id="286" r:id="rId24"/>
    <p:sldId id="287" r:id="rId25"/>
    <p:sldId id="292" r:id="rId26"/>
    <p:sldId id="259" r:id="rId27"/>
    <p:sldId id="260" r:id="rId28"/>
    <p:sldId id="258" r:id="rId29"/>
    <p:sldId id="280" r:id="rId3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57" autoAdjust="0"/>
    <p:restoredTop sz="90769" autoAdjust="0"/>
  </p:normalViewPr>
  <p:slideViewPr>
    <p:cSldViewPr>
      <p:cViewPr varScale="1">
        <p:scale>
          <a:sx n="97" d="100"/>
          <a:sy n="97" d="100"/>
        </p:scale>
        <p:origin x="-4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34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presProps" Target="presProp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35E331-FE59-4DBB-88B1-77D61E991CC7}" type="datetimeFigureOut">
              <a:rPr lang="en-US" smtClean="0"/>
              <a:pPr/>
              <a:t>7/20/2020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288F69-C877-498F-89D1-A798EC801C1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58875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288F69-C877-498F-89D1-A798EC801C11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38781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288F69-C877-498F-89D1-A798EC801C11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05278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6DA0A4-D056-4846-8FF8-AB752FF943B1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03241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D9343-B096-4F31-BBCD-0AB6563E8593}" type="datetimeFigureOut">
              <a:rPr lang="en-US" smtClean="0"/>
              <a:pPr/>
              <a:t>7/20/2020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D5B13-129C-4AB6-AF9F-7B376E6CC6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D9343-B096-4F31-BBCD-0AB6563E8593}" type="datetimeFigureOut">
              <a:rPr lang="en-US" smtClean="0"/>
              <a:pPr/>
              <a:t>7/20/2020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D5B13-129C-4AB6-AF9F-7B376E6CC6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D9343-B096-4F31-BBCD-0AB6563E8593}" type="datetimeFigureOut">
              <a:rPr lang="en-US" smtClean="0"/>
              <a:pPr/>
              <a:t>7/20/2020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D5B13-129C-4AB6-AF9F-7B376E6CC6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D9343-B096-4F31-BBCD-0AB6563E8593}" type="datetimeFigureOut">
              <a:rPr lang="en-US" smtClean="0"/>
              <a:pPr/>
              <a:t>7/20/2020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D5B13-129C-4AB6-AF9F-7B376E6CC6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D9343-B096-4F31-BBCD-0AB6563E8593}" type="datetimeFigureOut">
              <a:rPr lang="en-US" smtClean="0"/>
              <a:pPr/>
              <a:t>7/20/2020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D5B13-129C-4AB6-AF9F-7B376E6CC6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D9343-B096-4F31-BBCD-0AB6563E8593}" type="datetimeFigureOut">
              <a:rPr lang="en-US" smtClean="0"/>
              <a:pPr/>
              <a:t>7/20/2020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D5B13-129C-4AB6-AF9F-7B376E6CC6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D9343-B096-4F31-BBCD-0AB6563E8593}" type="datetimeFigureOut">
              <a:rPr lang="en-US" smtClean="0"/>
              <a:pPr/>
              <a:t>7/20/2020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D5B13-129C-4AB6-AF9F-7B376E6CC6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D9343-B096-4F31-BBCD-0AB6563E8593}" type="datetimeFigureOut">
              <a:rPr lang="en-US" smtClean="0"/>
              <a:pPr/>
              <a:t>7/20/2020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D5B13-129C-4AB6-AF9F-7B376E6CC6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D9343-B096-4F31-BBCD-0AB6563E8593}" type="datetimeFigureOut">
              <a:rPr lang="en-US" smtClean="0"/>
              <a:pPr/>
              <a:t>7/20/2020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D5B13-129C-4AB6-AF9F-7B376E6CC6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D9343-B096-4F31-BBCD-0AB6563E8593}" type="datetimeFigureOut">
              <a:rPr lang="en-US" smtClean="0"/>
              <a:pPr/>
              <a:t>7/20/2020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D5B13-129C-4AB6-AF9F-7B376E6CC6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D9343-B096-4F31-BBCD-0AB6563E8593}" type="datetimeFigureOut">
              <a:rPr lang="en-US" smtClean="0"/>
              <a:pPr/>
              <a:t>7/20/2020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D5B13-129C-4AB6-AF9F-7B376E6CC6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CD9343-B096-4F31-BBCD-0AB6563E8593}" type="datetimeFigureOut">
              <a:rPr lang="en-US" smtClean="0"/>
              <a:pPr/>
              <a:t>7/20/2020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BD5B13-129C-4AB6-AF9F-7B376E6CC68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9.wma"/><Relationship Id="rId1" Type="http://schemas.microsoft.com/office/2007/relationships/media" Target="../media/media9.wma"/><Relationship Id="rId5" Type="http://schemas.openxmlformats.org/officeDocument/2006/relationships/image" Target="../media/image2.png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0.wma"/><Relationship Id="rId1" Type="http://schemas.microsoft.com/office/2007/relationships/media" Target="../media/media10.wma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1.wma"/><Relationship Id="rId1" Type="http://schemas.microsoft.com/office/2007/relationships/media" Target="../media/media11.wma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2.wma"/><Relationship Id="rId1" Type="http://schemas.microsoft.com/office/2007/relationships/media" Target="../media/media12.wma"/><Relationship Id="rId5" Type="http://schemas.openxmlformats.org/officeDocument/2006/relationships/image" Target="../media/image2.png"/><Relationship Id="rId4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3.wma"/><Relationship Id="rId1" Type="http://schemas.microsoft.com/office/2007/relationships/media" Target="../media/media13.wma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4.wma"/><Relationship Id="rId1" Type="http://schemas.microsoft.com/office/2007/relationships/media" Target="../media/media14.wma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5.wma"/><Relationship Id="rId1" Type="http://schemas.microsoft.com/office/2007/relationships/media" Target="../media/media15.wma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6.wma"/><Relationship Id="rId1" Type="http://schemas.microsoft.com/office/2007/relationships/media" Target="../media/media16.wma"/><Relationship Id="rId5" Type="http://schemas.openxmlformats.org/officeDocument/2006/relationships/image" Target="../media/image2.png"/><Relationship Id="rId4" Type="http://schemas.openxmlformats.org/officeDocument/2006/relationships/image" Target="../media/image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7.wma"/><Relationship Id="rId1" Type="http://schemas.microsoft.com/office/2007/relationships/media" Target="../media/media17.wma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8.wma"/><Relationship Id="rId1" Type="http://schemas.microsoft.com/office/2007/relationships/media" Target="../media/media18.wma"/><Relationship Id="rId5" Type="http://schemas.openxmlformats.org/officeDocument/2006/relationships/image" Target="../media/image2.png"/><Relationship Id="rId4" Type="http://schemas.openxmlformats.org/officeDocument/2006/relationships/image" Target="../media/image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9.wma"/><Relationship Id="rId1" Type="http://schemas.microsoft.com/office/2007/relationships/media" Target="../media/media19.wma"/><Relationship Id="rId5" Type="http://schemas.openxmlformats.org/officeDocument/2006/relationships/image" Target="../media/image2.png"/><Relationship Id="rId4" Type="http://schemas.openxmlformats.org/officeDocument/2006/relationships/image" Target="../media/image1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0.wma"/><Relationship Id="rId1" Type="http://schemas.microsoft.com/office/2007/relationships/media" Target="../media/media20.wma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1.wma"/><Relationship Id="rId1" Type="http://schemas.microsoft.com/office/2007/relationships/media" Target="../media/media21.wma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2.wma"/><Relationship Id="rId1" Type="http://schemas.microsoft.com/office/2007/relationships/media" Target="../media/media22.wma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3.wma"/><Relationship Id="rId1" Type="http://schemas.microsoft.com/office/2007/relationships/media" Target="../media/media23.wma"/><Relationship Id="rId4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.wma"/><Relationship Id="rId1" Type="http://schemas.microsoft.com/office/2007/relationships/media" Target="../media/media2.wma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wma"/><Relationship Id="rId1" Type="http://schemas.microsoft.com/office/2007/relationships/media" Target="../media/media3.wma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wma"/><Relationship Id="rId1" Type="http://schemas.microsoft.com/office/2007/relationships/media" Target="../media/media4.wma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wma"/><Relationship Id="rId1" Type="http://schemas.microsoft.com/office/2007/relationships/media" Target="../media/media5.wma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wma"/><Relationship Id="rId1" Type="http://schemas.microsoft.com/office/2007/relationships/media" Target="../media/media6.wma"/><Relationship Id="rId5" Type="http://schemas.openxmlformats.org/officeDocument/2006/relationships/image" Target="../media/image2.png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wma"/><Relationship Id="rId1" Type="http://schemas.microsoft.com/office/2007/relationships/media" Target="../media/media7.wma"/><Relationship Id="rId5" Type="http://schemas.openxmlformats.org/officeDocument/2006/relationships/image" Target="../media/image2.png"/><Relationship Id="rId4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8.wma"/><Relationship Id="rId1" Type="http://schemas.microsoft.com/office/2007/relationships/media" Target="../media/media8.wma"/><Relationship Id="rId6" Type="http://schemas.openxmlformats.org/officeDocument/2006/relationships/image" Target="../media/image2.png"/><Relationship Id="rId5" Type="http://schemas.openxmlformats.org/officeDocument/2006/relationships/image" Target="../media/image5.jpeg"/><Relationship Id="rId4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5720" y="428604"/>
            <a:ext cx="8643998" cy="6215106"/>
          </a:xfrm>
        </p:spPr>
        <p:txBody>
          <a:bodyPr>
            <a:normAutofit/>
          </a:bodyPr>
          <a:lstStyle/>
          <a:p>
            <a:endParaRPr lang="fa-IR" sz="4400" b="1" dirty="0" smtClean="0">
              <a:solidFill>
                <a:schemeClr val="tx1"/>
              </a:solidFill>
              <a:latin typeface="+mj-lt"/>
              <a:ea typeface="+mj-ea"/>
              <a:cs typeface="2  Yagut" pitchFamily="2" charset="-78"/>
            </a:endParaRPr>
          </a:p>
          <a:p>
            <a:r>
              <a:rPr lang="fa-IR" sz="4400" b="1" dirty="0" smtClean="0">
                <a:solidFill>
                  <a:schemeClr val="tx1"/>
                </a:solidFill>
                <a:latin typeface="+mj-lt"/>
                <a:ea typeface="+mj-ea"/>
                <a:cs typeface="2  Yagut" pitchFamily="2" charset="-78"/>
              </a:rPr>
              <a:t>مشاوره </a:t>
            </a:r>
            <a:r>
              <a:rPr lang="fa-IR" sz="4400" b="1" dirty="0">
                <a:solidFill>
                  <a:schemeClr val="tx1"/>
                </a:solidFill>
                <a:latin typeface="+mj-lt"/>
                <a:ea typeface="+mj-ea"/>
                <a:cs typeface="2  Yagut" pitchFamily="2" charset="-78"/>
              </a:rPr>
              <a:t>با خانواده </a:t>
            </a:r>
            <a:endParaRPr lang="fa-IR" sz="4400" b="1" dirty="0" smtClean="0">
              <a:solidFill>
                <a:schemeClr val="tx1"/>
              </a:solidFill>
              <a:latin typeface="+mj-lt"/>
              <a:ea typeface="+mj-ea"/>
              <a:cs typeface="2  Yagut" pitchFamily="2" charset="-78"/>
            </a:endParaRPr>
          </a:p>
          <a:p>
            <a:r>
              <a:rPr lang="fa-IR" sz="4400" b="1" dirty="0" smtClean="0">
                <a:solidFill>
                  <a:schemeClr val="tx1"/>
                </a:solidFill>
                <a:latin typeface="+mj-lt"/>
                <a:ea typeface="+mj-ea"/>
                <a:cs typeface="2  Yagut" pitchFamily="2" charset="-78"/>
              </a:rPr>
              <a:t>برای </a:t>
            </a:r>
            <a:r>
              <a:rPr lang="fa-IR" sz="4400" b="1" dirty="0">
                <a:solidFill>
                  <a:schemeClr val="tx1"/>
                </a:solidFill>
                <a:latin typeface="+mj-lt"/>
                <a:ea typeface="+mj-ea"/>
                <a:cs typeface="2  Yagut" pitchFamily="2" charset="-78"/>
              </a:rPr>
              <a:t>سلامت باروری و </a:t>
            </a:r>
            <a:r>
              <a:rPr lang="fa-IR" sz="4400" b="1" dirty="0" smtClean="0">
                <a:solidFill>
                  <a:schemeClr val="tx1"/>
                </a:solidFill>
                <a:latin typeface="+mj-lt"/>
                <a:ea typeface="+mj-ea"/>
                <a:cs typeface="2  Yagut" pitchFamily="2" charset="-78"/>
              </a:rPr>
              <a:t>تعدادفرزندان</a:t>
            </a:r>
          </a:p>
          <a:p>
            <a:endParaRPr lang="fa-IR" sz="4400" b="1" dirty="0" smtClean="0">
              <a:solidFill>
                <a:schemeClr val="tx1"/>
              </a:solidFill>
              <a:latin typeface="+mj-lt"/>
              <a:ea typeface="+mj-ea"/>
              <a:cs typeface="2  Yagut" pitchFamily="2" charset="-78"/>
            </a:endParaRPr>
          </a:p>
          <a:p>
            <a:r>
              <a:rPr lang="fa-IR" sz="4400" b="1" dirty="0" smtClean="0">
                <a:solidFill>
                  <a:schemeClr val="tx1"/>
                </a:solidFill>
                <a:latin typeface="+mj-lt"/>
                <a:ea typeface="+mj-ea"/>
                <a:cs typeface="2  Yagut" pitchFamily="2" charset="-78"/>
              </a:rPr>
              <a:t>سلامت باروری </a:t>
            </a:r>
          </a:p>
          <a:p>
            <a:endParaRPr lang="fa-IR" sz="4400" b="1" dirty="0" smtClean="0">
              <a:solidFill>
                <a:schemeClr val="tx1"/>
              </a:solidFill>
              <a:latin typeface="+mj-lt"/>
              <a:ea typeface="+mj-ea"/>
              <a:cs typeface="2  Yagut" pitchFamily="2" charset="-78"/>
            </a:endParaRPr>
          </a:p>
          <a:p>
            <a:r>
              <a:rPr lang="en-US" b="1" dirty="0" smtClean="0">
                <a:solidFill>
                  <a:schemeClr val="tx1"/>
                </a:solidFill>
                <a:latin typeface="+mj-lt"/>
                <a:ea typeface="+mj-ea"/>
                <a:cs typeface="2  Yagut" pitchFamily="2" charset="-78"/>
              </a:rPr>
              <a:t> </a:t>
            </a:r>
            <a:r>
              <a:rPr lang="fa-IR" b="1" dirty="0" smtClean="0">
                <a:solidFill>
                  <a:schemeClr val="tx1"/>
                </a:solidFill>
                <a:latin typeface="+mj-lt"/>
                <a:ea typeface="+mj-ea"/>
                <a:cs typeface="2  Yagut" pitchFamily="2" charset="-78"/>
              </a:rPr>
              <a:t> </a:t>
            </a:r>
            <a:endParaRPr lang="en-US" b="1" dirty="0" smtClean="0">
              <a:solidFill>
                <a:schemeClr val="tx1"/>
              </a:solidFill>
              <a:latin typeface="+mj-lt"/>
              <a:ea typeface="+mj-ea"/>
              <a:cs typeface="2  Yagut" pitchFamily="2" charset="-78"/>
            </a:endParaRPr>
          </a:p>
          <a:p>
            <a:endParaRPr lang="fa-IR" sz="2400" b="1" dirty="0" smtClean="0">
              <a:solidFill>
                <a:schemeClr val="tx1"/>
              </a:solidFill>
              <a:latin typeface="+mj-lt"/>
              <a:ea typeface="+mj-ea"/>
              <a:cs typeface="2  Yagut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8643998" cy="1143000"/>
          </a:xfrm>
        </p:spPr>
        <p:txBody>
          <a:bodyPr>
            <a:normAutofit/>
          </a:bodyPr>
          <a:lstStyle/>
          <a:p>
            <a:r>
              <a:rPr lang="fa-IR" sz="4000" dirty="0" smtClean="0">
                <a:cs typeface="B Yagut" pitchFamily="2" charset="-78"/>
              </a:rPr>
              <a:t>حداقل شرایط لازم براي مکان آموزش و مشاوره</a:t>
            </a:r>
            <a:endParaRPr lang="fa-IR" sz="4000" dirty="0">
              <a:cs typeface="B Yagut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282" y="1428736"/>
            <a:ext cx="8715436" cy="5214974"/>
          </a:xfrm>
        </p:spPr>
        <p:txBody>
          <a:bodyPr>
            <a:normAutofit/>
          </a:bodyPr>
          <a:lstStyle/>
          <a:p>
            <a:pPr algn="r" rtl="1">
              <a:buNone/>
            </a:pPr>
            <a:r>
              <a:rPr lang="fa-IR" dirty="0" smtClean="0"/>
              <a:t>   </a:t>
            </a:r>
          </a:p>
          <a:p>
            <a:pPr algn="r" rtl="1">
              <a:buFont typeface="Wingdings" pitchFamily="2" charset="2"/>
              <a:buChar char="ü"/>
            </a:pPr>
            <a:r>
              <a:rPr lang="fa-IR" dirty="0" smtClean="0">
                <a:cs typeface="B Yagut" pitchFamily="2" charset="-78"/>
              </a:rPr>
              <a:t>    وجود اتـاقی ویـژه</a:t>
            </a:r>
            <a:r>
              <a:rPr lang="en-US" dirty="0" smtClean="0">
                <a:cs typeface="B Yagut" pitchFamily="2" charset="-78"/>
              </a:rPr>
              <a:t>  </a:t>
            </a:r>
            <a:endParaRPr lang="fa-IR" dirty="0" smtClean="0">
              <a:cs typeface="B Yagut" pitchFamily="2" charset="-78"/>
            </a:endParaRPr>
          </a:p>
          <a:p>
            <a:pPr algn="r" rtl="1">
              <a:buFont typeface="Wingdings" pitchFamily="2" charset="2"/>
              <a:buChar char="ü"/>
            </a:pPr>
            <a:r>
              <a:rPr lang="fa-IR" dirty="0" smtClean="0">
                <a:cs typeface="B Yagut" pitchFamily="2" charset="-78"/>
              </a:rPr>
              <a:t>    وسایـل و مواد کمک آموزشی</a:t>
            </a:r>
          </a:p>
          <a:p>
            <a:pPr algn="r" rtl="1">
              <a:buFont typeface="Wingdings" pitchFamily="2" charset="2"/>
              <a:buChar char="ü"/>
            </a:pPr>
            <a:r>
              <a:rPr lang="fa-IR" dirty="0" smtClean="0">
                <a:cs typeface="B Yagut" pitchFamily="2" charset="-78"/>
              </a:rPr>
              <a:t>    نورکافی</a:t>
            </a:r>
          </a:p>
          <a:p>
            <a:pPr algn="r" rtl="1">
              <a:buFont typeface="Wingdings" pitchFamily="2" charset="2"/>
              <a:buChar char="ü"/>
            </a:pPr>
            <a:r>
              <a:rPr lang="fa-IR" dirty="0" smtClean="0">
                <a:cs typeface="B Yagut" pitchFamily="2" charset="-78"/>
              </a:rPr>
              <a:t>    محیط آرام (دور از سر وصدا)</a:t>
            </a:r>
            <a:endParaRPr lang="en-US" dirty="0" smtClean="0">
              <a:cs typeface="B Yagut" pitchFamily="2" charset="-78"/>
            </a:endParaRPr>
          </a:p>
          <a:p>
            <a:pPr algn="r" rtl="1">
              <a:buNone/>
            </a:pPr>
            <a:endParaRPr lang="en-US" dirty="0"/>
          </a:p>
        </p:txBody>
      </p:sp>
      <p:pic>
        <p:nvPicPr>
          <p:cNvPr id="4100" name="Picture 4" descr="C:\Users\pc\Desktop\ImageThumbnail0UXA3AMN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200" y="2071678"/>
            <a:ext cx="3929090" cy="3357586"/>
          </a:xfrm>
          <a:prstGeom prst="rect">
            <a:avLst/>
          </a:prstGeom>
          <a:noFill/>
        </p:spPr>
      </p:pic>
      <p:pic>
        <p:nvPicPr>
          <p:cNvPr id="4" name="10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905000" y="52578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9000"/>
    </mc:Choice>
    <mc:Fallback xmlns="">
      <p:transition spd="slow" advClick="0" advTm="29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09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6000" b="1" dirty="0" smtClean="0">
                <a:cs typeface="2  Yagut" pitchFamily="2" charset="-78"/>
              </a:rPr>
              <a:t>          مراحل مشاوره            </a:t>
            </a:r>
            <a:endParaRPr lang="en-US" sz="6000" b="1" dirty="0">
              <a:cs typeface="2  Yagut" pitchFamily="2" charset="-78"/>
            </a:endParaRPr>
          </a:p>
        </p:txBody>
      </p:sp>
      <p:pic>
        <p:nvPicPr>
          <p:cNvPr id="5" name="11.wma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600200" y="6832414"/>
            <a:ext cx="609600" cy="609600"/>
          </a:xfrm>
        </p:spPr>
      </p:pic>
      <p:sp>
        <p:nvSpPr>
          <p:cNvPr id="4" name="Left Arrow Callout 3"/>
          <p:cNvSpPr/>
          <p:nvPr/>
        </p:nvSpPr>
        <p:spPr>
          <a:xfrm>
            <a:off x="6286512" y="1857364"/>
            <a:ext cx="1643074" cy="3714776"/>
          </a:xfrm>
          <a:prstGeom prst="left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sz="4800" b="1" dirty="0" smtClean="0">
                <a:solidFill>
                  <a:schemeClr val="tx1"/>
                </a:solidFill>
              </a:rPr>
              <a:t>GATHER</a:t>
            </a:r>
            <a:endParaRPr lang="en-US" sz="4800" b="1" dirty="0">
              <a:solidFill>
                <a:schemeClr val="tx1"/>
              </a:solidFill>
            </a:endParaRPr>
          </a:p>
        </p:txBody>
      </p:sp>
      <p:sp>
        <p:nvSpPr>
          <p:cNvPr id="9" name="Down Arrow Callout 8"/>
          <p:cNvSpPr/>
          <p:nvPr/>
        </p:nvSpPr>
        <p:spPr>
          <a:xfrm>
            <a:off x="2357422" y="1571612"/>
            <a:ext cx="2571768" cy="571504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  <a:cs typeface="2  Yagut" pitchFamily="2" charset="-78"/>
              </a:rPr>
              <a:t>GREET</a:t>
            </a:r>
            <a:endParaRPr lang="en-US" sz="2800" b="1" dirty="0">
              <a:solidFill>
                <a:schemeClr val="tx1"/>
              </a:solidFill>
            </a:endParaRPr>
          </a:p>
        </p:txBody>
      </p:sp>
      <p:sp>
        <p:nvSpPr>
          <p:cNvPr id="10" name="Down Arrow Callout 9"/>
          <p:cNvSpPr/>
          <p:nvPr/>
        </p:nvSpPr>
        <p:spPr>
          <a:xfrm>
            <a:off x="2357422" y="2428868"/>
            <a:ext cx="2500330" cy="642942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  <a:latin typeface="BNazanin"/>
                <a:cs typeface="2  Yagut" pitchFamily="2" charset="-78"/>
              </a:rPr>
              <a:t>ASK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11" name="Down Arrow Callout 10"/>
          <p:cNvSpPr/>
          <p:nvPr/>
        </p:nvSpPr>
        <p:spPr>
          <a:xfrm>
            <a:off x="2357422" y="3286124"/>
            <a:ext cx="2571768" cy="714380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</a:rPr>
              <a:t>TELL</a:t>
            </a:r>
            <a:endParaRPr lang="en-US" sz="2800" b="1" dirty="0">
              <a:solidFill>
                <a:schemeClr val="tx1"/>
              </a:solidFill>
            </a:endParaRPr>
          </a:p>
        </p:txBody>
      </p:sp>
      <p:sp>
        <p:nvSpPr>
          <p:cNvPr id="12" name="Down Arrow Callout 11"/>
          <p:cNvSpPr/>
          <p:nvPr/>
        </p:nvSpPr>
        <p:spPr>
          <a:xfrm>
            <a:off x="2428860" y="4286256"/>
            <a:ext cx="2500330" cy="642942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  <a:latin typeface="BNazanin"/>
                <a:cs typeface="2  Yagut" pitchFamily="2" charset="-78"/>
              </a:rPr>
              <a:t>HELP</a:t>
            </a: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13" name="Down Arrow Callout 12"/>
          <p:cNvSpPr/>
          <p:nvPr/>
        </p:nvSpPr>
        <p:spPr>
          <a:xfrm>
            <a:off x="2357422" y="5143512"/>
            <a:ext cx="2643206" cy="642942"/>
          </a:xfrm>
          <a:prstGeom prst="downArrowCallout">
            <a:avLst>
              <a:gd name="adj1" fmla="val 20077"/>
              <a:gd name="adj2" fmla="val 25000"/>
              <a:gd name="adj3" fmla="val 25000"/>
              <a:gd name="adj4" fmla="val 6497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  <a:latin typeface="BNazanin"/>
                <a:cs typeface="2  Yagut" pitchFamily="2" charset="-78"/>
              </a:rPr>
              <a:t>EXPLAIN</a:t>
            </a: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357422" y="6000768"/>
            <a:ext cx="264320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  <a:latin typeface="BNazanin"/>
                <a:cs typeface="2  Yagut" pitchFamily="2" charset="-78"/>
              </a:rPr>
              <a:t>RETURN</a:t>
            </a:r>
            <a:endParaRPr lang="en-US" sz="2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1000"/>
    </mc:Choice>
    <mc:Fallback xmlns="">
      <p:transition spd="slow" advClick="0" advTm="1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84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57232"/>
          </a:xfrm>
        </p:spPr>
        <p:txBody>
          <a:bodyPr>
            <a:normAutofit fontScale="90000"/>
          </a:bodyPr>
          <a:lstStyle/>
          <a:p>
            <a:r>
              <a:rPr lang="fa-IR" b="1" dirty="0" smtClean="0">
                <a:cs typeface="B Yagut" pitchFamily="2" charset="-78"/>
              </a:rPr>
              <a:t/>
            </a:r>
            <a:br>
              <a:rPr lang="fa-IR" b="1" dirty="0" smtClean="0">
                <a:cs typeface="B Yagut" pitchFamily="2" charset="-78"/>
              </a:rPr>
            </a:br>
            <a:r>
              <a:rPr lang="fa-IR" b="1" dirty="0" smtClean="0">
                <a:cs typeface="B Yagut" pitchFamily="2" charset="-78"/>
              </a:rPr>
              <a:t>مراحل مشاوره </a:t>
            </a:r>
            <a:r>
              <a:rPr lang="en-US" dirty="0" smtClean="0">
                <a:cs typeface="B Yagut" pitchFamily="2" charset="-78"/>
              </a:rPr>
              <a:t/>
            </a:r>
            <a:br>
              <a:rPr lang="en-US" dirty="0" smtClean="0">
                <a:cs typeface="B Yagut" pitchFamily="2" charset="-78"/>
              </a:rPr>
            </a:br>
            <a:endParaRPr lang="en-US" dirty="0">
              <a:cs typeface="B Yagut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282" y="857232"/>
            <a:ext cx="8715436" cy="5715040"/>
          </a:xfrm>
        </p:spPr>
        <p:txBody>
          <a:bodyPr>
            <a:normAutofit/>
          </a:bodyPr>
          <a:lstStyle/>
          <a:p>
            <a:pPr algn="just" rtl="1">
              <a:buNone/>
            </a:pPr>
            <a:r>
              <a:rPr lang="fa-IR" b="1" dirty="0" smtClean="0">
                <a:cs typeface="B Yagut" pitchFamily="2" charset="-78"/>
              </a:rPr>
              <a:t> </a:t>
            </a:r>
            <a:r>
              <a:rPr lang="en-US" sz="2800" b="1" dirty="0" smtClean="0">
                <a:cs typeface="B Yagut" pitchFamily="2" charset="-78"/>
              </a:rPr>
              <a:t>GREET(G)</a:t>
            </a:r>
            <a:r>
              <a:rPr lang="fa-IR" b="1" dirty="0" smtClean="0">
                <a:cs typeface="B Yagut" pitchFamily="2" charset="-78"/>
              </a:rPr>
              <a:t> احترام به مراجعه کننده</a:t>
            </a:r>
            <a:endParaRPr lang="en-US" b="1" dirty="0" smtClean="0">
              <a:cs typeface="B Yagut" pitchFamily="2" charset="-78"/>
            </a:endParaRPr>
          </a:p>
          <a:p>
            <a:pPr algn="just" rtl="1">
              <a:buNone/>
            </a:pPr>
            <a:r>
              <a:rPr lang="en-US" sz="2800" dirty="0" smtClean="0">
                <a:cs typeface="B Yagut" pitchFamily="2" charset="-78"/>
              </a:rPr>
              <a:t>   </a:t>
            </a:r>
            <a:r>
              <a:rPr lang="fa-IR" sz="2800" dirty="0" smtClean="0">
                <a:cs typeface="B Yagut" pitchFamily="2" charset="-78"/>
              </a:rPr>
              <a:t>با اینکار به دلیل آگاهی از محرمانه تلقی شدن و برخورددوستانه، مراجعه کننده</a:t>
            </a:r>
            <a:r>
              <a:rPr lang="en-US" sz="2800" dirty="0" smtClean="0">
                <a:cs typeface="B Yagut" pitchFamily="2" charset="-78"/>
              </a:rPr>
              <a:t> </a:t>
            </a:r>
            <a:r>
              <a:rPr lang="fa-IR" sz="2800" dirty="0" smtClean="0">
                <a:cs typeface="B Yagut" pitchFamily="2" charset="-78"/>
              </a:rPr>
              <a:t>به بیان احساسات و نیازهاي خود تشویق خواهدشد.</a:t>
            </a:r>
            <a:endParaRPr lang="en-US" sz="2800" dirty="0" smtClean="0">
              <a:cs typeface="B Yagut" pitchFamily="2" charset="-78"/>
            </a:endParaRPr>
          </a:p>
          <a:p>
            <a:pPr algn="just" rtl="1">
              <a:buNone/>
            </a:pPr>
            <a:endParaRPr lang="en-US" dirty="0" smtClean="0"/>
          </a:p>
          <a:p>
            <a:pPr algn="just" rtl="1">
              <a:buNone/>
            </a:pPr>
            <a:endParaRPr lang="en-US" dirty="0" smtClean="0"/>
          </a:p>
          <a:p>
            <a:pPr algn="r" rtl="1">
              <a:buNone/>
            </a:pPr>
            <a:r>
              <a:rPr lang="en-US" b="1" dirty="0" smtClean="0">
                <a:latin typeface="BNazanin"/>
                <a:cs typeface="B Yagut" pitchFamily="2" charset="-78"/>
              </a:rPr>
              <a:t>	</a:t>
            </a:r>
            <a:r>
              <a:rPr lang="en-US" sz="2400" b="1" dirty="0" smtClean="0">
                <a:latin typeface="BNazanin"/>
                <a:cs typeface="B Yagut" pitchFamily="2" charset="-78"/>
              </a:rPr>
              <a:t>ASK(A)</a:t>
            </a:r>
            <a:r>
              <a:rPr lang="fa-IR" b="1" dirty="0" smtClean="0">
                <a:latin typeface="BNazanin"/>
                <a:cs typeface="B Yagut" pitchFamily="2" charset="-78"/>
              </a:rPr>
              <a:t>سوال از مراجعه کننده در مورد خود</a:t>
            </a:r>
            <a:endParaRPr lang="en-US" b="1" dirty="0" smtClean="0">
              <a:latin typeface="BNazanin"/>
              <a:cs typeface="B Yagut" pitchFamily="2" charset="-78"/>
            </a:endParaRPr>
          </a:p>
          <a:p>
            <a:pPr algn="just" rtl="1">
              <a:buNone/>
            </a:pPr>
            <a:r>
              <a:rPr lang="en-US" dirty="0" smtClean="0">
                <a:cs typeface="B Yagut" pitchFamily="2" charset="-78"/>
              </a:rPr>
              <a:t>  </a:t>
            </a:r>
            <a:r>
              <a:rPr lang="fa-IR" sz="2800" dirty="0" smtClean="0">
                <a:cs typeface="B Yagut" pitchFamily="2" charset="-78"/>
              </a:rPr>
              <a:t>در این مرحله مشاور به شکل موثري می بایست سوالات خود را بیان نموده و با دقت به پاسخ هاي گیرنده خدمت گوش دهد.</a:t>
            </a:r>
            <a:endParaRPr lang="en-US" sz="2800" dirty="0" smtClean="0">
              <a:cs typeface="B Yagut" pitchFamily="2" charset="-78"/>
            </a:endParaRPr>
          </a:p>
          <a:p>
            <a:pPr algn="just" rtl="1">
              <a:buNone/>
            </a:pPr>
            <a:endParaRPr lang="en-US" dirty="0"/>
          </a:p>
        </p:txBody>
      </p:sp>
      <p:pic>
        <p:nvPicPr>
          <p:cNvPr id="4" name="12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447800" y="62484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7000"/>
    </mc:Choice>
    <mc:Fallback xmlns="">
      <p:transition spd="slow" advClick="0" advTm="37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94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282" y="285728"/>
            <a:ext cx="8929718" cy="6429420"/>
          </a:xfrm>
        </p:spPr>
        <p:txBody>
          <a:bodyPr>
            <a:normAutofit/>
          </a:bodyPr>
          <a:lstStyle/>
          <a:p>
            <a:pPr algn="r" rtl="1">
              <a:buNone/>
            </a:pPr>
            <a:endParaRPr lang="fa-IR" sz="2800" b="1" dirty="0" smtClean="0"/>
          </a:p>
          <a:p>
            <a:pPr algn="r" rtl="1">
              <a:buNone/>
            </a:pPr>
            <a:r>
              <a:rPr lang="fa-IR" sz="2800" b="1" dirty="0" smtClean="0">
                <a:cs typeface="B Yagut" pitchFamily="2" charset="-78"/>
              </a:rPr>
              <a:t> </a:t>
            </a:r>
            <a:r>
              <a:rPr lang="en-US" sz="2800" b="1" dirty="0" smtClean="0">
                <a:cs typeface="B Yagut" pitchFamily="2" charset="-78"/>
              </a:rPr>
              <a:t>TELL(T) </a:t>
            </a:r>
            <a:r>
              <a:rPr lang="fa-IR" sz="2800" b="1" dirty="0" smtClean="0">
                <a:cs typeface="B Yagut" pitchFamily="2" charset="-78"/>
              </a:rPr>
              <a:t>پاسخ به نیازها، نگرانی هاي مراجعه کننده</a:t>
            </a:r>
            <a:endParaRPr lang="en-US" sz="2800" b="1" dirty="0" smtClean="0">
              <a:cs typeface="B Yagut" pitchFamily="2" charset="-78"/>
            </a:endParaRPr>
          </a:p>
          <a:p>
            <a:pPr algn="r" rtl="1">
              <a:buNone/>
            </a:pPr>
            <a:r>
              <a:rPr lang="fa-IR" sz="2800" dirty="0" smtClean="0">
                <a:cs typeface="B Yagut" pitchFamily="2" charset="-78"/>
              </a:rPr>
              <a:t>    بامراجعه کننده درمورد مسایل مرتبط با دلیل مراجعه</a:t>
            </a:r>
            <a:r>
              <a:rPr lang="en-US" sz="2800" dirty="0" smtClean="0">
                <a:cs typeface="B Yagut" pitchFamily="2" charset="-78"/>
              </a:rPr>
              <a:t> </a:t>
            </a:r>
            <a:r>
              <a:rPr lang="fa-IR" sz="2800" dirty="0" smtClean="0">
                <a:cs typeface="B Yagut" pitchFamily="2" charset="-78"/>
              </a:rPr>
              <a:t> فرد، صحبت نمایید. با توجه به شرایط و ویژگی هاي مراجعه  کننده، نسبت به مقدار و حجم  اطلاعات لازم، اقدام نماید.</a:t>
            </a:r>
          </a:p>
          <a:p>
            <a:pPr algn="r" rtl="1">
              <a:buNone/>
            </a:pPr>
            <a:endParaRPr lang="en-US" sz="2800" dirty="0" smtClean="0"/>
          </a:p>
          <a:p>
            <a:pPr algn="r" rtl="1">
              <a:buNone/>
            </a:pPr>
            <a:endParaRPr lang="en-US" sz="2800" dirty="0" smtClean="0"/>
          </a:p>
          <a:p>
            <a:pPr algn="r" rtl="1">
              <a:buNone/>
            </a:pPr>
            <a:endParaRPr lang="fa-IR" sz="2800" dirty="0" smtClean="0"/>
          </a:p>
          <a:p>
            <a:pPr algn="r" rtl="1">
              <a:buNone/>
            </a:pPr>
            <a:r>
              <a:rPr lang="en-US" sz="2800" b="1" dirty="0" smtClean="0">
                <a:latin typeface="BNazanin"/>
                <a:cs typeface="B Yagut" pitchFamily="2" charset="-78"/>
              </a:rPr>
              <a:t>HELP(</a:t>
            </a:r>
            <a:r>
              <a:rPr lang="en-US" sz="2800" b="1" dirty="0" smtClean="0">
                <a:cs typeface="B Yagut" pitchFamily="2" charset="-78"/>
              </a:rPr>
              <a:t>H</a:t>
            </a:r>
            <a:r>
              <a:rPr lang="en-US" sz="2800" b="1" dirty="0" smtClean="0">
                <a:latin typeface="BNazanin"/>
                <a:cs typeface="B Yagut" pitchFamily="2" charset="-78"/>
              </a:rPr>
              <a:t>) </a:t>
            </a:r>
            <a:r>
              <a:rPr lang="fa-IR" sz="2800" b="1" dirty="0" smtClean="0">
                <a:latin typeface="BNazanin"/>
                <a:cs typeface="B Yagut" pitchFamily="2" charset="-78"/>
              </a:rPr>
              <a:t>کمک به مراجعه کننده براي گرفتن بهترین تصمیم</a:t>
            </a:r>
          </a:p>
          <a:p>
            <a:pPr algn="r" rtl="1">
              <a:buNone/>
            </a:pPr>
            <a:r>
              <a:rPr lang="fa-IR" sz="2800" dirty="0" smtClean="0">
                <a:cs typeface="B Yagut" pitchFamily="2" charset="-78"/>
              </a:rPr>
              <a:t>    به مراجعه کننده در مورد تصمیم گیري در خصوص چگونگی وضعیت باروري سالم (فرزند آوري/ ناباروري) کمک نمایید. تا مراجعه کننده بهترین تصمیم را اتخاذنماید.</a:t>
            </a:r>
            <a:endParaRPr lang="en-US" sz="2800" dirty="0" smtClean="0">
              <a:cs typeface="B Yagut" pitchFamily="2" charset="-78"/>
            </a:endParaRPr>
          </a:p>
          <a:p>
            <a:pPr rtl="1">
              <a:buNone/>
            </a:pPr>
            <a:endParaRPr lang="fa-IR" sz="2800" dirty="0" smtClean="0"/>
          </a:p>
          <a:p>
            <a:pPr algn="r" rtl="1">
              <a:buNone/>
            </a:pPr>
            <a:endParaRPr lang="en-US" sz="2800" dirty="0"/>
          </a:p>
        </p:txBody>
      </p:sp>
      <p:pic>
        <p:nvPicPr>
          <p:cNvPr id="5122" name="Picture 2" descr="C:\Users\pc\Desktop\ImageThumbnail2L7ALD3K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76400" y="2438400"/>
            <a:ext cx="2857520" cy="1919288"/>
          </a:xfrm>
          <a:prstGeom prst="rect">
            <a:avLst/>
          </a:prstGeom>
          <a:noFill/>
        </p:spPr>
      </p:pic>
      <p:pic>
        <p:nvPicPr>
          <p:cNvPr id="2" name="13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2362200" y="60960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1000"/>
    </mc:Choice>
    <mc:Fallback xmlns="">
      <p:transition spd="slow" advClick="0" advTm="3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13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282" y="1052736"/>
            <a:ext cx="8643998" cy="5448098"/>
          </a:xfrm>
        </p:spPr>
        <p:txBody>
          <a:bodyPr/>
          <a:lstStyle/>
          <a:p>
            <a:pPr algn="r" rtl="1">
              <a:buNone/>
            </a:pPr>
            <a:r>
              <a:rPr lang="en-US" sz="2800" b="1" dirty="0" smtClean="0">
                <a:cs typeface="B Yagut" pitchFamily="2" charset="-78"/>
              </a:rPr>
              <a:t>EXPLAIN(E) </a:t>
            </a:r>
            <a:r>
              <a:rPr lang="fa-IR" b="1" dirty="0" smtClean="0">
                <a:cs typeface="B Yagut" pitchFamily="2" charset="-78"/>
              </a:rPr>
              <a:t>توضیح دادن</a:t>
            </a:r>
          </a:p>
          <a:p>
            <a:pPr algn="r" rtl="1">
              <a:buNone/>
            </a:pPr>
            <a:r>
              <a:rPr lang="fa-IR" sz="2800" dirty="0" smtClean="0">
                <a:cs typeface="B Yagut" pitchFamily="2" charset="-78"/>
              </a:rPr>
              <a:t>    هر آنچه که لازم است مراجعه کننده بداند را می بایست به وي توضیح داده شود.</a:t>
            </a:r>
          </a:p>
          <a:p>
            <a:pPr rtl="1">
              <a:buNone/>
            </a:pPr>
            <a:endParaRPr lang="fa-IR" dirty="0" smtClean="0"/>
          </a:p>
          <a:p>
            <a:pPr rtl="1">
              <a:buNone/>
            </a:pPr>
            <a:endParaRPr lang="fa-IR" dirty="0" smtClean="0"/>
          </a:p>
          <a:p>
            <a:pPr algn="r" rtl="1">
              <a:buNone/>
            </a:pPr>
            <a:r>
              <a:rPr lang="en-US" sz="2800" b="1" dirty="0" smtClean="0">
                <a:cs typeface="B Yagut" pitchFamily="2" charset="-78"/>
              </a:rPr>
              <a:t>RETURN(R)</a:t>
            </a:r>
            <a:r>
              <a:rPr lang="en-US" b="1" dirty="0" smtClean="0">
                <a:cs typeface="B Yagut" pitchFamily="2" charset="-78"/>
              </a:rPr>
              <a:t> </a:t>
            </a:r>
            <a:r>
              <a:rPr lang="fa-IR" b="1" dirty="0" smtClean="0">
                <a:cs typeface="B Yagut" pitchFamily="2" charset="-78"/>
              </a:rPr>
              <a:t>پی گیري/ مراجعه هاي بعدي</a:t>
            </a:r>
          </a:p>
          <a:p>
            <a:pPr algn="r" rtl="1">
              <a:buNone/>
            </a:pPr>
            <a:r>
              <a:rPr lang="fa-IR" sz="2800" dirty="0" smtClean="0">
                <a:cs typeface="B Yagut" pitchFamily="2" charset="-78"/>
              </a:rPr>
              <a:t>    به مراجعه کننده در مورد چگونگی پی گیري توضیح دهید. همچنین برنامه ریزي به منظور تعیین زمان مراجعه هاي بعدي می بایست صورت گیرد.</a:t>
            </a:r>
          </a:p>
          <a:p>
            <a:pPr algn="r">
              <a:buNone/>
            </a:pPr>
            <a:endParaRPr lang="en-US" dirty="0"/>
          </a:p>
        </p:txBody>
      </p:sp>
      <p:pic>
        <p:nvPicPr>
          <p:cNvPr id="2" name="14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143000" y="68580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4000"/>
    </mc:Choice>
    <mc:Fallback xmlns="">
      <p:transition spd="slow" advClick="0" advTm="2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17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142852"/>
            <a:ext cx="8643998" cy="642942"/>
          </a:xfrm>
        </p:spPr>
        <p:txBody>
          <a:bodyPr>
            <a:normAutofit/>
          </a:bodyPr>
          <a:lstStyle/>
          <a:p>
            <a:r>
              <a:rPr lang="fa-IR" sz="3600" b="1" dirty="0" smtClean="0">
                <a:latin typeface="BTitr,Bold"/>
                <a:cs typeface="+mn-cs"/>
              </a:rPr>
              <a:t>      آموزش/ مشاوره فرزندآوري</a:t>
            </a:r>
            <a:endParaRPr lang="fa-IR" sz="3600" b="1" dirty="0">
              <a:cs typeface="+mn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282" y="1071546"/>
            <a:ext cx="8715436" cy="5572164"/>
          </a:xfrm>
        </p:spPr>
        <p:txBody>
          <a:bodyPr>
            <a:normAutofit/>
          </a:bodyPr>
          <a:lstStyle/>
          <a:p>
            <a:pPr algn="r" rtl="1">
              <a:buNone/>
            </a:pPr>
            <a:r>
              <a:rPr lang="fa-IR" dirty="0" smtClean="0"/>
              <a:t>    </a:t>
            </a:r>
            <a:endParaRPr lang="en-US" dirty="0" smtClean="0"/>
          </a:p>
          <a:p>
            <a:pPr algn="r" rtl="1">
              <a:buNone/>
            </a:pP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6553200" y="785794"/>
            <a:ext cx="2362200" cy="607220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sz="1400" b="1" dirty="0" smtClean="0">
              <a:solidFill>
                <a:schemeClr val="tx1"/>
              </a:solidFill>
            </a:endParaRPr>
          </a:p>
          <a:p>
            <a:pPr algn="r">
              <a:defRPr/>
            </a:pPr>
            <a:r>
              <a:rPr lang="fa-IR" sz="1400" b="1" dirty="0" smtClean="0">
                <a:solidFill>
                  <a:schemeClr val="dk1"/>
                </a:solidFill>
              </a:rPr>
              <a:t>تشکیل پرونده در ملاقات اول</a:t>
            </a:r>
          </a:p>
          <a:p>
            <a:pPr algn="r">
              <a:defRPr/>
            </a:pPr>
            <a:r>
              <a:rPr lang="fa-IR" sz="1400" b="1" dirty="0" smtClean="0">
                <a:solidFill>
                  <a:schemeClr val="dk1"/>
                </a:solidFill>
              </a:rPr>
              <a:t>بررسی وضعیت باروري و فرزند آوري</a:t>
            </a:r>
          </a:p>
          <a:p>
            <a:pPr algn="r">
              <a:defRPr/>
            </a:pPr>
            <a:r>
              <a:rPr lang="fa-IR" sz="1400" b="1" dirty="0" smtClean="0">
                <a:solidFill>
                  <a:schemeClr val="dk1"/>
                </a:solidFill>
              </a:rPr>
              <a:t>مراجعه کننده</a:t>
            </a:r>
          </a:p>
          <a:p>
            <a:pPr algn="r">
              <a:defRPr/>
            </a:pPr>
            <a:r>
              <a:rPr lang="fa-IR" sz="1400" b="1" dirty="0" smtClean="0">
                <a:solidFill>
                  <a:schemeClr val="dk1"/>
                </a:solidFill>
              </a:rPr>
              <a:t>بررسی پرونده و آشنایی با وضعیت</a:t>
            </a:r>
          </a:p>
          <a:p>
            <a:pPr algn="r">
              <a:defRPr/>
            </a:pPr>
            <a:r>
              <a:rPr lang="fa-IR" sz="1400" b="1" dirty="0" smtClean="0">
                <a:solidFill>
                  <a:schemeClr val="dk1"/>
                </a:solidFill>
              </a:rPr>
              <a:t>مراجعه کننده</a:t>
            </a:r>
          </a:p>
          <a:p>
            <a:pPr algn="r">
              <a:defRPr/>
            </a:pPr>
            <a:r>
              <a:rPr lang="fa-IR" sz="1400" b="1" dirty="0" smtClean="0">
                <a:solidFill>
                  <a:schemeClr val="dk1"/>
                </a:solidFill>
              </a:rPr>
              <a:t>سوال کنید:</a:t>
            </a:r>
          </a:p>
          <a:p>
            <a:pPr algn="r">
              <a:defRPr/>
            </a:pPr>
            <a:r>
              <a:rPr lang="fa-IR" sz="1400" b="1" dirty="0" smtClean="0">
                <a:solidFill>
                  <a:schemeClr val="dk1"/>
                </a:solidFill>
              </a:rPr>
              <a:t>سن، تاریخ ازدواج، سن در زمان ازدواج،</a:t>
            </a:r>
          </a:p>
          <a:p>
            <a:pPr algn="r">
              <a:defRPr/>
            </a:pPr>
            <a:r>
              <a:rPr lang="fa-IR" sz="1400" b="1" dirty="0" smtClean="0">
                <a:solidFill>
                  <a:schemeClr val="dk1"/>
                </a:solidFill>
              </a:rPr>
              <a:t>تعداد بارداري، تعداد زایمان، تعداد</a:t>
            </a:r>
          </a:p>
          <a:p>
            <a:pPr algn="r">
              <a:defRPr/>
            </a:pPr>
            <a:r>
              <a:rPr lang="fa-IR" sz="1400" b="1" dirty="0" smtClean="0">
                <a:solidFill>
                  <a:schemeClr val="dk1"/>
                </a:solidFill>
              </a:rPr>
              <a:t>سقط، تعداد مرده زایی، تعداد فرزندان</a:t>
            </a:r>
          </a:p>
          <a:p>
            <a:pPr algn="r">
              <a:defRPr/>
            </a:pPr>
            <a:r>
              <a:rPr lang="fa-IR" sz="1400" b="1" dirty="0" smtClean="0">
                <a:solidFill>
                  <a:schemeClr val="dk1"/>
                </a:solidFill>
              </a:rPr>
              <a:t>زنده، سن آخرین فرزند، سابقه  استفاده  از روش هاي پیشگیري از   بارداري،</a:t>
            </a:r>
          </a:p>
          <a:p>
            <a:pPr algn="r">
              <a:defRPr/>
            </a:pPr>
            <a:r>
              <a:rPr lang="fa-IR" sz="1400" b="1" dirty="0" smtClean="0">
                <a:solidFill>
                  <a:schemeClr val="dk1"/>
                </a:solidFill>
              </a:rPr>
              <a:t>وضعیت باروري (یائسگی زودرس،</a:t>
            </a:r>
          </a:p>
          <a:p>
            <a:pPr algn="r">
              <a:defRPr/>
            </a:pPr>
            <a:r>
              <a:rPr lang="fa-IR" sz="1400" b="1" dirty="0" smtClean="0">
                <a:solidFill>
                  <a:schemeClr val="dk1"/>
                </a:solidFill>
              </a:rPr>
              <a:t>هیسترکتومی، استفاده قبلی از خدمات</a:t>
            </a:r>
          </a:p>
          <a:p>
            <a:pPr algn="r">
              <a:defRPr/>
            </a:pPr>
            <a:r>
              <a:rPr lang="fa-IR" sz="1400" b="1" dirty="0" smtClean="0">
                <a:solidFill>
                  <a:schemeClr val="dk1"/>
                </a:solidFill>
              </a:rPr>
              <a:t>جراحی پیشگیري از بارداري پر خطر/</a:t>
            </a:r>
          </a:p>
          <a:p>
            <a:pPr algn="r">
              <a:defRPr/>
            </a:pPr>
            <a:r>
              <a:rPr lang="fa-IR" sz="1400" b="1" dirty="0" smtClean="0">
                <a:solidFill>
                  <a:schemeClr val="dk1"/>
                </a:solidFill>
              </a:rPr>
              <a:t>بستن لوله هاي رحمی- وازکتومی) ، تمایل به خدمات برگشت باروري</a:t>
            </a:r>
          </a:p>
          <a:p>
            <a:pPr algn="r">
              <a:defRPr/>
            </a:pPr>
            <a:r>
              <a:rPr lang="fa-IR" sz="1400" b="1" dirty="0" smtClean="0">
                <a:solidFill>
                  <a:schemeClr val="dk1"/>
                </a:solidFill>
              </a:rPr>
              <a:t>بررسی کنید:</a:t>
            </a:r>
          </a:p>
          <a:p>
            <a:pPr algn="r">
              <a:defRPr/>
            </a:pPr>
            <a:r>
              <a:rPr lang="fa-IR" sz="1400" b="1" dirty="0" smtClean="0">
                <a:solidFill>
                  <a:schemeClr val="dk1"/>
                </a:solidFill>
              </a:rPr>
              <a:t>ترجیحات و رفتار فرزندآوري فرد،</a:t>
            </a:r>
          </a:p>
          <a:p>
            <a:pPr algn="r">
              <a:defRPr/>
            </a:pPr>
            <a:r>
              <a:rPr lang="fa-IR" sz="1400" b="1" dirty="0" smtClean="0">
                <a:solidFill>
                  <a:schemeClr val="dk1"/>
                </a:solidFill>
              </a:rPr>
              <a:t>سوابق بیماري فرد، باردار/ مشکوك </a:t>
            </a:r>
          </a:p>
          <a:p>
            <a:pPr algn="r">
              <a:defRPr/>
            </a:pPr>
            <a:r>
              <a:rPr lang="fa-IR" sz="1400" b="1" dirty="0" smtClean="0">
                <a:solidFill>
                  <a:schemeClr val="dk1"/>
                </a:solidFill>
              </a:rPr>
              <a:t>به بارداري</a:t>
            </a:r>
          </a:p>
          <a:p>
            <a:pPr algn="r">
              <a:defRPr/>
            </a:pPr>
            <a:r>
              <a:rPr lang="fa-IR" sz="1400" b="1" dirty="0" smtClean="0">
                <a:solidFill>
                  <a:schemeClr val="dk1"/>
                </a:solidFill>
              </a:rPr>
              <a:t>معاینه کنید:</a:t>
            </a:r>
          </a:p>
          <a:p>
            <a:pPr algn="r">
              <a:defRPr/>
            </a:pPr>
            <a:r>
              <a:rPr lang="fa-IR" sz="1400" b="1" dirty="0" smtClean="0">
                <a:solidFill>
                  <a:schemeClr val="dk1"/>
                </a:solidFill>
              </a:rPr>
              <a:t>شاخص توده بدنی</a:t>
            </a:r>
          </a:p>
          <a:p>
            <a:pPr algn="r">
              <a:defRPr/>
            </a:pPr>
            <a:r>
              <a:rPr lang="fa-IR" sz="1400" b="1" dirty="0" smtClean="0">
                <a:solidFill>
                  <a:schemeClr val="dk1"/>
                </a:solidFill>
              </a:rPr>
              <a:t>فشارخون</a:t>
            </a:r>
          </a:p>
          <a:p>
            <a:pPr algn="r">
              <a:defRPr/>
            </a:pPr>
            <a:r>
              <a:rPr lang="fa-IR" sz="1400" b="1" dirty="0" smtClean="0">
                <a:solidFill>
                  <a:schemeClr val="dk1"/>
                </a:solidFill>
              </a:rPr>
              <a:t>درصورت شک به بارداري درخواست</a:t>
            </a:r>
          </a:p>
          <a:p>
            <a:pPr algn="r">
              <a:defRPr/>
            </a:pPr>
            <a:r>
              <a:rPr lang="el-GR" sz="1400" b="1" dirty="0" smtClean="0">
                <a:solidFill>
                  <a:schemeClr val="dk1"/>
                </a:solidFill>
              </a:rPr>
              <a:t>Β-</a:t>
            </a:r>
            <a:r>
              <a:rPr lang="en-US" sz="1400" b="1" dirty="0" err="1" smtClean="0">
                <a:solidFill>
                  <a:schemeClr val="dk1"/>
                </a:solidFill>
              </a:rPr>
              <a:t>hcg</a:t>
            </a:r>
            <a:endParaRPr lang="en-US" sz="1400" b="1" dirty="0">
              <a:solidFill>
                <a:schemeClr val="dk1"/>
              </a:solidFill>
            </a:endParaRPr>
          </a:p>
        </p:txBody>
      </p:sp>
      <p:sp>
        <p:nvSpPr>
          <p:cNvPr id="5" name="Left Arrow 4"/>
          <p:cNvSpPr/>
          <p:nvPr/>
        </p:nvSpPr>
        <p:spPr>
          <a:xfrm>
            <a:off x="5486400" y="3357562"/>
            <a:ext cx="1000132" cy="1214446"/>
          </a:xfrm>
          <a:prstGeom prst="leftArrow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fa-IR" sz="1400" b="1" dirty="0" smtClean="0">
                <a:solidFill>
                  <a:schemeClr val="tx1"/>
                </a:solidFill>
              </a:rPr>
              <a:t>گروه بندي و اقدام</a:t>
            </a:r>
            <a:endParaRPr lang="en-US" sz="1400" b="1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214282" y="857235"/>
          <a:ext cx="5214974" cy="5798867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134903"/>
                <a:gridCol w="2008501"/>
                <a:gridCol w="1071570"/>
              </a:tblGrid>
              <a:tr h="784798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1" dirty="0" smtClean="0">
                          <a:solidFill>
                            <a:sysClr val="windowText" lastClr="000000"/>
                          </a:solidFill>
                          <a:cs typeface="+mn-cs"/>
                        </a:rPr>
                        <a:t> اقدام توصیه، اقدامات درمانی، ارجاع، پیگیري</a:t>
                      </a:r>
                      <a:endParaRPr lang="en-US" sz="1800" b="1" dirty="0">
                        <a:solidFill>
                          <a:sysClr val="windowText" lastClr="000000"/>
                        </a:solidFill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1" dirty="0" smtClean="0">
                          <a:solidFill>
                            <a:sysClr val="windowText" lastClr="000000"/>
                          </a:solidFill>
                          <a:cs typeface="+mn-cs"/>
                        </a:rPr>
                        <a:t>گروه بندي علائم و نشانه ها</a:t>
                      </a:r>
                      <a:endParaRPr lang="en-US" sz="1800" b="1" dirty="0">
                        <a:solidFill>
                          <a:sysClr val="windowText" lastClr="000000"/>
                        </a:solidFill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1" dirty="0" smtClean="0">
                          <a:solidFill>
                            <a:sysClr val="windowText" lastClr="000000"/>
                          </a:solidFill>
                          <a:cs typeface="+mn-cs"/>
                        </a:rPr>
                        <a:t>نتیجه ارزیابی</a:t>
                      </a:r>
                      <a:endParaRPr lang="en-US" sz="1800" b="1" dirty="0">
                        <a:solidFill>
                          <a:sysClr val="windowText" lastClr="000000"/>
                        </a:solidFill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927837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1" dirty="0" smtClean="0">
                          <a:cs typeface="+mn-cs"/>
                        </a:rPr>
                        <a:t>آموزش سلامت باروري و جنسی و رجوع به برنامه هاي دیگر باروري سالم</a:t>
                      </a:r>
                      <a:endParaRPr lang="en-US" sz="1400" b="1" dirty="0"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1" dirty="0" smtClean="0">
                          <a:cs typeface="+mn-cs"/>
                        </a:rPr>
                        <a:t>زوجینی که دو سال از زندگی مشترك گذشته است   وفرزند دارند</a:t>
                      </a:r>
                      <a:endParaRPr lang="en-US" sz="1400" b="1" dirty="0"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1" dirty="0" smtClean="0">
                          <a:cs typeface="+mn-cs"/>
                        </a:rPr>
                        <a:t>فرزند آوري مطلوب</a:t>
                      </a:r>
                      <a:endParaRPr lang="en-US" sz="1400" b="1" dirty="0"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371386"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1" dirty="0" smtClean="0">
                          <a:cs typeface="+mn-cs"/>
                        </a:rPr>
                        <a:t>آموزش فرزند آوري، آموزش سلامت باروري و جنسی، بررسی از نظرمشکلات باروري، بررسی مجدد پس از سه ماه، در صورت نیاز ارجاع به سطح</a:t>
                      </a:r>
                      <a:r>
                        <a:rPr lang="fa-IR" sz="1400" b="1" baseline="0" dirty="0" smtClean="0">
                          <a:cs typeface="+mn-cs"/>
                        </a:rPr>
                        <a:t> </a:t>
                      </a:r>
                      <a:r>
                        <a:rPr lang="fa-IR" sz="1400" b="1" dirty="0" smtClean="0">
                          <a:cs typeface="+mn-cs"/>
                        </a:rPr>
                        <a:t>بالاتر</a:t>
                      </a:r>
                      <a:endParaRPr lang="en-US" sz="1400" b="1" dirty="0"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1" dirty="0" smtClean="0">
                          <a:cs typeface="+mn-cs"/>
                        </a:rPr>
                        <a:t>زوجینی که حداقل 2 سال از زندگی مشترك </a:t>
                      </a:r>
                      <a:r>
                        <a:rPr lang="en-US" sz="1400" b="1" dirty="0" smtClean="0">
                          <a:cs typeface="+mn-cs"/>
                        </a:rPr>
                        <a:t> </a:t>
                      </a:r>
                      <a:r>
                        <a:rPr lang="fa-IR" sz="1400" b="1" dirty="0" smtClean="0">
                          <a:cs typeface="+mn-cs"/>
                        </a:rPr>
                        <a:t>آنهاگذشته و فرزند ندارند/ بی فرزند</a:t>
                      </a:r>
                      <a:endParaRPr lang="en-US" sz="1400" b="1" dirty="0"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4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4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4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4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4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واجد شرایط خدمت آموزش/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مشاوره فرزندآوري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202042"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1" dirty="0" smtClean="0">
                          <a:cs typeface="+mn-cs"/>
                        </a:rPr>
                        <a:t>آموزش فرزندآوري، بررسی مجدد پس از سه ماه، در صورت نیاز ارجاع به سطح بالاترآموزش سلامت باروري و جنسی</a:t>
                      </a:r>
                      <a:endParaRPr lang="en-US" sz="1400" b="1" dirty="0"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1" dirty="0" smtClean="0">
                          <a:cs typeface="+mn-cs"/>
                        </a:rPr>
                        <a:t>زوجینی که کمتر از 3 فرزند دارند و سن آخرین فرزندآنها از 24 ماه بیشتر باشد</a:t>
                      </a:r>
                      <a:endParaRPr lang="en-US" sz="1400" b="1" dirty="0"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56402"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1" dirty="0" smtClean="0">
                          <a:cs typeface="+mn-cs"/>
                        </a:rPr>
                        <a:t>ارجاع به پزشک/ مراقب سلامت- ماما به منظور مشاوره فرزند آوري</a:t>
                      </a:r>
                      <a:endParaRPr lang="en-US" sz="1400" b="1" dirty="0"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1" dirty="0" smtClean="0">
                          <a:cs typeface="+mn-cs"/>
                        </a:rPr>
                        <a:t>زنان 35 سال و بالاتر که فرزند ندارند</a:t>
                      </a:r>
                      <a:endParaRPr lang="en-US" sz="1400" b="1" dirty="0"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400" b="1" dirty="0" smtClean="0">
                        <a:cs typeface="+mn-cs"/>
                      </a:endParaRPr>
                    </a:p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400" b="1" dirty="0" smtClean="0">
                        <a:cs typeface="+mn-cs"/>
                      </a:endParaRPr>
                    </a:p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1" dirty="0" smtClean="0">
                          <a:cs typeface="+mn-cs"/>
                        </a:rPr>
                        <a:t>فرزند آوري نامطلوب</a:t>
                      </a:r>
                      <a:endParaRPr lang="en-US" sz="1400" b="1" dirty="0"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56402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ارجاع به پزشک/ مراقب سلامت- ماما به منظور مشاوره فرزندآوري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زوجین تک فرزند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7" name="15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600200" y="6793173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2000"/>
    </mc:Choice>
    <mc:Fallback xmlns="">
      <p:transition spd="slow" advClick="0" advTm="30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32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142852"/>
            <a:ext cx="8572560" cy="6357982"/>
          </a:xfrm>
        </p:spPr>
        <p:txBody>
          <a:bodyPr/>
          <a:lstStyle/>
          <a:p>
            <a:pPr algn="r" rtl="1">
              <a:buNone/>
            </a:pPr>
            <a:r>
              <a:rPr lang="en-US" dirty="0" smtClean="0"/>
              <a:t>        </a:t>
            </a:r>
            <a:r>
              <a:rPr lang="fa-IR" b="1" dirty="0" smtClean="0"/>
              <a:t>طبقه بندي شرایط مراجعه کننده براي فرزندآوري</a:t>
            </a:r>
            <a:endParaRPr lang="en-US" b="1" dirty="0" smtClean="0"/>
          </a:p>
          <a:p>
            <a:pPr algn="r" rtl="1">
              <a:buNone/>
            </a:pPr>
            <a:endParaRPr lang="en-US" b="1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42844" y="857234"/>
          <a:ext cx="8786874" cy="64593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00330"/>
                <a:gridCol w="2428892"/>
                <a:gridCol w="3857652"/>
              </a:tblGrid>
              <a:tr h="522933">
                <a:tc>
                  <a:txBody>
                    <a:bodyPr/>
                    <a:lstStyle/>
                    <a:p>
                      <a:pPr marL="342900" marR="0" indent="-34290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fa-IR" sz="2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اقدام</a:t>
                      </a:r>
                      <a:endParaRPr lang="en-US" sz="2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indent="-34290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fa-IR" sz="2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گروه بندي</a:t>
                      </a:r>
                      <a:endParaRPr lang="en-US" sz="2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indent="-34290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fa-IR" sz="2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وضعیت فعلی</a:t>
                      </a:r>
                      <a:endParaRPr lang="en-US" sz="2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74435">
                <a:tc rowSpan="2">
                  <a:txBody>
                    <a:bodyPr/>
                    <a:lstStyle/>
                    <a:p>
                      <a:pPr marL="342900" marR="0" indent="-34290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fa-IR" sz="20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بر اساس محتواي کتاب سن و ناباروري، مشکلات به تاخیر انداختن تولد اولین فرزند</a:t>
                      </a:r>
                    </a:p>
                    <a:p>
                      <a:pPr marL="342900" marR="0" indent="-34290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fa-IR" sz="20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آموزش داده شود.</a:t>
                      </a:r>
                      <a:endParaRPr lang="en-US" sz="20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342900" marR="0" indent="-34290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lang="en-US" sz="20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marR="0" indent="-34290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lang="fa-IR" sz="20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marR="0" indent="-34290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lang="fa-IR" sz="20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marR="0" indent="-34290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fa-IR" sz="20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فرزندآوري نامطلوب/ واجد </a:t>
                      </a:r>
                      <a:r>
                        <a:rPr lang="en-US" sz="20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fa-IR" sz="20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شرایط</a:t>
                      </a:r>
                      <a:r>
                        <a:rPr lang="en-US" sz="20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fa-IR" sz="20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خدمت آموزش یا مشاوره فرزندآوري</a:t>
                      </a:r>
                      <a:endParaRPr lang="en-US" sz="20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indent="-34290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fa-IR" sz="20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زوجینی که فاقد فرزند می باشند</a:t>
                      </a:r>
                      <a:endParaRPr lang="en-US" sz="20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3606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342900" marR="0" indent="-34290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lang="fa-IR" sz="20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marR="0" indent="-34290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fa-IR" sz="20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داراي یک فرزند بالاي 24 ماه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30259">
                <a:tc rowSpan="2">
                  <a:txBody>
                    <a:bodyPr/>
                    <a:lstStyle/>
                    <a:p>
                      <a:pPr marL="342900" marR="0" indent="-34290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fa-IR" sz="20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بر اساس متن توجیهی مشاوره تک فرزندي، در زمینه پیامدهاي تک فرزندي به وي</a:t>
                      </a:r>
                      <a:r>
                        <a:rPr lang="en-US" sz="20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fa-IR" sz="20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آموزش داده شود.</a:t>
                      </a:r>
                      <a:endParaRPr lang="en-US" sz="20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r"/>
                      <a:endParaRPr lang="fa-I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00807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indent="-34290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fa-IR" sz="20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زوجین با 2 فرزند و تمایل به فرزندآوري ندارند</a:t>
                      </a:r>
                      <a:endParaRPr lang="en-US" sz="20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marR="0" indent="-34290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lang="en-US" sz="20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036957">
                <a:tc rowSpan="2">
                  <a:txBody>
                    <a:bodyPr/>
                    <a:lstStyle/>
                    <a:p>
                      <a:pPr marL="342900" marR="0" indent="-34290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lang="en-US" sz="20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marR="0" indent="-34290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lang="fa-IR" sz="20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marR="0" indent="-34290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fa-IR" sz="20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آموزش سلامت باروري و جنسی</a:t>
                      </a:r>
                      <a:endParaRPr lang="en-US" sz="20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342900" marR="0" indent="-34290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lang="en-US" sz="20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marR="0" indent="-34290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lang="fa-IR" sz="20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marR="0" indent="-34290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fa-IR" sz="20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فرزندآوري مطلوب/ واجد شرایط</a:t>
                      </a:r>
                      <a:r>
                        <a:rPr lang="en-US" sz="20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fa-IR" sz="20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خدمات سلامت باروري و جنسی</a:t>
                      </a:r>
                      <a:endParaRPr lang="en-US" sz="20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indent="-34290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fa-IR" sz="20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زوجینی که حداقل دو سال از زندگی مشترك آن ها گذشته است و فرزند دارند</a:t>
                      </a:r>
                    </a:p>
                    <a:p>
                      <a:pPr marL="342900" marR="0" indent="-34290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lang="en-US" sz="20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77759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indent="-34290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fa-IR" sz="20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زوجینی که حداقل سه فرزند دارند</a:t>
                      </a:r>
                      <a:endParaRPr lang="en-US" sz="20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marR="0" indent="-34290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2" name="16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600200" y="74676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61000"/>
    </mc:Choice>
    <mc:Fallback xmlns="">
      <p:transition spd="slow" advClick="0" advTm="16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919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332656"/>
            <a:ext cx="8884942" cy="5400600"/>
          </a:xfrm>
        </p:spPr>
        <p:txBody>
          <a:bodyPr>
            <a:normAutofit fontScale="55000" lnSpcReduction="20000"/>
          </a:bodyPr>
          <a:lstStyle/>
          <a:p>
            <a:pPr algn="r" rtl="1">
              <a:buNone/>
            </a:pPr>
            <a:endParaRPr lang="fa-IR" sz="4400" b="1" dirty="0" smtClean="0"/>
          </a:p>
          <a:p>
            <a:pPr algn="r" rtl="1">
              <a:buNone/>
            </a:pPr>
            <a:endParaRPr lang="fa-IR" sz="4400" b="1" dirty="0" smtClean="0"/>
          </a:p>
          <a:p>
            <a:pPr algn="r" rtl="1">
              <a:buNone/>
            </a:pPr>
            <a:r>
              <a:rPr lang="fa-IR" sz="11200" b="1" dirty="0" smtClean="0">
                <a:cs typeface="B Yagut" pitchFamily="2" charset="-78"/>
              </a:rPr>
              <a:t>  </a:t>
            </a:r>
            <a:r>
              <a:rPr lang="fa-IR" sz="10900" b="1" dirty="0" smtClean="0">
                <a:cs typeface="B Yagut" pitchFamily="2" charset="-78"/>
              </a:rPr>
              <a:t> </a:t>
            </a:r>
            <a:r>
              <a:rPr lang="fa-IR" sz="5100" b="1" dirty="0" smtClean="0">
                <a:cs typeface="B Yagut" pitchFamily="2" charset="-78"/>
              </a:rPr>
              <a:t>زوجین بی فرزند:</a:t>
            </a:r>
            <a:r>
              <a:rPr lang="en-US" sz="5100" b="1" dirty="0" smtClean="0">
                <a:cs typeface="B Yagut" pitchFamily="2" charset="-78"/>
              </a:rPr>
              <a:t> </a:t>
            </a:r>
            <a:r>
              <a:rPr lang="fa-IR" sz="5100" dirty="0" smtClean="0">
                <a:cs typeface="B Yagut" pitchFamily="2" charset="-78"/>
              </a:rPr>
              <a:t>به زوجینی گفته می شود که علیرغم گذشتن 24 ماه از شروع زندگی مشترك فرزندي نداشته باشند. این زوج ممکن اسـت تمایـل به فرزندآوري داشتـه باشـند و یـا نداشته باشند</a:t>
            </a:r>
            <a:r>
              <a:rPr lang="fa-IR" sz="8000" dirty="0" smtClean="0">
                <a:cs typeface="B Yagut" pitchFamily="2" charset="-78"/>
              </a:rPr>
              <a:t>.</a:t>
            </a:r>
          </a:p>
          <a:p>
            <a:pPr rtl="1">
              <a:buNone/>
            </a:pPr>
            <a:endParaRPr lang="fa-IR" sz="7000" dirty="0" smtClean="0"/>
          </a:p>
          <a:p>
            <a:pPr rtl="1">
              <a:buNone/>
            </a:pPr>
            <a:r>
              <a:rPr lang="fa-IR" sz="11200" b="1" dirty="0" smtClean="0"/>
              <a:t>    </a:t>
            </a:r>
            <a:endParaRPr lang="en-US" sz="11200" b="1" dirty="0" smtClean="0"/>
          </a:p>
          <a:p>
            <a:pPr algn="r" rtl="1">
              <a:buNone/>
            </a:pPr>
            <a:r>
              <a:rPr lang="en-US" sz="11200" b="1" dirty="0" smtClean="0"/>
              <a:t> </a:t>
            </a:r>
          </a:p>
          <a:p>
            <a:pPr algn="r" rtl="1">
              <a:buNone/>
            </a:pPr>
            <a:endParaRPr lang="en-US" sz="11200" b="1" dirty="0" smtClean="0"/>
          </a:p>
          <a:p>
            <a:pPr algn="r" rtl="1">
              <a:buNone/>
            </a:pPr>
            <a:endParaRPr lang="fa-IR" sz="4400" dirty="0" smtClean="0"/>
          </a:p>
        </p:txBody>
      </p:sp>
      <p:pic>
        <p:nvPicPr>
          <p:cNvPr id="3074" name="Picture 2" descr="C:\Users\pc\Desktop\ImageThumbnail1DMIN2HG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71800" y="3212976"/>
            <a:ext cx="3214710" cy="2500330"/>
          </a:xfrm>
          <a:prstGeom prst="rect">
            <a:avLst/>
          </a:prstGeom>
          <a:noFill/>
        </p:spPr>
      </p:pic>
      <p:pic>
        <p:nvPicPr>
          <p:cNvPr id="2" name="17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752600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2000"/>
    </mc:Choice>
    <mc:Fallback xmlns="">
      <p:transition spd="slow" advClick="0" advTm="3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97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14290"/>
            <a:ext cx="8572560" cy="6429420"/>
          </a:xfrm>
        </p:spPr>
        <p:txBody>
          <a:bodyPr>
            <a:normAutofit lnSpcReduction="10000"/>
          </a:bodyPr>
          <a:lstStyle/>
          <a:p>
            <a:pPr marL="742950" indent="-742950" algn="r" rtl="1">
              <a:buFont typeface="Wingdings" pitchFamily="2" charset="2"/>
              <a:buChar char="ü"/>
            </a:pPr>
            <a:endParaRPr lang="fa-IR" sz="2800" dirty="0" smtClean="0"/>
          </a:p>
          <a:p>
            <a:pPr marL="0" indent="0" algn="r" rtl="1">
              <a:buNone/>
            </a:pPr>
            <a:r>
              <a:rPr lang="fa-IR" b="1" dirty="0">
                <a:cs typeface="B Yagut" pitchFamily="2" charset="-78"/>
              </a:rPr>
              <a:t>خانم هـایی که تولـد فرزنـد را بـه تاخیر مـی انـدازند:</a:t>
            </a:r>
          </a:p>
          <a:p>
            <a:pPr marL="742950" indent="-742950" algn="r" rtl="1">
              <a:buFont typeface="Wingdings" pitchFamily="2" charset="2"/>
              <a:buChar char="ü"/>
            </a:pPr>
            <a:r>
              <a:rPr lang="fa-IR" sz="2800" dirty="0">
                <a:cs typeface="B Yagut" pitchFamily="2" charset="-78"/>
              </a:rPr>
              <a:t>در خطـر نـابـاروري هـسـتنـد و تـوان بـاروري در خـانـم هـا از سن 35 سالگی به طور مشخصی کاهش پیدا می کند </a:t>
            </a:r>
            <a:r>
              <a:rPr lang="fa-IR" sz="2800" dirty="0" smtClean="0">
                <a:cs typeface="B Yagut" pitchFamily="2" charset="-78"/>
              </a:rPr>
              <a:t>.</a:t>
            </a:r>
          </a:p>
          <a:p>
            <a:pPr marL="742950" indent="-742950" algn="r" rtl="1">
              <a:buFont typeface="Wingdings" pitchFamily="2" charset="2"/>
              <a:buChar char="ü"/>
            </a:pPr>
            <a:endParaRPr lang="fa-IR" sz="2800" dirty="0">
              <a:cs typeface="B Yagut" pitchFamily="2" charset="-78"/>
            </a:endParaRPr>
          </a:p>
          <a:p>
            <a:pPr marL="742950" indent="-742950" algn="r" rtl="1">
              <a:buFont typeface="Wingdings" pitchFamily="2" charset="2"/>
              <a:buChar char="ü"/>
            </a:pPr>
            <a:r>
              <a:rPr lang="fa-IR" sz="2800" dirty="0" smtClean="0">
                <a:cs typeface="B Yagut" pitchFamily="2" charset="-78"/>
              </a:rPr>
              <a:t>با افزایش سن آقایان کیفیت نطفه مرد و توان باروري کاهش و خطر اختلالات ژنتیکی افزایش می یابد.</a:t>
            </a:r>
          </a:p>
          <a:p>
            <a:pPr marL="742950" indent="-742950" algn="r" rtl="1">
              <a:buFont typeface="Wingdings" pitchFamily="2" charset="2"/>
              <a:buChar char="ü"/>
            </a:pPr>
            <a:endParaRPr lang="fa-IR" sz="2800" dirty="0" smtClean="0">
              <a:cs typeface="B Yagut" pitchFamily="2" charset="-78"/>
            </a:endParaRPr>
          </a:p>
          <a:p>
            <a:pPr marL="742950" indent="-742950" algn="r" rtl="1">
              <a:buFont typeface="Wingdings" pitchFamily="2" charset="2"/>
              <a:buChar char="ü"/>
            </a:pPr>
            <a:r>
              <a:rPr lang="fa-IR" sz="2800" dirty="0" smtClean="0">
                <a:cs typeface="B Yagut" pitchFamily="2" charset="-78"/>
              </a:rPr>
              <a:t>تاخیـر در فرزندآوري با عوارض بارداري و زایمـان همراه است .</a:t>
            </a:r>
          </a:p>
          <a:p>
            <a:pPr marL="742950" indent="-742950" algn="r" rtl="1">
              <a:buFont typeface="Wingdings" pitchFamily="2" charset="2"/>
              <a:buChar char="ü"/>
            </a:pPr>
            <a:endParaRPr lang="fa-IR" sz="2800" dirty="0" smtClean="0">
              <a:cs typeface="B Yagut" pitchFamily="2" charset="-78"/>
            </a:endParaRPr>
          </a:p>
          <a:p>
            <a:pPr marL="742950" indent="-742950" algn="r" rtl="1">
              <a:buFont typeface="Wingdings" pitchFamily="2" charset="2"/>
              <a:buChar char="ü"/>
            </a:pPr>
            <a:r>
              <a:rPr lang="fa-IR" sz="2800" dirty="0" smtClean="0">
                <a:cs typeface="B Yagut" pitchFamily="2" charset="-78"/>
              </a:rPr>
              <a:t>هر فردي که در سنین باروري است بایستی در زمینه عوارض بارداري ناشی از بالارفتن سن آگاه باشد تا آگـاهانه در زمینـه زمان فرزند آوري تصمیم بگیرد</a:t>
            </a:r>
            <a:r>
              <a:rPr lang="fa-IR" dirty="0" smtClean="0">
                <a:cs typeface="B Yagut" pitchFamily="2" charset="-78"/>
              </a:rPr>
              <a:t>.</a:t>
            </a:r>
          </a:p>
          <a:p>
            <a:pPr marL="742950" indent="-742950" algn="r" rtl="1">
              <a:buNone/>
            </a:pPr>
            <a:endParaRPr lang="fa-IR" dirty="0" smtClean="0"/>
          </a:p>
          <a:p>
            <a:pPr marL="514350" indent="-514350" algn="r">
              <a:buFont typeface="+mj-lt"/>
              <a:buAutoNum type="arabicParenR" startAt="3"/>
            </a:pPr>
            <a:endParaRPr lang="en-US" dirty="0"/>
          </a:p>
        </p:txBody>
      </p:sp>
      <p:pic>
        <p:nvPicPr>
          <p:cNvPr id="2" name="18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447800" y="6806821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0"/>
    </mc:Choice>
    <mc:Fallback xmlns="">
      <p:transition spd="slow" advClick="0" advTm="5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85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6572272"/>
          </a:xfrm>
        </p:spPr>
        <p:txBody>
          <a:bodyPr>
            <a:normAutofit fontScale="85000" lnSpcReduction="20000"/>
          </a:bodyPr>
          <a:lstStyle/>
          <a:p>
            <a:pPr algn="r" rtl="1">
              <a:buNone/>
            </a:pPr>
            <a:endParaRPr lang="fa-IR" b="1" dirty="0" smtClean="0"/>
          </a:p>
          <a:p>
            <a:pPr algn="r" rtl="1">
              <a:buNone/>
            </a:pPr>
            <a:r>
              <a:rPr lang="fa-IR" b="1" dirty="0" smtClean="0">
                <a:cs typeface="B Yagut" pitchFamily="2" charset="-78"/>
              </a:rPr>
              <a:t>      </a:t>
            </a:r>
            <a:r>
              <a:rPr lang="fa-IR" sz="3300" b="1" dirty="0">
                <a:cs typeface="B Yagut" pitchFamily="2" charset="-78"/>
              </a:rPr>
              <a:t>تک فرزند: </a:t>
            </a:r>
            <a:r>
              <a:rPr lang="fa-IR" sz="3300" dirty="0">
                <a:cs typeface="B Yagut" pitchFamily="2" charset="-78"/>
              </a:rPr>
              <a:t>به زوجینی تک فرزند اطلاق می شود که داراي یک فرزند بیـش از 24 ماه باشـند. این  زوج ممـکن است تمایـل به داشتن تنـها همـین یک فرزند را داشته باشند.</a:t>
            </a:r>
          </a:p>
          <a:p>
            <a:pPr>
              <a:buNone/>
            </a:pPr>
            <a:r>
              <a:rPr lang="fa-IR" sz="3300" dirty="0"/>
              <a:t>   </a:t>
            </a:r>
          </a:p>
          <a:p>
            <a:pPr algn="r">
              <a:buNone/>
            </a:pPr>
            <a:endParaRPr lang="en-US" sz="5800" b="1" dirty="0" smtClean="0"/>
          </a:p>
          <a:p>
            <a:pPr algn="r">
              <a:buNone/>
            </a:pPr>
            <a:r>
              <a:rPr lang="fa-IR" sz="5800" b="1" dirty="0" smtClean="0"/>
              <a:t>     </a:t>
            </a:r>
            <a:endParaRPr lang="en-US" sz="5800" b="1" dirty="0" smtClean="0"/>
          </a:p>
          <a:p>
            <a:pPr algn="r" rtl="1">
              <a:buNone/>
            </a:pPr>
            <a:r>
              <a:rPr lang="fa-IR" sz="3300" b="1" dirty="0">
                <a:cs typeface="B Yagut" pitchFamily="2" charset="-78"/>
              </a:rPr>
              <a:t>برخـی از تصورات ممـکن دربـاره فـواید تک </a:t>
            </a:r>
            <a:r>
              <a:rPr lang="fa-IR" sz="3300" b="1" dirty="0" smtClean="0">
                <a:cs typeface="B Yagut" pitchFamily="2" charset="-78"/>
              </a:rPr>
              <a:t>فرزنـدي</a:t>
            </a:r>
            <a:endParaRPr lang="fa-IR" sz="4500" dirty="0" smtClean="0">
              <a:cs typeface="B Yagut" pitchFamily="2" charset="-78"/>
            </a:endParaRPr>
          </a:p>
          <a:p>
            <a:pPr algn="r">
              <a:buNone/>
            </a:pPr>
            <a:r>
              <a:rPr lang="fa-IR" sz="3000" dirty="0">
                <a:cs typeface="B Yagut" pitchFamily="2" charset="-78"/>
              </a:rPr>
              <a:t>صمیمیت والـدین با تک فرزند ، اعتماد به نفـس بالاتـر ، امکانات رفاهی بیشتر و...)اگر چه بـه ظاهـر مـی تواننـد محاسن تک </a:t>
            </a:r>
            <a:r>
              <a:rPr lang="fa-IR" sz="3000" dirty="0" smtClean="0">
                <a:cs typeface="B Yagut" pitchFamily="2" charset="-78"/>
              </a:rPr>
              <a:t>فرزنــــــــدي </a:t>
            </a:r>
            <a:r>
              <a:rPr lang="fa-IR" sz="3000" dirty="0">
                <a:cs typeface="B Yagut" pitchFamily="2" charset="-78"/>
              </a:rPr>
              <a:t>تصـور شونـد، امـا در </a:t>
            </a:r>
            <a:r>
              <a:rPr lang="fa-IR" sz="3000" dirty="0" smtClean="0">
                <a:cs typeface="B Yagut" pitchFamily="2" charset="-78"/>
              </a:rPr>
              <a:t>حقیقـت </a:t>
            </a:r>
            <a:r>
              <a:rPr lang="fa-IR" sz="3000" dirty="0">
                <a:cs typeface="B Yagut" pitchFamily="2" charset="-78"/>
              </a:rPr>
              <a:t>جـزو </a:t>
            </a:r>
            <a:r>
              <a:rPr lang="fa-IR" sz="3000" dirty="0" smtClean="0">
                <a:cs typeface="B Yagut" pitchFamily="2" charset="-78"/>
              </a:rPr>
              <a:t>معــــایـب </a:t>
            </a:r>
            <a:r>
              <a:rPr lang="fa-IR" sz="3000" dirty="0">
                <a:cs typeface="B Yagut" pitchFamily="2" charset="-78"/>
              </a:rPr>
              <a:t>هستنـد. زیـرا </a:t>
            </a:r>
            <a:r>
              <a:rPr lang="fa-IR" sz="3000" dirty="0" smtClean="0">
                <a:cs typeface="B Yagut" pitchFamily="2" charset="-78"/>
              </a:rPr>
              <a:t>معمـــــــولا </a:t>
            </a:r>
            <a:r>
              <a:rPr lang="fa-IR" sz="3000" dirty="0">
                <a:cs typeface="B Yagut" pitchFamily="2" charset="-78"/>
              </a:rPr>
              <a:t>ایـن کـودکان بـدون رقابـت با خواهـر/ بـرادر و بـدون </a:t>
            </a:r>
            <a:r>
              <a:rPr lang="fa-IR" sz="3000" dirty="0" smtClean="0">
                <a:cs typeface="B Yagut" pitchFamily="2" charset="-78"/>
              </a:rPr>
              <a:t>زحـمـت </a:t>
            </a:r>
            <a:r>
              <a:rPr lang="fa-IR" sz="3000" dirty="0">
                <a:cs typeface="B Yagut" pitchFamily="2" charset="-78"/>
              </a:rPr>
              <a:t>به </a:t>
            </a:r>
            <a:r>
              <a:rPr lang="fa-IR" sz="3000" dirty="0" smtClean="0">
                <a:cs typeface="B Yagut" pitchFamily="2" charset="-78"/>
              </a:rPr>
              <a:t>خواستــه </a:t>
            </a:r>
            <a:r>
              <a:rPr lang="fa-IR" sz="3000" dirty="0">
                <a:cs typeface="B Yagut" pitchFamily="2" charset="-78"/>
              </a:rPr>
              <a:t>هـاي  خـود می </a:t>
            </a:r>
            <a:r>
              <a:rPr lang="fa-IR" sz="3000" dirty="0" smtClean="0">
                <a:cs typeface="B Yagut" pitchFamily="2" charset="-78"/>
              </a:rPr>
              <a:t>رسـنــــدو زمـانـــــــــی </a:t>
            </a:r>
            <a:r>
              <a:rPr lang="fa-IR" sz="3000" dirty="0">
                <a:cs typeface="B Yagut" pitchFamily="2" charset="-78"/>
              </a:rPr>
              <a:t>که در </a:t>
            </a:r>
            <a:r>
              <a:rPr lang="fa-IR" sz="3000" dirty="0" smtClean="0">
                <a:cs typeface="B Yagut" pitchFamily="2" charset="-78"/>
              </a:rPr>
              <a:t>کشاکـــــش زنـــــدگـی باناکامی روبـرو </a:t>
            </a:r>
            <a:r>
              <a:rPr lang="fa-IR" sz="3000" dirty="0">
                <a:cs typeface="B Yagut" pitchFamily="2" charset="-78"/>
              </a:rPr>
              <a:t>می شـونـد آسـیب پـذیري بیشتري خواهند داشت</a:t>
            </a:r>
            <a:r>
              <a:rPr lang="fa-IR" sz="3900" dirty="0">
                <a:cs typeface="B Yagut" pitchFamily="2" charset="-78"/>
              </a:rPr>
              <a:t>. </a:t>
            </a:r>
            <a:r>
              <a:rPr lang="fa-IR" sz="4300" dirty="0" smtClean="0">
                <a:cs typeface="B Yagut" pitchFamily="2" charset="-78"/>
              </a:rPr>
              <a:t>   </a:t>
            </a:r>
            <a:endParaRPr lang="fa-IR" sz="5800" dirty="0" smtClean="0">
              <a:cs typeface="B Yagut" pitchFamily="2" charset="-78"/>
            </a:endParaRPr>
          </a:p>
        </p:txBody>
      </p:sp>
      <p:pic>
        <p:nvPicPr>
          <p:cNvPr id="1030" name="Picture 6" descr="C:\Users\pc\Desktop\ImageThumbnailFKC5ZA0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1295400"/>
            <a:ext cx="3643441" cy="2119313"/>
          </a:xfrm>
          <a:prstGeom prst="rect">
            <a:avLst/>
          </a:prstGeom>
          <a:noFill/>
        </p:spPr>
      </p:pic>
      <p:pic>
        <p:nvPicPr>
          <p:cNvPr id="2" name="19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990600" y="65532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3000"/>
    </mc:Choice>
    <mc:Fallback xmlns="">
      <p:transition spd="slow" advClick="0" advTm="7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44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915816" y="260648"/>
            <a:ext cx="2857520" cy="767578"/>
          </a:xfrm>
        </p:spPr>
        <p:txBody>
          <a:bodyPr>
            <a:normAutofit/>
          </a:bodyPr>
          <a:lstStyle/>
          <a:p>
            <a:pPr algn="r">
              <a:spcBef>
                <a:spcPct val="20000"/>
              </a:spcBef>
            </a:pPr>
            <a:r>
              <a:rPr lang="en-US" sz="3600" dirty="0" smtClean="0">
                <a:latin typeface="B Yagut"/>
                <a:ea typeface="+mn-ea"/>
                <a:cs typeface="2  Yagut" pitchFamily="2" charset="-78"/>
              </a:rPr>
              <a:t>  </a:t>
            </a:r>
            <a:r>
              <a:rPr lang="fa-IR" sz="3600" dirty="0" smtClean="0">
                <a:latin typeface="B Yagut"/>
                <a:ea typeface="+mn-ea"/>
                <a:cs typeface="2  Yagut" pitchFamily="2" charset="-78"/>
              </a:rPr>
              <a:t>      مشخصات سند</a:t>
            </a:r>
            <a:endParaRPr lang="fa-IR" sz="3600" dirty="0">
              <a:latin typeface="B Yagut"/>
              <a:ea typeface="+mn-ea"/>
              <a:cs typeface="2  Yagut" pitchFamily="2" charset="-78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575050" y="273050"/>
            <a:ext cx="5211792" cy="5853113"/>
          </a:xfrm>
        </p:spPr>
        <p:txBody>
          <a:bodyPr>
            <a:normAutofit/>
          </a:bodyPr>
          <a:lstStyle/>
          <a:p>
            <a:pPr marL="0" indent="0" algn="r">
              <a:buNone/>
            </a:pPr>
            <a:endParaRPr lang="en-US" sz="2800" dirty="0" smtClean="0"/>
          </a:p>
          <a:p>
            <a:pPr marL="0" indent="0" algn="r">
              <a:buNone/>
            </a:pPr>
            <a:r>
              <a:rPr lang="fa-IR" sz="2800" dirty="0" smtClean="0">
                <a:latin typeface="B Yagut"/>
                <a:cs typeface="B Yagut" pitchFamily="2" charset="-78"/>
              </a:rPr>
              <a:t>مشخصات بسته آموزشی</a:t>
            </a:r>
          </a:p>
          <a:p>
            <a:pPr marL="0" indent="0" algn="r">
              <a:buNone/>
            </a:pPr>
            <a:endParaRPr lang="fa-IR" sz="2800" dirty="0" smtClean="0"/>
          </a:p>
          <a:p>
            <a:pPr marL="0" indent="0" algn="r">
              <a:buNone/>
            </a:pPr>
            <a:r>
              <a:rPr lang="fa-IR" sz="2400" dirty="0" smtClean="0">
                <a:latin typeface="B Yagut"/>
              </a:rPr>
              <a:t>حیطه درس:سلامت باروری</a:t>
            </a:r>
          </a:p>
          <a:p>
            <a:pPr marL="0" indent="0" algn="r">
              <a:buNone/>
            </a:pPr>
            <a:endParaRPr lang="fa-IR" sz="2400" dirty="0" smtClean="0"/>
          </a:p>
          <a:p>
            <a:pPr marL="0" indent="0" algn="r">
              <a:buNone/>
            </a:pPr>
            <a:r>
              <a:rPr lang="fa-IR" sz="2400" dirty="0" smtClean="0">
                <a:latin typeface="B Yagut"/>
              </a:rPr>
              <a:t>تاریخ آخرین بازنگری:15 تیر1399</a:t>
            </a:r>
          </a:p>
          <a:p>
            <a:pPr marL="0" indent="0" algn="r">
              <a:buNone/>
            </a:pPr>
            <a:endParaRPr lang="fa-IR" sz="2400" dirty="0" smtClean="0"/>
          </a:p>
          <a:p>
            <a:pPr marL="0" indent="0" algn="r">
              <a:buNone/>
            </a:pPr>
            <a:r>
              <a:rPr lang="fa-IR" sz="2400" smtClean="0"/>
              <a:t>نوبت تهیه:2</a:t>
            </a:r>
            <a:endParaRPr lang="fa-IR" sz="2400" dirty="0" smtClean="0"/>
          </a:p>
          <a:p>
            <a:pPr marL="0" indent="0" algn="r">
              <a:buNone/>
            </a:pPr>
            <a:endParaRPr lang="fa-IR" sz="2400" dirty="0" smtClean="0"/>
          </a:p>
          <a:p>
            <a:pPr marL="0" indent="0" algn="r">
              <a:buNone/>
            </a:pPr>
            <a:r>
              <a:rPr lang="fa-IR" sz="2400" dirty="0" smtClean="0"/>
              <a:t>نام فایل</a:t>
            </a:r>
            <a:r>
              <a:rPr lang="en-US" sz="2400" dirty="0" smtClean="0"/>
              <a:t>:SB-moshavereh-ba-khanevadeh-baray-salamat-barvary-va-tedad-farzandan-edi2</a:t>
            </a:r>
            <a:endParaRPr lang="fa-IR" sz="2400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>
          <a:xfrm>
            <a:off x="285720" y="328464"/>
            <a:ext cx="3448080" cy="6453336"/>
          </a:xfrm>
        </p:spPr>
        <p:txBody>
          <a:bodyPr>
            <a:normAutofit fontScale="47500" lnSpcReduction="20000"/>
          </a:bodyPr>
          <a:lstStyle/>
          <a:p>
            <a:pPr algn="ctr"/>
            <a:endParaRPr lang="fa-IR" sz="4000" dirty="0"/>
          </a:p>
          <a:p>
            <a:pPr algn="ctr"/>
            <a:endParaRPr lang="fa-IR" sz="4000" dirty="0" smtClean="0">
              <a:cs typeface="B Yagut" pitchFamily="2" charset="-78"/>
            </a:endParaRPr>
          </a:p>
          <a:p>
            <a:pPr algn="ctr"/>
            <a:r>
              <a:rPr lang="fa-IR" sz="5900" dirty="0" smtClean="0">
                <a:cs typeface="B Yagut" pitchFamily="2" charset="-78"/>
              </a:rPr>
              <a:t>مشخصات مدرس</a:t>
            </a:r>
          </a:p>
          <a:p>
            <a:endParaRPr lang="fa-IR" dirty="0"/>
          </a:p>
          <a:p>
            <a:endParaRPr lang="fa-IR" dirty="0" smtClean="0"/>
          </a:p>
          <a:p>
            <a:endParaRPr lang="fa-IR" dirty="0"/>
          </a:p>
          <a:p>
            <a:pPr algn="ctr"/>
            <a:endParaRPr lang="fa-IR" sz="3200" dirty="0" smtClean="0">
              <a:latin typeface="B Yagut"/>
            </a:endParaRPr>
          </a:p>
          <a:p>
            <a:pPr algn="ctr"/>
            <a:endParaRPr lang="fa-IR" sz="3200" dirty="0" smtClean="0">
              <a:latin typeface="B Yagut"/>
            </a:endParaRPr>
          </a:p>
          <a:p>
            <a:pPr algn="ctr"/>
            <a:endParaRPr lang="en-US" sz="3200" dirty="0" smtClean="0">
              <a:latin typeface="B Yagut"/>
            </a:endParaRPr>
          </a:p>
          <a:p>
            <a:pPr algn="ctr"/>
            <a:endParaRPr lang="en-US" sz="3200" dirty="0" smtClean="0">
              <a:latin typeface="B Yagut"/>
            </a:endParaRPr>
          </a:p>
          <a:p>
            <a:pPr algn="ctr"/>
            <a:endParaRPr lang="en-US" sz="3200" dirty="0" smtClean="0">
              <a:latin typeface="B Yagut"/>
            </a:endParaRPr>
          </a:p>
          <a:p>
            <a:pPr algn="ctr"/>
            <a:endParaRPr lang="en-US" sz="3200" dirty="0" smtClean="0">
              <a:latin typeface="B Yagut"/>
            </a:endParaRPr>
          </a:p>
          <a:p>
            <a:pPr algn="ctr"/>
            <a:r>
              <a:rPr lang="fa-IR" sz="3200" dirty="0" smtClean="0">
                <a:latin typeface="B Yagut"/>
              </a:rPr>
              <a:t>  </a:t>
            </a:r>
          </a:p>
          <a:p>
            <a:pPr algn="ctr"/>
            <a:endParaRPr lang="fa-IR" sz="3300" dirty="0" smtClean="0">
              <a:latin typeface="B Yagut"/>
            </a:endParaRPr>
          </a:p>
          <a:p>
            <a:pPr algn="ctr"/>
            <a:r>
              <a:rPr lang="fa-IR" sz="5100" dirty="0" smtClean="0">
                <a:latin typeface="B Yagut"/>
                <a:cs typeface="B Yagut" pitchFamily="2" charset="-78"/>
              </a:rPr>
              <a:t> اعظم درویشی </a:t>
            </a:r>
          </a:p>
          <a:p>
            <a:pPr algn="ctr"/>
            <a:endParaRPr lang="fa-IR" sz="2800" dirty="0" smtClean="0">
              <a:latin typeface="B Yagut"/>
            </a:endParaRPr>
          </a:p>
          <a:p>
            <a:pPr algn="ctr"/>
            <a:r>
              <a:rPr lang="fa-IR" sz="5100" dirty="0" smtClean="0">
                <a:latin typeface="B Yagut"/>
                <a:cs typeface="B Yagut" pitchFamily="2" charset="-78"/>
              </a:rPr>
              <a:t>کارشناس بهداشت عمومی</a:t>
            </a:r>
          </a:p>
          <a:p>
            <a:pPr algn="ctr"/>
            <a:endParaRPr lang="fa-IR" sz="2800" dirty="0" smtClean="0">
              <a:latin typeface="B Yagut"/>
            </a:endParaRPr>
          </a:p>
          <a:p>
            <a:pPr algn="ctr"/>
            <a:r>
              <a:rPr lang="fa-IR" sz="4200" dirty="0" smtClean="0">
                <a:latin typeface="B Yagut"/>
                <a:cs typeface="B Yagut" pitchFamily="2" charset="-78"/>
              </a:rPr>
              <a:t>مربی بهداشت خانواده </a:t>
            </a:r>
          </a:p>
          <a:p>
            <a:pPr algn="ctr"/>
            <a:r>
              <a:rPr lang="fa-IR" sz="3600" dirty="0" smtClean="0">
                <a:latin typeface="B Yagut"/>
                <a:cs typeface="B Yagut" pitchFamily="2" charset="-78"/>
              </a:rPr>
              <a:t> </a:t>
            </a:r>
            <a:r>
              <a:rPr lang="fa-IR" sz="3800" dirty="0" smtClean="0">
                <a:latin typeface="B Yagut"/>
                <a:cs typeface="B Yagut" pitchFamily="2" charset="-78"/>
              </a:rPr>
              <a:t>مرکز آموزش بهورزی شهرستان گرگان</a:t>
            </a:r>
          </a:p>
          <a:p>
            <a:pPr algn="ctr"/>
            <a:endParaRPr lang="fa-IR" sz="2900" dirty="0" smtClean="0">
              <a:latin typeface="B Yagut"/>
            </a:endParaRPr>
          </a:p>
          <a:p>
            <a:pPr algn="ctr"/>
            <a:r>
              <a:rPr lang="fa-IR" sz="4200" dirty="0" smtClean="0">
                <a:latin typeface="B Yagut"/>
                <a:cs typeface="B Yagut" pitchFamily="2" charset="-78"/>
              </a:rPr>
              <a:t>دانشگاه علوم پزشکی و خدمات بهداشتی درمانی گلستان</a:t>
            </a:r>
            <a:endParaRPr lang="fa-IR" sz="4200" dirty="0">
              <a:latin typeface="B Yagut"/>
              <a:cs typeface="B Yagut" pitchFamily="2" charset="-78"/>
            </a:endParaRPr>
          </a:p>
        </p:txBody>
      </p:sp>
      <p:pic>
        <p:nvPicPr>
          <p:cNvPr id="1029" name="Picture 5" descr="C:\Users\sharp\Desktop\عکس اعظم 001.jpg"/>
          <p:cNvPicPr>
            <a:picLocks noChangeAspect="1" noChangeArrowheads="1"/>
          </p:cNvPicPr>
          <p:nvPr/>
        </p:nvPicPr>
        <p:blipFill>
          <a:blip r:embed="rId5" cstate="print"/>
          <a:srcRect l="23469" t="4500" r="31121" b="59555"/>
          <a:stretch>
            <a:fillRect/>
          </a:stretch>
        </p:blipFill>
        <p:spPr bwMode="auto">
          <a:xfrm>
            <a:off x="171734" y="1447800"/>
            <a:ext cx="2921114" cy="1905000"/>
          </a:xfrm>
          <a:prstGeom prst="rect">
            <a:avLst/>
          </a:prstGeom>
          <a:noFill/>
        </p:spPr>
      </p:pic>
      <p:pic>
        <p:nvPicPr>
          <p:cNvPr id="3" name="02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9906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898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6000"/>
    </mc:Choice>
    <mc:Fallback xmlns="">
      <p:transition spd="slow" advClick="0" advTm="2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26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14290"/>
            <a:ext cx="9001156" cy="6500858"/>
          </a:xfrm>
        </p:spPr>
        <p:txBody>
          <a:bodyPr>
            <a:normAutofit fontScale="62500" lnSpcReduction="20000"/>
          </a:bodyPr>
          <a:lstStyle/>
          <a:p>
            <a:pPr algn="r" rtl="1">
              <a:buNone/>
            </a:pPr>
            <a:r>
              <a:rPr lang="fa-IR" sz="3800" b="1" dirty="0" smtClean="0">
                <a:cs typeface="B Yagut" pitchFamily="2" charset="-78"/>
              </a:rPr>
              <a:t>     نکات مورد توجه در زمینه آموزش براي تولد فرزند دوم به بعد:</a:t>
            </a:r>
          </a:p>
          <a:p>
            <a:pPr algn="r" rtl="1">
              <a:buNone/>
            </a:pPr>
            <a:r>
              <a:rPr lang="fa-IR" dirty="0" smtClean="0"/>
              <a:t>     </a:t>
            </a:r>
            <a:r>
              <a:rPr lang="fa-IR" sz="3800" dirty="0" smtClean="0">
                <a:cs typeface="B Yagut" pitchFamily="2" charset="-78"/>
              </a:rPr>
              <a:t>زوجینی که داراي حداقل دو فرزند می باشند، در صورت تمایل  به داشتن فرزند دیگر بهترین زمان فاصله بین فرزندان 2 سال است .</a:t>
            </a:r>
            <a:endParaRPr lang="en-US" sz="3800" dirty="0" smtClean="0">
              <a:cs typeface="B Yagut" pitchFamily="2" charset="-78"/>
            </a:endParaRPr>
          </a:p>
          <a:p>
            <a:pPr rtl="1">
              <a:buNone/>
            </a:pPr>
            <a:endParaRPr lang="en-US" sz="3800" dirty="0" smtClean="0">
              <a:cs typeface="B Yagut" pitchFamily="2" charset="-78"/>
            </a:endParaRPr>
          </a:p>
          <a:p>
            <a:pPr algn="r" rtl="1">
              <a:buNone/>
            </a:pPr>
            <a:r>
              <a:rPr lang="fa-IR" sz="3600" b="1" dirty="0" smtClean="0"/>
              <a:t>    </a:t>
            </a:r>
            <a:endParaRPr lang="en-US" sz="3600" b="1" dirty="0" smtClean="0"/>
          </a:p>
          <a:p>
            <a:pPr algn="r" rtl="1">
              <a:buNone/>
            </a:pPr>
            <a:endParaRPr lang="en-US" sz="3600" b="1" dirty="0" smtClean="0"/>
          </a:p>
          <a:p>
            <a:pPr algn="r" rtl="1">
              <a:buNone/>
            </a:pPr>
            <a:endParaRPr lang="en-US" sz="3600" b="1" dirty="0" smtClean="0"/>
          </a:p>
          <a:p>
            <a:pPr algn="r" rtl="1">
              <a:buNone/>
            </a:pPr>
            <a:endParaRPr lang="en-US" sz="3600" b="1" dirty="0" smtClean="0"/>
          </a:p>
          <a:p>
            <a:pPr algn="r" rtl="1">
              <a:buNone/>
            </a:pPr>
            <a:endParaRPr lang="en-US" sz="3600" b="1" dirty="0" smtClean="0"/>
          </a:p>
          <a:p>
            <a:pPr algn="r" rtl="1">
              <a:buNone/>
            </a:pPr>
            <a:endParaRPr lang="fa-IR" sz="3600" b="1" dirty="0" smtClean="0"/>
          </a:p>
          <a:p>
            <a:pPr algn="r" rtl="1">
              <a:buNone/>
            </a:pPr>
            <a:r>
              <a:rPr lang="fa-IR" sz="3300" b="1" dirty="0" smtClean="0">
                <a:cs typeface="B Yagut" pitchFamily="2" charset="-78"/>
              </a:rPr>
              <a:t>    عوارض </a:t>
            </a:r>
            <a:r>
              <a:rPr lang="fa-IR" sz="3300" b="1" dirty="0">
                <a:cs typeface="B Yagut" pitchFamily="2" charset="-78"/>
              </a:rPr>
              <a:t>ناشی از تاخیر در به دنیا </a:t>
            </a:r>
            <a:r>
              <a:rPr lang="fa-IR" sz="3300" b="1" dirty="0" smtClean="0">
                <a:cs typeface="B Yagut" pitchFamily="2" charset="-78"/>
              </a:rPr>
              <a:t>آوردن </a:t>
            </a:r>
            <a:r>
              <a:rPr lang="fa-IR" sz="3300" b="1" dirty="0">
                <a:cs typeface="B Yagut" pitchFamily="2" charset="-78"/>
              </a:rPr>
              <a:t>فرزندان بعدي:</a:t>
            </a:r>
          </a:p>
          <a:p>
            <a:pPr algn="r" rtl="1">
              <a:buFont typeface="Wingdings" pitchFamily="2" charset="2"/>
              <a:buChar char="q"/>
            </a:pPr>
            <a:r>
              <a:rPr lang="fa-IR" sz="3300" dirty="0" smtClean="0">
                <a:cs typeface="B Yagut" pitchFamily="2" charset="-78"/>
              </a:rPr>
              <a:t>  احتمال </a:t>
            </a:r>
            <a:r>
              <a:rPr lang="fa-IR" sz="3300" dirty="0">
                <a:cs typeface="B Yagut" pitchFamily="2" charset="-78"/>
              </a:rPr>
              <a:t>ناباروري ثانویه با افزایش سن ،به دلیل:</a:t>
            </a:r>
          </a:p>
          <a:p>
            <a:pPr algn="r" rtl="1">
              <a:buFont typeface="Wingdings" pitchFamily="2" charset="2"/>
              <a:buChar char="ü"/>
            </a:pPr>
            <a:r>
              <a:rPr lang="fa-IR" sz="3300" dirty="0"/>
              <a:t>  </a:t>
            </a:r>
            <a:r>
              <a:rPr lang="fa-IR" sz="3300" dirty="0" smtClean="0"/>
              <a:t>   </a:t>
            </a:r>
            <a:r>
              <a:rPr lang="fa-IR" sz="3300" dirty="0" smtClean="0">
                <a:cs typeface="B Yagut" pitchFamily="2" charset="-78"/>
              </a:rPr>
              <a:t>افزایش </a:t>
            </a:r>
            <a:r>
              <a:rPr lang="fa-IR" sz="3300" dirty="0">
                <a:cs typeface="B Yagut" pitchFamily="2" charset="-78"/>
              </a:rPr>
              <a:t>سن و کاهش ذخیره تخمدانی </a:t>
            </a:r>
            <a:endParaRPr lang="en-US" sz="3300" dirty="0">
              <a:cs typeface="B Yagut" pitchFamily="2" charset="-78"/>
            </a:endParaRPr>
          </a:p>
          <a:p>
            <a:pPr algn="r" rtl="1">
              <a:buFont typeface="Wingdings" pitchFamily="2" charset="2"/>
              <a:buChar char="ü"/>
            </a:pPr>
            <a:r>
              <a:rPr lang="fa-IR" sz="3300" dirty="0">
                <a:cs typeface="B Yagut" pitchFamily="2" charset="-78"/>
              </a:rPr>
              <a:t> </a:t>
            </a:r>
            <a:r>
              <a:rPr lang="fa-IR" sz="3300" dirty="0" smtClean="0">
                <a:cs typeface="B Yagut" pitchFamily="2" charset="-78"/>
              </a:rPr>
              <a:t>   </a:t>
            </a:r>
            <a:r>
              <a:rPr lang="fa-IR" sz="3300" dirty="0">
                <a:cs typeface="B Yagut" pitchFamily="2" charset="-78"/>
              </a:rPr>
              <a:t>اختلالات تخمک گذاري : مثل تخمدان پلی کیستیک</a:t>
            </a:r>
          </a:p>
          <a:p>
            <a:pPr algn="r" rtl="1">
              <a:buFont typeface="Wingdings" pitchFamily="2" charset="2"/>
              <a:buChar char="ü"/>
            </a:pPr>
            <a:r>
              <a:rPr lang="fa-IR" sz="3300" dirty="0">
                <a:cs typeface="B Yagut" pitchFamily="2" charset="-78"/>
              </a:rPr>
              <a:t>  </a:t>
            </a:r>
            <a:r>
              <a:rPr lang="fa-IR" sz="3300" dirty="0" smtClean="0">
                <a:cs typeface="B Yagut" pitchFamily="2" charset="-78"/>
              </a:rPr>
              <a:t>   بیماري </a:t>
            </a:r>
            <a:r>
              <a:rPr lang="fa-IR" sz="3300" dirty="0">
                <a:cs typeface="B Yagut" pitchFamily="2" charset="-78"/>
              </a:rPr>
              <a:t>تیرویید </a:t>
            </a:r>
            <a:endParaRPr lang="en-US" sz="3300" dirty="0">
              <a:cs typeface="B Yagut" pitchFamily="2" charset="-78"/>
            </a:endParaRPr>
          </a:p>
          <a:p>
            <a:pPr algn="r" rtl="1">
              <a:buFont typeface="Wingdings" pitchFamily="2" charset="2"/>
              <a:buChar char="ü"/>
            </a:pPr>
            <a:r>
              <a:rPr lang="fa-IR" sz="3300" dirty="0">
                <a:cs typeface="B Yagut" pitchFamily="2" charset="-78"/>
              </a:rPr>
              <a:t>  </a:t>
            </a:r>
            <a:r>
              <a:rPr lang="fa-IR" sz="3300" dirty="0" smtClean="0">
                <a:cs typeface="B Yagut" pitchFamily="2" charset="-78"/>
              </a:rPr>
              <a:t>  عدم </a:t>
            </a:r>
            <a:r>
              <a:rPr lang="fa-IR" sz="3300" dirty="0">
                <a:cs typeface="B Yagut" pitchFamily="2" charset="-78"/>
              </a:rPr>
              <a:t>تعادل هورمونی </a:t>
            </a:r>
            <a:endParaRPr lang="en-US" sz="3300" dirty="0">
              <a:cs typeface="B Yagut" pitchFamily="2" charset="-78"/>
            </a:endParaRPr>
          </a:p>
          <a:p>
            <a:pPr algn="r" rtl="1">
              <a:buFont typeface="Wingdings" pitchFamily="2" charset="2"/>
              <a:buChar char="ü"/>
            </a:pPr>
            <a:r>
              <a:rPr lang="fa-IR" sz="3300" dirty="0">
                <a:cs typeface="B Yagut" pitchFamily="2" charset="-78"/>
              </a:rPr>
              <a:t> </a:t>
            </a:r>
            <a:r>
              <a:rPr lang="fa-IR" sz="3300" dirty="0" smtClean="0">
                <a:cs typeface="B Yagut" pitchFamily="2" charset="-78"/>
              </a:rPr>
              <a:t>   چسبندگی </a:t>
            </a:r>
            <a:r>
              <a:rPr lang="fa-IR" sz="3300" dirty="0">
                <a:cs typeface="B Yagut" pitchFamily="2" charset="-78"/>
              </a:rPr>
              <a:t>لوله رحم در اثر باقیماندن جفت یا سزارین قبلی</a:t>
            </a:r>
          </a:p>
          <a:p>
            <a:pPr algn="r" rtl="1">
              <a:buFont typeface="Wingdings" pitchFamily="2" charset="2"/>
              <a:buChar char="ü"/>
            </a:pPr>
            <a:r>
              <a:rPr lang="fa-IR" sz="3300" dirty="0" smtClean="0">
                <a:cs typeface="B Yagut" pitchFamily="2" charset="-78"/>
              </a:rPr>
              <a:t>    </a:t>
            </a:r>
            <a:r>
              <a:rPr lang="fa-IR" sz="3300" dirty="0">
                <a:cs typeface="B Yagut" pitchFamily="2" charset="-78"/>
              </a:rPr>
              <a:t>شیوه زندگی : افزایش وزن- سیگار -مصرف زیاد الکل</a:t>
            </a:r>
          </a:p>
          <a:p>
            <a:pPr algn="r" rtl="1">
              <a:buFont typeface="Wingdings" pitchFamily="2" charset="2"/>
              <a:buChar char="ü"/>
            </a:pPr>
            <a:r>
              <a:rPr lang="fa-IR" sz="3300" dirty="0" smtClean="0">
                <a:cs typeface="B Yagut" pitchFamily="2" charset="-78"/>
              </a:rPr>
              <a:t>   افزایش </a:t>
            </a:r>
            <a:r>
              <a:rPr lang="fa-IR" sz="3300" dirty="0">
                <a:cs typeface="B Yagut" pitchFamily="2" charset="-78"/>
              </a:rPr>
              <a:t>وزن</a:t>
            </a:r>
            <a:endParaRPr lang="en-US" sz="3300" dirty="0">
              <a:cs typeface="B Yagut" pitchFamily="2" charset="-78"/>
            </a:endParaRPr>
          </a:p>
        </p:txBody>
      </p:sp>
      <p:pic>
        <p:nvPicPr>
          <p:cNvPr id="4" name="Picture 2" descr="C:\Users\pc\Desktop\ImageThumbnailBFPEWPF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4801" y="1122528"/>
            <a:ext cx="2895599" cy="2848971"/>
          </a:xfrm>
          <a:prstGeom prst="rect">
            <a:avLst/>
          </a:prstGeom>
          <a:noFill/>
        </p:spPr>
      </p:pic>
      <p:pic>
        <p:nvPicPr>
          <p:cNvPr id="2" name="20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447800" y="68580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2000"/>
    </mc:Choice>
    <mc:Fallback xmlns="">
      <p:transition spd="slow" advClick="0" advTm="7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984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/>
          <p:cNvSpPr txBox="1">
            <a:spLocks/>
          </p:cNvSpPr>
          <p:nvPr/>
        </p:nvSpPr>
        <p:spPr>
          <a:xfrm>
            <a:off x="142844" y="857232"/>
            <a:ext cx="8858312" cy="571504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buFont typeface="Arial" pitchFamily="34" charset="0"/>
              <a:buNone/>
            </a:pPr>
            <a:r>
              <a:rPr lang="fa-IR" sz="3000" dirty="0" smtClean="0">
                <a:cs typeface="2  Yagut" pitchFamily="2" charset="-78"/>
              </a:rPr>
              <a:t>- </a:t>
            </a:r>
            <a:r>
              <a:rPr lang="fa-IR" sz="2800" dirty="0" smtClean="0">
                <a:cs typeface="B Yagut" pitchFamily="2" charset="-78"/>
              </a:rPr>
              <a:t>زنان کمتر از 35 سال زایمان کرده :12ماه پس از زایمان</a:t>
            </a:r>
            <a:endParaRPr lang="en-US" sz="2800" dirty="0" smtClean="0">
              <a:cs typeface="B Yagut" pitchFamily="2" charset="-78"/>
            </a:endParaRPr>
          </a:p>
          <a:p>
            <a:pPr algn="r">
              <a:buFont typeface="Arial" pitchFamily="34" charset="0"/>
              <a:buNone/>
            </a:pPr>
            <a:r>
              <a:rPr lang="fa-IR" sz="2800" dirty="0" smtClean="0">
                <a:cs typeface="B Yagut" pitchFamily="2" charset="-78"/>
              </a:rPr>
              <a:t>-زنان بالای 35 سال زایمان کرده بدون هیچ بیماری زمینه ای و عارضه در بارداری قبلی :6ماه پس از زایمان</a:t>
            </a:r>
            <a:endParaRPr lang="en-US" sz="2800" dirty="0" smtClean="0">
              <a:cs typeface="B Yagut" pitchFamily="2" charset="-78"/>
            </a:endParaRPr>
          </a:p>
          <a:p>
            <a:pPr algn="r">
              <a:buFont typeface="Arial" pitchFamily="34" charset="0"/>
              <a:buNone/>
            </a:pPr>
            <a:r>
              <a:rPr lang="fa-IR" sz="2800" dirty="0" smtClean="0">
                <a:cs typeface="B Yagut" pitchFamily="2" charset="-78"/>
              </a:rPr>
              <a:t>-زنان با سابقه استفاده از روش های کمک باروری :6ماه پس از زایمان</a:t>
            </a:r>
            <a:endParaRPr lang="en-US" sz="2800" dirty="0" smtClean="0">
              <a:cs typeface="B Yagut" pitchFamily="2" charset="-78"/>
            </a:endParaRPr>
          </a:p>
          <a:p>
            <a:pPr algn="r">
              <a:buFont typeface="Arial" pitchFamily="34" charset="0"/>
              <a:buNone/>
            </a:pPr>
            <a:r>
              <a:rPr lang="fa-IR" sz="2800" dirty="0" smtClean="0">
                <a:cs typeface="B Yagut" pitchFamily="2" charset="-78"/>
              </a:rPr>
              <a:t>-بعد از پره اکلامپسی :12ماه پس از زایمان </a:t>
            </a:r>
            <a:endParaRPr lang="en-US" sz="2800" dirty="0" smtClean="0">
              <a:cs typeface="B Yagut" pitchFamily="2" charset="-78"/>
            </a:endParaRPr>
          </a:p>
          <a:p>
            <a:pPr algn="r">
              <a:buFont typeface="Arial" pitchFamily="34" charset="0"/>
              <a:buNone/>
            </a:pPr>
            <a:r>
              <a:rPr lang="fa-IR" sz="2800" dirty="0" smtClean="0">
                <a:cs typeface="B Yagut" pitchFamily="2" charset="-78"/>
              </a:rPr>
              <a:t>-بعد از زایمان زود رس :12ماه پس از زایمان</a:t>
            </a:r>
            <a:endParaRPr lang="en-US" sz="2800" dirty="0" smtClean="0">
              <a:cs typeface="B Yagut" pitchFamily="2" charset="-78"/>
            </a:endParaRPr>
          </a:p>
          <a:p>
            <a:pPr algn="r">
              <a:buFont typeface="Arial" pitchFamily="34" charset="0"/>
              <a:buNone/>
            </a:pPr>
            <a:r>
              <a:rPr lang="fa-IR" sz="2800" dirty="0" smtClean="0">
                <a:cs typeface="B Yagut" pitchFamily="2" charset="-78"/>
              </a:rPr>
              <a:t>-در صورت سقط : بلافاصله بعد از آن  در هر زمانی که از نظر روحی فرد آمادگی لازم را داشته باشد</a:t>
            </a:r>
            <a:endParaRPr lang="en-US" sz="2800" dirty="0" smtClean="0">
              <a:cs typeface="B Yagut" pitchFamily="2" charset="-78"/>
            </a:endParaRPr>
          </a:p>
          <a:p>
            <a:pPr algn="r">
              <a:buFont typeface="Arial" pitchFamily="34" charset="0"/>
              <a:buNone/>
            </a:pPr>
            <a:r>
              <a:rPr lang="fa-IR" sz="2800" dirty="0" smtClean="0">
                <a:cs typeface="B Yagut" pitchFamily="2" charset="-78"/>
              </a:rPr>
              <a:t>-زنان بدون فرزند و غیر باردار :6ماه پس از شروع زندگی مشترک</a:t>
            </a:r>
            <a:endParaRPr lang="en-US" sz="2800" dirty="0" smtClean="0">
              <a:cs typeface="B Yagut" pitchFamily="2" charset="-78"/>
            </a:endParaRPr>
          </a:p>
          <a:p>
            <a:pPr algn="r">
              <a:buFont typeface="Arial" pitchFamily="34" charset="0"/>
              <a:buNone/>
            </a:pP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447800" y="-280720"/>
            <a:ext cx="6970751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800" b="1" dirty="0">
                <a:solidFill>
                  <a:srgbClr val="FF0000"/>
                </a:solidFill>
                <a:cs typeface="B Yagut" pitchFamily="2" charset="-78"/>
              </a:rPr>
              <a:t/>
            </a:r>
            <a:br>
              <a:rPr lang="fa-IR" sz="2800" b="1" dirty="0">
                <a:solidFill>
                  <a:srgbClr val="FF0000"/>
                </a:solidFill>
                <a:cs typeface="B Yagut" pitchFamily="2" charset="-78"/>
              </a:rPr>
            </a:br>
            <a:r>
              <a:rPr lang="fa-IR" sz="2800" b="1" dirty="0">
                <a:solidFill>
                  <a:srgbClr val="FF0000"/>
                </a:solidFill>
                <a:cs typeface="B Yagut" pitchFamily="2" charset="-78"/>
              </a:rPr>
              <a:t> گروه هدف</a:t>
            </a:r>
            <a:r>
              <a:rPr lang="fa-IR" sz="3200" b="1" dirty="0">
                <a:solidFill>
                  <a:srgbClr val="FF0000"/>
                </a:solidFill>
                <a:cs typeface="B Yagut" pitchFamily="2" charset="-78"/>
              </a:rPr>
              <a:t>آموزش /مشاوره فرزند آوری    </a:t>
            </a:r>
            <a:r>
              <a:rPr lang="en-US" sz="3200" dirty="0">
                <a:solidFill>
                  <a:srgbClr val="FF0000"/>
                </a:solidFill>
              </a:rPr>
              <a:t/>
            </a:r>
            <a:br>
              <a:rPr lang="en-US" sz="3200" dirty="0">
                <a:solidFill>
                  <a:srgbClr val="FF0000"/>
                </a:solidFill>
              </a:rPr>
            </a:br>
            <a:endParaRPr lang="en-US" sz="3200" dirty="0">
              <a:solidFill>
                <a:srgbClr val="FF0000"/>
              </a:solidFill>
            </a:endParaRPr>
          </a:p>
        </p:txBody>
      </p:sp>
      <p:pic>
        <p:nvPicPr>
          <p:cNvPr id="4" name="21-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638476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42975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7000"/>
    </mc:Choice>
    <mc:Fallback>
      <p:transition spd="slow" advTm="67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78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/>
          </a:bodyPr>
          <a:lstStyle/>
          <a:p>
            <a:r>
              <a:rPr lang="fa-IR" sz="4000" b="1" dirty="0" smtClean="0">
                <a:cs typeface="B Yagut" pitchFamily="2" charset="-78"/>
              </a:rPr>
              <a:t>نتیجه گیری</a:t>
            </a:r>
            <a:endParaRPr lang="en-US" sz="4000" b="1" dirty="0">
              <a:cs typeface="B Yagut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000108"/>
            <a:ext cx="9144000" cy="5715040"/>
          </a:xfrm>
        </p:spPr>
        <p:txBody>
          <a:bodyPr>
            <a:normAutofit fontScale="55000" lnSpcReduction="20000"/>
          </a:bodyPr>
          <a:lstStyle/>
          <a:p>
            <a:pPr algn="r" rtl="1">
              <a:buNone/>
            </a:pPr>
            <a:r>
              <a:rPr lang="fa-IR" sz="2600" dirty="0" smtClean="0"/>
              <a:t>  </a:t>
            </a:r>
            <a:endParaRPr lang="en-US" sz="2600" dirty="0" smtClean="0"/>
          </a:p>
          <a:p>
            <a:pPr algn="r" rtl="1"/>
            <a:r>
              <a:rPr lang="fa-IR" sz="4000" dirty="0" smtClean="0">
                <a:cs typeface="B Yagut" pitchFamily="2" charset="-78"/>
              </a:rPr>
              <a:t> مشاور باید برخورد گرم، دوستانه، مسئولانه، همدلانه و بدون قضاوت داشته باشد. </a:t>
            </a:r>
          </a:p>
          <a:p>
            <a:pPr algn="r" rtl="1"/>
            <a:r>
              <a:rPr lang="fa-IR" sz="4000" dirty="0" smtClean="0">
                <a:cs typeface="B Yagut" pitchFamily="2" charset="-78"/>
              </a:rPr>
              <a:t> مشاور باید در خصوص بهداشت باروري و جنسی اطلاعات مناسب و کافی داشته باشد.</a:t>
            </a:r>
            <a:endParaRPr lang="en-US" sz="4000" dirty="0" smtClean="0">
              <a:cs typeface="B Yagut" pitchFamily="2" charset="-78"/>
            </a:endParaRPr>
          </a:p>
          <a:p>
            <a:pPr algn="r" rtl="1"/>
            <a:r>
              <a:rPr lang="fa-IR" sz="4000" dirty="0" smtClean="0">
                <a:cs typeface="B Yagut" pitchFamily="2" charset="-78"/>
              </a:rPr>
              <a:t>یکی از مهمترین گام هاي انجام یک مشاوره موفق، شناخت مراجعه کننده است. </a:t>
            </a:r>
          </a:p>
          <a:p>
            <a:pPr marL="0" indent="0" algn="r" rtl="1">
              <a:buNone/>
            </a:pPr>
            <a:endParaRPr lang="en-US" sz="4000" dirty="0" smtClean="0">
              <a:cs typeface="B Yagut" pitchFamily="2" charset="-78"/>
            </a:endParaRPr>
          </a:p>
          <a:p>
            <a:pPr algn="r" rtl="1"/>
            <a:r>
              <a:rPr lang="fa-IR" sz="4000" dirty="0" smtClean="0">
                <a:cs typeface="B Yagut" pitchFamily="2" charset="-78"/>
              </a:rPr>
              <a:t>اصـل مهـم در ارائـه خـدمـات مشاوره سلامـت باروري ،عـدم الـقـاء در تصمیم گیري، رعایت عدم قضاوت و به دور از هر گونه سلایق و باورها می باشد</a:t>
            </a:r>
          </a:p>
          <a:p>
            <a:pPr algn="r" rtl="1"/>
            <a:r>
              <a:rPr lang="fa-IR" sz="4000" dirty="0" smtClean="0">
                <a:cs typeface="B Yagut" pitchFamily="2" charset="-78"/>
              </a:rPr>
              <a:t> مشاور باید مراحل مشاوره </a:t>
            </a:r>
            <a:r>
              <a:rPr lang="en-US" sz="4000" dirty="0" smtClean="0">
                <a:cs typeface="B Yagut" pitchFamily="2" charset="-78"/>
              </a:rPr>
              <a:t>GATHER </a:t>
            </a:r>
            <a:r>
              <a:rPr lang="fa-IR" sz="4000" dirty="0" smtClean="0">
                <a:cs typeface="B Yagut" pitchFamily="2" charset="-78"/>
              </a:rPr>
              <a:t>را به ترتیب رعایت و  اجرا نماید.</a:t>
            </a:r>
          </a:p>
          <a:p>
            <a:pPr marL="0" indent="0" algn="r" rtl="1">
              <a:buNone/>
            </a:pPr>
            <a:endParaRPr lang="en-US" sz="4000" dirty="0" smtClean="0">
              <a:cs typeface="B Yagut" pitchFamily="2" charset="-78"/>
            </a:endParaRPr>
          </a:p>
          <a:p>
            <a:pPr algn="r" rtl="1"/>
            <a:r>
              <a:rPr lang="fa-IR" sz="4000" dirty="0" smtClean="0">
                <a:cs typeface="B Yagut" pitchFamily="2" charset="-78"/>
              </a:rPr>
              <a:t>به زوجینی که علیرغم گذشتن 24 ماه از شروع زندگی مشترك فرزندي نداشته باشند. این زوج ممکن اسـت تمایـل به فرزندآوري داشتـه باشـند و یـا نداشته باشند، بی فرزند گفته </a:t>
            </a:r>
          </a:p>
          <a:p>
            <a:pPr marL="0" indent="0" algn="r" rtl="1">
              <a:buNone/>
            </a:pPr>
            <a:r>
              <a:rPr lang="fa-IR" sz="4000" dirty="0">
                <a:cs typeface="B Yagut" pitchFamily="2" charset="-78"/>
              </a:rPr>
              <a:t> </a:t>
            </a:r>
            <a:r>
              <a:rPr lang="fa-IR" sz="4000" dirty="0" smtClean="0">
                <a:cs typeface="B Yagut" pitchFamily="2" charset="-78"/>
              </a:rPr>
              <a:t>   می شود.</a:t>
            </a:r>
          </a:p>
          <a:p>
            <a:pPr marL="0" indent="0" algn="r" rtl="1">
              <a:buNone/>
            </a:pPr>
            <a:endParaRPr lang="fa-IR" sz="4000" dirty="0" smtClean="0">
              <a:cs typeface="B Yagut" pitchFamily="2" charset="-78"/>
            </a:endParaRPr>
          </a:p>
          <a:p>
            <a:pPr algn="r" rtl="1"/>
            <a:r>
              <a:rPr lang="fa-IR" sz="4000" dirty="0" smtClean="0">
                <a:cs typeface="B Yagut" pitchFamily="2" charset="-78"/>
              </a:rPr>
              <a:t>به زوجینی که داراي یک فرزند بیـش از 24 ماه باشـند. این  زوج ممـکن است تمایـل به داشتن تنـها همـین یک فرزند را داشته باشند،تک فرزند گفته می شود.</a:t>
            </a:r>
          </a:p>
          <a:p>
            <a:pPr algn="r" rtl="1"/>
            <a:endParaRPr lang="fa-IR" sz="2600" dirty="0" smtClean="0"/>
          </a:p>
          <a:p>
            <a:pPr algn="r" rtl="1"/>
            <a:endParaRPr lang="en-US" sz="2600" dirty="0" smtClean="0"/>
          </a:p>
          <a:p>
            <a:pPr algn="r" rtl="1"/>
            <a:endParaRPr lang="fa-IR" sz="2600" dirty="0" smtClean="0"/>
          </a:p>
          <a:p>
            <a:pPr algn="r" rtl="1"/>
            <a:endParaRPr lang="en-US" sz="2600" dirty="0" smtClean="0"/>
          </a:p>
          <a:p>
            <a:pPr algn="r" rtl="1">
              <a:buNone/>
            </a:pPr>
            <a:endParaRPr lang="fa-IR" sz="2600" dirty="0" smtClean="0"/>
          </a:p>
          <a:p>
            <a:pPr algn="r" rtl="1"/>
            <a:endParaRPr lang="en-US" dirty="0"/>
          </a:p>
        </p:txBody>
      </p:sp>
      <p:pic>
        <p:nvPicPr>
          <p:cNvPr id="4" name="21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295400" y="70104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84000"/>
    </mc:Choice>
    <mc:Fallback xmlns="">
      <p:transition spd="slow" advClick="0" advTm="8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229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/>
          <a:lstStyle/>
          <a:p>
            <a:r>
              <a:rPr lang="fa-IR" b="1" dirty="0" smtClean="0">
                <a:cs typeface="B Yagut" pitchFamily="2" charset="-78"/>
              </a:rPr>
              <a:t>پرسش و تمرین </a:t>
            </a:r>
            <a:endParaRPr lang="en-US" b="1" dirty="0">
              <a:cs typeface="B Yagut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14422"/>
            <a:ext cx="9144000" cy="5429288"/>
          </a:xfrm>
        </p:spPr>
        <p:txBody>
          <a:bodyPr/>
          <a:lstStyle/>
          <a:p>
            <a:pPr marL="514350" indent="-514350" algn="r" rtl="1">
              <a:buFont typeface="+mj-lt"/>
              <a:buAutoNum type="arabicParenR"/>
            </a:pPr>
            <a:r>
              <a:rPr lang="fa-IR" sz="2800" dirty="0" smtClean="0">
                <a:cs typeface="B Yagut" pitchFamily="2" charset="-78"/>
              </a:rPr>
              <a:t>حداقل ویژگی هایی که یک آموزش دهنده می بایست داشته باشدرا لیست نمایید.</a:t>
            </a:r>
          </a:p>
          <a:p>
            <a:pPr marL="514350" indent="-514350" algn="r" rtl="1">
              <a:buFont typeface="+mj-lt"/>
              <a:buAutoNum type="arabicParenR"/>
            </a:pPr>
            <a:r>
              <a:rPr lang="fa-IR" sz="2800" dirty="0" smtClean="0">
                <a:cs typeface="B Yagut" pitchFamily="2" charset="-78"/>
              </a:rPr>
              <a:t> یک نمونه ازشرایط مکان آموزش را تهیه نمایید.</a:t>
            </a:r>
          </a:p>
          <a:p>
            <a:pPr marL="514350" indent="-514350" algn="r" rtl="1">
              <a:buFont typeface="+mj-lt"/>
              <a:buAutoNum type="arabicParenR"/>
            </a:pPr>
            <a:r>
              <a:rPr lang="fa-IR" sz="2800" dirty="0" smtClean="0">
                <a:cs typeface="B Yagut" pitchFamily="2" charset="-78"/>
              </a:rPr>
              <a:t>مراحل مشاوره را بصورت نمودارنمایش دهید.</a:t>
            </a:r>
          </a:p>
          <a:p>
            <a:pPr marL="514350" indent="-514350" algn="r" rtl="1">
              <a:buFont typeface="+mj-lt"/>
              <a:buAutoNum type="arabicParenR"/>
            </a:pPr>
            <a:r>
              <a:rPr lang="fa-IR" sz="2800" dirty="0" smtClean="0">
                <a:cs typeface="B Yagut" pitchFamily="2" charset="-78"/>
              </a:rPr>
              <a:t>یک نمونه مشاوره سلامت باروری را ایفای نقش نمایید</a:t>
            </a:r>
            <a:r>
              <a:rPr lang="fa-IR" sz="2800" b="1" dirty="0" smtClean="0">
                <a:cs typeface="B Yagut" pitchFamily="2" charset="-78"/>
              </a:rPr>
              <a:t>.</a:t>
            </a:r>
          </a:p>
          <a:p>
            <a:pPr marL="514350" indent="-514350" algn="r" rtl="1">
              <a:buFont typeface="+mj-lt"/>
              <a:buAutoNum type="arabicParenR"/>
            </a:pPr>
            <a:r>
              <a:rPr lang="fa-IR" sz="2800" dirty="0" smtClean="0">
                <a:cs typeface="B Yagut" pitchFamily="2" charset="-78"/>
              </a:rPr>
              <a:t>شرایط مراجعه کننده برای فرزند آوری را طبقه بندی نمایید.</a:t>
            </a:r>
          </a:p>
          <a:p>
            <a:pPr marL="514350" indent="-514350" algn="r" rtl="1">
              <a:buFont typeface="+mj-lt"/>
              <a:buAutoNum type="arabicParenR"/>
            </a:pPr>
            <a:r>
              <a:rPr lang="fa-IR" sz="2800" dirty="0" smtClean="0">
                <a:cs typeface="B Yagut" pitchFamily="2" charset="-78"/>
              </a:rPr>
              <a:t> خانوارهای بی فرزند،تک فرزند رادر جمعیت تحت پوشش شناسایی نمایید.</a:t>
            </a:r>
          </a:p>
          <a:p>
            <a:pPr marL="514350" indent="-514350" algn="r" rtl="1">
              <a:buFont typeface="+mj-lt"/>
              <a:buAutoNum type="arabicParenR"/>
            </a:pPr>
            <a:endParaRPr lang="fa-IR" b="1" dirty="0" smtClean="0">
              <a:cs typeface="B Yagut" pitchFamily="2" charset="-78"/>
            </a:endParaRPr>
          </a:p>
          <a:p>
            <a:pPr marL="514350" indent="-514350" algn="r" rtl="1">
              <a:buNone/>
            </a:pPr>
            <a:endParaRPr lang="fa-IR" b="1" dirty="0" smtClean="0">
              <a:cs typeface="B Yagut" pitchFamily="2" charset="-78"/>
            </a:endParaRPr>
          </a:p>
          <a:p>
            <a:pPr marL="514350" indent="-514350" algn="r" rtl="1">
              <a:buFont typeface="+mj-lt"/>
              <a:buAutoNum type="arabicParenR"/>
            </a:pPr>
            <a:endParaRPr lang="fa-IR" b="1" dirty="0" smtClean="0">
              <a:cs typeface="B Yagut" pitchFamily="2" charset="-78"/>
            </a:endParaRPr>
          </a:p>
          <a:p>
            <a:pPr marL="514350" indent="-514350" algn="r" rtl="1">
              <a:buFont typeface="+mj-lt"/>
              <a:buAutoNum type="arabicParenR"/>
            </a:pPr>
            <a:endParaRPr lang="fa-IR" b="1" dirty="0" smtClean="0">
              <a:cs typeface="B Yagut" pitchFamily="2" charset="-78"/>
            </a:endParaRPr>
          </a:p>
          <a:p>
            <a:pPr marL="514350" indent="-514350" algn="r" rtl="1">
              <a:buFont typeface="+mj-lt"/>
              <a:buAutoNum type="arabicParenR"/>
            </a:pPr>
            <a:endParaRPr lang="fa-IR" b="1" dirty="0" smtClean="0">
              <a:cs typeface="B Yagut" pitchFamily="2" charset="-78"/>
            </a:endParaRPr>
          </a:p>
          <a:p>
            <a:pPr marL="514350" indent="-514350" algn="r" rtl="1">
              <a:buFont typeface="+mj-lt"/>
              <a:buAutoNum type="arabicParenR"/>
            </a:pPr>
            <a:endParaRPr lang="fa-IR" dirty="0" smtClean="0">
              <a:cs typeface="B Yagut" pitchFamily="2" charset="-78"/>
            </a:endParaRPr>
          </a:p>
          <a:p>
            <a:pPr marL="514350" indent="-514350" algn="r" rtl="1">
              <a:buNone/>
            </a:pPr>
            <a:endParaRPr lang="fa-IR" b="1" dirty="0" smtClean="0">
              <a:cs typeface="B Yagut" pitchFamily="2" charset="-78"/>
            </a:endParaRPr>
          </a:p>
        </p:txBody>
      </p:sp>
      <p:pic>
        <p:nvPicPr>
          <p:cNvPr id="4" name="22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295400" y="72390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2000"/>
    </mc:Choice>
    <mc:Fallback xmlns="">
      <p:transition spd="slow" advClick="0" advTm="5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83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4000" dirty="0" smtClean="0">
                <a:cs typeface="B Yagut" pitchFamily="2" charset="-78"/>
              </a:rPr>
              <a:t>منابع</a:t>
            </a:r>
            <a:endParaRPr lang="en-US" sz="4000" dirty="0">
              <a:cs typeface="B Yagut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282" y="1357298"/>
            <a:ext cx="8643998" cy="5143536"/>
          </a:xfrm>
        </p:spPr>
        <p:txBody>
          <a:bodyPr>
            <a:normAutofit lnSpcReduction="10000"/>
          </a:bodyPr>
          <a:lstStyle/>
          <a:p>
            <a:pPr algn="r" rtl="1"/>
            <a:r>
              <a:rPr lang="fa-IR" sz="2800" dirty="0" smtClean="0">
                <a:latin typeface="+mj-lt"/>
                <a:ea typeface="+mj-ea"/>
                <a:cs typeface="B Yagut" pitchFamily="2" charset="-78"/>
              </a:rPr>
              <a:t>دفترسلامت جمعیت ،خانواده ومدارس ،بسته مراقبت های ادغام یافته باروری سالم و جمعیت ویژه مراقب سلامت</a:t>
            </a:r>
            <a:r>
              <a:rPr lang="fa-IR" sz="2800" dirty="0" smtClean="0">
                <a:cs typeface="B Yagut" pitchFamily="2" charset="-78"/>
              </a:rPr>
              <a:t> ،</a:t>
            </a:r>
            <a:r>
              <a:rPr lang="fa-IR" sz="2800" dirty="0" smtClean="0">
                <a:latin typeface="+mj-lt"/>
                <a:ea typeface="+mj-ea"/>
                <a:cs typeface="B Yagut" pitchFamily="2" charset="-78"/>
              </a:rPr>
              <a:t> وزارت بهداشت درمان وآموزش پزشکی</a:t>
            </a:r>
            <a:r>
              <a:rPr lang="fa-IR" sz="2800" dirty="0" smtClean="0">
                <a:cs typeface="B Yagut" pitchFamily="2" charset="-78"/>
              </a:rPr>
              <a:t> 1398</a:t>
            </a:r>
          </a:p>
          <a:p>
            <a:pPr algn="r" rtl="1"/>
            <a:endParaRPr lang="fa-IR" sz="2800" dirty="0" smtClean="0">
              <a:latin typeface="+mj-lt"/>
              <a:ea typeface="+mj-ea"/>
              <a:cs typeface="B Yagut" pitchFamily="2" charset="-78"/>
            </a:endParaRPr>
          </a:p>
          <a:p>
            <a:pPr algn="r" rtl="1"/>
            <a:r>
              <a:rPr lang="fa-IR" sz="2800" dirty="0" smtClean="0">
                <a:cs typeface="B Yagut" pitchFamily="2" charset="-78"/>
              </a:rPr>
              <a:t>دفترسلامت جمعیت ،خانواده ومدارس ، </a:t>
            </a:r>
            <a:r>
              <a:rPr lang="fa-IR" sz="2800" dirty="0" smtClean="0">
                <a:latin typeface="+mj-lt"/>
                <a:ea typeface="+mj-ea"/>
                <a:cs typeface="B Yagut" pitchFamily="2" charset="-78"/>
              </a:rPr>
              <a:t>دستورالعمل </a:t>
            </a:r>
            <a:r>
              <a:rPr lang="fa-IR" sz="2800" dirty="0">
                <a:latin typeface="+mj-lt"/>
                <a:ea typeface="+mj-ea"/>
                <a:cs typeface="B Yagut" pitchFamily="2" charset="-78"/>
              </a:rPr>
              <a:t>کشوری ارایه  خدمات مراقبت باروری </a:t>
            </a:r>
            <a:r>
              <a:rPr lang="fa-IR" sz="2800" dirty="0" smtClean="0">
                <a:cs typeface="B Yagut" pitchFamily="2" charset="-78"/>
              </a:rPr>
              <a:t>وزارت بهداشت درمان وآموزش پزشکی 1398 </a:t>
            </a:r>
          </a:p>
          <a:p>
            <a:pPr algn="r" rtl="1"/>
            <a:endParaRPr lang="fa-IR" sz="2800" dirty="0" smtClean="0">
              <a:cs typeface="B Yagut" pitchFamily="2" charset="-78"/>
            </a:endParaRPr>
          </a:p>
          <a:p>
            <a:pPr algn="r" rtl="1"/>
            <a:r>
              <a:rPr lang="fa-IR" sz="2800" dirty="0" smtClean="0">
                <a:latin typeface="+mj-lt"/>
                <a:ea typeface="+mj-ea"/>
                <a:cs typeface="B Yagut" pitchFamily="2" charset="-78"/>
              </a:rPr>
              <a:t>کتاب سلامت باروری (مجموعه کتب آموزش بهورزی)1390</a:t>
            </a:r>
          </a:p>
          <a:p>
            <a:pPr algn="r" rtl="1"/>
            <a:endParaRPr lang="en-US" sz="2800" dirty="0" smtClean="0">
              <a:latin typeface="+mj-lt"/>
              <a:ea typeface="+mj-ea"/>
              <a:cs typeface="B Yagut" pitchFamily="2" charset="-78"/>
            </a:endParaRPr>
          </a:p>
          <a:p>
            <a:pPr algn="r" rtl="1"/>
            <a:r>
              <a:rPr lang="fa-IR" sz="2800" dirty="0" smtClean="0">
                <a:latin typeface="+mj-lt"/>
                <a:ea typeface="+mj-ea"/>
                <a:cs typeface="B Yagut" pitchFamily="2" charset="-78"/>
              </a:rPr>
              <a:t>کتاب آموزش سلامت (مجموعه کتب آموزش بهورزی)1397</a:t>
            </a:r>
          </a:p>
          <a:p>
            <a:pPr algn="r" rtl="1">
              <a:buNone/>
            </a:pPr>
            <a:endParaRPr lang="fa-IR" b="1" dirty="0">
              <a:latin typeface="+mj-lt"/>
              <a:ea typeface="+mj-ea"/>
            </a:endParaRPr>
          </a:p>
        </p:txBody>
      </p:sp>
      <p:pic>
        <p:nvPicPr>
          <p:cNvPr id="4" name="23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990600" y="67056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4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620688"/>
            <a:ext cx="9144000" cy="5768997"/>
          </a:xfrm>
        </p:spPr>
        <p:txBody>
          <a:bodyPr/>
          <a:lstStyle/>
          <a:p>
            <a:pPr algn="ctr">
              <a:buNone/>
            </a:pPr>
            <a:r>
              <a:rPr lang="fa-IR" sz="4400" dirty="0" smtClean="0">
                <a:cs typeface="B Yagut" pitchFamily="2" charset="-78"/>
              </a:rPr>
              <a:t>لطفا نظرات و پیشنهادات خود پیرامون این بسته آموزشی را به آدرس زیر ارسال کنید.</a:t>
            </a:r>
          </a:p>
          <a:p>
            <a:pPr algn="ctr">
              <a:buNone/>
            </a:pPr>
            <a:endParaRPr lang="fa-IR" dirty="0" smtClean="0">
              <a:cs typeface="B Yagut" pitchFamily="2" charset="-78"/>
            </a:endParaRPr>
          </a:p>
          <a:p>
            <a:pPr algn="ctr">
              <a:buNone/>
            </a:pPr>
            <a:r>
              <a:rPr lang="en-US" sz="4000" dirty="0" smtClean="0"/>
              <a:t>behdasht@guoms.ac.ir</a:t>
            </a:r>
            <a:endParaRPr lang="fa-IR" dirty="0" smtClean="0"/>
          </a:p>
          <a:p>
            <a:pPr algn="ctr">
              <a:buNone/>
            </a:pPr>
            <a:endParaRPr lang="en-US" dirty="0" smtClean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9000"/>
    </mc:Choice>
    <mc:Fallback xmlns="">
      <p:transition spd="slow" advClick="0" advTm="9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5576" y="188640"/>
            <a:ext cx="7772400" cy="1071569"/>
          </a:xfrm>
        </p:spPr>
        <p:txBody>
          <a:bodyPr>
            <a:normAutofit/>
          </a:bodyPr>
          <a:lstStyle/>
          <a:p>
            <a:r>
              <a:rPr lang="fa-IR" sz="4000" dirty="0" smtClean="0">
                <a:cs typeface="B Yagut" pitchFamily="2" charset="-78"/>
              </a:rPr>
              <a:t>اهداف آموزشی</a:t>
            </a:r>
            <a:endParaRPr lang="en-US" sz="4000" dirty="0">
              <a:cs typeface="B Yagut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9512" y="1268760"/>
            <a:ext cx="8786874" cy="5000660"/>
          </a:xfrm>
        </p:spPr>
        <p:txBody>
          <a:bodyPr>
            <a:normAutofit lnSpcReduction="10000"/>
          </a:bodyPr>
          <a:lstStyle/>
          <a:p>
            <a:pPr algn="r" rtl="1"/>
            <a:endParaRPr lang="fa-IR" b="1" dirty="0" smtClean="0">
              <a:solidFill>
                <a:schemeClr val="tx1"/>
              </a:solidFill>
              <a:latin typeface="+mj-lt"/>
              <a:ea typeface="+mj-ea"/>
            </a:endParaRPr>
          </a:p>
          <a:p>
            <a:pPr algn="r" rtl="1"/>
            <a:r>
              <a:rPr lang="fa-IR" dirty="0" smtClean="0">
                <a:solidFill>
                  <a:schemeClr val="tx1"/>
                </a:solidFill>
                <a:latin typeface="+mj-lt"/>
                <a:ea typeface="+mj-ea"/>
                <a:cs typeface="B Yagut" pitchFamily="2" charset="-78"/>
              </a:rPr>
              <a:t>انتظار </a:t>
            </a:r>
            <a:r>
              <a:rPr lang="fa-IR" dirty="0">
                <a:solidFill>
                  <a:schemeClr val="tx1"/>
                </a:solidFill>
                <a:latin typeface="+mj-lt"/>
                <a:ea typeface="+mj-ea"/>
                <a:cs typeface="B Yagut" pitchFamily="2" charset="-78"/>
              </a:rPr>
              <a:t>می </a:t>
            </a:r>
            <a:r>
              <a:rPr lang="fa-IR" dirty="0" smtClean="0">
                <a:solidFill>
                  <a:schemeClr val="tx1"/>
                </a:solidFill>
                <a:latin typeface="+mj-lt"/>
                <a:ea typeface="+mj-ea"/>
                <a:cs typeface="B Yagut" pitchFamily="2" charset="-78"/>
              </a:rPr>
              <a:t>رودفراگیرپس از مطالعه این درس بتواند:</a:t>
            </a:r>
          </a:p>
          <a:p>
            <a:pPr algn="r" rtl="1"/>
            <a:endParaRPr lang="fa-IR" dirty="0" smtClean="0">
              <a:solidFill>
                <a:schemeClr val="tx1"/>
              </a:solidFill>
              <a:latin typeface="+mj-lt"/>
              <a:ea typeface="+mj-ea"/>
            </a:endParaRPr>
          </a:p>
          <a:p>
            <a:pPr algn="r" rtl="1"/>
            <a:r>
              <a:rPr lang="fa-IR" dirty="0" smtClean="0">
                <a:solidFill>
                  <a:schemeClr val="tx1"/>
                </a:solidFill>
                <a:latin typeface="+mj-lt"/>
                <a:ea typeface="+mj-ea"/>
              </a:rPr>
              <a:t>1- </a:t>
            </a:r>
            <a:r>
              <a:rPr lang="fa-IR" dirty="0" smtClean="0">
                <a:solidFill>
                  <a:schemeClr val="tx1"/>
                </a:solidFill>
                <a:latin typeface="+mj-lt"/>
                <a:ea typeface="+mj-ea"/>
                <a:cs typeface="B Yagut" pitchFamily="2" charset="-78"/>
              </a:rPr>
              <a:t>مشاوره سلامت باروری راتعریف کند.</a:t>
            </a:r>
          </a:p>
          <a:p>
            <a:pPr algn="r" rtl="1"/>
            <a:r>
              <a:rPr lang="fa-IR" dirty="0" smtClean="0">
                <a:solidFill>
                  <a:schemeClr val="tx1"/>
                </a:solidFill>
                <a:latin typeface="+mj-lt"/>
                <a:ea typeface="+mj-ea"/>
                <a:cs typeface="B Yagut" pitchFamily="2" charset="-78"/>
              </a:rPr>
              <a:t>2- حداقل ویژگی های یک آموزش دهنده رابیان نماید.</a:t>
            </a:r>
          </a:p>
          <a:p>
            <a:pPr algn="r" rtl="1"/>
            <a:r>
              <a:rPr lang="fa-IR" dirty="0" smtClean="0">
                <a:solidFill>
                  <a:schemeClr val="tx1"/>
                </a:solidFill>
                <a:latin typeface="+mj-lt"/>
                <a:ea typeface="+mj-ea"/>
                <a:cs typeface="B Yagut" pitchFamily="2" charset="-78"/>
              </a:rPr>
              <a:t>3-شرایط لازم برای اجرای مشاوره اصولی را پیش بینی نماید.</a:t>
            </a:r>
          </a:p>
          <a:p>
            <a:pPr algn="r" rtl="1"/>
            <a:r>
              <a:rPr lang="fa-IR" dirty="0" smtClean="0">
                <a:solidFill>
                  <a:schemeClr val="tx1"/>
                </a:solidFill>
                <a:latin typeface="+mj-lt"/>
                <a:ea typeface="+mj-ea"/>
                <a:cs typeface="B Yagut" pitchFamily="2" charset="-78"/>
              </a:rPr>
              <a:t>4- مشاوره سلامت باروری را اصولی انجام دهد .</a:t>
            </a:r>
            <a:endParaRPr lang="en-US" dirty="0" smtClean="0">
              <a:solidFill>
                <a:schemeClr val="tx1"/>
              </a:solidFill>
              <a:latin typeface="+mj-lt"/>
              <a:ea typeface="+mj-ea"/>
              <a:cs typeface="B Yagut" pitchFamily="2" charset="-78"/>
            </a:endParaRPr>
          </a:p>
          <a:p>
            <a:pPr algn="r" rtl="1"/>
            <a:r>
              <a:rPr lang="fa-IR" dirty="0" smtClean="0">
                <a:solidFill>
                  <a:schemeClr val="tx1"/>
                </a:solidFill>
                <a:latin typeface="+mj-lt"/>
                <a:ea typeface="+mj-ea"/>
                <a:cs typeface="B Yagut" pitchFamily="2" charset="-78"/>
              </a:rPr>
              <a:t>5- شرایط مراجعه کننده براي فرزندآوري را طبقه بندی نماید.</a:t>
            </a:r>
          </a:p>
          <a:p>
            <a:pPr algn="r" rtl="1"/>
            <a:r>
              <a:rPr lang="fa-IR" dirty="0" smtClean="0">
                <a:solidFill>
                  <a:schemeClr val="tx1"/>
                </a:solidFill>
                <a:latin typeface="+mj-lt"/>
                <a:ea typeface="+mj-ea"/>
                <a:cs typeface="B Yagut" pitchFamily="2" charset="-78"/>
              </a:rPr>
              <a:t>6- مفاهیم بی فرزند،تک فرزند را تعریف نماید</a:t>
            </a:r>
            <a:r>
              <a:rPr lang="fa-IR" b="1" dirty="0" smtClean="0">
                <a:solidFill>
                  <a:schemeClr val="tx1"/>
                </a:solidFill>
                <a:latin typeface="+mj-lt"/>
                <a:ea typeface="+mj-ea"/>
                <a:cs typeface="B Yagut" pitchFamily="2" charset="-78"/>
              </a:rPr>
              <a:t>.</a:t>
            </a:r>
          </a:p>
          <a:p>
            <a:pPr algn="r" rtl="1"/>
            <a:endParaRPr lang="en-US" b="1" dirty="0">
              <a:solidFill>
                <a:schemeClr val="tx1"/>
              </a:solidFill>
              <a:latin typeface="+mj-lt"/>
              <a:ea typeface="+mj-ea"/>
            </a:endParaRPr>
          </a:p>
        </p:txBody>
      </p:sp>
      <p:pic>
        <p:nvPicPr>
          <p:cNvPr id="4" name="03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219200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7000"/>
    </mc:Choice>
    <mc:Fallback xmlns="">
      <p:transition spd="slow" advClick="0" advTm="37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57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4000" dirty="0" smtClean="0">
                <a:cs typeface="B Yagut" pitchFamily="2" charset="-78"/>
              </a:rPr>
              <a:t>عناوین آموزشی</a:t>
            </a:r>
            <a:endParaRPr lang="en-US" sz="4000" dirty="0">
              <a:cs typeface="B Yagut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282" y="1285860"/>
            <a:ext cx="8643998" cy="5286412"/>
          </a:xfrm>
        </p:spPr>
        <p:txBody>
          <a:bodyPr>
            <a:normAutofit/>
          </a:bodyPr>
          <a:lstStyle/>
          <a:p>
            <a:pPr algn="just" rtl="1"/>
            <a:r>
              <a:rPr lang="fa-IR" dirty="0" smtClean="0">
                <a:cs typeface="B Yagut" pitchFamily="2" charset="-78"/>
              </a:rPr>
              <a:t>مقدمه</a:t>
            </a:r>
          </a:p>
          <a:p>
            <a:pPr algn="just" rtl="1"/>
            <a:r>
              <a:rPr lang="fa-IR" dirty="0" smtClean="0">
                <a:cs typeface="B Yagut" pitchFamily="2" charset="-78"/>
              </a:rPr>
              <a:t>تعریف سلامت باروری</a:t>
            </a:r>
          </a:p>
          <a:p>
            <a:pPr algn="just" rtl="1"/>
            <a:r>
              <a:rPr lang="fa-IR" dirty="0" smtClean="0">
                <a:cs typeface="B Yagut" pitchFamily="2" charset="-78"/>
              </a:rPr>
              <a:t>تعریف مشاوره سلامت باروری</a:t>
            </a:r>
          </a:p>
          <a:p>
            <a:pPr algn="just" rtl="1"/>
            <a:r>
              <a:rPr lang="fa-IR" dirty="0" smtClean="0">
                <a:cs typeface="B Yagut" pitchFamily="2" charset="-78"/>
              </a:rPr>
              <a:t> ویژگی های آموزش دهنده</a:t>
            </a:r>
          </a:p>
          <a:p>
            <a:pPr algn="just" rtl="1"/>
            <a:r>
              <a:rPr lang="fa-IR" dirty="0" smtClean="0">
                <a:cs typeface="B Yagut" pitchFamily="2" charset="-78"/>
              </a:rPr>
              <a:t>شرایط لازم مکان آموزش</a:t>
            </a:r>
            <a:endParaRPr lang="en-US" dirty="0" smtClean="0">
              <a:cs typeface="B Yagut" pitchFamily="2" charset="-78"/>
            </a:endParaRPr>
          </a:p>
          <a:p>
            <a:pPr algn="just" rtl="1"/>
            <a:r>
              <a:rPr lang="fa-IR" dirty="0" smtClean="0">
                <a:cs typeface="B Yagut" pitchFamily="2" charset="-78"/>
              </a:rPr>
              <a:t>مراحل مشاوره</a:t>
            </a:r>
            <a:endParaRPr lang="en-US" dirty="0" smtClean="0">
              <a:cs typeface="B Yagut" pitchFamily="2" charset="-78"/>
            </a:endParaRPr>
          </a:p>
          <a:p>
            <a:pPr algn="just" rtl="1"/>
            <a:r>
              <a:rPr lang="fa-IR" dirty="0" smtClean="0">
                <a:cs typeface="B Yagut" pitchFamily="2" charset="-78"/>
              </a:rPr>
              <a:t>مشاوره سلامت باروری و فرزند آوری</a:t>
            </a:r>
          </a:p>
          <a:p>
            <a:pPr algn="just" rtl="1"/>
            <a:r>
              <a:rPr lang="fa-IR" dirty="0" smtClean="0">
                <a:cs typeface="B Yagut" pitchFamily="2" charset="-78"/>
              </a:rPr>
              <a:t>مفاهیم بی فرزند</a:t>
            </a:r>
          </a:p>
          <a:p>
            <a:pPr algn="just" rtl="1"/>
            <a:r>
              <a:rPr lang="fa-IR" dirty="0" smtClean="0">
                <a:cs typeface="B Yagut" pitchFamily="2" charset="-78"/>
              </a:rPr>
              <a:t>مفاهیم تک فرزند</a:t>
            </a:r>
          </a:p>
          <a:p>
            <a:pPr algn="just" rtl="1">
              <a:buNone/>
            </a:pPr>
            <a:endParaRPr lang="fa-IR" dirty="0" smtClean="0"/>
          </a:p>
          <a:p>
            <a:pPr algn="just" rtl="1"/>
            <a:endParaRPr lang="fa-IR" dirty="0" smtClean="0"/>
          </a:p>
        </p:txBody>
      </p:sp>
      <p:pic>
        <p:nvPicPr>
          <p:cNvPr id="4" name="04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752600" y="67056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8000"/>
    </mc:Choice>
    <mc:Fallback xmlns="">
      <p:transition spd="slow" advClick="0" advTm="28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47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000132"/>
          </a:xfrm>
        </p:spPr>
        <p:txBody>
          <a:bodyPr>
            <a:normAutofit/>
          </a:bodyPr>
          <a:lstStyle/>
          <a:p>
            <a:r>
              <a:rPr lang="fa-IR" sz="4800" dirty="0" smtClean="0">
                <a:cs typeface="B Yagut" pitchFamily="2" charset="-78"/>
              </a:rPr>
              <a:t>مقدمه</a:t>
            </a:r>
            <a:r>
              <a:rPr lang="fa-IR" dirty="0" smtClean="0">
                <a:cs typeface="B Yagut" pitchFamily="2" charset="-78"/>
              </a:rPr>
              <a:t> </a:t>
            </a:r>
            <a:endParaRPr lang="en-US" dirty="0">
              <a:cs typeface="B Yagut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2844" y="1628800"/>
            <a:ext cx="8858312" cy="5014910"/>
          </a:xfrm>
        </p:spPr>
        <p:txBody>
          <a:bodyPr>
            <a:normAutofit/>
          </a:bodyPr>
          <a:lstStyle/>
          <a:p>
            <a:pPr algn="r" rtl="1">
              <a:buNone/>
            </a:pPr>
            <a:r>
              <a:rPr lang="en-US" dirty="0" smtClean="0"/>
              <a:t>     </a:t>
            </a:r>
            <a:r>
              <a:rPr lang="fa-IR" dirty="0" smtClean="0">
                <a:cs typeface="B Yagut" pitchFamily="2" charset="-78"/>
              </a:rPr>
              <a:t>تصمیـم گـیري درست زوجیـن براي فرزندآوري متاثـر از ارائه با کیفیت خدمات مشاوره فــــرزنــــدآوري اســــت تـا آمـــوزش </a:t>
            </a:r>
            <a:r>
              <a:rPr lang="en-US" dirty="0" smtClean="0">
                <a:cs typeface="B Yagut" pitchFamily="2" charset="-78"/>
              </a:rPr>
              <a:t> </a:t>
            </a:r>
            <a:r>
              <a:rPr lang="fa-IR" dirty="0" smtClean="0">
                <a:cs typeface="B Yagut" pitchFamily="2" charset="-78"/>
              </a:rPr>
              <a:t>و مشــاوره بـدون هیــچ قـضـــاوت و کلـیشـه هــــاي شخـصــی (فـرهنگـی، اجتماعی و اقتصـادي) ارائه گردد. حق زوجیـن اسـت که از اطـلاعـات درسـت دربـاره سـلامـت بـاروري و فرزندآوري برخوردار باشند و بـدانند که براي اینکه به تعداد فرزند دلخواه خود دستیابی پیدا کنند، بـایـد چـه برنامـه اي را بـراي سلامت باروري خود تعییـن نموده و از آن پیروي نمایند که در بهترین سنیـن به تعداد فـرزند دلخواه خود دست یابند.</a:t>
            </a:r>
            <a:endParaRPr lang="en-US" dirty="0">
              <a:cs typeface="B Yagut" pitchFamily="2" charset="-78"/>
            </a:endParaRPr>
          </a:p>
        </p:txBody>
      </p:sp>
      <p:pic>
        <p:nvPicPr>
          <p:cNvPr id="4" name="05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990600" y="65532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5000"/>
    </mc:Choice>
    <mc:Fallback xmlns="">
      <p:transition spd="slow" advClick="0" advTm="2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77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1143000"/>
          </a:xfrm>
        </p:spPr>
        <p:txBody>
          <a:bodyPr>
            <a:normAutofit/>
          </a:bodyPr>
          <a:lstStyle/>
          <a:p>
            <a:r>
              <a:rPr lang="fa-IR" sz="4000" dirty="0" smtClean="0">
                <a:cs typeface="B Yagut" pitchFamily="2" charset="-78"/>
              </a:rPr>
              <a:t>سلامت باروری</a:t>
            </a:r>
            <a:endParaRPr lang="en-US" sz="4000" dirty="0">
              <a:cs typeface="B Yagut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96752"/>
            <a:ext cx="9067800" cy="5143536"/>
          </a:xfrm>
        </p:spPr>
        <p:txBody>
          <a:bodyPr/>
          <a:lstStyle/>
          <a:p>
            <a:pPr algn="r" rtl="1">
              <a:buNone/>
            </a:pPr>
            <a:endParaRPr lang="fa-IR" dirty="0" smtClean="0"/>
          </a:p>
          <a:p>
            <a:pPr algn="r" rtl="1">
              <a:buNone/>
            </a:pPr>
            <a:endParaRPr lang="fa-IR" dirty="0" smtClean="0"/>
          </a:p>
          <a:p>
            <a:pPr algn="r" rtl="1">
              <a:buNone/>
            </a:pPr>
            <a:r>
              <a:rPr lang="fa-IR" sz="3600" dirty="0" smtClean="0">
                <a:cs typeface="B Yagut" pitchFamily="2" charset="-78"/>
              </a:rPr>
              <a:t>    سلامت و رفاه جسمی ،روانی و اجتماعی فرد دررابطه با تولید مثل و باروری و صرفا به معنی نبودن بیماری یا اختلال در فرایند باروری نیست. </a:t>
            </a:r>
            <a:endParaRPr lang="en-US" sz="3600" dirty="0">
              <a:cs typeface="B Yagut" pitchFamily="2" charset="-78"/>
            </a:endParaRPr>
          </a:p>
        </p:txBody>
      </p:sp>
      <p:pic>
        <p:nvPicPr>
          <p:cNvPr id="4" name="06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905000" y="55626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8000"/>
    </mc:Choice>
    <mc:Fallback xmlns="">
      <p:transition spd="slow" advClick="0" advTm="18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08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en-US" sz="4000" dirty="0" smtClean="0">
                <a:cs typeface="B Yagut" pitchFamily="2" charset="-78"/>
              </a:rPr>
              <a:t> </a:t>
            </a:r>
            <a:r>
              <a:rPr lang="fa-IR" sz="4000" dirty="0" smtClean="0">
                <a:cs typeface="B Yagut" pitchFamily="2" charset="-78"/>
              </a:rPr>
              <a:t>            مشاوره سلامت باروری</a:t>
            </a:r>
            <a:endParaRPr lang="en-US" sz="4000" dirty="0" smtClean="0">
              <a:cs typeface="B Yagut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5257800"/>
          </a:xfrm>
        </p:spPr>
        <p:txBody>
          <a:bodyPr>
            <a:normAutofit/>
          </a:bodyPr>
          <a:lstStyle/>
          <a:p>
            <a:pPr algn="r" rtl="1">
              <a:buNone/>
            </a:pPr>
            <a:r>
              <a:rPr lang="fa-IR" dirty="0" smtClean="0">
                <a:latin typeface="+mj-lt"/>
                <a:ea typeface="+mj-ea"/>
                <a:cs typeface="B Yagut" pitchFamily="2" charset="-78"/>
              </a:rPr>
              <a:t>   مشاوره یک ارتباط دوطرفه بین یک داوطلب و یک مشاور است که در آن نیازها،دانش و نگرش داوطلب در خصوص بهداشت باروری و جنسی مورد ارزیابی قرار گرفته و مشاور برآن اساس به داوطلب در تصمیم گیری صحیح و عمل به آن کمک می</a:t>
            </a:r>
            <a:r>
              <a:rPr lang="en-US" dirty="0" smtClean="0">
                <a:latin typeface="+mj-lt"/>
                <a:ea typeface="+mj-ea"/>
                <a:cs typeface="B Yagut" pitchFamily="2" charset="-78"/>
              </a:rPr>
              <a:t> </a:t>
            </a:r>
            <a:r>
              <a:rPr lang="fa-IR" dirty="0" smtClean="0">
                <a:latin typeface="+mj-lt"/>
                <a:ea typeface="+mj-ea"/>
                <a:cs typeface="B Yagut" pitchFamily="2" charset="-78"/>
              </a:rPr>
              <a:t>کند.</a:t>
            </a:r>
            <a:endParaRPr lang="en-US" dirty="0" smtClean="0">
              <a:latin typeface="+mj-lt"/>
              <a:ea typeface="+mj-ea"/>
              <a:cs typeface="B Yagut" pitchFamily="2" charset="-78"/>
            </a:endParaRPr>
          </a:p>
        </p:txBody>
      </p:sp>
      <p:pic>
        <p:nvPicPr>
          <p:cNvPr id="4" name="Picture 3" descr="http://ths.parsijoo.ir/ImageThumbnail?id=aHR0cHM6Ly9rYXNib2thcm5ld3MuaXIvd3AtY29udGVudC91cGxvYWRzLzIwMTgvMDUvNTc1MDAyNzQuanBnLw==&amp;image-core=cGFyc2lqb29pbWFnZXNlcnZlcg==60cGFyc2lqb29pbWFnZXNlcnZpY2U=24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4214818"/>
            <a:ext cx="3714776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07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609600" y="4190934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31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8643998" cy="785818"/>
          </a:xfrm>
        </p:spPr>
        <p:txBody>
          <a:bodyPr>
            <a:normAutofit/>
          </a:bodyPr>
          <a:lstStyle/>
          <a:p>
            <a:pPr rtl="1"/>
            <a:r>
              <a:rPr lang="fa-IR" sz="4000" dirty="0" smtClean="0">
                <a:cs typeface="B Yagut" pitchFamily="2" charset="-78"/>
              </a:rPr>
              <a:t>حداقل ویژگی های یک آموزش دهنده</a:t>
            </a:r>
            <a:endParaRPr lang="en-US" sz="4000" dirty="0">
              <a:cs typeface="B Yagut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2844" y="1000108"/>
            <a:ext cx="8858312" cy="5857892"/>
          </a:xfrm>
        </p:spPr>
        <p:txBody>
          <a:bodyPr>
            <a:noAutofit/>
          </a:bodyPr>
          <a:lstStyle/>
          <a:p>
            <a:pPr marL="0" indent="0" algn="just" rtl="1">
              <a:buNone/>
            </a:pPr>
            <a:r>
              <a:rPr lang="en-US" sz="2800" b="1" dirty="0" smtClean="0">
                <a:cs typeface="B Yagut" pitchFamily="2" charset="-78"/>
              </a:rPr>
              <a:t>    </a:t>
            </a:r>
            <a:r>
              <a:rPr lang="fa-IR" sz="2800" b="1" dirty="0" smtClean="0">
                <a:cs typeface="B Yagut" pitchFamily="2" charset="-78"/>
              </a:rPr>
              <a:t>- ویژگی هاي شخصیتی</a:t>
            </a:r>
          </a:p>
          <a:p>
            <a:pPr algn="just" rtl="1">
              <a:buNone/>
            </a:pPr>
            <a:r>
              <a:rPr lang="fa-IR" sz="2800" dirty="0" smtClean="0">
                <a:cs typeface="B Yagut" pitchFamily="2" charset="-78"/>
              </a:rPr>
              <a:t>     مشاور باید برخوردي گرم، دوستانه، مسئولانه، همدلانه و بدون قضاوت داشته باشد</a:t>
            </a:r>
            <a:r>
              <a:rPr lang="en-US" sz="2800" dirty="0" smtClean="0">
                <a:cs typeface="B Yagut" pitchFamily="2" charset="-78"/>
              </a:rPr>
              <a:t>.</a:t>
            </a:r>
            <a:endParaRPr lang="fa-IR" sz="2800" dirty="0" smtClean="0">
              <a:cs typeface="B Yagut" pitchFamily="2" charset="-78"/>
            </a:endParaRPr>
          </a:p>
          <a:p>
            <a:pPr algn="just" rtl="1">
              <a:buNone/>
            </a:pPr>
            <a:endParaRPr lang="en-US" sz="2800" b="1" dirty="0" smtClean="0"/>
          </a:p>
          <a:p>
            <a:pPr algn="just" rtl="1">
              <a:buNone/>
            </a:pPr>
            <a:r>
              <a:rPr lang="en-US" sz="2800" b="1" dirty="0" smtClean="0">
                <a:cs typeface="B Yagut" pitchFamily="2" charset="-78"/>
              </a:rPr>
              <a:t>    </a:t>
            </a:r>
            <a:r>
              <a:rPr lang="fa-IR" sz="2800" b="1" dirty="0" smtClean="0">
                <a:cs typeface="B Yagut" pitchFamily="2" charset="-78"/>
              </a:rPr>
              <a:t>- دانش و اطلاعات</a:t>
            </a:r>
          </a:p>
          <a:p>
            <a:pPr algn="just" rtl="1">
              <a:buNone/>
            </a:pPr>
            <a:r>
              <a:rPr lang="fa-IR" sz="2400" b="1" dirty="0" smtClean="0"/>
              <a:t>     </a:t>
            </a:r>
            <a:r>
              <a:rPr lang="fa-IR" sz="2800" dirty="0" smtClean="0">
                <a:cs typeface="B Yagut" pitchFamily="2" charset="-78"/>
              </a:rPr>
              <a:t>مشاور باید در خصوص بهداشت باروري و </a:t>
            </a:r>
            <a:endParaRPr lang="en-US" sz="2800" dirty="0" smtClean="0">
              <a:cs typeface="B Yagut" pitchFamily="2" charset="-78"/>
            </a:endParaRPr>
          </a:p>
          <a:p>
            <a:pPr algn="just" rtl="1">
              <a:buNone/>
            </a:pPr>
            <a:r>
              <a:rPr lang="en-US" sz="2800" dirty="0" smtClean="0">
                <a:cs typeface="B Yagut" pitchFamily="2" charset="-78"/>
              </a:rPr>
              <a:t> </a:t>
            </a:r>
            <a:r>
              <a:rPr lang="fa-IR" sz="2800" dirty="0" smtClean="0">
                <a:cs typeface="B Yagut" pitchFamily="2" charset="-78"/>
              </a:rPr>
              <a:t>جنسی اطلاعات مناسب و</a:t>
            </a:r>
            <a:r>
              <a:rPr lang="en-US" sz="2800" dirty="0" smtClean="0">
                <a:cs typeface="B Yagut" pitchFamily="2" charset="-78"/>
              </a:rPr>
              <a:t> </a:t>
            </a:r>
            <a:r>
              <a:rPr lang="fa-IR" sz="2800" dirty="0" smtClean="0">
                <a:cs typeface="B Yagut" pitchFamily="2" charset="-78"/>
              </a:rPr>
              <a:t>کافی داشته باشد</a:t>
            </a:r>
            <a:r>
              <a:rPr lang="en-US" sz="2800" dirty="0" smtClean="0">
                <a:cs typeface="B Yagut" pitchFamily="2" charset="-78"/>
              </a:rPr>
              <a:t>.</a:t>
            </a:r>
          </a:p>
          <a:p>
            <a:pPr algn="just" rtl="1">
              <a:buNone/>
            </a:pPr>
            <a:endParaRPr lang="en-US" sz="2400" b="1" dirty="0" smtClean="0">
              <a:cs typeface="B Yagut" pitchFamily="2" charset="-78"/>
            </a:endParaRPr>
          </a:p>
          <a:p>
            <a:pPr algn="just" rtl="1">
              <a:buNone/>
            </a:pPr>
            <a:r>
              <a:rPr lang="fa-IR" sz="2800" b="1" dirty="0" smtClean="0">
                <a:cs typeface="B Yagut" pitchFamily="2" charset="-78"/>
              </a:rPr>
              <a:t>     - مهارت هاي برقراري ارتباط</a:t>
            </a:r>
          </a:p>
          <a:p>
            <a:pPr algn="just" rtl="1">
              <a:buNone/>
            </a:pPr>
            <a:r>
              <a:rPr lang="fa-IR" sz="2800" b="1" dirty="0" smtClean="0">
                <a:cs typeface="B Yagut" pitchFamily="2" charset="-78"/>
              </a:rPr>
              <a:t> </a:t>
            </a:r>
            <a:r>
              <a:rPr lang="en-US" sz="2800" b="1" dirty="0" smtClean="0">
                <a:cs typeface="B Yagut" pitchFamily="2" charset="-78"/>
              </a:rPr>
              <a:t>   </a:t>
            </a:r>
            <a:r>
              <a:rPr lang="fa-IR" sz="2800" dirty="0" smtClean="0">
                <a:cs typeface="B Yagut" pitchFamily="2" charset="-78"/>
              </a:rPr>
              <a:t>داشتن اطلاعات و مهارت هاي لازم و تسلط استفاده از فن مشاوره در هنگام ارایه خدمات، شرطی لازم و قطعی براي ارایه دهنده خدمت باروري سالم می باشد.</a:t>
            </a:r>
            <a:endParaRPr lang="fa-IR" sz="2000" dirty="0" smtClean="0">
              <a:cs typeface="B Yagut" pitchFamily="2" charset="-78"/>
            </a:endParaRPr>
          </a:p>
        </p:txBody>
      </p:sp>
      <p:pic>
        <p:nvPicPr>
          <p:cNvPr id="5" name="Picture 2" descr="C:\Users\pc\Desktop\0025[1] - Copy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2519354"/>
            <a:ext cx="3505200" cy="2281246"/>
          </a:xfrm>
          <a:prstGeom prst="rect">
            <a:avLst/>
          </a:prstGeom>
          <a:noFill/>
        </p:spPr>
      </p:pic>
      <p:pic>
        <p:nvPicPr>
          <p:cNvPr id="4" name="08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524000" y="60960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80000"/>
    </mc:Choice>
    <mc:Fallback xmlns="">
      <p:transition spd="slow" advClick="0" advTm="8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829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0"/>
            <a:ext cx="8839200" cy="6858000"/>
          </a:xfrm>
        </p:spPr>
        <p:txBody>
          <a:bodyPr>
            <a:noAutofit/>
          </a:bodyPr>
          <a:lstStyle/>
          <a:p>
            <a:pPr algn="just" rtl="1">
              <a:buNone/>
            </a:pPr>
            <a:r>
              <a:rPr lang="en-US" sz="2800" b="1" dirty="0" smtClean="0">
                <a:cs typeface="B Yagut" pitchFamily="2" charset="-78"/>
              </a:rPr>
              <a:t>-</a:t>
            </a:r>
            <a:r>
              <a:rPr lang="fa-IR" sz="2800" b="1" dirty="0" smtClean="0">
                <a:cs typeface="B Yagut" pitchFamily="2" charset="-78"/>
              </a:rPr>
              <a:t>رعایت حقوق مراجعه کننده</a:t>
            </a:r>
          </a:p>
          <a:p>
            <a:pPr algn="just" rtl="1">
              <a:buNone/>
            </a:pPr>
            <a:r>
              <a:rPr lang="fa-IR" sz="2800" dirty="0" smtClean="0"/>
              <a:t>    </a:t>
            </a:r>
            <a:r>
              <a:rPr lang="fa-IR" sz="2800" dirty="0" smtClean="0">
                <a:cs typeface="B Yagut" pitchFamily="2" charset="-78"/>
              </a:rPr>
              <a:t>اصل مهم در ارائه خدمات مشاوره سلامت باروري ،عدم القاء در تصمیم گیري،  رعایت عدم قضاوت و به دور از هر گونه سلایق و باورها</a:t>
            </a:r>
            <a:r>
              <a:rPr lang="en-US" sz="2800" dirty="0" smtClean="0">
                <a:cs typeface="B Yagut" pitchFamily="2" charset="-78"/>
              </a:rPr>
              <a:t> </a:t>
            </a:r>
            <a:r>
              <a:rPr lang="fa-IR" sz="2800" dirty="0" smtClean="0">
                <a:cs typeface="B Yagut" pitchFamily="2" charset="-78"/>
              </a:rPr>
              <a:t> می باشد</a:t>
            </a:r>
            <a:r>
              <a:rPr lang="en-US" sz="2800" dirty="0" smtClean="0">
                <a:cs typeface="B Yagut" pitchFamily="2" charset="-78"/>
              </a:rPr>
              <a:t>.</a:t>
            </a:r>
          </a:p>
          <a:p>
            <a:pPr algn="just" rtl="1">
              <a:buNone/>
            </a:pPr>
            <a:endParaRPr lang="en-US" sz="2400" dirty="0" smtClean="0"/>
          </a:p>
          <a:p>
            <a:pPr algn="just" rtl="1">
              <a:buNone/>
            </a:pPr>
            <a:endParaRPr lang="en-US" sz="2400" dirty="0" smtClean="0"/>
          </a:p>
          <a:p>
            <a:pPr algn="just" rtl="1">
              <a:buNone/>
            </a:pPr>
            <a:endParaRPr lang="en-US" sz="2400" dirty="0" smtClean="0"/>
          </a:p>
          <a:p>
            <a:pPr algn="just" rtl="1">
              <a:buNone/>
            </a:pPr>
            <a:endParaRPr lang="en-US" sz="2400" dirty="0" smtClean="0"/>
          </a:p>
          <a:p>
            <a:pPr algn="just" rtl="1">
              <a:buNone/>
            </a:pPr>
            <a:endParaRPr lang="en-US" sz="1400" dirty="0" smtClean="0"/>
          </a:p>
          <a:p>
            <a:pPr algn="just" rtl="1">
              <a:buNone/>
            </a:pPr>
            <a:endParaRPr lang="en-US" sz="2800" b="1" dirty="0" smtClean="0"/>
          </a:p>
          <a:p>
            <a:pPr algn="just" rtl="1">
              <a:buNone/>
            </a:pPr>
            <a:r>
              <a:rPr lang="en-US" sz="2800" b="1" dirty="0" smtClean="0">
                <a:cs typeface="B Yagut" pitchFamily="2" charset="-78"/>
              </a:rPr>
              <a:t>-  </a:t>
            </a:r>
            <a:r>
              <a:rPr lang="fa-IR" sz="2800" b="1" dirty="0" smtClean="0">
                <a:cs typeface="B Yagut" pitchFamily="2" charset="-78"/>
              </a:rPr>
              <a:t>شناخت مراجعه کننده از طریق درك احساسات و نیازهاي او</a:t>
            </a:r>
            <a:endParaRPr lang="en-US" sz="2800" b="1" dirty="0" smtClean="0">
              <a:cs typeface="B Yagut" pitchFamily="2" charset="-78"/>
            </a:endParaRPr>
          </a:p>
          <a:p>
            <a:pPr algn="just" rtl="1">
              <a:buNone/>
            </a:pPr>
            <a:r>
              <a:rPr lang="fa-IR" sz="2800" dirty="0" smtClean="0">
                <a:cs typeface="B Yagut" pitchFamily="2" charset="-78"/>
              </a:rPr>
              <a:t>یکی از مهمترین گام هاي انجام یک مشاوره موفق، شناخت مراجعه کننده است</a:t>
            </a:r>
            <a:r>
              <a:rPr lang="en-US" sz="2800" dirty="0" smtClean="0">
                <a:cs typeface="B Yagut" pitchFamily="2" charset="-78"/>
              </a:rPr>
              <a:t>.</a:t>
            </a:r>
            <a:r>
              <a:rPr lang="fa-IR" sz="2800" dirty="0" smtClean="0">
                <a:cs typeface="B Yagut" pitchFamily="2" charset="-78"/>
              </a:rPr>
              <a:t>ارایه دهنده خدمت زمانی قادر خواهد بود به مراجعه کننده کمک کند که بتواند مشکل او را بشناسد.</a:t>
            </a:r>
            <a:endParaRPr lang="en-US" sz="2800" dirty="0" smtClean="0">
              <a:cs typeface="B Yagut" pitchFamily="2" charset="-78"/>
            </a:endParaRPr>
          </a:p>
          <a:p>
            <a:pPr rtl="1">
              <a:buNone/>
            </a:pPr>
            <a:endParaRPr lang="en-US" sz="2400" dirty="0" smtClean="0"/>
          </a:p>
          <a:p>
            <a:pPr algn="just" rtl="1">
              <a:buNone/>
            </a:pPr>
            <a:endParaRPr lang="en-US" sz="2400" dirty="0" smtClean="0"/>
          </a:p>
        </p:txBody>
      </p:sp>
      <p:pic>
        <p:nvPicPr>
          <p:cNvPr id="5" name="Picture 2" descr="C:\Users\pc\Desktop\IMG_20200421_102617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28800" y="1447800"/>
            <a:ext cx="4724400" cy="2807004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6" name="Rectangle 5"/>
          <p:cNvSpPr/>
          <p:nvPr/>
        </p:nvSpPr>
        <p:spPr>
          <a:xfrm>
            <a:off x="2714612" y="3214686"/>
            <a:ext cx="357190" cy="1428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09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295400" y="6156278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9000"/>
    </mc:Choice>
    <mc:Fallback xmlns="">
      <p:transition spd="slow" advClick="0" advTm="69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33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پرونده" ma:contentTypeID="0x01010038EE485FB9274448B5E5B0FF0ECB3346" ma:contentTypeVersion="3" ma:contentTypeDescription="یک سند جدید ایجاد کنید." ma:contentTypeScope="" ma:versionID="879a17dea37dbf3eb3c9d0be085887ae">
  <xsd:schema xmlns:xsd="http://www.w3.org/2001/XMLSchema" xmlns:xs="http://www.w3.org/2001/XMLSchema" xmlns:p="http://schemas.microsoft.com/office/2006/metadata/properties" xmlns:ns2="1047730d-92e1-4018-9084-d932fd3a7f58" xmlns:ns3="12fdc5dc-769e-4543-b10d-fbea3dac4417" targetNamespace="http://schemas.microsoft.com/office/2006/metadata/properties" ma:root="true" ma:fieldsID="05a1c3cdee81c85cb937771a12b2679b" ns2:_="" ns3:_="">
    <xsd:import namespace="1047730d-92e1-4018-9084-d932fd3a7f58"/>
    <xsd:import namespace="12fdc5dc-769e-4543-b10d-fbea3dac4417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_x0646__x0648__x0639__x0020__x062d__x06cc__x0637__x0647_"/>
                <xsd:element ref="ns3:_x062f__x0627__x0646__x0634__x06af__x0627__x0647_"/>
                <xsd:element ref="ns3:_x0646__x0648__x0639__x0020__x0641__x0627__x06cc__x0644_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047730d-92e1-4018-9084-d932fd3a7f58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مقدار شناسه سند" ma:description="مقدار شناسه سند تعیین شده برای این آیتم." ma:internalName="_dlc_DocId" ma:readOnly="true">
      <xsd:simpleType>
        <xsd:restriction base="dms:Text"/>
      </xsd:simpleType>
    </xsd:element>
    <xsd:element name="_dlc_DocIdUrl" ma:index="9" nillable="true" ma:displayName="شناسه سند" ma:description="پیوند دائمی به این سند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حفظ شناسه" ma:description="نگهداری شناسه در حین افزودن." ma:hidden="true" ma:internalName="_dlc_DocIdPersistId" ma:readOnly="tru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2fdc5dc-769e-4543-b10d-fbea3dac4417" elementFormDefault="qualified">
    <xsd:import namespace="http://schemas.microsoft.com/office/2006/documentManagement/types"/>
    <xsd:import namespace="http://schemas.microsoft.com/office/infopath/2007/PartnerControls"/>
    <xsd:element name="_x0646__x0648__x0639__x0020__x062d__x06cc__x0637__x0647_" ma:index="11" ma:displayName="نوع حیطه" ma:default="عوامل بيماري‌زاي زنده، اصول گندزدايي و استريليزاسيون" ma:format="Dropdown" ma:internalName="_x0646__x0648__x0639__x0020__x062d__x06cc__x0637__x0647_">
      <xsd:simpleType>
        <xsd:restriction base="dms:Choice">
          <xsd:enumeration value="عوامل بيماري‌زاي زنده، اصول گندزدايي و استريليزاسيون"/>
          <xsd:enumeration value="آمار حياتي، اپيدميولوژی و روش تحقيق"/>
          <xsd:enumeration value="آناتومی و فیزیولوژی"/>
          <xsd:enumeration value="برنامه‌ريزي عملياتي و مديريت ارتقاء‌ كیفيت خدمات در خانه‌هاي بهداشت"/>
          <xsd:enumeration value="بهداشت دهان و دندان"/>
          <xsd:enumeration value="ارتقاء بهداشت فردي و شيوه زندگي سالم"/>
          <xsd:enumeration value="بهداشت حرفه‌اي"/>
          <xsd:enumeration value="بهداشت محيط"/>
          <xsd:enumeration value="بيماري‌هاي واگير"/>
          <xsd:enumeration value="کار با کامپیوتر و اينترنت؛ آشنايي با نرم‌افزارهاي نظام شبكه"/>
          <xsd:enumeration value="داروشناسي براي خانه‌هاي بهداشت"/>
          <xsd:enumeration value="ارتقاء سلامت، توانمندسازي جامعه و توسعه مشاركت افراد و سازمان‌ها"/>
          <xsd:enumeration value="كمك‌هاي اوليه و اقدامات امدادي"/>
          <xsd:enumeration value="ايمن سازي و بيماري‌هاي قابل پيشگيري با واكسن"/>
          <xsd:enumeration value="مديريت خطر بلايا"/>
          <xsd:enumeration value="مراقبت‌هاي ادغام يافته سلامت مادران"/>
          <xsd:enumeration value="مراقبت‌هاي ادغام يافته سلامت جوانان"/>
          <xsd:enumeration value="مباني بهداشت و كار در روستا"/>
          <xsd:enumeration value="مراقبت‌هاي ادغام يافته سلامت كودكان"/>
          <xsd:enumeration value="مراقبت‌هاي ادغام يافته سلامت ميانسالان"/>
          <xsd:enumeration value="مراقبت‌هاي ادغام يافته سلامت نوجوانان و مدارس"/>
          <xsd:enumeration value="مراقبت‌هاي ادغام يافته سلامت سالمندان"/>
          <xsd:enumeration value="بيماري‌هاي غيرواگير"/>
          <xsd:enumeration value="اصول تغذیه"/>
          <xsd:enumeration value="پرستاري از بيمار"/>
          <xsd:enumeration value="سلامت باروري"/>
          <xsd:enumeration value="رويكرد به شكايات شايع و درمان‌هاي ساده علامتي"/>
          <xsd:enumeration value="سلامت روان"/>
          <xsd:enumeration value="نحوه معاینات فیزیکی"/>
          <xsd:enumeration value="سایر موارد"/>
          <xsd:enumeration value="دستوالعمل آماده سازی پاورپوینت"/>
          <xsd:enumeration value="سلامت میانسالان"/>
        </xsd:restriction>
      </xsd:simpleType>
    </xsd:element>
    <xsd:element name="_x062f__x0627__x0646__x0634__x06af__x0627__x0647_" ma:index="12" ma:displayName="دانشگاه" ma:format="Dropdown" ma:internalName="_x062f__x0627__x0646__x0634__x06af__x0627__x0647_">
      <xsd:simpleType>
        <xsd:restriction base="dms:Choice">
          <xsd:enumeration value="آبادان"/>
          <xsd:enumeration value="آذربایجان غربی"/>
          <xsd:enumeration value="اردبیل"/>
          <xsd:enumeration value="اسدآباد"/>
          <xsd:enumeration value="اسفراين"/>
          <xsd:enumeration value="اصفهان"/>
          <xsd:enumeration value="البرز"/>
          <xsd:enumeration value="اهواز"/>
          <xsd:enumeration value="ايرانشهر"/>
          <xsd:enumeration value="ایران"/>
          <xsd:enumeration value="ایلام"/>
          <xsd:enumeration value="بابل"/>
          <xsd:enumeration value="بم"/>
          <xsd:enumeration value="بهبهان"/>
          <xsd:enumeration value="بوشهر"/>
          <xsd:enumeration value="بیرجند"/>
          <xsd:enumeration value="تبریز"/>
          <xsd:enumeration value="تربت جام"/>
          <xsd:enumeration value="تربت حیدریه"/>
          <xsd:enumeration value="تهران"/>
          <xsd:enumeration value="جهرم"/>
          <xsd:enumeration value="جیرفت"/>
          <xsd:enumeration value="چهارمحال و بختیاری"/>
          <xsd:enumeration value="خراسان شمالی"/>
          <xsd:enumeration value="خلخال"/>
          <xsd:enumeration value="خمين"/>
          <xsd:enumeration value="خوی"/>
          <xsd:enumeration value="دزفول"/>
          <xsd:enumeration value="رفسنجان"/>
          <xsd:enumeration value="زابل"/>
          <xsd:enumeration value="زاهدان"/>
          <xsd:enumeration value="زنجان"/>
          <xsd:enumeration value="ساوه"/>
          <xsd:enumeration value="سبزوار"/>
          <xsd:enumeration value="سراب"/>
          <xsd:enumeration value="سمنان"/>
          <xsd:enumeration value="سيرجان"/>
          <xsd:enumeration value="شاهرود"/>
          <xsd:enumeration value="شهید بهشتی"/>
          <xsd:enumeration value="شوشتر"/>
          <xsd:enumeration value="شیراز"/>
          <xsd:enumeration value="فسا"/>
          <xsd:enumeration value="قزوین"/>
          <xsd:enumeration value="قم"/>
          <xsd:enumeration value="گراش"/>
          <xsd:enumeration value="گلستان"/>
          <xsd:enumeration value="گناباد"/>
          <xsd:enumeration value="گیلان"/>
          <xsd:enumeration value="لارستان"/>
          <xsd:enumeration value="لرستان"/>
          <xsd:enumeration value="مازندران"/>
          <xsd:enumeration value="مراغه"/>
          <xsd:enumeration value="مرکزی"/>
          <xsd:enumeration value="مشهد"/>
          <xsd:enumeration value="نیشابور"/>
          <xsd:enumeration value="هرمزگان"/>
          <xsd:enumeration value="همدان"/>
          <xsd:enumeration value="کاشان"/>
          <xsd:enumeration value="کردستان"/>
          <xsd:enumeration value="کرمان"/>
          <xsd:enumeration value="کرمانشاه"/>
          <xsd:enumeration value="کهگیلویه و بویراحمد"/>
          <xsd:enumeration value="یزد"/>
          <xsd:enumeration value="ستاد وزارت بهداشت درمان و آموزش پزشکی"/>
        </xsd:restriction>
      </xsd:simpleType>
    </xsd:element>
    <xsd:element name="_x0646__x0648__x0639__x0020__x0641__x0627__x06cc__x0644_" ma:index="13" ma:displayName="نوع فایل" ma:default="فیلم" ma:format="Dropdown" ma:internalName="_x0646__x0648__x0639__x0020__x0641__x0627__x06cc__x0644_">
      <xsd:simpleType>
        <xsd:restriction base="dms:Choice">
          <xsd:enumeration value="فیلم"/>
          <xsd:enumeration value="عکس"/>
          <xsd:enumeration value="پاورپوینت"/>
          <xsd:enumeration value="مستند و راهنما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نوع محتویات"/>
        <xsd:element ref="dc:title" minOccurs="0" maxOccurs="1" ma:index="4" ma:displayName="عنوان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x062f__x0627__x0646__x0634__x06af__x0627__x0647_ xmlns="12fdc5dc-769e-4543-b10d-fbea3dac4417">گلستان</_x062f__x0627__x0646__x0634__x06af__x0627__x0647_>
    <_x0646__x0648__x0639__x0020__x062d__x06cc__x0637__x0647_ xmlns="12fdc5dc-769e-4543-b10d-fbea3dac4417">سلامت باروري</_x0646__x0648__x0639__x0020__x062d__x06cc__x0637__x0647_>
    <_x0646__x0648__x0639__x0020__x0641__x0627__x06cc__x0644_ xmlns="12fdc5dc-769e-4543-b10d-fbea3dac4417">پاورپوینت</_x0646__x0648__x0639__x0020__x0641__x0627__x06cc__x0644_>
    <_dlc_DocId xmlns="1047730d-92e1-4018-9084-d932fd3a7f58">5NN7CDR5NKU2-831-832</_dlc_DocId>
    <_dlc_DocIdUrl xmlns="1047730d-92e1-4018-9084-d932fd3a7f58">
      <Url>http://www.health.gov.ir/hnd/_layouts/DocIdRedir.aspx?ID=5NN7CDR5NKU2-831-832</Url>
      <Description>5NN7CDR5NKU2-831-832</Description>
    </_dlc_DocIdUrl>
  </documentManagement>
</p:properties>
</file>

<file path=customXml/itemProps1.xml><?xml version="1.0" encoding="utf-8"?>
<ds:datastoreItem xmlns:ds="http://schemas.openxmlformats.org/officeDocument/2006/customXml" ds:itemID="{1E887CAC-0B7B-44EC-A964-E3FE9ABDFBC1}"/>
</file>

<file path=customXml/itemProps2.xml><?xml version="1.0" encoding="utf-8"?>
<ds:datastoreItem xmlns:ds="http://schemas.openxmlformats.org/officeDocument/2006/customXml" ds:itemID="{1139B6F7-46A3-4876-B4BC-C14CE336F866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FF7C7691-2E4D-448B-B2AF-C9E4A9EA718E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0C842B90-0D24-4BE1-9E32-66D743222650}">
  <ds:schemaRefs>
    <ds:schemaRef ds:uri="http://schemas.microsoft.com/office/2006/metadata/properties"/>
    <ds:schemaRef ds:uri="http://schemas.microsoft.com/office/infopath/2007/PartnerControls"/>
    <ds:schemaRef ds:uri="12fdc5dc-769e-4543-b10d-fbea3dac4417"/>
    <ds:schemaRef ds:uri="1047730d-92e1-4018-9084-d932fd3a7f58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1660</TotalTime>
  <Words>1912</Words>
  <Application>Microsoft Office PowerPoint</Application>
  <PresentationFormat>On-screen Show (4:3)</PresentationFormat>
  <Paragraphs>288</Paragraphs>
  <Slides>25</Slides>
  <Notes>3</Notes>
  <HiddenSlides>0</HiddenSlides>
  <MMClips>23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Office Theme</vt:lpstr>
      <vt:lpstr>PowerPoint Presentation</vt:lpstr>
      <vt:lpstr>        مشخصات سند</vt:lpstr>
      <vt:lpstr>اهداف آموزشی</vt:lpstr>
      <vt:lpstr>عناوین آموزشی</vt:lpstr>
      <vt:lpstr>مقدمه </vt:lpstr>
      <vt:lpstr>سلامت باروری</vt:lpstr>
      <vt:lpstr>             مشاوره سلامت باروری</vt:lpstr>
      <vt:lpstr>حداقل ویژگی های یک آموزش دهنده</vt:lpstr>
      <vt:lpstr>PowerPoint Presentation</vt:lpstr>
      <vt:lpstr>حداقل شرایط لازم براي مکان آموزش و مشاوره</vt:lpstr>
      <vt:lpstr>          مراحل مشاوره            </vt:lpstr>
      <vt:lpstr> مراحل مشاوره  </vt:lpstr>
      <vt:lpstr>PowerPoint Presentation</vt:lpstr>
      <vt:lpstr>PowerPoint Presentation</vt:lpstr>
      <vt:lpstr>      آموزش/ مشاوره فرزندآوري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نتیجه گیری</vt:lpstr>
      <vt:lpstr>پرسش و تمرین </vt:lpstr>
      <vt:lpstr>منابع</vt:lpstr>
      <vt:lpstr>PowerPoint Presentation</vt:lpstr>
    </vt:vector>
  </TitlesOfParts>
  <Company>Office07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مشاوره با خانواده برای سلامت باروری و تعداد فرزندان</dc:title>
  <dc:creator>pc</dc:creator>
  <cp:lastModifiedBy>karbasi</cp:lastModifiedBy>
  <cp:revision>754</cp:revision>
  <dcterms:created xsi:type="dcterms:W3CDTF">2020-04-20T15:07:52Z</dcterms:created>
  <dcterms:modified xsi:type="dcterms:W3CDTF">2020-07-20T06:41:27Z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0x01010038EE485FB9274448B5E5B0FF0ECB3346</vt:lpwstr>
  </property>
  <property fmtid="{D5CDD505-2E9C-101B-9397-08002B2CF9AE}" pid="3" name="_dlc_DocIdItemGuid">
    <vt:lpwstr>b1bd71b0-424c-4bc1-9606-28126dcaea12</vt:lpwstr>
  </property>
</Properties>
</file>