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5"/>
  </p:sldMasterIdLst>
  <p:sldIdLst>
    <p:sldId id="286" r:id="rId6"/>
    <p:sldId id="257" r:id="rId7"/>
    <p:sldId id="279" r:id="rId8"/>
    <p:sldId id="280" r:id="rId9"/>
    <p:sldId id="287" r:id="rId10"/>
    <p:sldId id="258" r:id="rId11"/>
    <p:sldId id="292" r:id="rId12"/>
    <p:sldId id="260" r:id="rId13"/>
    <p:sldId id="291" r:id="rId14"/>
    <p:sldId id="268" r:id="rId15"/>
    <p:sldId id="290" r:id="rId16"/>
    <p:sldId id="288" r:id="rId17"/>
    <p:sldId id="270" r:id="rId18"/>
    <p:sldId id="271" r:id="rId19"/>
    <p:sldId id="272" r:id="rId20"/>
    <p:sldId id="273" r:id="rId21"/>
    <p:sldId id="275" r:id="rId22"/>
    <p:sldId id="276" r:id="rId23"/>
    <p:sldId id="277" r:id="rId24"/>
    <p:sldId id="282" r:id="rId25"/>
    <p:sldId id="283" r:id="rId26"/>
    <p:sldId id="289" r:id="rId27"/>
    <p:sldId id="284" r:id="rId28"/>
    <p:sldId id="285" r:id="rId2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951" autoAdjust="0"/>
    <p:restoredTop sz="94660"/>
  </p:normalViewPr>
  <p:slideViewPr>
    <p:cSldViewPr>
      <p:cViewPr varScale="1">
        <p:scale>
          <a:sx n="105" d="100"/>
          <a:sy n="105" d="100"/>
        </p:scale>
        <p:origin x="102"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8"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2320843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1813627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3478024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1495095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107799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80937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3076507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1744626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3386985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7768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9C1A38-83FE-44BB-9C1A-52741F6C1B58}" type="datetimeFigureOut">
              <a:rPr lang="fa-IR" smtClean="0"/>
              <a:pPr/>
              <a:t>11/30/1441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493A443-C337-45F6-B7C2-43475EF7AB02}" type="slidenum">
              <a:rPr lang="fa-IR" smtClean="0"/>
              <a:pPr/>
              <a:t>‹#›</a:t>
            </a:fld>
            <a:endParaRPr lang="fa-IR"/>
          </a:p>
        </p:txBody>
      </p:sp>
    </p:spTree>
    <p:extLst>
      <p:ext uri="{BB962C8B-B14F-4D97-AF65-F5344CB8AC3E}">
        <p14:creationId xmlns:p14="http://schemas.microsoft.com/office/powerpoint/2010/main" val="2906844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89C1A38-83FE-44BB-9C1A-52741F6C1B58}" type="datetimeFigureOut">
              <a:rPr lang="fa-IR" smtClean="0"/>
              <a:pPr/>
              <a:t>11/30/1441</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493A443-C337-45F6-B7C2-43475EF7AB02}" type="slidenum">
              <a:rPr lang="fa-IR" smtClean="0"/>
              <a:pPr/>
              <a:t>‹#›</a:t>
            </a:fld>
            <a:endParaRPr lang="fa-IR"/>
          </a:p>
        </p:txBody>
      </p:sp>
    </p:spTree>
    <p:extLst>
      <p:ext uri="{BB962C8B-B14F-4D97-AF65-F5344CB8AC3E}">
        <p14:creationId xmlns:p14="http://schemas.microsoft.com/office/powerpoint/2010/main" val="2388244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2.pn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wma"/><Relationship Id="rId1" Type="http://schemas.microsoft.com/office/2007/relationships/media" Target="../media/media10.wma"/><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ma"/><Relationship Id="rId1" Type="http://schemas.microsoft.com/office/2007/relationships/media" Target="../media/media11.wma"/><Relationship Id="rId5" Type="http://schemas.openxmlformats.org/officeDocument/2006/relationships/image" Target="../media/image2.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wma"/><Relationship Id="rId1" Type="http://schemas.microsoft.com/office/2007/relationships/media" Target="../media/media12.wm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2.pn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ma"/><Relationship Id="rId1" Type="http://schemas.microsoft.com/office/2007/relationships/media" Target="../media/media14.wma"/><Relationship Id="rId5" Type="http://schemas.openxmlformats.org/officeDocument/2006/relationships/image" Target="../media/image2.pn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ma"/><Relationship Id="rId1" Type="http://schemas.microsoft.com/office/2007/relationships/media" Target="../media/media15.wm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wma"/><Relationship Id="rId1" Type="http://schemas.microsoft.com/office/2007/relationships/media" Target="../media/media16.wm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wma"/><Relationship Id="rId1" Type="http://schemas.microsoft.com/office/2007/relationships/media" Target="../media/media17.wma"/><Relationship Id="rId5" Type="http://schemas.openxmlformats.org/officeDocument/2006/relationships/image" Target="../media/image2.pn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8.wma"/><Relationship Id="rId1" Type="http://schemas.microsoft.com/office/2007/relationships/media" Target="../media/media18.wma"/><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ma"/><Relationship Id="rId1" Type="http://schemas.microsoft.com/office/2007/relationships/media" Target="../media/media19.wm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wma"/><Relationship Id="rId1" Type="http://schemas.microsoft.com/office/2007/relationships/media" Target="../media/media20.wm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wma"/><Relationship Id="rId1" Type="http://schemas.microsoft.com/office/2007/relationships/media" Target="../media/media21.wm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wma"/><Relationship Id="rId1" Type="http://schemas.microsoft.com/office/2007/relationships/media" Target="../media/media22.wm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ma"/><Relationship Id="rId1" Type="http://schemas.microsoft.com/office/2007/relationships/media" Target="../media/media2.wm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ma"/><Relationship Id="rId1" Type="http://schemas.microsoft.com/office/2007/relationships/media" Target="../media/media6.wma"/><Relationship Id="rId5" Type="http://schemas.openxmlformats.org/officeDocument/2006/relationships/image" Target="../media/image2.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ma"/><Relationship Id="rId1" Type="http://schemas.microsoft.com/office/2007/relationships/media" Target="../media/media7.wm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2.pn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857232"/>
            <a:ext cx="8229600" cy="1143000"/>
          </a:xfrm>
        </p:spPr>
        <p:txBody>
          <a:bodyPr>
            <a:normAutofit fontScale="90000"/>
          </a:bodyPr>
          <a:lstStyle/>
          <a:p>
            <a:r>
              <a:rPr lang="fa-IR" dirty="0" smtClean="0"/>
              <a:t/>
            </a:r>
            <a:br>
              <a:rPr lang="fa-IR" dirty="0" smtClean="0"/>
            </a:br>
            <a:r>
              <a:rPr lang="fa-IR" dirty="0" smtClean="0">
                <a:cs typeface="B Yagut" pitchFamily="2" charset="-78"/>
              </a:rPr>
              <a:t>آشنایی </a:t>
            </a:r>
            <a:r>
              <a:rPr lang="fa-IR" dirty="0">
                <a:cs typeface="B Yagut" pitchFamily="2" charset="-78"/>
              </a:rPr>
              <a:t>با سیاستهای جمعیتی و سلامت باروری در جمهوری اسلامی </a:t>
            </a:r>
            <a:r>
              <a:rPr lang="fa-IR" dirty="0"/>
              <a:t/>
            </a:r>
            <a:br>
              <a:rPr lang="fa-IR" dirty="0"/>
            </a:br>
            <a:endParaRPr lang="fa-IR" dirty="0"/>
          </a:p>
        </p:txBody>
      </p:sp>
      <p:sp>
        <p:nvSpPr>
          <p:cNvPr id="3" name="Content Placeholder 2"/>
          <p:cNvSpPr>
            <a:spLocks noGrp="1"/>
          </p:cNvSpPr>
          <p:nvPr>
            <p:ph idx="1"/>
          </p:nvPr>
        </p:nvSpPr>
        <p:spPr>
          <a:xfrm>
            <a:off x="457200" y="2636912"/>
            <a:ext cx="8229600" cy="2160241"/>
          </a:xfrm>
        </p:spPr>
        <p:txBody>
          <a:bodyPr>
            <a:normAutofit fontScale="92500" lnSpcReduction="10000"/>
          </a:bodyPr>
          <a:lstStyle/>
          <a:p>
            <a:endParaRPr lang="fa-IR" dirty="0" smtClean="0"/>
          </a:p>
          <a:p>
            <a:pPr marL="0" indent="0" algn="ctr">
              <a:buNone/>
            </a:pPr>
            <a:endParaRPr lang="fa-IR" dirty="0" smtClean="0">
              <a:cs typeface="B Yagut" pitchFamily="2" charset="-78"/>
            </a:endParaRPr>
          </a:p>
          <a:p>
            <a:pPr marL="0" indent="0" algn="ctr">
              <a:buNone/>
            </a:pPr>
            <a:endParaRPr lang="fa-IR" dirty="0" smtClean="0">
              <a:cs typeface="B Yagut" pitchFamily="2" charset="-78"/>
            </a:endParaRPr>
          </a:p>
          <a:p>
            <a:pPr marL="0" indent="0" algn="ctr">
              <a:buNone/>
            </a:pPr>
            <a:r>
              <a:rPr lang="fa-IR" sz="3600" dirty="0" smtClean="0">
                <a:cs typeface="B Yagut" pitchFamily="2" charset="-78"/>
              </a:rPr>
              <a:t>سلامت </a:t>
            </a:r>
            <a:r>
              <a:rPr lang="fa-IR" sz="3600" dirty="0">
                <a:cs typeface="B Yagut" pitchFamily="2" charset="-78"/>
              </a:rPr>
              <a:t>باروری</a:t>
            </a:r>
          </a:p>
        </p:txBody>
      </p:sp>
    </p:spTree>
    <p:extLst>
      <p:ext uri="{BB962C8B-B14F-4D97-AF65-F5344CB8AC3E}">
        <p14:creationId xmlns:p14="http://schemas.microsoft.com/office/powerpoint/2010/main" val="24355137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60648"/>
            <a:ext cx="8484572" cy="1296144"/>
          </a:xfrm>
        </p:spPr>
        <p:txBody>
          <a:bodyPr>
            <a:noAutofit/>
          </a:bodyPr>
          <a:lstStyle/>
          <a:p>
            <a:r>
              <a:rPr lang="fa-IR" sz="4000" dirty="0" smtClean="0">
                <a:cs typeface="B Yagut" pitchFamily="2" charset="-78"/>
              </a:rPr>
              <a:t>رئوس کلی برنامه باروری سالم</a:t>
            </a:r>
            <a:endParaRPr lang="fa-IR" sz="4000" dirty="0">
              <a:cs typeface="B Yagut" pitchFamily="2" charset="-78"/>
            </a:endParaRPr>
          </a:p>
        </p:txBody>
      </p:sp>
      <p:sp>
        <p:nvSpPr>
          <p:cNvPr id="3" name="Content Placeholder 2"/>
          <p:cNvSpPr>
            <a:spLocks noGrp="1"/>
          </p:cNvSpPr>
          <p:nvPr>
            <p:ph idx="1"/>
          </p:nvPr>
        </p:nvSpPr>
        <p:spPr>
          <a:xfrm>
            <a:off x="0" y="1357298"/>
            <a:ext cx="9036496" cy="5357850"/>
          </a:xfrm>
        </p:spPr>
        <p:txBody>
          <a:bodyPr>
            <a:normAutofit/>
          </a:bodyPr>
          <a:lstStyle/>
          <a:p>
            <a:pPr marL="0" indent="0">
              <a:buNone/>
            </a:pPr>
            <a:endParaRPr lang="fa-IR" sz="2400" dirty="0" smtClean="0">
              <a:cs typeface="B Yagut" pitchFamily="2" charset="-78"/>
            </a:endParaRPr>
          </a:p>
          <a:p>
            <a:pPr marL="0" indent="0">
              <a:buNone/>
            </a:pPr>
            <a:r>
              <a:rPr lang="fa-IR" sz="2800" dirty="0" smtClean="0">
                <a:cs typeface="B Yagut" pitchFamily="2" charset="-78"/>
              </a:rPr>
              <a:t>1-توانمند سازي جامعه در خصوص اهمیت فرزند آوري سالم و اجتناب ازتک فرزندي و بی فرزندي</a:t>
            </a:r>
          </a:p>
          <a:p>
            <a:pPr marL="0" indent="0">
              <a:buNone/>
            </a:pPr>
            <a:endParaRPr lang="fa-IR" sz="2800" dirty="0" smtClean="0">
              <a:cs typeface="B Yagut" pitchFamily="2" charset="-78"/>
            </a:endParaRPr>
          </a:p>
          <a:p>
            <a:pPr marL="0" indent="0">
              <a:buNone/>
            </a:pPr>
            <a:r>
              <a:rPr lang="fa-IR" sz="2400" dirty="0" smtClean="0">
                <a:cs typeface="B Yagut" pitchFamily="2" charset="-78"/>
              </a:rPr>
              <a:t>(در </a:t>
            </a:r>
            <a:r>
              <a:rPr lang="fa-IR" sz="2400" dirty="0">
                <a:cs typeface="B Yagut" pitchFamily="2" charset="-78"/>
              </a:rPr>
              <a:t>بسیاري از مستندات علمی </a:t>
            </a:r>
            <a:r>
              <a:rPr lang="fa-IR" sz="2400" dirty="0" smtClean="0">
                <a:cs typeface="B Yagut" pitchFamily="2" charset="-78"/>
              </a:rPr>
              <a:t>به پدیده تک فرزندي با </a:t>
            </a:r>
            <a:r>
              <a:rPr lang="fa-IR" sz="2400" dirty="0">
                <a:cs typeface="B Yagut" pitchFamily="2" charset="-78"/>
              </a:rPr>
              <a:t>رویکرد منفی توجه می شود. </a:t>
            </a:r>
            <a:r>
              <a:rPr lang="fa-IR" sz="2400" dirty="0" smtClean="0">
                <a:cs typeface="B Yagut" pitchFamily="2" charset="-78"/>
              </a:rPr>
              <a:t>آموزش خانوادها براساس واقعیات علمی موجود در مورد تک فرزندی یکی از برنامه های باروری سالم می باشد)</a:t>
            </a:r>
          </a:p>
          <a:p>
            <a:pPr marL="0" indent="0">
              <a:buNone/>
            </a:pPr>
            <a:endParaRPr lang="fa-IR" sz="2400" dirty="0" smtClean="0">
              <a:cs typeface="B Yagut" pitchFamily="2" charset="-78"/>
            </a:endParaRPr>
          </a:p>
          <a:p>
            <a:pPr marL="0" indent="0">
              <a:buNone/>
            </a:pPr>
            <a:endParaRPr lang="fa-IR" sz="2400" dirty="0" smtClean="0">
              <a:cs typeface="B Yagut" pitchFamily="2" charset="-78"/>
            </a:endParaRPr>
          </a:p>
          <a:p>
            <a:pPr marL="0" indent="0">
              <a:buNone/>
            </a:pPr>
            <a:r>
              <a:rPr lang="fa-IR" sz="2000" dirty="0" smtClean="0">
                <a:cs typeface="B Yagut" pitchFamily="2" charset="-78"/>
              </a:rPr>
              <a:t>(رجوع شود به کتابچه پیامدها و مشکلات تک فرزندی،</a:t>
            </a:r>
          </a:p>
          <a:p>
            <a:pPr marL="0" indent="0">
              <a:buNone/>
            </a:pPr>
            <a:r>
              <a:rPr lang="fa-IR" sz="2000" dirty="0" smtClean="0">
                <a:cs typeface="B Yagut" pitchFamily="2" charset="-78"/>
              </a:rPr>
              <a:t>دکتر نوذر نخعی –انتشاراتنشر فانوس کرمان-1394)</a:t>
            </a:r>
            <a:endParaRPr lang="fa-IR" sz="2400" dirty="0" smtClean="0">
              <a:cs typeface="B Yagut" pitchFamily="2" charset="-78"/>
            </a:endParaRPr>
          </a:p>
          <a:p>
            <a:endParaRPr lang="fa-IR" sz="3800" dirty="0" smtClean="0">
              <a:cs typeface="B Yagut" pitchFamily="2" charset="-78"/>
            </a:endParaRPr>
          </a:p>
          <a:p>
            <a:pPr marL="0" indent="0">
              <a:buNone/>
            </a:pPr>
            <a:endParaRPr lang="fa-IR" dirty="0" smtClean="0"/>
          </a:p>
          <a:p>
            <a:endParaRPr lang="fa-IR" dirty="0" smtClean="0"/>
          </a:p>
          <a:p>
            <a:pPr marL="0" indent="0">
              <a:buNone/>
            </a:pPr>
            <a:endParaRPr lang="fa-IR" dirty="0"/>
          </a:p>
          <a:p>
            <a:endParaRPr lang="fa-IR"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93096"/>
            <a:ext cx="3312368" cy="2564904"/>
          </a:xfrm>
          <a:prstGeom prst="rect">
            <a:avLst/>
          </a:prstGeom>
        </p:spPr>
      </p:pic>
      <p:pic>
        <p:nvPicPr>
          <p:cNvPr id="5" name="1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371600" y="6858000"/>
            <a:ext cx="609600" cy="609600"/>
          </a:xfrm>
          <a:prstGeom prst="rect">
            <a:avLst/>
          </a:prstGeom>
        </p:spPr>
      </p:pic>
    </p:spTree>
    <p:extLst>
      <p:ext uri="{BB962C8B-B14F-4D97-AF65-F5344CB8AC3E}">
        <p14:creationId xmlns:p14="http://schemas.microsoft.com/office/powerpoint/2010/main" val="3262288309"/>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42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نحوه استخراج اسامی زنان تک فرزند</a:t>
            </a:r>
            <a:endParaRPr lang="fa-IR" sz="4000" dirty="0">
              <a:cs typeface="B Yagut" pitchFamily="2" charset="-78"/>
            </a:endParaRPr>
          </a:p>
        </p:txBody>
      </p:sp>
      <p:pic>
        <p:nvPicPr>
          <p:cNvPr id="8" name="Content Placeholder 7"/>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539552" y="1844824"/>
            <a:ext cx="8229600" cy="1347498"/>
          </a:xfr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3429000"/>
            <a:ext cx="8352928" cy="2321113"/>
          </a:xfrm>
          <a:prstGeom prst="rect">
            <a:avLst/>
          </a:prstGeom>
        </p:spPr>
      </p:pic>
      <p:pic>
        <p:nvPicPr>
          <p:cNvPr id="3" name="1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762000" y="6705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7000"/>
    </mc:Choice>
    <mc:Fallback xmlns="">
      <p:transition spd="slow" advClick="0"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5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290"/>
            <a:ext cx="9144000" cy="1930226"/>
          </a:xfrm>
        </p:spPr>
        <p:txBody>
          <a:bodyPr>
            <a:noAutofit/>
          </a:bodyPr>
          <a:lstStyle/>
          <a:p>
            <a:r>
              <a:rPr lang="fa-IR" sz="3600" dirty="0" smtClean="0">
                <a:cs typeface="B Yagut" pitchFamily="2" charset="-78"/>
              </a:rPr>
              <a:t/>
            </a:r>
            <a:br>
              <a:rPr lang="fa-IR" sz="3600" dirty="0" smtClean="0">
                <a:cs typeface="B Yagut" pitchFamily="2" charset="-78"/>
              </a:rPr>
            </a:br>
            <a:r>
              <a:rPr lang="fa-IR" sz="2800" dirty="0" smtClean="0">
                <a:cs typeface="B Yagut" pitchFamily="2" charset="-78"/>
              </a:rPr>
              <a:t>2-توانمند </a:t>
            </a:r>
            <a:r>
              <a:rPr lang="fa-IR" sz="2800" dirty="0">
                <a:cs typeface="B Yagut" pitchFamily="2" charset="-78"/>
              </a:rPr>
              <a:t>سازي ارایه دهندگان خدمت سلامت در راستاي ارایه خدمات باروري سالم بر مبناي حقوق سلامت باروري و فرزندآوري</a:t>
            </a:r>
            <a:r>
              <a:rPr lang="fa-IR" sz="3200" dirty="0"/>
              <a:t/>
            </a:r>
            <a:br>
              <a:rPr lang="fa-IR" sz="3200" dirty="0"/>
            </a:br>
            <a:endParaRPr lang="fa-IR" sz="3600" dirty="0"/>
          </a:p>
        </p:txBody>
      </p:sp>
      <p:sp>
        <p:nvSpPr>
          <p:cNvPr id="3" name="Content Placeholder 2"/>
          <p:cNvSpPr>
            <a:spLocks noGrp="1"/>
          </p:cNvSpPr>
          <p:nvPr>
            <p:ph idx="1"/>
          </p:nvPr>
        </p:nvSpPr>
        <p:spPr>
          <a:xfrm>
            <a:off x="457200" y="1916832"/>
            <a:ext cx="8229600" cy="4209331"/>
          </a:xfrm>
        </p:spPr>
        <p:txBody>
          <a:bodyPr/>
          <a:lstStyle/>
          <a:p>
            <a:pPr marL="0" indent="0">
              <a:buNone/>
            </a:pPr>
            <a:endParaRPr lang="fa-IR" dirty="0" smtClean="0"/>
          </a:p>
          <a:p>
            <a:pPr marL="0" indent="0">
              <a:buNone/>
            </a:pPr>
            <a:r>
              <a:rPr lang="fa-IR" sz="2400" dirty="0" smtClean="0">
                <a:cs typeface="B Yagut" pitchFamily="2" charset="-78"/>
              </a:rPr>
              <a:t>(تصمیم </a:t>
            </a:r>
            <a:r>
              <a:rPr lang="fa-IR" sz="2400" dirty="0">
                <a:cs typeface="B Yagut" pitchFamily="2" charset="-78"/>
              </a:rPr>
              <a:t>گیري درست زوجین براي فرزندآوري متاثر از ارائه با کیفیت خدمات مشاوره فرزندآوري است.  آنهاباید بدانند چه برنامه اي را براي سلامت باروري خود تعیین نموده و از آن پیروي </a:t>
            </a:r>
            <a:r>
              <a:rPr lang="fa-IR" sz="2400" dirty="0" smtClean="0">
                <a:cs typeface="B Yagut" pitchFamily="2" charset="-78"/>
              </a:rPr>
              <a:t>نمایند) </a:t>
            </a:r>
            <a:endParaRPr lang="fa-IR" sz="2400" dirty="0">
              <a:cs typeface="B Yagut" pitchFamily="2" charset="-78"/>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3789040"/>
            <a:ext cx="3024187" cy="270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1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43000" y="6553200"/>
            <a:ext cx="609600" cy="609600"/>
          </a:xfrm>
          <a:prstGeom prst="rect">
            <a:avLst/>
          </a:prstGeom>
        </p:spPr>
      </p:pic>
    </p:spTree>
    <p:extLst>
      <p:ext uri="{BB962C8B-B14F-4D97-AF65-F5344CB8AC3E}">
        <p14:creationId xmlns:p14="http://schemas.microsoft.com/office/powerpoint/2010/main" val="3428944965"/>
      </p:ext>
    </p:extLst>
  </p:cSld>
  <p:clrMapOvr>
    <a:masterClrMapping/>
  </p:clrMapOvr>
  <mc:AlternateContent xmlns:mc="http://schemas.openxmlformats.org/markup-compatibility/2006" xmlns:p14="http://schemas.microsoft.com/office/powerpoint/2010/main">
    <mc:Choice Requires="p14">
      <p:transition spd="slow" p14:dur="2000" advClick="0" advTm="69000"/>
    </mc:Choice>
    <mc:Fallback xmlns="">
      <p:transition spd="slow" advClick="0" advTm="6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1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9036496" cy="1143000"/>
          </a:xfrm>
        </p:spPr>
        <p:txBody>
          <a:bodyPr>
            <a:noAutofit/>
          </a:bodyPr>
          <a:lstStyle/>
          <a:p>
            <a:r>
              <a:rPr lang="fa-IR" sz="3200" dirty="0" smtClean="0">
                <a:cs typeface="B Yagut" pitchFamily="2" charset="-78"/>
              </a:rPr>
              <a:t>3-تامین </a:t>
            </a:r>
            <a:r>
              <a:rPr lang="fa-IR" sz="3200" dirty="0">
                <a:cs typeface="B Yagut" pitchFamily="2" charset="-78"/>
              </a:rPr>
              <a:t>خدمات باروري </a:t>
            </a:r>
            <a:r>
              <a:rPr lang="fa-IR" sz="3200" dirty="0" smtClean="0">
                <a:cs typeface="B Yagut" pitchFamily="2" charset="-78"/>
              </a:rPr>
              <a:t>سالم در </a:t>
            </a:r>
            <a:r>
              <a:rPr lang="fa-IR" sz="3200" dirty="0">
                <a:cs typeface="B Yagut" pitchFamily="2" charset="-78"/>
              </a:rPr>
              <a:t>راستاي افزایش بارداريهاي ارادي و برنامه ریزي شده</a:t>
            </a:r>
          </a:p>
        </p:txBody>
      </p:sp>
      <p:sp>
        <p:nvSpPr>
          <p:cNvPr id="3" name="Content Placeholder 2"/>
          <p:cNvSpPr>
            <a:spLocks noGrp="1"/>
          </p:cNvSpPr>
          <p:nvPr>
            <p:ph idx="1"/>
          </p:nvPr>
        </p:nvSpPr>
        <p:spPr>
          <a:xfrm>
            <a:off x="0" y="1916832"/>
            <a:ext cx="8858280" cy="3888432"/>
          </a:xfrm>
        </p:spPr>
        <p:txBody>
          <a:bodyPr>
            <a:noAutofit/>
          </a:bodyPr>
          <a:lstStyle/>
          <a:p>
            <a:endParaRPr lang="fa-IR" sz="2800" dirty="0" smtClean="0">
              <a:cs typeface="B Yagut" pitchFamily="2" charset="-78"/>
            </a:endParaRPr>
          </a:p>
          <a:p>
            <a:r>
              <a:rPr lang="fa-IR" sz="2400" dirty="0" smtClean="0">
                <a:cs typeface="B Yagut" pitchFamily="2" charset="-78"/>
              </a:rPr>
              <a:t>برخی </a:t>
            </a:r>
            <a:r>
              <a:rPr lang="fa-IR" sz="2400" dirty="0">
                <a:cs typeface="B Yagut" pitchFamily="2" charset="-78"/>
              </a:rPr>
              <a:t>از بیماريها </a:t>
            </a:r>
            <a:r>
              <a:rPr lang="fa-IR" sz="2400" dirty="0" smtClean="0">
                <a:cs typeface="B Yagut" pitchFamily="2" charset="-78"/>
              </a:rPr>
              <a:t>ی واگیر و غیر واگیرنیازمند تاخیر </a:t>
            </a:r>
            <a:r>
              <a:rPr lang="fa-IR" sz="2400" dirty="0">
                <a:cs typeface="B Yagut" pitchFamily="2" charset="-78"/>
              </a:rPr>
              <a:t>در </a:t>
            </a:r>
            <a:r>
              <a:rPr lang="fa-IR" sz="2400" dirty="0" smtClean="0">
                <a:cs typeface="B Yagut" pitchFamily="2" charset="-78"/>
              </a:rPr>
              <a:t>بارداري </a:t>
            </a:r>
            <a:r>
              <a:rPr lang="fa-IR" sz="2400" dirty="0">
                <a:cs typeface="B Yagut" pitchFamily="2" charset="-78"/>
              </a:rPr>
              <a:t>است </a:t>
            </a:r>
            <a:r>
              <a:rPr lang="fa-IR" sz="2400" dirty="0" smtClean="0">
                <a:cs typeface="B Yagut" pitchFamily="2" charset="-78"/>
              </a:rPr>
              <a:t>(تشدید یا عودعوارض بیماريها در طول </a:t>
            </a:r>
            <a:r>
              <a:rPr lang="fa-IR" sz="2400" dirty="0">
                <a:cs typeface="B Yagut" pitchFamily="2" charset="-78"/>
              </a:rPr>
              <a:t>بارداري </a:t>
            </a:r>
            <a:r>
              <a:rPr lang="fa-IR" sz="2400" dirty="0" smtClean="0">
                <a:cs typeface="B Yagut" pitchFamily="2" charset="-78"/>
              </a:rPr>
              <a:t>وبه خطر افتادن جان مادر).</a:t>
            </a:r>
          </a:p>
          <a:p>
            <a:endParaRPr lang="fa-IR" sz="2800" dirty="0" smtClean="0">
              <a:cs typeface="B Yagut" pitchFamily="2" charset="-78"/>
            </a:endParaRPr>
          </a:p>
          <a:p>
            <a:r>
              <a:rPr lang="fa-IR" sz="2400" dirty="0" smtClean="0">
                <a:cs typeface="B Yagut" pitchFamily="2" charset="-78"/>
              </a:rPr>
              <a:t>دسترسی به </a:t>
            </a:r>
            <a:r>
              <a:rPr lang="fa-IR" sz="2400" dirty="0">
                <a:cs typeface="B Yagut" pitchFamily="2" charset="-78"/>
              </a:rPr>
              <a:t>خدمات مراقبت </a:t>
            </a:r>
            <a:r>
              <a:rPr lang="fa-IR" sz="2400" dirty="0" smtClean="0">
                <a:cs typeface="B Yagut" pitchFamily="2" charset="-78"/>
              </a:rPr>
              <a:t>ویژه باروری ومراقبت پیش از بارداری در </a:t>
            </a:r>
            <a:r>
              <a:rPr lang="fa-IR" sz="2400" dirty="0">
                <a:cs typeface="B Yagut" pitchFamily="2" charset="-78"/>
              </a:rPr>
              <a:t>مدت </a:t>
            </a:r>
            <a:r>
              <a:rPr lang="fa-IR" sz="2400" dirty="0" smtClean="0">
                <a:cs typeface="B Yagut" pitchFamily="2" charset="-78"/>
              </a:rPr>
              <a:t>زمانی </a:t>
            </a:r>
            <a:r>
              <a:rPr lang="fa-IR" sz="2400" dirty="0">
                <a:cs typeface="B Yagut" pitchFamily="2" charset="-78"/>
              </a:rPr>
              <a:t>که بیماري چندان قابل کنترل نیست براي حفظ سلامتی مادر، جنین و نوزاد ضروري است.</a:t>
            </a:r>
          </a:p>
        </p:txBody>
      </p:sp>
      <p:pic>
        <p:nvPicPr>
          <p:cNvPr id="4" name="1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762000" y="6629400"/>
            <a:ext cx="609600" cy="609600"/>
          </a:xfrm>
          <a:prstGeom prst="rect">
            <a:avLst/>
          </a:prstGeom>
        </p:spPr>
      </p:pic>
    </p:spTree>
    <p:extLst>
      <p:ext uri="{BB962C8B-B14F-4D97-AF65-F5344CB8AC3E}">
        <p14:creationId xmlns:p14="http://schemas.microsoft.com/office/powerpoint/2010/main" val="1932422849"/>
      </p:ext>
    </p:extLst>
  </p:cSld>
  <p:clrMapOvr>
    <a:masterClrMapping/>
  </p:clrMapOvr>
  <mc:AlternateContent xmlns:mc="http://schemas.openxmlformats.org/markup-compatibility/2006" xmlns:p14="http://schemas.microsoft.com/office/powerpoint/2010/main">
    <mc:Choice Requires="p14">
      <p:transition spd="slow" p14:dur="2000" advClick="0" advTm="75000"/>
    </mc:Choice>
    <mc:Fallback xmlns="">
      <p:transition spd="slow" advClick="0" advTm="7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3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3200" dirty="0" smtClean="0">
                <a:cs typeface="B Yagut" pitchFamily="2" charset="-78"/>
              </a:rPr>
              <a:t>4-کاهش میانگین </a:t>
            </a:r>
            <a:r>
              <a:rPr lang="fa-IR" sz="3200" dirty="0">
                <a:cs typeface="B Yagut" pitchFamily="2" charset="-78"/>
              </a:rPr>
              <a:t>فاصله زمانی بین ازدواج و </a:t>
            </a:r>
            <a:r>
              <a:rPr lang="fa-IR" sz="3200" dirty="0" smtClean="0">
                <a:cs typeface="B Yagut" pitchFamily="2" charset="-78"/>
              </a:rPr>
              <a:t>فرزنداول</a:t>
            </a:r>
            <a:endParaRPr lang="fa-IR" sz="3200" dirty="0">
              <a:cs typeface="B Yagut" pitchFamily="2" charset="-78"/>
            </a:endParaRPr>
          </a:p>
        </p:txBody>
      </p:sp>
      <p:sp>
        <p:nvSpPr>
          <p:cNvPr id="3" name="Content Placeholder 2"/>
          <p:cNvSpPr>
            <a:spLocks noGrp="1"/>
          </p:cNvSpPr>
          <p:nvPr>
            <p:ph idx="1"/>
          </p:nvPr>
        </p:nvSpPr>
        <p:spPr>
          <a:xfrm>
            <a:off x="457200" y="1600200"/>
            <a:ext cx="8579296" cy="4525963"/>
          </a:xfrm>
        </p:spPr>
        <p:txBody>
          <a:bodyPr>
            <a:normAutofit/>
          </a:bodyPr>
          <a:lstStyle/>
          <a:p>
            <a:endParaRPr lang="fa-IR" sz="2800" dirty="0" smtClean="0">
              <a:cs typeface="B Yagut" pitchFamily="2" charset="-78"/>
            </a:endParaRPr>
          </a:p>
          <a:p>
            <a:r>
              <a:rPr lang="fa-IR" sz="2400" dirty="0" smtClean="0">
                <a:cs typeface="B Yagut" pitchFamily="2" charset="-78"/>
              </a:rPr>
              <a:t>تاخیر </a:t>
            </a:r>
            <a:r>
              <a:rPr lang="fa-IR" sz="2400" dirty="0">
                <a:cs typeface="B Yagut" pitchFamily="2" charset="-78"/>
              </a:rPr>
              <a:t>طولانی در فرزندآوري اول سبب خواهد شد که فرصت هاي مناسب براي بارداري اول و بارداري هاي بعدي تحلیل یابد </a:t>
            </a:r>
            <a:r>
              <a:rPr lang="fa-IR" sz="2800" dirty="0" smtClean="0">
                <a:cs typeface="B Yagut" pitchFamily="2" charset="-78"/>
              </a:rPr>
              <a:t>.</a:t>
            </a:r>
          </a:p>
          <a:p>
            <a:endParaRPr lang="fa-IR" sz="2800" dirty="0" smtClean="0">
              <a:cs typeface="B Yagut" pitchFamily="2" charset="-78"/>
            </a:endParaRPr>
          </a:p>
          <a:p>
            <a:r>
              <a:rPr lang="fa-IR" sz="2400" dirty="0" smtClean="0">
                <a:cs typeface="B Yagut" pitchFamily="2" charset="-78"/>
              </a:rPr>
              <a:t>ایجاد </a:t>
            </a:r>
            <a:r>
              <a:rPr lang="fa-IR" sz="2400" dirty="0">
                <a:cs typeface="B Yagut" pitchFamily="2" charset="-78"/>
              </a:rPr>
              <a:t>فاصله طولانی بین ازدواج و </a:t>
            </a:r>
            <a:r>
              <a:rPr lang="fa-IR" sz="2400" dirty="0" smtClean="0">
                <a:cs typeface="B Yagut" pitchFamily="2" charset="-78"/>
              </a:rPr>
              <a:t>بارداری اول موجب </a:t>
            </a:r>
            <a:r>
              <a:rPr lang="fa-IR" sz="2400" dirty="0">
                <a:cs typeface="B Yagut" pitchFamily="2" charset="-78"/>
              </a:rPr>
              <a:t>خواهد شد که </a:t>
            </a:r>
            <a:r>
              <a:rPr lang="fa-IR" sz="2400" dirty="0" smtClean="0">
                <a:cs typeface="B Yagut" pitchFamily="2" charset="-78"/>
              </a:rPr>
              <a:t>مشکل باروری براي </a:t>
            </a:r>
            <a:r>
              <a:rPr lang="fa-IR" sz="2400" dirty="0">
                <a:cs typeface="B Yagut" pitchFamily="2" charset="-78"/>
              </a:rPr>
              <a:t>مدت </a:t>
            </a:r>
            <a:r>
              <a:rPr lang="fa-IR" sz="2400" dirty="0" smtClean="0">
                <a:cs typeface="B Yagut" pitchFamily="2" charset="-78"/>
              </a:rPr>
              <a:t>طولانی تری از </a:t>
            </a:r>
            <a:r>
              <a:rPr lang="fa-IR" sz="2400" dirty="0">
                <a:cs typeface="B Yagut" pitchFamily="2" charset="-78"/>
              </a:rPr>
              <a:t>نظر پوشیده بماند </a:t>
            </a:r>
            <a:r>
              <a:rPr lang="fa-IR" sz="2400" dirty="0" smtClean="0">
                <a:cs typeface="B Yagut" pitchFamily="2" charset="-78"/>
              </a:rPr>
              <a:t>ودرمان با </a:t>
            </a:r>
            <a:r>
              <a:rPr lang="fa-IR" sz="2400" dirty="0">
                <a:cs typeface="B Yagut" pitchFamily="2" charset="-78"/>
              </a:rPr>
              <a:t>مشکلات </a:t>
            </a:r>
            <a:r>
              <a:rPr lang="fa-IR" sz="2400" dirty="0" smtClean="0">
                <a:cs typeface="B Yagut" pitchFamily="2" charset="-78"/>
              </a:rPr>
              <a:t>بیشتري همراه شود.</a:t>
            </a:r>
          </a:p>
          <a:p>
            <a:endParaRPr lang="fa-IR" dirty="0" smtClean="0">
              <a:cs typeface="B Yagut" pitchFamily="2" charset="-78"/>
            </a:endParaRPr>
          </a:p>
        </p:txBody>
      </p:sp>
      <p:pic>
        <p:nvPicPr>
          <p:cNvPr id="4" name="Picture 3" descr="122.JPG"/>
          <p:cNvPicPr>
            <a:picLocks noChangeAspect="1"/>
          </p:cNvPicPr>
          <p:nvPr/>
        </p:nvPicPr>
        <p:blipFill>
          <a:blip r:embed="rId4" cstate="print"/>
          <a:stretch>
            <a:fillRect/>
          </a:stretch>
        </p:blipFill>
        <p:spPr>
          <a:xfrm>
            <a:off x="2204612" y="4509120"/>
            <a:ext cx="3275856" cy="2232248"/>
          </a:xfrm>
          <a:prstGeom prst="rect">
            <a:avLst/>
          </a:prstGeom>
        </p:spPr>
      </p:pic>
      <p:pic>
        <p:nvPicPr>
          <p:cNvPr id="5" name="1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371600" y="7010400"/>
            <a:ext cx="609600" cy="609600"/>
          </a:xfrm>
          <a:prstGeom prst="rect">
            <a:avLst/>
          </a:prstGeom>
        </p:spPr>
      </p:pic>
    </p:spTree>
    <p:extLst>
      <p:ext uri="{BB962C8B-B14F-4D97-AF65-F5344CB8AC3E}">
        <p14:creationId xmlns:p14="http://schemas.microsoft.com/office/powerpoint/2010/main" val="2555617457"/>
      </p:ext>
    </p:extLst>
  </p:cSld>
  <p:clrMapOvr>
    <a:masterClrMapping/>
  </p:clrMapOvr>
  <mc:AlternateContent xmlns:mc="http://schemas.openxmlformats.org/markup-compatibility/2006" xmlns:p14="http://schemas.microsoft.com/office/powerpoint/2010/main">
    <mc:Choice Requires="p14">
      <p:transition spd="slow" p14:dur="2000" advClick="0" advTm="71000"/>
    </mc:Choice>
    <mc:Fallback xmlns="">
      <p:transition spd="slow" advClick="0" advTm="7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98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5-کاهش </a:t>
            </a:r>
            <a:r>
              <a:rPr lang="fa-IR" sz="4000" dirty="0">
                <a:cs typeface="B Yagut" pitchFamily="2" charset="-78"/>
              </a:rPr>
              <a:t>میانگین فاصله زمانی بین فرزندان</a:t>
            </a:r>
          </a:p>
        </p:txBody>
      </p:sp>
      <p:sp>
        <p:nvSpPr>
          <p:cNvPr id="3" name="Content Placeholder 2"/>
          <p:cNvSpPr>
            <a:spLocks noGrp="1"/>
          </p:cNvSpPr>
          <p:nvPr>
            <p:ph idx="1"/>
          </p:nvPr>
        </p:nvSpPr>
        <p:spPr>
          <a:xfrm>
            <a:off x="0" y="1340768"/>
            <a:ext cx="9144000" cy="4525963"/>
          </a:xfrm>
        </p:spPr>
        <p:txBody>
          <a:bodyPr>
            <a:normAutofit/>
          </a:bodyPr>
          <a:lstStyle/>
          <a:p>
            <a:pPr>
              <a:buNone/>
            </a:pPr>
            <a:endParaRPr lang="fa-IR" dirty="0" smtClean="0">
              <a:cs typeface="B Yagut" pitchFamily="2" charset="-78"/>
            </a:endParaRPr>
          </a:p>
          <a:p>
            <a:pPr>
              <a:buNone/>
            </a:pPr>
            <a:r>
              <a:rPr lang="fa-IR" sz="2800" dirty="0" smtClean="0">
                <a:cs typeface="B Yagut" pitchFamily="2" charset="-78"/>
              </a:rPr>
              <a:t>حداکثر </a:t>
            </a:r>
            <a:r>
              <a:rPr lang="fa-IR" sz="2800" dirty="0">
                <a:cs typeface="B Yagut" pitchFamily="2" charset="-78"/>
              </a:rPr>
              <a:t>فاصله بین </a:t>
            </a:r>
            <a:r>
              <a:rPr lang="fa-IR" sz="2800" dirty="0" smtClean="0">
                <a:cs typeface="B Yagut" pitchFamily="2" charset="-78"/>
              </a:rPr>
              <a:t>دوبارداري نبایدازپنج </a:t>
            </a:r>
            <a:r>
              <a:rPr lang="fa-IR" sz="2800" dirty="0">
                <a:cs typeface="B Yagut" pitchFamily="2" charset="-78"/>
              </a:rPr>
              <a:t>سال بیشتر باشد. </a:t>
            </a:r>
            <a:r>
              <a:rPr lang="fa-IR" sz="2800" dirty="0" smtClean="0">
                <a:cs typeface="B Yagut" pitchFamily="2" charset="-78"/>
              </a:rPr>
              <a:t>طولانی </a:t>
            </a:r>
            <a:r>
              <a:rPr lang="fa-IR" sz="2800" dirty="0">
                <a:cs typeface="B Yagut" pitchFamily="2" charset="-78"/>
              </a:rPr>
              <a:t>تر </a:t>
            </a:r>
            <a:r>
              <a:rPr lang="fa-IR" sz="2800" dirty="0" smtClean="0">
                <a:cs typeface="B Yagut" pitchFamily="2" charset="-78"/>
              </a:rPr>
              <a:t>شدن فاصله </a:t>
            </a:r>
            <a:r>
              <a:rPr lang="fa-IR" sz="2800" dirty="0">
                <a:cs typeface="B Yagut" pitchFamily="2" charset="-78"/>
              </a:rPr>
              <a:t>زمانی بین دوبارداري </a:t>
            </a:r>
            <a:r>
              <a:rPr lang="fa-IR" sz="2800" dirty="0" smtClean="0">
                <a:cs typeface="B Yagut" pitchFamily="2" charset="-78"/>
              </a:rPr>
              <a:t>به بیش ازپنج </a:t>
            </a:r>
            <a:r>
              <a:rPr lang="fa-IR" sz="2800" dirty="0">
                <a:cs typeface="B Yagut" pitchFamily="2" charset="-78"/>
              </a:rPr>
              <a:t>سال باعث می </a:t>
            </a:r>
            <a:r>
              <a:rPr lang="fa-IR" sz="2800" dirty="0" smtClean="0">
                <a:cs typeface="B Yagut" pitchFamily="2" charset="-78"/>
              </a:rPr>
              <a:t>شودکه </a:t>
            </a:r>
            <a:r>
              <a:rPr lang="fa-IR" sz="2800" dirty="0">
                <a:cs typeface="B Yagut" pitchFamily="2" charset="-78"/>
              </a:rPr>
              <a:t>هم نوزاد و هم مادر </a:t>
            </a:r>
            <a:r>
              <a:rPr lang="fa-IR" sz="2800" dirty="0" smtClean="0">
                <a:cs typeface="B Yagut" pitchFamily="2" charset="-78"/>
              </a:rPr>
              <a:t>درمعرض خطر قرار بگیرند .</a:t>
            </a:r>
            <a:endParaRPr lang="fa-IR" sz="2800" dirty="0">
              <a:cs typeface="B Yagut" pitchFamily="2" charset="-78"/>
            </a:endParaRPr>
          </a:p>
        </p:txBody>
      </p:sp>
      <p:pic>
        <p:nvPicPr>
          <p:cNvPr id="4" name="Picture 3" descr="692451147519436491661349934581862218.jpg"/>
          <p:cNvPicPr>
            <a:picLocks noChangeAspect="1"/>
          </p:cNvPicPr>
          <p:nvPr/>
        </p:nvPicPr>
        <p:blipFill>
          <a:blip r:embed="rId4" cstate="print"/>
          <a:stretch>
            <a:fillRect/>
          </a:stretch>
        </p:blipFill>
        <p:spPr>
          <a:xfrm>
            <a:off x="2411760" y="3789040"/>
            <a:ext cx="3278822" cy="2520280"/>
          </a:xfrm>
          <a:prstGeom prst="rect">
            <a:avLst/>
          </a:prstGeom>
        </p:spPr>
      </p:pic>
      <p:pic>
        <p:nvPicPr>
          <p:cNvPr id="5" name="1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38200" y="6883400"/>
            <a:ext cx="609600" cy="609600"/>
          </a:xfrm>
          <a:prstGeom prst="rect">
            <a:avLst/>
          </a:prstGeom>
        </p:spPr>
      </p:pic>
    </p:spTree>
    <p:extLst>
      <p:ext uri="{BB962C8B-B14F-4D97-AF65-F5344CB8AC3E}">
        <p14:creationId xmlns:p14="http://schemas.microsoft.com/office/powerpoint/2010/main" val="1205211169"/>
      </p:ext>
    </p:extLst>
  </p:cSld>
  <p:clrMapOvr>
    <a:masterClrMapping/>
  </p:clrMapOvr>
  <mc:AlternateContent xmlns:mc="http://schemas.openxmlformats.org/markup-compatibility/2006" xmlns:p14="http://schemas.microsoft.com/office/powerpoint/2010/main">
    <mc:Choice Requires="p14">
      <p:transition spd="slow" p14:dur="2000" advClick="0" advTm="50000"/>
    </mc:Choice>
    <mc:Fallback xmlns="">
      <p:transition spd="slow" advClick="0" advTm="5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83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1143000"/>
          </a:xfrm>
        </p:spPr>
        <p:txBody>
          <a:bodyPr>
            <a:noAutofit/>
          </a:bodyPr>
          <a:lstStyle/>
          <a:p>
            <a:r>
              <a:rPr lang="fa-IR" sz="3600" dirty="0" smtClean="0">
                <a:cs typeface="B Yagut" pitchFamily="2" charset="-78"/>
              </a:rPr>
              <a:t>6-ایجاد </a:t>
            </a:r>
            <a:r>
              <a:rPr lang="fa-IR" sz="3600" dirty="0">
                <a:cs typeface="B Yagut" pitchFamily="2" charset="-78"/>
              </a:rPr>
              <a:t>دسترسی و تسهیلات مناسب </a:t>
            </a:r>
            <a:r>
              <a:rPr lang="fa-IR" sz="3600" dirty="0" smtClean="0">
                <a:cs typeface="B Yagut" pitchFamily="2" charset="-78"/>
              </a:rPr>
              <a:t>به خدمات </a:t>
            </a:r>
            <a:r>
              <a:rPr lang="fa-IR" sz="3600" dirty="0">
                <a:cs typeface="B Yagut" pitchFamily="2" charset="-78"/>
              </a:rPr>
              <a:t>بازگشت باروري پس </a:t>
            </a:r>
            <a:r>
              <a:rPr lang="fa-IR" sz="3600" dirty="0" smtClean="0">
                <a:cs typeface="B Yagut" pitchFamily="2" charset="-78"/>
              </a:rPr>
              <a:t>ازاعمال </a:t>
            </a:r>
            <a:r>
              <a:rPr lang="fa-IR" sz="3600" dirty="0">
                <a:cs typeface="B Yagut" pitchFamily="2" charset="-78"/>
              </a:rPr>
              <a:t>جراحی</a:t>
            </a:r>
          </a:p>
        </p:txBody>
      </p:sp>
      <p:sp>
        <p:nvSpPr>
          <p:cNvPr id="3" name="Content Placeholder 2"/>
          <p:cNvSpPr>
            <a:spLocks noGrp="1"/>
          </p:cNvSpPr>
          <p:nvPr>
            <p:ph idx="1"/>
          </p:nvPr>
        </p:nvSpPr>
        <p:spPr>
          <a:xfrm>
            <a:off x="0" y="1600200"/>
            <a:ext cx="9036496" cy="4525963"/>
          </a:xfrm>
        </p:spPr>
        <p:txBody>
          <a:bodyPr>
            <a:normAutofit/>
          </a:bodyPr>
          <a:lstStyle/>
          <a:p>
            <a:endParaRPr lang="fa-IR" dirty="0" smtClean="0">
              <a:cs typeface="B Yagut" pitchFamily="2" charset="-78"/>
            </a:endParaRPr>
          </a:p>
          <a:p>
            <a:r>
              <a:rPr lang="fa-IR" sz="2800" dirty="0" smtClean="0">
                <a:cs typeface="B Yagut" pitchFamily="2" charset="-78"/>
              </a:rPr>
              <a:t>تحت </a:t>
            </a:r>
            <a:r>
              <a:rPr lang="fa-IR" sz="2800" dirty="0">
                <a:cs typeface="B Yagut" pitchFamily="2" charset="-78"/>
              </a:rPr>
              <a:t>پوشش </a:t>
            </a:r>
            <a:r>
              <a:rPr lang="fa-IR" sz="2800" dirty="0" smtClean="0">
                <a:cs typeface="B Yagut" pitchFamily="2" charset="-78"/>
              </a:rPr>
              <a:t>قرارگرفتن </a:t>
            </a:r>
            <a:r>
              <a:rPr lang="fa-IR" sz="2800" dirty="0">
                <a:cs typeface="B Yagut" pitchFamily="2" charset="-78"/>
              </a:rPr>
              <a:t>خدمات بازگشت اعمال جراحی پیشگیري </a:t>
            </a:r>
            <a:r>
              <a:rPr lang="fa-IR" sz="2800" dirty="0" smtClean="0">
                <a:cs typeface="B Yagut" pitchFamily="2" charset="-78"/>
              </a:rPr>
              <a:t>ازبارداري </a:t>
            </a:r>
            <a:r>
              <a:rPr lang="fa-IR" sz="2800" dirty="0">
                <a:cs typeface="B Yagut" pitchFamily="2" charset="-78"/>
              </a:rPr>
              <a:t>توسط سازمان هاي بیمه گر، در گذشته به سراسر </a:t>
            </a:r>
            <a:r>
              <a:rPr lang="fa-IR" sz="2800" dirty="0" smtClean="0">
                <a:cs typeface="B Yagut" pitchFamily="2" charset="-78"/>
              </a:rPr>
              <a:t>کشورابلاغ </a:t>
            </a:r>
            <a:r>
              <a:rPr lang="fa-IR" sz="2800" dirty="0">
                <a:cs typeface="B Yagut" pitchFamily="2" charset="-78"/>
              </a:rPr>
              <a:t>شده </a:t>
            </a:r>
            <a:r>
              <a:rPr lang="fa-IR" sz="2800" dirty="0" smtClean="0">
                <a:cs typeface="B Yagut" pitchFamily="2" charset="-78"/>
              </a:rPr>
              <a:t>است.</a:t>
            </a:r>
          </a:p>
          <a:p>
            <a:endParaRPr lang="fa-IR" sz="2800" dirty="0" smtClean="0">
              <a:cs typeface="B Yagut" pitchFamily="2" charset="-78"/>
            </a:endParaRPr>
          </a:p>
          <a:p>
            <a:r>
              <a:rPr lang="fa-IR" sz="2800" dirty="0" smtClean="0">
                <a:cs typeface="B Yagut" pitchFamily="2" charset="-78"/>
              </a:rPr>
              <a:t>اطلاع </a:t>
            </a:r>
            <a:r>
              <a:rPr lang="fa-IR" sz="2800" dirty="0">
                <a:cs typeface="B Yagut" pitchFamily="2" charset="-78"/>
              </a:rPr>
              <a:t>رسانی به جامعه </a:t>
            </a:r>
            <a:r>
              <a:rPr lang="fa-IR" sz="2800" dirty="0" smtClean="0">
                <a:cs typeface="B Yagut" pitchFamily="2" charset="-78"/>
              </a:rPr>
              <a:t>دراین </a:t>
            </a:r>
            <a:r>
              <a:rPr lang="fa-IR" sz="2800" dirty="0">
                <a:cs typeface="B Yagut" pitchFamily="2" charset="-78"/>
              </a:rPr>
              <a:t>راستا از اولویت خاص </a:t>
            </a:r>
            <a:endParaRPr lang="fa-IR" sz="2800" dirty="0" smtClean="0">
              <a:cs typeface="B Yagut" pitchFamily="2" charset="-78"/>
            </a:endParaRPr>
          </a:p>
          <a:p>
            <a:pPr>
              <a:buNone/>
            </a:pPr>
            <a:r>
              <a:rPr lang="fa-IR" sz="2800" dirty="0" smtClean="0">
                <a:cs typeface="B Yagut" pitchFamily="2" charset="-78"/>
              </a:rPr>
              <a:t>    </a:t>
            </a:r>
            <a:r>
              <a:rPr lang="fa-IR" sz="2800" dirty="0">
                <a:cs typeface="B Yagut" pitchFamily="2" charset="-78"/>
              </a:rPr>
              <a:t>برخوردار </a:t>
            </a:r>
            <a:r>
              <a:rPr lang="fa-IR" sz="2800" dirty="0" smtClean="0">
                <a:cs typeface="B Yagut" pitchFamily="2" charset="-78"/>
              </a:rPr>
              <a:t>است.</a:t>
            </a:r>
            <a:endParaRPr lang="fa-IR" sz="2800" dirty="0">
              <a:cs typeface="B Yagut" pitchFamily="2" charset="-78"/>
            </a:endParaRPr>
          </a:p>
        </p:txBody>
      </p:sp>
      <p:pic>
        <p:nvPicPr>
          <p:cNvPr id="4" name="1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914400" y="7010400"/>
            <a:ext cx="609600" cy="609600"/>
          </a:xfrm>
          <a:prstGeom prst="rect">
            <a:avLst/>
          </a:prstGeom>
        </p:spPr>
      </p:pic>
    </p:spTree>
    <p:extLst>
      <p:ext uri="{BB962C8B-B14F-4D97-AF65-F5344CB8AC3E}">
        <p14:creationId xmlns:p14="http://schemas.microsoft.com/office/powerpoint/2010/main" val="2767002237"/>
      </p:ext>
    </p:extLst>
  </p:cSld>
  <p:clrMapOvr>
    <a:masterClrMapping/>
  </p:clrMapOvr>
  <mc:AlternateContent xmlns:mc="http://schemas.openxmlformats.org/markup-compatibility/2006" xmlns:p14="http://schemas.microsoft.com/office/powerpoint/2010/main">
    <mc:Choice Requires="p14">
      <p:transition spd="slow" p14:dur="2000" advClick="0" advTm="29000"/>
    </mc:Choice>
    <mc:Fallback xmlns="">
      <p:transition spd="slow" advClick="0" advTm="2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7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3600" dirty="0" smtClean="0">
                <a:cs typeface="B Yagut" pitchFamily="2" charset="-78"/>
              </a:rPr>
              <a:t>7-استاندارد </a:t>
            </a:r>
            <a:r>
              <a:rPr lang="fa-IR" sz="3600" dirty="0">
                <a:cs typeface="B Yagut" pitchFamily="2" charset="-78"/>
              </a:rPr>
              <a:t>سازي، سطح بندي، غربالگري و تامین خدمات ناباروري</a:t>
            </a:r>
          </a:p>
        </p:txBody>
      </p:sp>
      <p:sp>
        <p:nvSpPr>
          <p:cNvPr id="3" name="Content Placeholder 2"/>
          <p:cNvSpPr>
            <a:spLocks noGrp="1"/>
          </p:cNvSpPr>
          <p:nvPr>
            <p:ph idx="1"/>
          </p:nvPr>
        </p:nvSpPr>
        <p:spPr>
          <a:xfrm>
            <a:off x="35496" y="1600200"/>
            <a:ext cx="9108504" cy="4525963"/>
          </a:xfrm>
        </p:spPr>
        <p:txBody>
          <a:bodyPr>
            <a:normAutofit/>
          </a:bodyPr>
          <a:lstStyle/>
          <a:p>
            <a:endParaRPr lang="fa-IR" dirty="0" smtClean="0">
              <a:cs typeface="B Yagut" pitchFamily="2" charset="-78"/>
            </a:endParaRPr>
          </a:p>
          <a:p>
            <a:r>
              <a:rPr lang="fa-IR" sz="2800" dirty="0" smtClean="0">
                <a:cs typeface="B Yagut" pitchFamily="2" charset="-78"/>
              </a:rPr>
              <a:t>ناباروري </a:t>
            </a:r>
            <a:r>
              <a:rPr lang="fa-IR" sz="2800" dirty="0">
                <a:cs typeface="B Yagut" pitchFamily="2" charset="-78"/>
              </a:rPr>
              <a:t>از </a:t>
            </a:r>
            <a:r>
              <a:rPr lang="fa-IR" sz="2800" dirty="0" smtClean="0">
                <a:cs typeface="B Yagut" pitchFamily="2" charset="-78"/>
              </a:rPr>
              <a:t>اجزاي مهم سیاست </a:t>
            </a:r>
            <a:r>
              <a:rPr lang="fa-IR" sz="2800" dirty="0">
                <a:cs typeface="B Yagut" pitchFamily="2" charset="-78"/>
              </a:rPr>
              <a:t>هاي </a:t>
            </a:r>
            <a:r>
              <a:rPr lang="fa-IR" sz="2800" dirty="0" smtClean="0">
                <a:cs typeface="B Yagut" pitchFamily="2" charset="-78"/>
              </a:rPr>
              <a:t>ابلاغی جمعیت است، طبیعتا </a:t>
            </a:r>
            <a:r>
              <a:rPr lang="fa-IR" sz="2800" dirty="0">
                <a:cs typeface="B Yagut" pitchFamily="2" charset="-78"/>
              </a:rPr>
              <a:t>مانند هر امر دیگري، در ناباروري نیز پیشگیري مقدم بر درمان </a:t>
            </a:r>
            <a:r>
              <a:rPr lang="fa-IR" sz="2800" dirty="0" smtClean="0">
                <a:cs typeface="B Yagut" pitchFamily="2" charset="-78"/>
              </a:rPr>
              <a:t>است.</a:t>
            </a:r>
          </a:p>
          <a:p>
            <a:endParaRPr lang="fa-IR" sz="2800" dirty="0" smtClean="0">
              <a:cs typeface="B Yagut" pitchFamily="2" charset="-78"/>
            </a:endParaRPr>
          </a:p>
          <a:p>
            <a:r>
              <a:rPr lang="fa-IR" sz="2800" dirty="0" smtClean="0">
                <a:cs typeface="B Yagut" pitchFamily="2" charset="-78"/>
              </a:rPr>
              <a:t>ارائه </a:t>
            </a:r>
            <a:r>
              <a:rPr lang="fa-IR" sz="2800" dirty="0">
                <a:cs typeface="B Yagut" pitchFamily="2" charset="-78"/>
              </a:rPr>
              <a:t>مداخلات پیشگیرانه و تشخیصی به گونه </a:t>
            </a:r>
            <a:r>
              <a:rPr lang="fa-IR" sz="2800" dirty="0" smtClean="0">
                <a:cs typeface="B Yagut" pitchFamily="2" charset="-78"/>
              </a:rPr>
              <a:t>اي که </a:t>
            </a:r>
            <a:r>
              <a:rPr lang="fa-IR" sz="2800" dirty="0">
                <a:cs typeface="B Yagut" pitchFamily="2" charset="-78"/>
              </a:rPr>
              <a:t>افراد با مشکل ناباروري زودتر </a:t>
            </a:r>
            <a:r>
              <a:rPr lang="fa-IR" sz="2800" dirty="0" smtClean="0">
                <a:cs typeface="B Yagut" pitchFamily="2" charset="-78"/>
              </a:rPr>
              <a:t>شناسایی شده </a:t>
            </a:r>
            <a:r>
              <a:rPr lang="fa-IR" sz="2800" dirty="0">
                <a:cs typeface="B Yagut" pitchFamily="2" charset="-78"/>
              </a:rPr>
              <a:t>و در مسیر درست </a:t>
            </a:r>
            <a:r>
              <a:rPr lang="fa-IR" sz="2800" dirty="0" smtClean="0">
                <a:cs typeface="B Yagut" pitchFamily="2" charset="-78"/>
              </a:rPr>
              <a:t>ارجاع و </a:t>
            </a:r>
            <a:r>
              <a:rPr lang="fa-IR" sz="2800" dirty="0">
                <a:cs typeface="B Yagut" pitchFamily="2" charset="-78"/>
              </a:rPr>
              <a:t>اقدامات درمانی </a:t>
            </a:r>
            <a:r>
              <a:rPr lang="fa-IR" sz="2800" dirty="0" smtClean="0">
                <a:cs typeface="B Yagut" pitchFamily="2" charset="-78"/>
              </a:rPr>
              <a:t> قرار بگیرندبسیار </a:t>
            </a:r>
            <a:r>
              <a:rPr lang="fa-IR" sz="2800" dirty="0">
                <a:cs typeface="B Yagut" pitchFamily="2" charset="-78"/>
              </a:rPr>
              <a:t>کلیدي است. </a:t>
            </a:r>
            <a:endParaRPr lang="fa-IR" sz="2800" dirty="0" smtClean="0">
              <a:cs typeface="B Yagut" pitchFamily="2" charset="-78"/>
            </a:endParaRPr>
          </a:p>
        </p:txBody>
      </p:sp>
      <p:pic>
        <p:nvPicPr>
          <p:cNvPr id="4" name="1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762000" y="6553200"/>
            <a:ext cx="609600" cy="609600"/>
          </a:xfrm>
          <a:prstGeom prst="rect">
            <a:avLst/>
          </a:prstGeom>
        </p:spPr>
      </p:pic>
    </p:spTree>
    <p:extLst>
      <p:ext uri="{BB962C8B-B14F-4D97-AF65-F5344CB8AC3E}">
        <p14:creationId xmlns:p14="http://schemas.microsoft.com/office/powerpoint/2010/main" val="1863141227"/>
      </p:ext>
    </p:extLst>
  </p:cSld>
  <p:clrMapOvr>
    <a:masterClrMapping/>
  </p:clrMapOvr>
  <mc:AlternateContent xmlns:mc="http://schemas.openxmlformats.org/markup-compatibility/2006" xmlns:p14="http://schemas.microsoft.com/office/powerpoint/2010/main">
    <mc:Choice Requires="p14">
      <p:transition spd="slow" p14:dur="2000" advClick="0" advTm="80000"/>
    </mc:Choice>
    <mc:Fallback xmlns="">
      <p:transition spd="slow" advClick="0" advTm="8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8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8-سلامت </a:t>
            </a:r>
            <a:r>
              <a:rPr lang="fa-IR" sz="4000" dirty="0">
                <a:cs typeface="B Yagut" pitchFamily="2" charset="-78"/>
              </a:rPr>
              <a:t>ازدواج و </a:t>
            </a:r>
            <a:r>
              <a:rPr lang="fa-IR" sz="4000" dirty="0" smtClean="0">
                <a:cs typeface="B Yagut" pitchFamily="2" charset="-78"/>
              </a:rPr>
              <a:t>جنسی خانواده</a:t>
            </a:r>
            <a:endParaRPr lang="fa-IR" sz="4000"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a:bodyPr>
          <a:lstStyle/>
          <a:p>
            <a:r>
              <a:rPr lang="fa-IR" dirty="0" smtClean="0">
                <a:cs typeface="B Yagut" pitchFamily="2" charset="-78"/>
              </a:rPr>
              <a:t>ارتقائ </a:t>
            </a:r>
            <a:r>
              <a:rPr lang="fa-IR" dirty="0">
                <a:cs typeface="B Yagut" pitchFamily="2" charset="-78"/>
              </a:rPr>
              <a:t>سلامت </a:t>
            </a:r>
            <a:r>
              <a:rPr lang="fa-IR" dirty="0" smtClean="0">
                <a:cs typeface="B Yagut" pitchFamily="2" charset="-78"/>
              </a:rPr>
              <a:t>جسمی،روانی واجتمــاعی زوجین </a:t>
            </a:r>
            <a:r>
              <a:rPr lang="fa-IR" dirty="0">
                <a:cs typeface="B Yagut" pitchFamily="2" charset="-78"/>
              </a:rPr>
              <a:t>و </a:t>
            </a:r>
            <a:r>
              <a:rPr lang="fa-IR" dirty="0" smtClean="0">
                <a:cs typeface="B Yagut" pitchFamily="2" charset="-78"/>
              </a:rPr>
              <a:t>خانــواده هادرباروري</a:t>
            </a:r>
            <a:r>
              <a:rPr lang="fa-IR" dirty="0">
                <a:cs typeface="B Yagut" pitchFamily="2" charset="-78"/>
              </a:rPr>
              <a:t>، تولید مثل </a:t>
            </a:r>
            <a:r>
              <a:rPr lang="fa-IR" dirty="0" smtClean="0">
                <a:cs typeface="B Yagut" pitchFamily="2" charset="-78"/>
              </a:rPr>
              <a:t>ورابطه زناشویی امرکلیدي درپایداري وپویایی خانوادهاست</a:t>
            </a:r>
            <a:r>
              <a:rPr lang="fa-IR" dirty="0">
                <a:cs typeface="B Yagut" pitchFamily="2" charset="-78"/>
              </a:rPr>
              <a:t>. </a:t>
            </a:r>
            <a:endParaRPr lang="fa-IR" dirty="0" smtClean="0">
              <a:cs typeface="B Yagut" pitchFamily="2" charset="-78"/>
            </a:endParaRPr>
          </a:p>
          <a:p>
            <a:endParaRPr lang="fa-IR" dirty="0" smtClean="0">
              <a:cs typeface="B Yagut" pitchFamily="2" charset="-78"/>
            </a:endParaRPr>
          </a:p>
          <a:p>
            <a:pPr>
              <a:buNone/>
            </a:pPr>
            <a:endParaRPr lang="fa-IR" dirty="0" smtClean="0">
              <a:cs typeface="B Yagut" pitchFamily="2" charset="-78"/>
            </a:endParaRPr>
          </a:p>
          <a:p>
            <a:endParaRPr lang="fa-IR" sz="2400" dirty="0">
              <a:cs typeface="B Yagut" pitchFamily="2" charset="-78"/>
            </a:endParaRPr>
          </a:p>
        </p:txBody>
      </p:sp>
      <p:pic>
        <p:nvPicPr>
          <p:cNvPr id="4" name="Picture 3" descr="چگونه-خانواده-تان-را-خوشحال-کنید؟.jpg"/>
          <p:cNvPicPr>
            <a:picLocks noChangeAspect="1"/>
          </p:cNvPicPr>
          <p:nvPr/>
        </p:nvPicPr>
        <p:blipFill>
          <a:blip r:embed="rId4" cstate="print"/>
          <a:stretch>
            <a:fillRect/>
          </a:stretch>
        </p:blipFill>
        <p:spPr>
          <a:xfrm>
            <a:off x="2112542" y="3429000"/>
            <a:ext cx="4286248" cy="3067251"/>
          </a:xfrm>
          <a:prstGeom prst="rect">
            <a:avLst/>
          </a:prstGeom>
        </p:spPr>
      </p:pic>
      <p:pic>
        <p:nvPicPr>
          <p:cNvPr id="5" name="1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914400" y="6858000"/>
            <a:ext cx="609600" cy="609600"/>
          </a:xfrm>
          <a:prstGeom prst="rect">
            <a:avLst/>
          </a:prstGeom>
        </p:spPr>
      </p:pic>
    </p:spTree>
    <p:extLst>
      <p:ext uri="{BB962C8B-B14F-4D97-AF65-F5344CB8AC3E}">
        <p14:creationId xmlns:p14="http://schemas.microsoft.com/office/powerpoint/2010/main" val="2318428993"/>
      </p:ext>
    </p:extLst>
  </p:cSld>
  <p:clrMapOvr>
    <a:masterClrMapping/>
  </p:clrMapOvr>
  <mc:AlternateContent xmlns:mc="http://schemas.openxmlformats.org/markup-compatibility/2006" xmlns:p14="http://schemas.microsoft.com/office/powerpoint/2010/main">
    <mc:Choice Requires="p14">
      <p:transition spd="slow" p14:dur="2000" advClick="0" advTm="46000"/>
    </mc:Choice>
    <mc:Fallback xmlns="">
      <p:transition spd="slow" advClick="0" advTm="4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58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3600" dirty="0" smtClean="0">
                <a:cs typeface="B Yagut" pitchFamily="2" charset="-78"/>
              </a:rPr>
              <a:t>9-ارتقاي </a:t>
            </a:r>
            <a:r>
              <a:rPr lang="fa-IR" sz="3600" dirty="0">
                <a:cs typeface="B Yagut" pitchFamily="2" charset="-78"/>
              </a:rPr>
              <a:t>آگاهی، نگرش و عملکرد جامعه در زمینه عوامل مستعد کننده </a:t>
            </a:r>
            <a:r>
              <a:rPr lang="fa-IR" sz="3600" dirty="0" smtClean="0">
                <a:cs typeface="B Yagut" pitchFamily="2" charset="-78"/>
              </a:rPr>
              <a:t>ناباروری</a:t>
            </a:r>
            <a:endParaRPr lang="fa-IR" sz="3600" dirty="0">
              <a:cs typeface="B Yagut" pitchFamily="2" charset="-78"/>
            </a:endParaRPr>
          </a:p>
        </p:txBody>
      </p:sp>
      <p:sp>
        <p:nvSpPr>
          <p:cNvPr id="3" name="Content Placeholder 2"/>
          <p:cNvSpPr>
            <a:spLocks noGrp="1"/>
          </p:cNvSpPr>
          <p:nvPr>
            <p:ph idx="1"/>
          </p:nvPr>
        </p:nvSpPr>
        <p:spPr/>
        <p:txBody>
          <a:bodyPr>
            <a:normAutofit/>
          </a:bodyPr>
          <a:lstStyle/>
          <a:p>
            <a:r>
              <a:rPr lang="fa-IR" sz="2400" dirty="0">
                <a:cs typeface="B Yagut" pitchFamily="2" charset="-78"/>
              </a:rPr>
              <a:t>بسیاري از شیوه هاي زندگی اتخاذ شده توسط افراد جامعه </a:t>
            </a:r>
            <a:r>
              <a:rPr lang="fa-IR" sz="2400" dirty="0" smtClean="0">
                <a:cs typeface="B Yagut" pitchFamily="2" charset="-78"/>
              </a:rPr>
              <a:t>ماننداستعمال </a:t>
            </a:r>
            <a:r>
              <a:rPr lang="fa-IR" sz="2400" dirty="0">
                <a:cs typeface="B Yagut" pitchFamily="2" charset="-78"/>
              </a:rPr>
              <a:t>دخانیات، ازدواج در سنین بسیار دیر، ..... آن ها را در معرض مخاطرات ناباروري قرار می </a:t>
            </a:r>
            <a:r>
              <a:rPr lang="fa-IR" sz="2400" dirty="0" smtClean="0">
                <a:cs typeface="B Yagut" pitchFamily="2" charset="-78"/>
              </a:rPr>
              <a:t>دهد.</a:t>
            </a:r>
          </a:p>
          <a:p>
            <a:r>
              <a:rPr lang="fa-IR" dirty="0" smtClean="0">
                <a:cs typeface="B Yagut" pitchFamily="2" charset="-78"/>
              </a:rPr>
              <a:t> </a:t>
            </a:r>
            <a:r>
              <a:rPr lang="fa-IR" sz="2400" dirty="0" smtClean="0">
                <a:cs typeface="B Yagut" pitchFamily="2" charset="-78"/>
              </a:rPr>
              <a:t>ارتقاي آگاهی جامعه درقبال این عوامل در ارتقاي نرخ باروري کلی از جایگاه ارزشمندي برخوردار است. (رجوع شود به کتابچه </a:t>
            </a:r>
            <a:r>
              <a:rPr lang="fa-IR" sz="2400" dirty="0">
                <a:cs typeface="B Yagut" pitchFamily="2" charset="-78"/>
              </a:rPr>
              <a:t>های  سن و ناباروری –سبک </a:t>
            </a:r>
            <a:r>
              <a:rPr lang="fa-IR" sz="2400" dirty="0" smtClean="0">
                <a:cs typeface="B Yagut" pitchFamily="2" charset="-78"/>
              </a:rPr>
              <a:t>زندگی و ناباروری و آندومتریوز و تخمدان پلی کیستیک)</a:t>
            </a:r>
            <a:endParaRPr lang="fa-IR" sz="2400" dirty="0">
              <a:cs typeface="B Yagut" pitchFamily="2" charset="-78"/>
            </a:endParaRPr>
          </a:p>
        </p:txBody>
      </p:sp>
      <p:pic>
        <p:nvPicPr>
          <p:cNvPr id="5" name="Picture 4" descr="Capture.JPG"/>
          <p:cNvPicPr>
            <a:picLocks noChangeAspect="1"/>
          </p:cNvPicPr>
          <p:nvPr/>
        </p:nvPicPr>
        <p:blipFill>
          <a:blip r:embed="rId4" cstate="print"/>
          <a:stretch>
            <a:fillRect/>
          </a:stretch>
        </p:blipFill>
        <p:spPr>
          <a:xfrm rot="16200000">
            <a:off x="607205" y="3821927"/>
            <a:ext cx="2428867" cy="3643275"/>
          </a:xfrm>
          <a:prstGeom prst="rect">
            <a:avLst/>
          </a:prstGeom>
        </p:spPr>
      </p:pic>
      <p:pic>
        <p:nvPicPr>
          <p:cNvPr id="7" name="Picture 6" descr="124.JPG"/>
          <p:cNvPicPr>
            <a:picLocks noChangeAspect="1"/>
          </p:cNvPicPr>
          <p:nvPr/>
        </p:nvPicPr>
        <p:blipFill>
          <a:blip r:embed="rId5" cstate="print"/>
          <a:stretch>
            <a:fillRect/>
          </a:stretch>
        </p:blipFill>
        <p:spPr>
          <a:xfrm rot="1892459">
            <a:off x="4157193" y="4767582"/>
            <a:ext cx="1970634" cy="1428760"/>
          </a:xfrm>
          <a:prstGeom prst="rect">
            <a:avLst/>
          </a:prstGeom>
        </p:spPr>
      </p:pic>
      <p:pic>
        <p:nvPicPr>
          <p:cNvPr id="8" name="Picture 7" descr="125.JPG"/>
          <p:cNvPicPr>
            <a:picLocks noChangeAspect="1"/>
          </p:cNvPicPr>
          <p:nvPr/>
        </p:nvPicPr>
        <p:blipFill>
          <a:blip r:embed="rId6" cstate="print"/>
          <a:stretch>
            <a:fillRect/>
          </a:stretch>
        </p:blipFill>
        <p:spPr>
          <a:xfrm rot="2375792">
            <a:off x="6478063" y="5140314"/>
            <a:ext cx="1874994" cy="1500198"/>
          </a:xfrm>
          <a:prstGeom prst="rect">
            <a:avLst/>
          </a:prstGeom>
        </p:spPr>
      </p:pic>
      <p:pic>
        <p:nvPicPr>
          <p:cNvPr id="6" name="1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990600" y="6858000"/>
            <a:ext cx="609600" cy="609600"/>
          </a:xfrm>
          <a:prstGeom prst="rect">
            <a:avLst/>
          </a:prstGeom>
        </p:spPr>
      </p:pic>
    </p:spTree>
    <p:extLst>
      <p:ext uri="{BB962C8B-B14F-4D97-AF65-F5344CB8AC3E}">
        <p14:creationId xmlns:p14="http://schemas.microsoft.com/office/powerpoint/2010/main" val="2836275226"/>
      </p:ext>
    </p:extLst>
  </p:cSld>
  <p:clrMapOvr>
    <a:masterClrMapping/>
  </p:clrMapOvr>
  <mc:AlternateContent xmlns:mc="http://schemas.openxmlformats.org/markup-compatibility/2006" xmlns:p14="http://schemas.microsoft.com/office/powerpoint/2010/main">
    <mc:Choice Requires="p14">
      <p:transition spd="slow" p14:dur="2000" advClick="0" advTm="96000"/>
    </mc:Choice>
    <mc:Fallback xmlns="">
      <p:transition spd="slow" advClick="0" advTm="9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0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332656"/>
            <a:ext cx="8229600" cy="1080120"/>
          </a:xfrm>
        </p:spPr>
        <p:txBody>
          <a:bodyPr>
            <a:normAutofit fontScale="90000"/>
          </a:bodyPr>
          <a:lstStyle/>
          <a:p>
            <a:r>
              <a:rPr lang="fa-IR" sz="4000" dirty="0" smtClean="0">
                <a:cs typeface="B Yagut" pitchFamily="2" charset="-78"/>
              </a:rPr>
              <a:t/>
            </a:r>
            <a:br>
              <a:rPr lang="fa-IR" sz="4000" dirty="0" smtClean="0">
                <a:cs typeface="B Yagut" pitchFamily="2" charset="-78"/>
              </a:rPr>
            </a:br>
            <a:r>
              <a:rPr lang="fa-IR" dirty="0" smtClean="0">
                <a:cs typeface="B Yagut" pitchFamily="2" charset="-78"/>
              </a:rPr>
              <a:t>مشخصات سند</a:t>
            </a:r>
            <a:r>
              <a:rPr lang="fa-IR" sz="4000" dirty="0">
                <a:cs typeface="B Yagut" pitchFamily="2" charset="-78"/>
              </a:rPr>
              <a:t/>
            </a:r>
            <a:br>
              <a:rPr lang="fa-IR" sz="4000" dirty="0">
                <a:cs typeface="B Yagut" pitchFamily="2" charset="-78"/>
              </a:rPr>
            </a:br>
            <a:endParaRPr lang="fa-IR" sz="4000" dirty="0">
              <a:cs typeface="B Yagut" pitchFamily="2" charset="-78"/>
            </a:endParaRPr>
          </a:p>
        </p:txBody>
      </p:sp>
      <p:sp>
        <p:nvSpPr>
          <p:cNvPr id="3" name="Content Placeholder 2"/>
          <p:cNvSpPr>
            <a:spLocks noGrp="1"/>
          </p:cNvSpPr>
          <p:nvPr>
            <p:ph sz="half" idx="1"/>
          </p:nvPr>
        </p:nvSpPr>
        <p:spPr>
          <a:xfrm>
            <a:off x="-180528" y="1052736"/>
            <a:ext cx="4824536" cy="5162346"/>
          </a:xfrm>
        </p:spPr>
        <p:txBody>
          <a:bodyPr>
            <a:normAutofit fontScale="25000" lnSpcReduction="20000"/>
          </a:bodyPr>
          <a:lstStyle/>
          <a:p>
            <a:pPr marL="0" indent="0">
              <a:buNone/>
            </a:pPr>
            <a:endParaRPr lang="fa-IR" dirty="0" smtClean="0"/>
          </a:p>
          <a:p>
            <a:pPr marL="0" indent="0">
              <a:buNone/>
            </a:pPr>
            <a:endParaRPr lang="fa-IR" dirty="0" smtClean="0"/>
          </a:p>
          <a:p>
            <a:pPr marL="0" indent="0">
              <a:buNone/>
            </a:pPr>
            <a:endParaRPr lang="fa-IR" dirty="0"/>
          </a:p>
          <a:p>
            <a:pPr marL="0" indent="0">
              <a:buNone/>
            </a:pPr>
            <a:endParaRPr lang="fa-IR" dirty="0" smtClean="0"/>
          </a:p>
          <a:p>
            <a:pPr marL="0" indent="0">
              <a:buNone/>
            </a:pPr>
            <a:r>
              <a:rPr lang="fa-IR" sz="11200" dirty="0" smtClean="0">
                <a:cs typeface="B Yagut" pitchFamily="2" charset="-78"/>
              </a:rPr>
              <a:t>مشخصات مدرس</a:t>
            </a:r>
          </a:p>
          <a:p>
            <a:pPr marL="0" indent="0">
              <a:buNone/>
            </a:pPr>
            <a:endParaRPr lang="fa-IR" sz="3200" dirty="0"/>
          </a:p>
          <a:p>
            <a:pPr marL="0" indent="0">
              <a:buNone/>
            </a:pPr>
            <a:endParaRPr lang="fa-IR" sz="5600" dirty="0" smtClean="0">
              <a:cs typeface="B Yagut" pitchFamily="2" charset="-78"/>
            </a:endParaRPr>
          </a:p>
          <a:p>
            <a:pPr marL="0" indent="0">
              <a:buNone/>
            </a:pPr>
            <a:endParaRPr lang="fa-IR" sz="5600" dirty="0" smtClean="0">
              <a:cs typeface="B Yagut" pitchFamily="2" charset="-78"/>
            </a:endParaRPr>
          </a:p>
          <a:p>
            <a:pPr marL="0" indent="0">
              <a:buNone/>
            </a:pPr>
            <a:endParaRPr lang="fa-IR" sz="5600" dirty="0" smtClean="0">
              <a:cs typeface="B Yagut" pitchFamily="2" charset="-78"/>
            </a:endParaRPr>
          </a:p>
          <a:p>
            <a:pPr marL="0" indent="0">
              <a:buNone/>
            </a:pPr>
            <a:endParaRPr lang="fa-IR" sz="5600" dirty="0" smtClean="0">
              <a:cs typeface="B Yagut" pitchFamily="2" charset="-78"/>
            </a:endParaRPr>
          </a:p>
          <a:p>
            <a:pPr marL="0" indent="0">
              <a:buNone/>
            </a:pPr>
            <a:endParaRPr lang="fa-IR" sz="5600" dirty="0">
              <a:cs typeface="B Yagut" pitchFamily="2" charset="-78"/>
            </a:endParaRPr>
          </a:p>
          <a:p>
            <a:pPr marL="0" indent="0">
              <a:buNone/>
            </a:pPr>
            <a:endParaRPr lang="fa-IR" sz="5600" dirty="0" smtClean="0">
              <a:cs typeface="B Yagut" pitchFamily="2" charset="-78"/>
            </a:endParaRPr>
          </a:p>
          <a:p>
            <a:pPr marL="0" indent="0">
              <a:buNone/>
            </a:pPr>
            <a:endParaRPr lang="fa-IR" sz="5600" dirty="0" smtClean="0">
              <a:cs typeface="B Yagut" pitchFamily="2" charset="-78"/>
            </a:endParaRPr>
          </a:p>
          <a:p>
            <a:pPr marL="0" indent="0">
              <a:buNone/>
            </a:pPr>
            <a:endParaRPr lang="fa-IR" sz="9600" dirty="0" smtClean="0">
              <a:cs typeface="B Yagut" pitchFamily="2" charset="-78"/>
            </a:endParaRPr>
          </a:p>
          <a:p>
            <a:pPr marL="0" indent="0">
              <a:buNone/>
            </a:pPr>
            <a:r>
              <a:rPr lang="fa-IR" sz="9600" dirty="0" smtClean="0">
                <a:cs typeface="B Yagut" pitchFamily="2" charset="-78"/>
              </a:rPr>
              <a:t>گزل شافعی قرنجیک</a:t>
            </a:r>
          </a:p>
          <a:p>
            <a:pPr marL="0" indent="0">
              <a:buNone/>
            </a:pPr>
            <a:r>
              <a:rPr lang="fa-IR" sz="9600" dirty="0" smtClean="0">
                <a:cs typeface="B Yagut" pitchFamily="2" charset="-78"/>
              </a:rPr>
              <a:t>کارشناس مامایی</a:t>
            </a:r>
          </a:p>
          <a:p>
            <a:pPr marL="0" indent="0">
              <a:buNone/>
            </a:pPr>
            <a:r>
              <a:rPr lang="fa-IR" sz="9600" dirty="0" smtClean="0">
                <a:cs typeface="B Yagut" pitchFamily="2" charset="-78"/>
              </a:rPr>
              <a:t>مربی مامایی مرکز آموزش بهورزی شهرستان ترکمن</a:t>
            </a:r>
          </a:p>
          <a:p>
            <a:pPr marL="0" indent="0">
              <a:buNone/>
            </a:pPr>
            <a:r>
              <a:rPr lang="fa-IR" sz="9600" dirty="0" smtClean="0">
                <a:cs typeface="B Yagut" pitchFamily="2" charset="-78"/>
              </a:rPr>
              <a:t>دانشگاه علوم پزشکی وخدمات بهداشتی ودرمانی گلستان</a:t>
            </a:r>
          </a:p>
          <a:p>
            <a:pPr marL="0" indent="0">
              <a:buNone/>
            </a:pPr>
            <a:r>
              <a:rPr lang="fa-IR" sz="3200" dirty="0" smtClean="0"/>
              <a:t/>
            </a:r>
            <a:br>
              <a:rPr lang="fa-IR" sz="3200" dirty="0" smtClean="0"/>
            </a:br>
            <a:endParaRPr lang="fa-IR" sz="3200" dirty="0"/>
          </a:p>
        </p:txBody>
      </p:sp>
      <p:sp>
        <p:nvSpPr>
          <p:cNvPr id="4" name="Content Placeholder 3"/>
          <p:cNvSpPr>
            <a:spLocks noGrp="1"/>
          </p:cNvSpPr>
          <p:nvPr>
            <p:ph sz="half" idx="2"/>
          </p:nvPr>
        </p:nvSpPr>
        <p:spPr>
          <a:xfrm>
            <a:off x="4786314" y="1124744"/>
            <a:ext cx="4143404" cy="4525963"/>
          </a:xfrm>
        </p:spPr>
        <p:txBody>
          <a:bodyPr>
            <a:normAutofit fontScale="25000" lnSpcReduction="20000"/>
          </a:bodyPr>
          <a:lstStyle/>
          <a:p>
            <a:endParaRPr lang="fa-IR" sz="4100" dirty="0" smtClean="0">
              <a:cs typeface="B Yagut" pitchFamily="2" charset="-78"/>
            </a:endParaRPr>
          </a:p>
          <a:p>
            <a:endParaRPr lang="fa-IR" sz="4100" dirty="0">
              <a:cs typeface="B Yagut" pitchFamily="2" charset="-78"/>
            </a:endParaRPr>
          </a:p>
          <a:p>
            <a:pPr>
              <a:buNone/>
            </a:pPr>
            <a:r>
              <a:rPr lang="fa-IR" sz="11200" dirty="0" smtClean="0">
                <a:cs typeface="B Yagut" pitchFamily="2" charset="-78"/>
              </a:rPr>
              <a:t>مشخصات بسته آموزشی</a:t>
            </a:r>
          </a:p>
          <a:p>
            <a:endParaRPr lang="fa-IR" sz="5600" dirty="0" smtClean="0">
              <a:cs typeface="B Yagut" pitchFamily="2" charset="-78"/>
            </a:endParaRPr>
          </a:p>
          <a:p>
            <a:endParaRPr lang="fa-IR" sz="5600" dirty="0" smtClean="0">
              <a:cs typeface="B Yagut" pitchFamily="2" charset="-78"/>
            </a:endParaRPr>
          </a:p>
          <a:p>
            <a:pPr>
              <a:buNone/>
            </a:pPr>
            <a:r>
              <a:rPr lang="fa-IR" sz="9600" dirty="0" smtClean="0">
                <a:cs typeface="B Yagut" pitchFamily="2" charset="-78"/>
              </a:rPr>
              <a:t>حیطه </a:t>
            </a:r>
            <a:r>
              <a:rPr lang="fa-IR" sz="9600" dirty="0">
                <a:cs typeface="B Yagut" pitchFamily="2" charset="-78"/>
              </a:rPr>
              <a:t>درس:سلامت </a:t>
            </a:r>
            <a:r>
              <a:rPr lang="fa-IR" sz="9600" dirty="0" smtClean="0">
                <a:cs typeface="B Yagut" pitchFamily="2" charset="-78"/>
              </a:rPr>
              <a:t>باروری</a:t>
            </a:r>
          </a:p>
          <a:p>
            <a:pPr>
              <a:buNone/>
            </a:pPr>
            <a:endParaRPr lang="fa-IR" sz="9600" dirty="0">
              <a:cs typeface="B Yagut" pitchFamily="2" charset="-78"/>
            </a:endParaRPr>
          </a:p>
          <a:p>
            <a:pPr>
              <a:buNone/>
            </a:pPr>
            <a:r>
              <a:rPr lang="fa-IR" sz="9600" dirty="0" smtClean="0">
                <a:cs typeface="B Yagut" pitchFamily="2" charset="-78"/>
              </a:rPr>
              <a:t>تاریخ </a:t>
            </a:r>
            <a:r>
              <a:rPr lang="fa-IR" sz="9600" dirty="0" smtClean="0">
                <a:cs typeface="B Yagut" pitchFamily="2" charset="-78"/>
              </a:rPr>
              <a:t>بازنگری:15تیر </a:t>
            </a:r>
            <a:r>
              <a:rPr lang="fa-IR" sz="9600" dirty="0" smtClean="0">
                <a:cs typeface="B Yagut" pitchFamily="2" charset="-78"/>
              </a:rPr>
              <a:t>1399</a:t>
            </a:r>
          </a:p>
          <a:p>
            <a:pPr>
              <a:buNone/>
            </a:pPr>
            <a:r>
              <a:rPr lang="fa-IR" sz="9600" smtClean="0">
                <a:cs typeface="B Yagut" pitchFamily="2" charset="-78"/>
              </a:rPr>
              <a:t>نوبت </a:t>
            </a:r>
            <a:r>
              <a:rPr lang="fa-IR" sz="9600" smtClean="0">
                <a:cs typeface="B Yagut" pitchFamily="2" charset="-78"/>
              </a:rPr>
              <a:t>تهیه:دوم</a:t>
            </a:r>
            <a:endParaRPr lang="fa-IR" sz="9600" dirty="0" smtClean="0">
              <a:cs typeface="B Yagut" pitchFamily="2" charset="-78"/>
            </a:endParaRPr>
          </a:p>
          <a:p>
            <a:pPr>
              <a:buNone/>
            </a:pPr>
            <a:endParaRPr lang="fa-IR" sz="9600" dirty="0">
              <a:cs typeface="B Yagut" pitchFamily="2" charset="-78"/>
            </a:endParaRPr>
          </a:p>
          <a:p>
            <a:pPr>
              <a:buNone/>
            </a:pPr>
            <a:r>
              <a:rPr lang="fa-IR" sz="9600" dirty="0" smtClean="0">
                <a:cs typeface="B Yagut" pitchFamily="2" charset="-78"/>
              </a:rPr>
              <a:t>نام فایل:</a:t>
            </a:r>
          </a:p>
          <a:p>
            <a:pPr>
              <a:buNone/>
            </a:pPr>
            <a:r>
              <a:rPr lang="en-US" sz="9600" dirty="0" smtClean="0"/>
              <a:t>SB-ashnaee-ba-seyasathaye-jameyati-edi2</a:t>
            </a:r>
            <a:endParaRPr lang="fa-IR" sz="9600"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1800" y="1988840"/>
            <a:ext cx="1365252" cy="1638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0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96900" y="6858000"/>
            <a:ext cx="609600" cy="609600"/>
          </a:xfrm>
          <a:prstGeom prst="rect">
            <a:avLst/>
          </a:prstGeom>
        </p:spPr>
      </p:pic>
    </p:spTree>
    <p:extLst>
      <p:ext uri="{BB962C8B-B14F-4D97-AF65-F5344CB8AC3E}">
        <p14:creationId xmlns:p14="http://schemas.microsoft.com/office/powerpoint/2010/main" val="2440801485"/>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خلاصه ونتیجه گیری</a:t>
            </a:r>
            <a:endParaRPr lang="fa-IR" sz="4000" dirty="0">
              <a:cs typeface="B Yagut" pitchFamily="2" charset="-78"/>
            </a:endParaRPr>
          </a:p>
        </p:txBody>
      </p:sp>
      <p:sp>
        <p:nvSpPr>
          <p:cNvPr id="3" name="Content Placeholder 2"/>
          <p:cNvSpPr>
            <a:spLocks noGrp="1"/>
          </p:cNvSpPr>
          <p:nvPr>
            <p:ph idx="1"/>
          </p:nvPr>
        </p:nvSpPr>
        <p:spPr>
          <a:xfrm>
            <a:off x="107504" y="1600200"/>
            <a:ext cx="9036496" cy="4525963"/>
          </a:xfrm>
        </p:spPr>
        <p:txBody>
          <a:bodyPr>
            <a:normAutofit fontScale="25000" lnSpcReduction="20000"/>
          </a:bodyPr>
          <a:lstStyle/>
          <a:p>
            <a:r>
              <a:rPr lang="fa-IR" sz="11200" dirty="0" smtClean="0">
                <a:cs typeface="B Yagut" pitchFamily="2" charset="-78"/>
              </a:rPr>
              <a:t>پیرو رهنمودهاي مقام معظم رهبري درارتباط با بازنگري جدي و علمی در سیاست هاي جمعیتی و براساس رهنمود مقام محترم وزارت، دفتر سلامت جمعیت، خانواده و مدارس نیز به عنوان متولی ارتقاي سلامت خانواده ها در جمهوري اسلامی ایران، ضمن ایجاد برخی تغییرات در برنامه هاي قبلی، رویکردهاي جدیدي را در راستاي سیاست هاي کلان نظام تبیین نموده است.لازم است در جهت نیل به هدف نهایی جوانی و پویایی و بالندگی و رشد مناسب جمعیت کشوراین رویکردها توسط کارکنان نظام سلامت به مردم آموزش داده شده و اجرا گردند .</a:t>
            </a:r>
          </a:p>
          <a:p>
            <a:endParaRPr lang="fa-IR" sz="2000" dirty="0">
              <a:cs typeface="B Yagut" pitchFamily="2" charset="-78"/>
            </a:endParaRPr>
          </a:p>
          <a:p>
            <a:endParaRPr lang="fa-IR" dirty="0"/>
          </a:p>
        </p:txBody>
      </p:sp>
      <p:pic>
        <p:nvPicPr>
          <p:cNvPr id="4" name="2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524000" y="6400800"/>
            <a:ext cx="609600" cy="609600"/>
          </a:xfrm>
          <a:prstGeom prst="rect">
            <a:avLst/>
          </a:prstGeom>
        </p:spPr>
      </p:pic>
    </p:spTree>
    <p:extLst>
      <p:ext uri="{BB962C8B-B14F-4D97-AF65-F5344CB8AC3E}">
        <p14:creationId xmlns:p14="http://schemas.microsoft.com/office/powerpoint/2010/main" val="1015196539"/>
      </p:ext>
    </p:extLst>
  </p:cSld>
  <p:clrMapOvr>
    <a:masterClrMapping/>
  </p:clrMapOvr>
  <mc:AlternateContent xmlns:mc="http://schemas.openxmlformats.org/markup-compatibility/2006" xmlns:p14="http://schemas.microsoft.com/office/powerpoint/2010/main">
    <mc:Choice Requires="p14">
      <p:transition spd="slow" p14:dur="2000" advClick="0" advTm="44000"/>
    </mc:Choice>
    <mc:Fallback xmlns="">
      <p:transition spd="slow" advClick="0" advTm="4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8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پرسش و تمرین</a:t>
            </a:r>
            <a:endParaRPr lang="fa-IR" sz="4000" dirty="0">
              <a:cs typeface="B Yagut" pitchFamily="2" charset="-78"/>
            </a:endParaRPr>
          </a:p>
        </p:txBody>
      </p:sp>
      <p:sp>
        <p:nvSpPr>
          <p:cNvPr id="3" name="Content Placeholder 2"/>
          <p:cNvSpPr>
            <a:spLocks noGrp="1"/>
          </p:cNvSpPr>
          <p:nvPr>
            <p:ph idx="1"/>
          </p:nvPr>
        </p:nvSpPr>
        <p:spPr>
          <a:xfrm>
            <a:off x="0" y="1600200"/>
            <a:ext cx="9108504" cy="4525963"/>
          </a:xfrm>
        </p:spPr>
        <p:txBody>
          <a:bodyPr>
            <a:normAutofit/>
          </a:bodyPr>
          <a:lstStyle/>
          <a:p>
            <a:pPr marL="0" indent="0">
              <a:buNone/>
            </a:pPr>
            <a:r>
              <a:rPr lang="fa-IR" sz="2400" dirty="0" smtClean="0">
                <a:cs typeface="B Yagut" pitchFamily="2" charset="-78"/>
              </a:rPr>
              <a:t>1-سیاست </a:t>
            </a:r>
            <a:r>
              <a:rPr lang="fa-IR" sz="2400" dirty="0">
                <a:cs typeface="B Yagut" pitchFamily="2" charset="-78"/>
              </a:rPr>
              <a:t>جمعیتی را تعریف </a:t>
            </a:r>
            <a:r>
              <a:rPr lang="fa-IR" sz="2400" dirty="0" smtClean="0">
                <a:cs typeface="B Yagut" pitchFamily="2" charset="-78"/>
              </a:rPr>
              <a:t>نموده توضیح دهید چرا مسئولان کشور سیاستهای افزایش جمعیت را لازم می دانند؟</a:t>
            </a:r>
            <a:endParaRPr lang="en-US" sz="2400" dirty="0" smtClean="0">
              <a:cs typeface="B Yagut" pitchFamily="2" charset="-78"/>
            </a:endParaRPr>
          </a:p>
          <a:p>
            <a:pPr marL="0" indent="0">
              <a:buNone/>
            </a:pPr>
            <a:endParaRPr lang="fa-IR" sz="2400" dirty="0">
              <a:cs typeface="B Yagut" pitchFamily="2" charset="-78"/>
            </a:endParaRPr>
          </a:p>
          <a:p>
            <a:pPr marL="0" indent="0">
              <a:buNone/>
            </a:pPr>
            <a:r>
              <a:rPr lang="fa-IR" sz="2400" dirty="0" smtClean="0">
                <a:cs typeface="B Yagut" pitchFamily="2" charset="-78"/>
              </a:rPr>
              <a:t>2-سلامت </a:t>
            </a:r>
            <a:r>
              <a:rPr lang="fa-IR" sz="2400" dirty="0">
                <a:cs typeface="B Yagut" pitchFamily="2" charset="-78"/>
              </a:rPr>
              <a:t>باروری را تعریف </a:t>
            </a:r>
            <a:r>
              <a:rPr lang="fa-IR" sz="2400" dirty="0" smtClean="0">
                <a:cs typeface="B Yagut" pitchFamily="2" charset="-78"/>
              </a:rPr>
              <a:t>کنید؟</a:t>
            </a:r>
            <a:endParaRPr lang="en-US" sz="2400" dirty="0" smtClean="0">
              <a:cs typeface="B Yagut" pitchFamily="2" charset="-78"/>
            </a:endParaRPr>
          </a:p>
          <a:p>
            <a:pPr marL="0" indent="0">
              <a:buNone/>
            </a:pPr>
            <a:endParaRPr lang="fa-IR" sz="2400" dirty="0" smtClean="0">
              <a:cs typeface="B Yagut" pitchFamily="2" charset="-78"/>
            </a:endParaRPr>
          </a:p>
          <a:p>
            <a:pPr marL="0" indent="0">
              <a:buNone/>
            </a:pPr>
            <a:r>
              <a:rPr lang="fa-IR" sz="2400" dirty="0" smtClean="0">
                <a:cs typeface="B Yagut" pitchFamily="2" charset="-78"/>
              </a:rPr>
              <a:t>3-رئوس برنامه سلامت باروری را نام ببرید؟</a:t>
            </a:r>
            <a:endParaRPr lang="en-US" sz="2400" dirty="0" smtClean="0">
              <a:cs typeface="B Yagut" pitchFamily="2" charset="-78"/>
            </a:endParaRPr>
          </a:p>
          <a:p>
            <a:pPr marL="0" indent="0">
              <a:buNone/>
            </a:pPr>
            <a:endParaRPr lang="fa-IR" sz="2400" dirty="0" smtClean="0">
              <a:cs typeface="B Yagut" pitchFamily="2" charset="-78"/>
            </a:endParaRPr>
          </a:p>
          <a:p>
            <a:pPr marL="0" indent="0">
              <a:buNone/>
            </a:pPr>
            <a:r>
              <a:rPr lang="fa-IR" sz="2400" dirty="0" smtClean="0">
                <a:cs typeface="B Yagut" pitchFamily="2" charset="-78"/>
              </a:rPr>
              <a:t>4-اقدامات وآموزشهای لازم هرکدام ازبرنامه های باروری سالم را توضیح دهید ؟</a:t>
            </a:r>
          </a:p>
          <a:p>
            <a:pPr marL="0" indent="0">
              <a:buNone/>
            </a:pPr>
            <a:endParaRPr lang="fa-IR" sz="2400" dirty="0">
              <a:cs typeface="B Yagut" pitchFamily="2" charset="-78"/>
            </a:endParaRPr>
          </a:p>
          <a:p>
            <a:pPr marL="514350" indent="-514350">
              <a:buFont typeface="+mj-lt"/>
              <a:buAutoNum type="arabicPeriod"/>
            </a:pPr>
            <a:endParaRPr lang="fa-IR" sz="2800" dirty="0">
              <a:cs typeface="B Yagut" pitchFamily="2" charset="-78"/>
            </a:endParaRPr>
          </a:p>
        </p:txBody>
      </p:sp>
      <p:pic>
        <p:nvPicPr>
          <p:cNvPr id="4" name="2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762000" y="6845300"/>
            <a:ext cx="609600" cy="609600"/>
          </a:xfrm>
          <a:prstGeom prst="rect">
            <a:avLst/>
          </a:prstGeom>
        </p:spPr>
      </p:pic>
    </p:spTree>
    <p:extLst>
      <p:ext uri="{BB962C8B-B14F-4D97-AF65-F5344CB8AC3E}">
        <p14:creationId xmlns:p14="http://schemas.microsoft.com/office/powerpoint/2010/main" val="1478611612"/>
      </p:ext>
    </p:extLst>
  </p:cSld>
  <p:clrMapOvr>
    <a:masterClrMapping/>
  </p:clrMapOvr>
  <mc:AlternateContent xmlns:mc="http://schemas.openxmlformats.org/markup-compatibility/2006" xmlns:p14="http://schemas.microsoft.com/office/powerpoint/2010/main">
    <mc:Choice Requires="p14">
      <p:transition spd="slow" p14:dur="2000" advClick="0" advTm="11000"/>
    </mc:Choice>
    <mc:Fallback xmlns="">
      <p:transition spd="slow" advClick="0" advTm="1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تمرین عملی</a:t>
            </a:r>
            <a:endParaRPr lang="fa-IR" sz="4000" dirty="0">
              <a:cs typeface="B Yagut" pitchFamily="2" charset="-78"/>
            </a:endParaRPr>
          </a:p>
        </p:txBody>
      </p:sp>
      <p:sp>
        <p:nvSpPr>
          <p:cNvPr id="3" name="Content Placeholder 2"/>
          <p:cNvSpPr>
            <a:spLocks noGrp="1"/>
          </p:cNvSpPr>
          <p:nvPr>
            <p:ph idx="1"/>
          </p:nvPr>
        </p:nvSpPr>
        <p:spPr>
          <a:xfrm>
            <a:off x="457200" y="1600200"/>
            <a:ext cx="8507288" cy="4525963"/>
          </a:xfrm>
        </p:spPr>
        <p:txBody>
          <a:bodyPr/>
          <a:lstStyle/>
          <a:p>
            <a:pPr marL="514350" indent="-514350">
              <a:buNone/>
            </a:pPr>
            <a:r>
              <a:rPr lang="fa-IR" dirty="0" smtClean="0"/>
              <a:t>      </a:t>
            </a:r>
          </a:p>
          <a:p>
            <a:pPr marL="514350" indent="-514350">
              <a:buNone/>
            </a:pPr>
            <a:r>
              <a:rPr lang="fa-IR" sz="2800" dirty="0" smtClean="0">
                <a:cs typeface="B Yagut" pitchFamily="2" charset="-78"/>
              </a:rPr>
              <a:t>با استفاده از سامانه الکترونیکی:</a:t>
            </a:r>
          </a:p>
          <a:p>
            <a:pPr marL="514350" indent="-514350">
              <a:buFont typeface="+mj-lt"/>
              <a:buAutoNum type="arabicPeriod"/>
            </a:pPr>
            <a:r>
              <a:rPr lang="fa-IR" sz="2800" dirty="0" smtClean="0">
                <a:cs typeface="B Yagut" pitchFamily="2" charset="-78"/>
              </a:rPr>
              <a:t>مشخص نمائید چند نفر از زنان سنین باروری در روستای شما واجد شرائط دریافت آموزشهای تک فرزندی هستند.</a:t>
            </a:r>
          </a:p>
          <a:p>
            <a:pPr marL="0" indent="0">
              <a:buNone/>
            </a:pPr>
            <a:r>
              <a:rPr lang="fa-IR" sz="2800" dirty="0" smtClean="0">
                <a:cs typeface="B Yagut" pitchFamily="2" charset="-78"/>
              </a:rPr>
              <a:t> </a:t>
            </a:r>
          </a:p>
          <a:p>
            <a:pPr marL="0" indent="0">
              <a:buNone/>
            </a:pPr>
            <a:r>
              <a:rPr lang="fa-IR" sz="2800" dirty="0" smtClean="0">
                <a:cs typeface="B Yagut" pitchFamily="2" charset="-78"/>
              </a:rPr>
              <a:t>2. </a:t>
            </a:r>
            <a:r>
              <a:rPr lang="fa-IR" sz="2800" smtClean="0">
                <a:cs typeface="B Yagut" pitchFamily="2" charset="-78"/>
              </a:rPr>
              <a:t>مشخص نمایید چند </a:t>
            </a:r>
            <a:r>
              <a:rPr lang="fa-IR" sz="2800" dirty="0" smtClean="0">
                <a:cs typeface="B Yagut" pitchFamily="2" charset="-78"/>
              </a:rPr>
              <a:t>نفرواجد شرایط آموزش فرزندآوری هستند ؟</a:t>
            </a:r>
          </a:p>
          <a:p>
            <a:pPr marL="514350" indent="-514350">
              <a:buNone/>
            </a:pPr>
            <a:endParaRPr lang="fa-IR" sz="2800" dirty="0" smtClean="0">
              <a:cs typeface="B Yagut" pitchFamily="2" charset="-78"/>
            </a:endParaRPr>
          </a:p>
          <a:p>
            <a:pPr marL="514350" indent="-514350">
              <a:buFont typeface="+mj-lt"/>
              <a:buAutoNum type="arabicPeriod"/>
            </a:pPr>
            <a:endParaRPr lang="fa-IR" dirty="0" smtClean="0"/>
          </a:p>
          <a:p>
            <a:endParaRPr lang="fa-IR" dirty="0"/>
          </a:p>
        </p:txBody>
      </p:sp>
      <p:pic>
        <p:nvPicPr>
          <p:cNvPr id="4" name="2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609600" y="6781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منابع</a:t>
            </a:r>
            <a:endParaRPr lang="fa-IR" sz="4000" dirty="0">
              <a:cs typeface="B Yagut" pitchFamily="2" charset="-78"/>
            </a:endParaRPr>
          </a:p>
        </p:txBody>
      </p:sp>
      <p:sp>
        <p:nvSpPr>
          <p:cNvPr id="3" name="Content Placeholder 2"/>
          <p:cNvSpPr>
            <a:spLocks noGrp="1"/>
          </p:cNvSpPr>
          <p:nvPr>
            <p:ph idx="1"/>
          </p:nvPr>
        </p:nvSpPr>
        <p:spPr>
          <a:xfrm>
            <a:off x="-180528" y="1196752"/>
            <a:ext cx="9324528" cy="4525963"/>
          </a:xfrm>
        </p:spPr>
        <p:txBody>
          <a:bodyPr/>
          <a:lstStyle/>
          <a:p>
            <a:endParaRPr lang="fa-IR" dirty="0" smtClean="0">
              <a:cs typeface="B Yagut" pitchFamily="2" charset="-78"/>
            </a:endParaRPr>
          </a:p>
          <a:p>
            <a:r>
              <a:rPr lang="fa-IR" sz="2800" dirty="0" smtClean="0">
                <a:cs typeface="B Yagut" pitchFamily="2" charset="-78"/>
              </a:rPr>
              <a:t>بسته آموزشی معاونت بهداشت وزارت بهداشت،درمان و آموزشی-سال94</a:t>
            </a:r>
          </a:p>
          <a:p>
            <a:endParaRPr lang="fa-IR" sz="2800" dirty="0" smtClean="0">
              <a:cs typeface="B Yagut" pitchFamily="2" charset="-78"/>
            </a:endParaRPr>
          </a:p>
          <a:p>
            <a:r>
              <a:rPr lang="fa-IR" sz="2800" dirty="0" smtClean="0">
                <a:cs typeface="B Yagut" pitchFamily="2" charset="-78"/>
              </a:rPr>
              <a:t>اداره باروري سالم و جمعیت ،معاونت بهداشت دفتر سلامت جمعیت، خانواده و مدارس ،برنامه کشوري باروري سالم و جمعیت مراقبت هاي ادغام یافته باروري سالم 1398-1397</a:t>
            </a:r>
          </a:p>
          <a:p>
            <a:endParaRPr lang="fa-IR" sz="2800" dirty="0" smtClean="0">
              <a:cs typeface="B Yagut" pitchFamily="2" charset="-78"/>
            </a:endParaRPr>
          </a:p>
          <a:p>
            <a:r>
              <a:rPr lang="fa-IR" sz="2800" dirty="0" smtClean="0">
                <a:cs typeface="B Yagut" pitchFamily="2" charset="-78"/>
              </a:rPr>
              <a:t>مجموعه کتب بهورزی-سلامت باروری-ویرایش 94</a:t>
            </a:r>
            <a:endParaRPr lang="fa-IR" sz="2800" dirty="0">
              <a:cs typeface="B Yagut" pitchFamily="2" charset="-78"/>
            </a:endParaRPr>
          </a:p>
        </p:txBody>
      </p:sp>
      <p:pic>
        <p:nvPicPr>
          <p:cNvPr id="4" name="2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66800" y="6858000"/>
            <a:ext cx="609600" cy="609600"/>
          </a:xfrm>
          <a:prstGeom prst="rect">
            <a:avLst/>
          </a:prstGeom>
        </p:spPr>
      </p:pic>
    </p:spTree>
    <p:extLst>
      <p:ext uri="{BB962C8B-B14F-4D97-AF65-F5344CB8AC3E}">
        <p14:creationId xmlns:p14="http://schemas.microsoft.com/office/powerpoint/2010/main" val="13191868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3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82726"/>
          </a:xfrm>
        </p:spPr>
        <p:txBody>
          <a:bodyPr>
            <a:normAutofit fontScale="90000"/>
          </a:bodyPr>
          <a:lstStyle/>
          <a:p>
            <a:r>
              <a:rPr lang="fa-IR" dirty="0" smtClean="0">
                <a:cs typeface="B Yagut" pitchFamily="2" charset="-78"/>
              </a:rPr>
              <a:t/>
            </a:r>
            <a:br>
              <a:rPr lang="fa-IR" dirty="0" smtClean="0">
                <a:cs typeface="B Yagut" pitchFamily="2" charset="-78"/>
              </a:rPr>
            </a:br>
            <a:r>
              <a:rPr lang="fa-IR" dirty="0" smtClean="0">
                <a:cs typeface="B Yagut" pitchFamily="2" charset="-78"/>
              </a:rPr>
              <a:t>لطفاً </a:t>
            </a:r>
            <a:r>
              <a:rPr lang="fa-IR" dirty="0">
                <a:cs typeface="B Yagut" pitchFamily="2" charset="-78"/>
              </a:rPr>
              <a:t>نظرات و پیشنهادات خود پیرامون این بسته آموزشی را به آدرس زیر ارسال کنید</a:t>
            </a:r>
          </a:p>
        </p:txBody>
      </p:sp>
      <p:sp>
        <p:nvSpPr>
          <p:cNvPr id="3" name="Content Placeholder 2"/>
          <p:cNvSpPr>
            <a:spLocks noGrp="1"/>
          </p:cNvSpPr>
          <p:nvPr>
            <p:ph idx="1"/>
          </p:nvPr>
        </p:nvSpPr>
        <p:spPr>
          <a:xfrm>
            <a:off x="457200" y="2143116"/>
            <a:ext cx="8229600" cy="3983047"/>
          </a:xfrm>
        </p:spPr>
        <p:txBody>
          <a:bodyPr/>
          <a:lstStyle/>
          <a:p>
            <a:endParaRPr lang="fa-IR" dirty="0" smtClean="0"/>
          </a:p>
          <a:p>
            <a:pPr marL="0" indent="0" algn="ctr">
              <a:buNone/>
            </a:pPr>
            <a:endParaRPr lang="fa-IR" dirty="0" smtClean="0"/>
          </a:p>
          <a:p>
            <a:pPr marL="0" indent="0" algn="ctr">
              <a:buNone/>
            </a:pPr>
            <a:r>
              <a:rPr lang="en-US" dirty="0" smtClean="0"/>
              <a:t>bedasht@goums.ac.ir</a:t>
            </a:r>
            <a:endParaRPr lang="en-US" dirty="0"/>
          </a:p>
          <a:p>
            <a:pPr marL="0" indent="0" algn="ctr">
              <a:buNone/>
            </a:pPr>
            <a:endParaRPr lang="fa-IR" dirty="0"/>
          </a:p>
        </p:txBody>
      </p:sp>
    </p:spTree>
    <p:extLst>
      <p:ext uri="{BB962C8B-B14F-4D97-AF65-F5344CB8AC3E}">
        <p14:creationId xmlns:p14="http://schemas.microsoft.com/office/powerpoint/2010/main" val="214294423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اهداف آموزشی</a:t>
            </a:r>
            <a:endParaRPr lang="fa-IR" sz="4000"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lnSpcReduction="10000"/>
          </a:bodyPr>
          <a:lstStyle/>
          <a:p>
            <a:pPr>
              <a:buNone/>
            </a:pPr>
            <a:r>
              <a:rPr lang="fa-IR" sz="2800" dirty="0" smtClean="0">
                <a:cs typeface="B Yagut" pitchFamily="2" charset="-78"/>
              </a:rPr>
              <a:t> انتظار می رود فراگیر پس از مطالعه این درس بتواند :</a:t>
            </a:r>
            <a:endParaRPr lang="en-US" sz="2800" dirty="0" smtClean="0">
              <a:cs typeface="B Yagut" pitchFamily="2" charset="-78"/>
            </a:endParaRPr>
          </a:p>
          <a:p>
            <a:pPr>
              <a:buNone/>
            </a:pPr>
            <a:endParaRPr lang="fa-IR" sz="2800" dirty="0" smtClean="0">
              <a:cs typeface="B Yagut" pitchFamily="2" charset="-78"/>
            </a:endParaRPr>
          </a:p>
          <a:p>
            <a:pPr marL="514350" indent="-514350">
              <a:buFont typeface="+mj-lt"/>
              <a:buAutoNum type="arabicPeriod"/>
            </a:pPr>
            <a:r>
              <a:rPr lang="fa-IR" sz="2800" dirty="0" smtClean="0">
                <a:cs typeface="B Yagut" pitchFamily="2" charset="-78"/>
              </a:rPr>
              <a:t>سیاست جمعیتی را تعریف کند .</a:t>
            </a:r>
          </a:p>
          <a:p>
            <a:pPr marL="514350" indent="-514350">
              <a:buFont typeface="+mj-lt"/>
              <a:buAutoNum type="arabicPeriod"/>
            </a:pPr>
            <a:r>
              <a:rPr lang="fa-IR" sz="2800" dirty="0" smtClean="0">
                <a:cs typeface="B Yagut" pitchFamily="2" charset="-78"/>
              </a:rPr>
              <a:t>سیاست جمعیتی جمهوری اسلامی را توضیح دهد .</a:t>
            </a:r>
          </a:p>
          <a:p>
            <a:pPr marL="514350" indent="-514350">
              <a:buFont typeface="+mj-lt"/>
              <a:buAutoNum type="arabicPeriod"/>
            </a:pPr>
            <a:r>
              <a:rPr lang="fa-IR" sz="2800" dirty="0" smtClean="0">
                <a:cs typeface="B Yagut" pitchFamily="2" charset="-78"/>
              </a:rPr>
              <a:t>سلامت باروری را تعریف کند.</a:t>
            </a:r>
          </a:p>
          <a:p>
            <a:pPr marL="514350" indent="-514350">
              <a:buFont typeface="+mj-lt"/>
              <a:buAutoNum type="arabicPeriod"/>
            </a:pPr>
            <a:r>
              <a:rPr lang="fa-IR" sz="2800" dirty="0" smtClean="0">
                <a:cs typeface="B Yagut" pitchFamily="2" charset="-78"/>
              </a:rPr>
              <a:t>رئوس کلی برنامه باروری سالم را بیان نماید.</a:t>
            </a:r>
          </a:p>
          <a:p>
            <a:pPr marL="514350" indent="-514350">
              <a:buFont typeface="+mj-lt"/>
              <a:buAutoNum type="arabicPeriod"/>
            </a:pPr>
            <a:r>
              <a:rPr lang="fa-IR" sz="2800" dirty="0" smtClean="0">
                <a:cs typeface="B Yagut" pitchFamily="2" charset="-78"/>
              </a:rPr>
              <a:t>اقدامات لازم برای دست یابی به اهداف برنامه های باروری سالم را توضیح دهد. </a:t>
            </a:r>
            <a:endParaRPr lang="en-US" sz="2800" dirty="0" smtClean="0">
              <a:cs typeface="B Yagut" pitchFamily="2" charset="-78"/>
            </a:endParaRPr>
          </a:p>
          <a:p>
            <a:pPr marL="514350" indent="-514350">
              <a:buFont typeface="+mj-lt"/>
              <a:buAutoNum type="arabicPeriod"/>
            </a:pPr>
            <a:r>
              <a:rPr lang="fa-IR" sz="2800" dirty="0" smtClean="0">
                <a:cs typeface="B Yagut" pitchFamily="2" charset="-78"/>
              </a:rPr>
              <a:t>آموزشهای لازم در زمینه سلامت باروری را بصورت عملی ارائه دهد.</a:t>
            </a:r>
          </a:p>
          <a:p>
            <a:pPr marL="514350" indent="-514350">
              <a:buFont typeface="+mj-lt"/>
              <a:buAutoNum type="arabicPeriod"/>
            </a:pPr>
            <a:endParaRPr lang="fa-IR" dirty="0">
              <a:cs typeface="B Yagut" pitchFamily="2" charset="-78"/>
            </a:endParaRPr>
          </a:p>
        </p:txBody>
      </p:sp>
      <p:pic>
        <p:nvPicPr>
          <p:cNvPr id="4" name="0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609600" y="6934200"/>
            <a:ext cx="609600" cy="609600"/>
          </a:xfrm>
          <a:prstGeom prst="rect">
            <a:avLst/>
          </a:prstGeom>
        </p:spPr>
      </p:pic>
    </p:spTree>
    <p:extLst>
      <p:ext uri="{BB962C8B-B14F-4D97-AF65-F5344CB8AC3E}">
        <p14:creationId xmlns:p14="http://schemas.microsoft.com/office/powerpoint/2010/main" val="1720099097"/>
      </p:ext>
    </p:extLst>
  </p:cSld>
  <p:clrMapOvr>
    <a:masterClrMapping/>
  </p:clrMapOvr>
  <mc:AlternateContent xmlns:mc="http://schemas.openxmlformats.org/markup-compatibility/2006" xmlns:p14="http://schemas.microsoft.com/office/powerpoint/2010/main">
    <mc:Choice Requires="p14">
      <p:transition spd="slow" p14:dur="2000" advClick="0" advTm="29000"/>
    </mc:Choice>
    <mc:Fallback xmlns="">
      <p:transition spd="slow" advClick="0" advTm="2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7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فهرست عناوین</a:t>
            </a:r>
            <a:endParaRPr lang="fa-IR" sz="4000" dirty="0">
              <a:cs typeface="B Yagut" pitchFamily="2" charset="-78"/>
            </a:endParaRPr>
          </a:p>
        </p:txBody>
      </p:sp>
      <p:sp>
        <p:nvSpPr>
          <p:cNvPr id="3" name="Content Placeholder 2"/>
          <p:cNvSpPr>
            <a:spLocks noGrp="1"/>
          </p:cNvSpPr>
          <p:nvPr>
            <p:ph idx="1"/>
          </p:nvPr>
        </p:nvSpPr>
        <p:spPr/>
        <p:txBody>
          <a:bodyPr>
            <a:normAutofit lnSpcReduction="10000"/>
          </a:bodyPr>
          <a:lstStyle/>
          <a:p>
            <a:r>
              <a:rPr lang="fa-IR" dirty="0" smtClean="0">
                <a:cs typeface="B Yagut" pitchFamily="2" charset="-78"/>
              </a:rPr>
              <a:t>مقدمه</a:t>
            </a:r>
          </a:p>
          <a:p>
            <a:r>
              <a:rPr lang="fa-IR" dirty="0" smtClean="0">
                <a:cs typeface="B Yagut" pitchFamily="2" charset="-78"/>
              </a:rPr>
              <a:t>سیاست جمعیتی</a:t>
            </a:r>
          </a:p>
          <a:p>
            <a:r>
              <a:rPr lang="fa-IR" dirty="0" smtClean="0">
                <a:cs typeface="B Yagut" pitchFamily="2" charset="-78"/>
              </a:rPr>
              <a:t>سلامت باروری واصطلاحات متداول</a:t>
            </a:r>
          </a:p>
          <a:p>
            <a:r>
              <a:rPr lang="fa-IR" dirty="0" smtClean="0">
                <a:cs typeface="B Yagut" pitchFamily="2" charset="-78"/>
              </a:rPr>
              <a:t>مرورکلی برنامه باروری سالم وفرزندآوری</a:t>
            </a:r>
          </a:p>
          <a:p>
            <a:r>
              <a:rPr lang="fa-IR" dirty="0" smtClean="0">
                <a:cs typeface="B Yagut" pitchFamily="2" charset="-78"/>
              </a:rPr>
              <a:t>اقدامات لازم جهت رسیدن به اهداف سیاستهای جمعیتی</a:t>
            </a:r>
          </a:p>
          <a:p>
            <a:r>
              <a:rPr lang="fa-IR" dirty="0" smtClean="0">
                <a:cs typeface="B Yagut" pitchFamily="2" charset="-78"/>
              </a:rPr>
              <a:t>نتیجه گیری </a:t>
            </a:r>
          </a:p>
          <a:p>
            <a:r>
              <a:rPr lang="fa-IR" dirty="0" smtClean="0">
                <a:cs typeface="B Yagut" pitchFamily="2" charset="-78"/>
              </a:rPr>
              <a:t>پرسش وتمرین</a:t>
            </a:r>
          </a:p>
          <a:p>
            <a:r>
              <a:rPr lang="fa-IR" dirty="0" smtClean="0">
                <a:cs typeface="B Yagut" pitchFamily="2" charset="-78"/>
              </a:rPr>
              <a:t>منابع</a:t>
            </a:r>
          </a:p>
          <a:p>
            <a:endParaRPr lang="fa-IR" dirty="0" smtClean="0"/>
          </a:p>
          <a:p>
            <a:endParaRPr lang="fa-IR" dirty="0"/>
          </a:p>
        </p:txBody>
      </p:sp>
      <p:pic>
        <p:nvPicPr>
          <p:cNvPr id="4" name="0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685800" y="6921500"/>
            <a:ext cx="609600" cy="609600"/>
          </a:xfrm>
          <a:prstGeom prst="rect">
            <a:avLst/>
          </a:prstGeom>
        </p:spPr>
      </p:pic>
    </p:spTree>
    <p:extLst>
      <p:ext uri="{BB962C8B-B14F-4D97-AF65-F5344CB8AC3E}">
        <p14:creationId xmlns:p14="http://schemas.microsoft.com/office/powerpoint/2010/main" val="1222824725"/>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6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مقدمه</a:t>
            </a:r>
            <a:endParaRPr lang="fa-IR" sz="4000" dirty="0">
              <a:cs typeface="B Yagut" pitchFamily="2" charset="-78"/>
            </a:endParaRPr>
          </a:p>
        </p:txBody>
      </p:sp>
      <p:sp>
        <p:nvSpPr>
          <p:cNvPr id="3" name="Content Placeholder 2"/>
          <p:cNvSpPr>
            <a:spLocks noGrp="1"/>
          </p:cNvSpPr>
          <p:nvPr>
            <p:ph idx="1"/>
          </p:nvPr>
        </p:nvSpPr>
        <p:spPr>
          <a:xfrm>
            <a:off x="-180528" y="1600200"/>
            <a:ext cx="9324528" cy="4900634"/>
          </a:xfrm>
        </p:spPr>
        <p:txBody>
          <a:bodyPr>
            <a:normAutofit/>
          </a:bodyPr>
          <a:lstStyle/>
          <a:p>
            <a:pPr>
              <a:buNone/>
            </a:pPr>
            <a:r>
              <a:rPr lang="fa-IR" sz="3500" dirty="0" smtClean="0">
                <a:cs typeface="B Yagut" pitchFamily="2" charset="-78"/>
              </a:rPr>
              <a:t>   </a:t>
            </a:r>
            <a:r>
              <a:rPr lang="fa-IR" sz="2800" dirty="0" smtClean="0">
                <a:cs typeface="B Yagut" pitchFamily="2" charset="-78"/>
              </a:rPr>
              <a:t>بنابر آمـارهای جدید جمعیتی جوامع مخــتلف، طی بیشــتر از یک دهــه دانشمندان و کارشناسان متعددی در بسیاری از کشورهای دنیادلسوزانه نسبـت به خطـرات پیــری جمعیت و یا کاهش جمعیت هشدارهای جدی داده‌اند و در برخی موارد، مسئولین دولتها نیز اقدام به اتخاذ سیاستهایی برای مقابله با آثار سوء آن نموده اند. در ایران مقام معظم رهبری علاوه بر مطرح کردن مسئله اصلاح روند جمعیتی کشور، بر توجه فوق العاده و اقدامات فوری کارشناسان امر تاکید نموده‌اند و در اقدامی لازم و مناسب سیاستهای کلی جمعیت را نیز ابلاغ نمودند. </a:t>
            </a:r>
            <a:endParaRPr lang="fa-IR" dirty="0" smtClean="0">
              <a:cs typeface="B Yagut" pitchFamily="2" charset="-78"/>
            </a:endParaRPr>
          </a:p>
          <a:p>
            <a:pPr>
              <a:buNone/>
            </a:pPr>
            <a:endParaRPr lang="fa-IR" dirty="0" smtClean="0">
              <a:cs typeface="B Yagut" pitchFamily="2" charset="-78"/>
            </a:endParaRPr>
          </a:p>
          <a:p>
            <a:pPr>
              <a:buNone/>
            </a:pPr>
            <a:endParaRPr lang="fa-IR" dirty="0"/>
          </a:p>
          <a:p>
            <a:endParaRPr lang="fa-IR" dirty="0"/>
          </a:p>
        </p:txBody>
      </p:sp>
      <p:pic>
        <p:nvPicPr>
          <p:cNvPr id="4" name="0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295400" y="5410200"/>
            <a:ext cx="609600" cy="609600"/>
          </a:xfrm>
          <a:prstGeom prst="rect">
            <a:avLst/>
          </a:prstGeom>
        </p:spPr>
      </p:pic>
    </p:spTree>
    <p:extLst>
      <p:ext uri="{BB962C8B-B14F-4D97-AF65-F5344CB8AC3E}">
        <p14:creationId xmlns:p14="http://schemas.microsoft.com/office/powerpoint/2010/main" val="4020879011"/>
      </p:ext>
    </p:extLst>
  </p:cSld>
  <p:clrMapOvr>
    <a:masterClrMapping/>
  </p:clrMapOvr>
  <mc:AlternateContent xmlns:mc="http://schemas.openxmlformats.org/markup-compatibility/2006" xmlns:p14="http://schemas.microsoft.com/office/powerpoint/2010/main">
    <mc:Choice Requires="p14">
      <p:transition spd="slow" p14:dur="2000" advClick="0" advTm="42000"/>
    </mc:Choice>
    <mc:Fallback xmlns="">
      <p:transition spd="slow" advClick="0" advTm="4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6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cs typeface="B Yagut" pitchFamily="2" charset="-78"/>
              </a:rPr>
              <a:t>سیاست جمعیتی</a:t>
            </a:r>
            <a:r>
              <a:rPr lang="fa-IR" dirty="0" smtClean="0"/>
              <a:t/>
            </a:r>
            <a:br>
              <a:rPr lang="fa-IR" dirty="0" smtClean="0"/>
            </a:br>
            <a:endParaRPr lang="fa-IR" dirty="0"/>
          </a:p>
        </p:txBody>
      </p:sp>
      <p:sp>
        <p:nvSpPr>
          <p:cNvPr id="3" name="Content Placeholder 2"/>
          <p:cNvSpPr>
            <a:spLocks noGrp="1"/>
          </p:cNvSpPr>
          <p:nvPr>
            <p:ph idx="1"/>
          </p:nvPr>
        </p:nvSpPr>
        <p:spPr>
          <a:xfrm>
            <a:off x="0" y="1340768"/>
            <a:ext cx="9144000" cy="4340237"/>
          </a:xfrm>
        </p:spPr>
        <p:txBody>
          <a:bodyPr>
            <a:normAutofit/>
          </a:bodyPr>
          <a:lstStyle/>
          <a:p>
            <a:endParaRPr lang="fa-IR" sz="2800" dirty="0" smtClean="0">
              <a:cs typeface="B Yagut" pitchFamily="2" charset="-78"/>
            </a:endParaRPr>
          </a:p>
          <a:p>
            <a:r>
              <a:rPr lang="fa-IR" sz="2800" dirty="0" smtClean="0">
                <a:cs typeface="B Yagut" pitchFamily="2" charset="-78"/>
              </a:rPr>
              <a:t>به هر گــونه تصمیمی که از ســوی دولت به منظور کاهش، افــزایش، تغیـیر ساخت یا جابه‌جایی جمعیت اتخاذ شود، «سیاست جمعیتی» گفته می‌شود.</a:t>
            </a:r>
          </a:p>
          <a:p>
            <a:endParaRPr lang="fa-IR" sz="2800" dirty="0" smtClean="0">
              <a:cs typeface="B Yagut" pitchFamily="2" charset="-78"/>
            </a:endParaRPr>
          </a:p>
          <a:p>
            <a:r>
              <a:rPr lang="fa-IR" sz="2800" dirty="0" smtClean="0">
                <a:cs typeface="B Yagut" pitchFamily="2" charset="-78"/>
              </a:rPr>
              <a:t>با توجه به کاهش نرخ باروری واثرات سوء آن بر جامعه،کشور ما از سالهای 92و93با ابلاغ مقام معظم رهبری به سمت سیاست افزایش جمعیت روی آورده است. </a:t>
            </a:r>
          </a:p>
          <a:p>
            <a:endParaRPr lang="fa-IR" sz="2800" dirty="0" smtClean="0">
              <a:cs typeface="B Yagut" pitchFamily="2" charset="-78"/>
            </a:endParaRPr>
          </a:p>
          <a:p>
            <a:endParaRPr lang="fa-IR" sz="2800" dirty="0" smtClean="0">
              <a:cs typeface="B Yagut" pitchFamily="2" charset="-78"/>
            </a:endParaRPr>
          </a:p>
          <a:p>
            <a:endParaRPr lang="fa-IR" dirty="0"/>
          </a:p>
        </p:txBody>
      </p:sp>
      <p:pic>
        <p:nvPicPr>
          <p:cNvPr id="4" name="0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38200" y="6858000"/>
            <a:ext cx="609600" cy="609600"/>
          </a:xfrm>
          <a:prstGeom prst="rect">
            <a:avLst/>
          </a:prstGeom>
        </p:spPr>
      </p:pic>
    </p:spTree>
    <p:extLst>
      <p:ext uri="{BB962C8B-B14F-4D97-AF65-F5344CB8AC3E}">
        <p14:creationId xmlns:p14="http://schemas.microsoft.com/office/powerpoint/2010/main" val="596507481"/>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اهداف سیاست جمعیتی</a:t>
            </a:r>
            <a:endParaRPr lang="fa-IR" sz="4000" dirty="0">
              <a:cs typeface="B Yagut" pitchFamily="2" charset="-78"/>
            </a:endParaRPr>
          </a:p>
        </p:txBody>
      </p:sp>
      <p:sp>
        <p:nvSpPr>
          <p:cNvPr id="3" name="Content Placeholder 2"/>
          <p:cNvSpPr>
            <a:spLocks noGrp="1"/>
          </p:cNvSpPr>
          <p:nvPr>
            <p:ph idx="1"/>
          </p:nvPr>
        </p:nvSpPr>
        <p:spPr>
          <a:xfrm>
            <a:off x="285720" y="1600200"/>
            <a:ext cx="8715436" cy="4757758"/>
          </a:xfrm>
        </p:spPr>
        <p:txBody>
          <a:bodyPr/>
          <a:lstStyle/>
          <a:p>
            <a:pPr>
              <a:buNone/>
            </a:pPr>
            <a:r>
              <a:rPr lang="fa-IR" dirty="0" smtClean="0">
                <a:cs typeface="B Yagut" pitchFamily="2" charset="-78"/>
              </a:rPr>
              <a:t>    هدف سیاست‌های جمعیتی موافق با افزایش جمعیت این است که خانواده‌ها را در جهت داشتن فرزند آوری سالم سوق دهد و ارزش‌های مربوط به فرزندآوری و فرزند زیاد راترویج کند.</a:t>
            </a:r>
          </a:p>
          <a:p>
            <a:pPr>
              <a:buNone/>
            </a:pPr>
            <a:endParaRPr lang="fa-IR" dirty="0"/>
          </a:p>
        </p:txBody>
      </p:sp>
      <p:pic>
        <p:nvPicPr>
          <p:cNvPr id="4" name="Picture 3" descr="121.JPG"/>
          <p:cNvPicPr>
            <a:picLocks noChangeAspect="1"/>
          </p:cNvPicPr>
          <p:nvPr/>
        </p:nvPicPr>
        <p:blipFill>
          <a:blip r:embed="rId4" cstate="print"/>
          <a:stretch>
            <a:fillRect/>
          </a:stretch>
        </p:blipFill>
        <p:spPr>
          <a:xfrm>
            <a:off x="827584" y="3212976"/>
            <a:ext cx="5715008" cy="3214686"/>
          </a:xfrm>
          <a:prstGeom prst="rect">
            <a:avLst/>
          </a:prstGeom>
        </p:spPr>
      </p:pic>
      <p:pic>
        <p:nvPicPr>
          <p:cNvPr id="5" name="0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219200" y="6934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27000"/>
    </mc:Choice>
    <mc:Fallback xmlns="">
      <p:transition spd="slow" advClick="0" advTm="2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1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تعاریف ومفاهیم </a:t>
            </a:r>
            <a:endParaRPr lang="fa-IR" sz="4000" dirty="0">
              <a:cs typeface="B Yagut" pitchFamily="2" charset="-78"/>
            </a:endParaRPr>
          </a:p>
        </p:txBody>
      </p:sp>
      <p:sp>
        <p:nvSpPr>
          <p:cNvPr id="3" name="Content Placeholder 2"/>
          <p:cNvSpPr>
            <a:spLocks noGrp="1"/>
          </p:cNvSpPr>
          <p:nvPr>
            <p:ph idx="1"/>
          </p:nvPr>
        </p:nvSpPr>
        <p:spPr>
          <a:xfrm>
            <a:off x="0" y="1600200"/>
            <a:ext cx="9036496" cy="4525963"/>
          </a:xfrm>
        </p:spPr>
        <p:txBody>
          <a:bodyPr>
            <a:normAutofit/>
          </a:bodyPr>
          <a:lstStyle/>
          <a:p>
            <a:r>
              <a:rPr lang="fa-IR" sz="2800" dirty="0">
                <a:cs typeface="B Yagut" pitchFamily="2" charset="-78"/>
              </a:rPr>
              <a:t>سلامت باروری:سلامت </a:t>
            </a:r>
            <a:r>
              <a:rPr lang="fa-IR" sz="2800" dirty="0" smtClean="0">
                <a:cs typeface="B Yagut" pitchFamily="2" charset="-78"/>
              </a:rPr>
              <a:t>ورفاه </a:t>
            </a:r>
            <a:r>
              <a:rPr lang="fa-IR" sz="2800" dirty="0">
                <a:cs typeface="B Yagut" pitchFamily="2" charset="-78"/>
              </a:rPr>
              <a:t>جسمی، روانی </a:t>
            </a:r>
            <a:r>
              <a:rPr lang="fa-IR" sz="2800" dirty="0" smtClean="0">
                <a:cs typeface="B Yagut" pitchFamily="2" charset="-78"/>
              </a:rPr>
              <a:t>واجتماعی فرد دررابطه </a:t>
            </a:r>
            <a:r>
              <a:rPr lang="fa-IR" sz="2800" dirty="0">
                <a:cs typeface="B Yagut" pitchFamily="2" charset="-78"/>
              </a:rPr>
              <a:t>با تولیدمثل و باروری </a:t>
            </a:r>
            <a:r>
              <a:rPr lang="fa-IR" sz="2800" dirty="0" smtClean="0">
                <a:cs typeface="B Yagut" pitchFamily="2" charset="-78"/>
              </a:rPr>
              <a:t>است و </a:t>
            </a:r>
            <a:r>
              <a:rPr lang="fa-IR" sz="2800" dirty="0">
                <a:cs typeface="B Yagut" pitchFamily="2" charset="-78"/>
              </a:rPr>
              <a:t>صرفا به معنی نبودن بیماری یا اختلال </a:t>
            </a:r>
            <a:r>
              <a:rPr lang="fa-IR" sz="2800" dirty="0" smtClean="0">
                <a:cs typeface="B Yagut" pitchFamily="2" charset="-78"/>
              </a:rPr>
              <a:t>درفرایند </a:t>
            </a:r>
            <a:r>
              <a:rPr lang="fa-IR" sz="2800" dirty="0">
                <a:cs typeface="B Yagut" pitchFamily="2" charset="-78"/>
              </a:rPr>
              <a:t>باروری نیست</a:t>
            </a:r>
            <a:r>
              <a:rPr lang="fa-IR" sz="2800" dirty="0" smtClean="0">
                <a:cs typeface="B Yagut" pitchFamily="2" charset="-78"/>
              </a:rPr>
              <a:t>.</a:t>
            </a:r>
          </a:p>
          <a:p>
            <a:endParaRPr lang="fa-IR" sz="2800" dirty="0" smtClean="0">
              <a:cs typeface="B Yagut" pitchFamily="2" charset="-78"/>
            </a:endParaRPr>
          </a:p>
          <a:p>
            <a:r>
              <a:rPr lang="fa-IR" sz="2800" dirty="0" smtClean="0">
                <a:cs typeface="B Yagut" pitchFamily="2" charset="-78"/>
              </a:rPr>
              <a:t>زنان واجدشرایط مراقبت بــاروری ویژه :زنان54-10ساله همسردار</a:t>
            </a:r>
          </a:p>
          <a:p>
            <a:pPr marL="0" indent="0">
              <a:buNone/>
            </a:pPr>
            <a:r>
              <a:rPr lang="fa-IR" sz="2800" dirty="0" smtClean="0">
                <a:cs typeface="B Yagut" pitchFamily="2" charset="-78"/>
              </a:rPr>
              <a:t>می </a:t>
            </a:r>
            <a:r>
              <a:rPr lang="fa-IR" sz="2800" dirty="0">
                <a:cs typeface="B Yagut" pitchFamily="2" charset="-78"/>
              </a:rPr>
              <a:t>باشند که </a:t>
            </a:r>
            <a:r>
              <a:rPr lang="fa-IR" sz="2800" dirty="0" smtClean="0">
                <a:cs typeface="B Yagut" pitchFamily="2" charset="-78"/>
              </a:rPr>
              <a:t>حداقــل </a:t>
            </a:r>
            <a:r>
              <a:rPr lang="fa-IR" sz="2800" dirty="0">
                <a:cs typeface="B Yagut" pitchFamily="2" charset="-78"/>
              </a:rPr>
              <a:t>یکی از شرایط/ </a:t>
            </a:r>
            <a:r>
              <a:rPr lang="fa-IR" sz="2800" dirty="0" smtClean="0">
                <a:cs typeface="B Yagut" pitchFamily="2" charset="-78"/>
              </a:rPr>
              <a:t>بیماریـهای </a:t>
            </a:r>
            <a:r>
              <a:rPr lang="fa-IR" sz="2800" dirty="0">
                <a:cs typeface="B Yagut" pitchFamily="2" charset="-78"/>
              </a:rPr>
              <a:t>مندرج </a:t>
            </a:r>
            <a:r>
              <a:rPr lang="fa-IR" sz="2800" dirty="0" smtClean="0">
                <a:cs typeface="B Yagut" pitchFamily="2" charset="-78"/>
              </a:rPr>
              <a:t>دردســتورعمل </a:t>
            </a:r>
            <a:r>
              <a:rPr lang="fa-IR" sz="2800" dirty="0">
                <a:cs typeface="B Yagut" pitchFamily="2" charset="-78"/>
              </a:rPr>
              <a:t>دریافت خدمات مراقبت باروری ویژه(روش های موقت و بستن لوله های رحمی)رادارا می </a:t>
            </a:r>
            <a:r>
              <a:rPr lang="fa-IR" sz="2800" dirty="0" smtClean="0">
                <a:cs typeface="B Yagut" pitchFamily="2" charset="-78"/>
              </a:rPr>
              <a:t>باشند.</a:t>
            </a:r>
            <a:endParaRPr lang="fa-IR" sz="2800" dirty="0">
              <a:cs typeface="B Yagut" pitchFamily="2" charset="-78"/>
            </a:endParaRPr>
          </a:p>
          <a:p>
            <a:endParaRPr lang="fa-IR" dirty="0"/>
          </a:p>
          <a:p>
            <a:endParaRPr lang="fa-IR" dirty="0"/>
          </a:p>
        </p:txBody>
      </p:sp>
      <p:pic>
        <p:nvPicPr>
          <p:cNvPr id="4" name="0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66800" y="7010400"/>
            <a:ext cx="609600" cy="609600"/>
          </a:xfrm>
          <a:prstGeom prst="rect">
            <a:avLst/>
          </a:prstGeom>
        </p:spPr>
      </p:pic>
    </p:spTree>
    <p:extLst>
      <p:ext uri="{BB962C8B-B14F-4D97-AF65-F5344CB8AC3E}">
        <p14:creationId xmlns:p14="http://schemas.microsoft.com/office/powerpoint/2010/main" val="1792823029"/>
      </p:ext>
    </p:extLst>
  </p:cSld>
  <p:clrMapOvr>
    <a:masterClrMapping/>
  </p:clrMapOvr>
  <mc:AlternateContent xmlns:mc="http://schemas.openxmlformats.org/markup-compatibility/2006" xmlns:p14="http://schemas.microsoft.com/office/powerpoint/2010/main">
    <mc:Choice Requires="p14">
      <p:transition spd="slow" p14:dur="2000" advClick="0" advTm="50000"/>
    </mc:Choice>
    <mc:Fallback xmlns="">
      <p:transition spd="slow" advClick="0" advTm="5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36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smtClean="0">
                <a:cs typeface="B Yagut" pitchFamily="2" charset="-78"/>
              </a:rPr>
              <a:t>دور نمای کلی برنامه باروری سالم و فرزند آوری</a:t>
            </a:r>
            <a:endParaRPr lang="fa-IR" sz="3600" dirty="0">
              <a:cs typeface="B Yagut" pitchFamily="2" charset="-78"/>
            </a:endParaRPr>
          </a:p>
        </p:txBody>
      </p:sp>
      <p:pic>
        <p:nvPicPr>
          <p:cNvPr id="4" name="Content Placeholder 3" descr="دور نمای کلی برنامه باروری سالم.JPG"/>
          <p:cNvPicPr>
            <a:picLocks noGrp="1" noChangeAspect="1"/>
          </p:cNvPicPr>
          <p:nvPr>
            <p:ph idx="1"/>
          </p:nvPr>
        </p:nvPicPr>
        <p:blipFill>
          <a:blip r:embed="rId4" cstate="print"/>
          <a:stretch>
            <a:fillRect/>
          </a:stretch>
        </p:blipFill>
        <p:spPr>
          <a:xfrm>
            <a:off x="0" y="1196752"/>
            <a:ext cx="9144000" cy="5832648"/>
          </a:xfrm>
        </p:spPr>
      </p:pic>
      <p:pic>
        <p:nvPicPr>
          <p:cNvPr id="3" name="0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762000" y="68707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22000"/>
    </mc:Choice>
    <mc:Fallback xmlns="">
      <p:transition spd="slow" advClick="0" advTm="2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9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گلستان</_x062f__x0627__x0646__x0634__x06af__x0627__x0647_>
    <_x0646__x0648__x0639__x0020__x062d__x06cc__x0637__x0647_ xmlns="12fdc5dc-769e-4543-b10d-fbea3dac4417">سلامت باروري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5NN7CDR5NKU2-831-828</_dlc_DocId>
    <_dlc_DocIdUrl xmlns="1047730d-92e1-4018-9084-d932fd3a7f58">
      <Url>http://www.health.gov.ir/hnd/_layouts/DocIdRedir.aspx?ID=5NN7CDR5NKU2-831-828</Url>
      <Description>5NN7CDR5NKU2-831-828</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8736B42-FB62-47C1-83D5-642647BE3B59}">
  <ds:schemaRefs>
    <ds:schemaRef ds:uri="http://schemas.microsoft.com/office/2006/metadata/properties"/>
    <ds:schemaRef ds:uri="http://schemas.microsoft.com/office/infopath/2007/PartnerControls"/>
    <ds:schemaRef ds:uri="12fdc5dc-769e-4543-b10d-fbea3dac4417"/>
    <ds:schemaRef ds:uri="1047730d-92e1-4018-9084-d932fd3a7f58"/>
  </ds:schemaRefs>
</ds:datastoreItem>
</file>

<file path=customXml/itemProps2.xml><?xml version="1.0" encoding="utf-8"?>
<ds:datastoreItem xmlns:ds="http://schemas.openxmlformats.org/officeDocument/2006/customXml" ds:itemID="{AE8FAE12-723B-4F0F-ADE8-0F2726A4F4AF}">
  <ds:schemaRefs>
    <ds:schemaRef ds:uri="http://schemas.microsoft.com/sharepoint/v3/contenttype/forms"/>
  </ds:schemaRefs>
</ds:datastoreItem>
</file>

<file path=customXml/itemProps3.xml><?xml version="1.0" encoding="utf-8"?>
<ds:datastoreItem xmlns:ds="http://schemas.openxmlformats.org/officeDocument/2006/customXml" ds:itemID="{7DB614C2-E837-4C71-8454-655A68632BD1}">
  <ds:schemaRefs>
    <ds:schemaRef ds:uri="http://schemas.microsoft.com/sharepoint/events"/>
  </ds:schemaRefs>
</ds:datastoreItem>
</file>

<file path=customXml/itemProps4.xml><?xml version="1.0" encoding="utf-8"?>
<ds:datastoreItem xmlns:ds="http://schemas.openxmlformats.org/officeDocument/2006/customXml" ds:itemID="{5F1858BF-885A-4286-BD26-324F62382804}"/>
</file>

<file path=docProps/app.xml><?xml version="1.0" encoding="utf-8"?>
<Properties xmlns="http://schemas.openxmlformats.org/officeDocument/2006/extended-properties" xmlns:vt="http://schemas.openxmlformats.org/officeDocument/2006/docPropsVTypes">
  <TotalTime>1039</TotalTime>
  <Words>1127</Words>
  <Application>Microsoft Office PowerPoint</Application>
  <PresentationFormat>On-screen Show (4:3)</PresentationFormat>
  <Paragraphs>146</Paragraphs>
  <Slides>24</Slides>
  <Notes>0</Notes>
  <HiddenSlides>0</HiddenSlides>
  <MMClips>22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B Yagut</vt:lpstr>
      <vt:lpstr>Calibri</vt:lpstr>
      <vt:lpstr>Times New Roman</vt:lpstr>
      <vt:lpstr>Office Theme</vt:lpstr>
      <vt:lpstr> آشنایی با سیاستهای جمعیتی و سلامت باروری در جمهوری اسلامی  </vt:lpstr>
      <vt:lpstr> مشخصات سند </vt:lpstr>
      <vt:lpstr>اهداف آموزشی</vt:lpstr>
      <vt:lpstr>فهرست عناوین</vt:lpstr>
      <vt:lpstr>مقدمه</vt:lpstr>
      <vt:lpstr>سیاست جمعیتی </vt:lpstr>
      <vt:lpstr>اهداف سیاست جمعیتی</vt:lpstr>
      <vt:lpstr>تعاریف ومفاهیم </vt:lpstr>
      <vt:lpstr>دور نمای کلی برنامه باروری سالم و فرزند آوری</vt:lpstr>
      <vt:lpstr>رئوس کلی برنامه باروری سالم</vt:lpstr>
      <vt:lpstr>نحوه استخراج اسامی زنان تک فرزند</vt:lpstr>
      <vt:lpstr> 2-توانمند سازي ارایه دهندگان خدمت سلامت در راستاي ارایه خدمات باروري سالم بر مبناي حقوق سلامت باروري و فرزندآوري </vt:lpstr>
      <vt:lpstr>3-تامین خدمات باروري سالم در راستاي افزایش بارداريهاي ارادي و برنامه ریزي شده</vt:lpstr>
      <vt:lpstr>4-کاهش میانگین فاصله زمانی بین ازدواج و فرزنداول</vt:lpstr>
      <vt:lpstr>5-کاهش میانگین فاصله زمانی بین فرزندان</vt:lpstr>
      <vt:lpstr>6-ایجاد دسترسی و تسهیلات مناسب به خدمات بازگشت باروري پس ازاعمال جراحی</vt:lpstr>
      <vt:lpstr>7-استاندارد سازي، سطح بندي، غربالگري و تامین خدمات ناباروري</vt:lpstr>
      <vt:lpstr>8-سلامت ازدواج و جنسی خانواده</vt:lpstr>
      <vt:lpstr>9-ارتقاي آگاهی، نگرش و عملکرد جامعه در زمینه عوامل مستعد کننده ناباروری</vt:lpstr>
      <vt:lpstr>خلاصه ونتیجه گیری</vt:lpstr>
      <vt:lpstr>پرسش و تمرین</vt:lpstr>
      <vt:lpstr>تمرین عملی</vt:lpstr>
      <vt:lpstr>منابع</vt:lpstr>
      <vt:lpstr> 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آشنایی با سیاستهای جمعیتی</dc:title>
  <dc:creator>kin</dc:creator>
  <cp:lastModifiedBy>Iranian Novin</cp:lastModifiedBy>
  <cp:revision>320</cp:revision>
  <dcterms:created xsi:type="dcterms:W3CDTF">2020-04-19T06:47:09Z</dcterms:created>
  <dcterms:modified xsi:type="dcterms:W3CDTF">2020-07-20T06:03:38Z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17832971-976f-43a7-89ed-0f3f0788100d</vt:lpwstr>
  </property>
</Properties>
</file>