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5"/>
  </p:sldMasterIdLst>
  <p:sldIdLst>
    <p:sldId id="291" r:id="rId6"/>
    <p:sldId id="259" r:id="rId7"/>
    <p:sldId id="260" r:id="rId8"/>
    <p:sldId id="288" r:id="rId9"/>
    <p:sldId id="281" r:id="rId10"/>
    <p:sldId id="261" r:id="rId11"/>
    <p:sldId id="262" r:id="rId12"/>
    <p:sldId id="263" r:id="rId13"/>
    <p:sldId id="258" r:id="rId14"/>
    <p:sldId id="295" r:id="rId15"/>
    <p:sldId id="282" r:id="rId16"/>
    <p:sldId id="276" r:id="rId17"/>
    <p:sldId id="286" r:id="rId18"/>
    <p:sldId id="285" r:id="rId19"/>
    <p:sldId id="283" r:id="rId20"/>
    <p:sldId id="279" r:id="rId21"/>
    <p:sldId id="293" r:id="rId22"/>
    <p:sldId id="296" r:id="rId23"/>
    <p:sldId id="280" r:id="rId24"/>
    <p:sldId id="272" r:id="rId25"/>
    <p:sldId id="292" r:id="rId26"/>
    <p:sldId id="284" r:id="rId27"/>
    <p:sldId id="289" r:id="rId28"/>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103" d="100"/>
          <a:sy n="103" d="100"/>
        </p:scale>
        <p:origin x="204" y="72"/>
      </p:cViewPr>
      <p:guideLst>
        <p:guide orient="horz" pos="2160"/>
        <p:guide pos="2880"/>
      </p:guideLst>
    </p:cSldViewPr>
  </p:slideViewPr>
  <p:notesTextViewPr>
    <p:cViewPr>
      <p:scale>
        <a:sx n="1" d="1"/>
        <a:sy n="1" d="1"/>
      </p:scale>
      <p:origin x="0" y="0"/>
    </p:cViewPr>
  </p:notesTextViewPr>
  <p:sorterViewPr>
    <p:cViewPr>
      <p:scale>
        <a:sx n="100" d="100"/>
        <a:sy n="100" d="100"/>
      </p:scale>
      <p:origin x="0" y="457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A8B09F51-3771-4A88-98A0-4C6889166C21}" type="datetimeFigureOut">
              <a:rPr lang="fa-IR" smtClean="0"/>
              <a:pPr/>
              <a:t>11/30/1441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53AAB59-E983-4E5C-BEDF-29404747DE15}" type="slidenum">
              <a:rPr lang="fa-IR" smtClean="0"/>
              <a:pPr/>
              <a:t>‹#›</a:t>
            </a:fld>
            <a:endParaRPr lang="fa-IR"/>
          </a:p>
        </p:txBody>
      </p:sp>
    </p:spTree>
    <p:extLst>
      <p:ext uri="{BB962C8B-B14F-4D97-AF65-F5344CB8AC3E}">
        <p14:creationId xmlns:p14="http://schemas.microsoft.com/office/powerpoint/2010/main" val="4531649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A8B09F51-3771-4A88-98A0-4C6889166C21}" type="datetimeFigureOut">
              <a:rPr lang="fa-IR" smtClean="0"/>
              <a:pPr/>
              <a:t>11/30/1441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53AAB59-E983-4E5C-BEDF-29404747DE15}" type="slidenum">
              <a:rPr lang="fa-IR" smtClean="0"/>
              <a:pPr/>
              <a:t>‹#›</a:t>
            </a:fld>
            <a:endParaRPr lang="fa-IR"/>
          </a:p>
        </p:txBody>
      </p:sp>
    </p:spTree>
    <p:extLst>
      <p:ext uri="{BB962C8B-B14F-4D97-AF65-F5344CB8AC3E}">
        <p14:creationId xmlns:p14="http://schemas.microsoft.com/office/powerpoint/2010/main" val="227227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A8B09F51-3771-4A88-98A0-4C6889166C21}" type="datetimeFigureOut">
              <a:rPr lang="fa-IR" smtClean="0"/>
              <a:pPr/>
              <a:t>11/30/1441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53AAB59-E983-4E5C-BEDF-29404747DE15}" type="slidenum">
              <a:rPr lang="fa-IR" smtClean="0"/>
              <a:pPr/>
              <a:t>‹#›</a:t>
            </a:fld>
            <a:endParaRPr lang="fa-IR"/>
          </a:p>
        </p:txBody>
      </p:sp>
    </p:spTree>
    <p:extLst>
      <p:ext uri="{BB962C8B-B14F-4D97-AF65-F5344CB8AC3E}">
        <p14:creationId xmlns:p14="http://schemas.microsoft.com/office/powerpoint/2010/main" val="9040081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A8B09F51-3771-4A88-98A0-4C6889166C21}" type="datetimeFigureOut">
              <a:rPr lang="fa-IR" smtClean="0"/>
              <a:pPr/>
              <a:t>11/30/1441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53AAB59-E983-4E5C-BEDF-29404747DE15}" type="slidenum">
              <a:rPr lang="fa-IR" smtClean="0"/>
              <a:pPr/>
              <a:t>‹#›</a:t>
            </a:fld>
            <a:endParaRPr lang="fa-IR"/>
          </a:p>
        </p:txBody>
      </p:sp>
    </p:spTree>
    <p:extLst>
      <p:ext uri="{BB962C8B-B14F-4D97-AF65-F5344CB8AC3E}">
        <p14:creationId xmlns:p14="http://schemas.microsoft.com/office/powerpoint/2010/main" val="69935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8B09F51-3771-4A88-98A0-4C6889166C21}" type="datetimeFigureOut">
              <a:rPr lang="fa-IR" smtClean="0"/>
              <a:pPr/>
              <a:t>11/30/1441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53AAB59-E983-4E5C-BEDF-29404747DE15}" type="slidenum">
              <a:rPr lang="fa-IR" smtClean="0"/>
              <a:pPr/>
              <a:t>‹#›</a:t>
            </a:fld>
            <a:endParaRPr lang="fa-IR"/>
          </a:p>
        </p:txBody>
      </p:sp>
    </p:spTree>
    <p:extLst>
      <p:ext uri="{BB962C8B-B14F-4D97-AF65-F5344CB8AC3E}">
        <p14:creationId xmlns:p14="http://schemas.microsoft.com/office/powerpoint/2010/main" val="1876979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A8B09F51-3771-4A88-98A0-4C6889166C21}" type="datetimeFigureOut">
              <a:rPr lang="fa-IR" smtClean="0"/>
              <a:pPr/>
              <a:t>11/30/1441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53AAB59-E983-4E5C-BEDF-29404747DE15}" type="slidenum">
              <a:rPr lang="fa-IR" smtClean="0"/>
              <a:pPr/>
              <a:t>‹#›</a:t>
            </a:fld>
            <a:endParaRPr lang="fa-IR"/>
          </a:p>
        </p:txBody>
      </p:sp>
    </p:spTree>
    <p:extLst>
      <p:ext uri="{BB962C8B-B14F-4D97-AF65-F5344CB8AC3E}">
        <p14:creationId xmlns:p14="http://schemas.microsoft.com/office/powerpoint/2010/main" val="12986447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A8B09F51-3771-4A88-98A0-4C6889166C21}" type="datetimeFigureOut">
              <a:rPr lang="fa-IR" smtClean="0"/>
              <a:pPr/>
              <a:t>11/30/1441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853AAB59-E983-4E5C-BEDF-29404747DE15}" type="slidenum">
              <a:rPr lang="fa-IR" smtClean="0"/>
              <a:pPr/>
              <a:t>‹#›</a:t>
            </a:fld>
            <a:endParaRPr lang="fa-IR"/>
          </a:p>
        </p:txBody>
      </p:sp>
    </p:spTree>
    <p:extLst>
      <p:ext uri="{BB962C8B-B14F-4D97-AF65-F5344CB8AC3E}">
        <p14:creationId xmlns:p14="http://schemas.microsoft.com/office/powerpoint/2010/main" val="29182450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A8B09F51-3771-4A88-98A0-4C6889166C21}" type="datetimeFigureOut">
              <a:rPr lang="fa-IR" smtClean="0"/>
              <a:pPr/>
              <a:t>11/30/1441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853AAB59-E983-4E5C-BEDF-29404747DE15}" type="slidenum">
              <a:rPr lang="fa-IR" smtClean="0"/>
              <a:pPr/>
              <a:t>‹#›</a:t>
            </a:fld>
            <a:endParaRPr lang="fa-IR"/>
          </a:p>
        </p:txBody>
      </p:sp>
    </p:spTree>
    <p:extLst>
      <p:ext uri="{BB962C8B-B14F-4D97-AF65-F5344CB8AC3E}">
        <p14:creationId xmlns:p14="http://schemas.microsoft.com/office/powerpoint/2010/main" val="20037434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B09F51-3771-4A88-98A0-4C6889166C21}" type="datetimeFigureOut">
              <a:rPr lang="fa-IR" smtClean="0"/>
              <a:pPr/>
              <a:t>11/30/1441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853AAB59-E983-4E5C-BEDF-29404747DE15}" type="slidenum">
              <a:rPr lang="fa-IR" smtClean="0"/>
              <a:pPr/>
              <a:t>‹#›</a:t>
            </a:fld>
            <a:endParaRPr lang="fa-IR"/>
          </a:p>
        </p:txBody>
      </p:sp>
    </p:spTree>
    <p:extLst>
      <p:ext uri="{BB962C8B-B14F-4D97-AF65-F5344CB8AC3E}">
        <p14:creationId xmlns:p14="http://schemas.microsoft.com/office/powerpoint/2010/main" val="27846819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B09F51-3771-4A88-98A0-4C6889166C21}" type="datetimeFigureOut">
              <a:rPr lang="fa-IR" smtClean="0"/>
              <a:pPr/>
              <a:t>11/30/1441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53AAB59-E983-4E5C-BEDF-29404747DE15}" type="slidenum">
              <a:rPr lang="fa-IR" smtClean="0"/>
              <a:pPr/>
              <a:t>‹#›</a:t>
            </a:fld>
            <a:endParaRPr lang="fa-IR"/>
          </a:p>
        </p:txBody>
      </p:sp>
    </p:spTree>
    <p:extLst>
      <p:ext uri="{BB962C8B-B14F-4D97-AF65-F5344CB8AC3E}">
        <p14:creationId xmlns:p14="http://schemas.microsoft.com/office/powerpoint/2010/main" val="3451895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B09F51-3771-4A88-98A0-4C6889166C21}" type="datetimeFigureOut">
              <a:rPr lang="fa-IR" smtClean="0"/>
              <a:pPr/>
              <a:t>11/30/1441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53AAB59-E983-4E5C-BEDF-29404747DE15}" type="slidenum">
              <a:rPr lang="fa-IR" smtClean="0"/>
              <a:pPr/>
              <a:t>‹#›</a:t>
            </a:fld>
            <a:endParaRPr lang="fa-IR"/>
          </a:p>
        </p:txBody>
      </p:sp>
    </p:spTree>
    <p:extLst>
      <p:ext uri="{BB962C8B-B14F-4D97-AF65-F5344CB8AC3E}">
        <p14:creationId xmlns:p14="http://schemas.microsoft.com/office/powerpoint/2010/main" val="14053063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A8B09F51-3771-4A88-98A0-4C6889166C21}" type="datetimeFigureOut">
              <a:rPr lang="fa-IR" smtClean="0"/>
              <a:pPr/>
              <a:t>11/30/1441</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53AAB59-E983-4E5C-BEDF-29404747DE15}" type="slidenum">
              <a:rPr lang="fa-IR" smtClean="0"/>
              <a:pPr/>
              <a:t>‹#›</a:t>
            </a:fld>
            <a:endParaRPr lang="fa-IR"/>
          </a:p>
        </p:txBody>
      </p:sp>
    </p:spTree>
    <p:extLst>
      <p:ext uri="{BB962C8B-B14F-4D97-AF65-F5344CB8AC3E}">
        <p14:creationId xmlns:p14="http://schemas.microsoft.com/office/powerpoint/2010/main" val="27395305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wma"/><Relationship Id="rId1" Type="http://schemas.microsoft.com/office/2007/relationships/media" Target="../media/media1.wma"/><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wma"/><Relationship Id="rId1" Type="http://schemas.microsoft.com/office/2007/relationships/media" Target="../media/media10.wma"/><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wma"/><Relationship Id="rId1" Type="http://schemas.microsoft.com/office/2007/relationships/media" Target="../media/media11.wma"/><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wma"/><Relationship Id="rId1" Type="http://schemas.microsoft.com/office/2007/relationships/media" Target="../media/media12.wma"/><Relationship Id="rId5" Type="http://schemas.openxmlformats.org/officeDocument/2006/relationships/image" Target="../media/image1.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wma"/><Relationship Id="rId1" Type="http://schemas.microsoft.com/office/2007/relationships/media" Target="../media/media13.wma"/><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wma"/><Relationship Id="rId1" Type="http://schemas.microsoft.com/office/2007/relationships/media" Target="../media/media14.wma"/><Relationship Id="rId5" Type="http://schemas.openxmlformats.org/officeDocument/2006/relationships/image" Target="../media/image7.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wma"/><Relationship Id="rId1" Type="http://schemas.microsoft.com/office/2007/relationships/media" Target="../media/media15.wma"/><Relationship Id="rId5" Type="http://schemas.openxmlformats.org/officeDocument/2006/relationships/image" Target="../media/image7.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wma"/><Relationship Id="rId1" Type="http://schemas.microsoft.com/office/2007/relationships/media" Target="../media/media16.wma"/><Relationship Id="rId5" Type="http://schemas.openxmlformats.org/officeDocument/2006/relationships/image" Target="../media/image1.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wma"/><Relationship Id="rId1" Type="http://schemas.microsoft.com/office/2007/relationships/media" Target="../media/media17.wma"/><Relationship Id="rId5" Type="http://schemas.openxmlformats.org/officeDocument/2006/relationships/image" Target="../media/image1.png"/><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wma"/><Relationship Id="rId1" Type="http://schemas.microsoft.com/office/2007/relationships/media" Target="../media/media18.wma"/><Relationship Id="rId5" Type="http://schemas.openxmlformats.org/officeDocument/2006/relationships/image" Target="../media/image7.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wma"/><Relationship Id="rId1" Type="http://schemas.microsoft.com/office/2007/relationships/media" Target="../media/media19.wma"/><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wma"/><Relationship Id="rId1" Type="http://schemas.microsoft.com/office/2007/relationships/media" Target="../media/media2.wma"/><Relationship Id="rId5" Type="http://schemas.openxmlformats.org/officeDocument/2006/relationships/image" Target="../media/image1.pn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wma"/><Relationship Id="rId1" Type="http://schemas.microsoft.com/office/2007/relationships/media" Target="../media/media20.wma"/><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wma"/><Relationship Id="rId1" Type="http://schemas.microsoft.com/office/2007/relationships/media" Target="../media/media21.wma"/><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wma"/><Relationship Id="rId1" Type="http://schemas.microsoft.com/office/2007/relationships/media" Target="../media/media3.wma"/><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wma"/><Relationship Id="rId1" Type="http://schemas.microsoft.com/office/2007/relationships/media" Target="../media/media4.wma"/><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ma"/><Relationship Id="rId1" Type="http://schemas.microsoft.com/office/2007/relationships/media" Target="../media/media5.wma"/><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wma"/><Relationship Id="rId1" Type="http://schemas.microsoft.com/office/2007/relationships/media" Target="../media/media6.wma"/><Relationship Id="rId5" Type="http://schemas.openxmlformats.org/officeDocument/2006/relationships/image" Target="../media/image1.pn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wma"/><Relationship Id="rId1" Type="http://schemas.microsoft.com/office/2007/relationships/media" Target="../media/media7.wma"/><Relationship Id="rId5" Type="http://schemas.openxmlformats.org/officeDocument/2006/relationships/image" Target="../media/image1.pn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wma"/><Relationship Id="rId1" Type="http://schemas.microsoft.com/office/2007/relationships/media" Target="../media/media8.wma"/><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wma"/><Relationship Id="rId1" Type="http://schemas.microsoft.com/office/2007/relationships/media" Target="../media/media9.wma"/><Relationship Id="rId5" Type="http://schemas.openxmlformats.org/officeDocument/2006/relationships/image" Target="../media/image1.pn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33872"/>
            <a:ext cx="8229600" cy="1143000"/>
          </a:xfrm>
        </p:spPr>
        <p:txBody>
          <a:bodyPr>
            <a:normAutofit fontScale="90000"/>
          </a:bodyPr>
          <a:lstStyle/>
          <a:p>
            <a:pPr algn="just"/>
            <a:r>
              <a:rPr lang="fa-IR" dirty="0" smtClean="0"/>
              <a:t/>
            </a:r>
            <a:br>
              <a:rPr lang="fa-IR" dirty="0" smtClean="0"/>
            </a:br>
            <a:r>
              <a:rPr lang="fa-IR" dirty="0" smtClean="0">
                <a:cs typeface="B Yagut" pitchFamily="2" charset="-78"/>
              </a:rPr>
              <a:t>آشنایی </a:t>
            </a:r>
            <a:r>
              <a:rPr lang="fa-IR" dirty="0">
                <a:cs typeface="B Yagut" pitchFamily="2" charset="-78"/>
              </a:rPr>
              <a:t>با هرم جمعیتی و تحلیل وضعیت جمعیت در سالهای مختلف و پیش بینی آن </a:t>
            </a:r>
            <a:br>
              <a:rPr lang="fa-IR" dirty="0">
                <a:cs typeface="B Yagut" pitchFamily="2" charset="-78"/>
              </a:rPr>
            </a:br>
            <a:endParaRPr lang="fa-IR" dirty="0">
              <a:cs typeface="B Yagut" pitchFamily="2" charset="-78"/>
            </a:endParaRPr>
          </a:p>
        </p:txBody>
      </p:sp>
      <p:sp>
        <p:nvSpPr>
          <p:cNvPr id="3" name="Content Placeholder 2"/>
          <p:cNvSpPr>
            <a:spLocks noGrp="1"/>
          </p:cNvSpPr>
          <p:nvPr>
            <p:ph idx="1"/>
          </p:nvPr>
        </p:nvSpPr>
        <p:spPr>
          <a:xfrm>
            <a:off x="457200" y="2636912"/>
            <a:ext cx="8229600" cy="3489251"/>
          </a:xfrm>
        </p:spPr>
        <p:txBody>
          <a:bodyPr/>
          <a:lstStyle/>
          <a:p>
            <a:endParaRPr lang="fa-IR" dirty="0" smtClean="0"/>
          </a:p>
          <a:p>
            <a:pPr marL="0" indent="0" algn="ctr">
              <a:buNone/>
            </a:pPr>
            <a:r>
              <a:rPr lang="fa-IR" sz="4000" dirty="0" smtClean="0">
                <a:cs typeface="B Yagut" pitchFamily="2" charset="-78"/>
              </a:rPr>
              <a:t>سلامت </a:t>
            </a:r>
            <a:r>
              <a:rPr lang="fa-IR" sz="4000" dirty="0">
                <a:cs typeface="B Yagut" pitchFamily="2" charset="-78"/>
              </a:rPr>
              <a:t>باروری</a:t>
            </a:r>
          </a:p>
        </p:txBody>
      </p:sp>
      <p:pic>
        <p:nvPicPr>
          <p:cNvPr id="4" name="0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362200" y="7315200"/>
            <a:ext cx="609600" cy="609600"/>
          </a:xfrm>
          <a:prstGeom prst="rect">
            <a:avLst/>
          </a:prstGeom>
        </p:spPr>
      </p:pic>
    </p:spTree>
    <p:extLst>
      <p:ext uri="{BB962C8B-B14F-4D97-AF65-F5344CB8AC3E}">
        <p14:creationId xmlns:p14="http://schemas.microsoft.com/office/powerpoint/2010/main" val="3935168461"/>
      </p:ext>
    </p:extLst>
  </p:cSld>
  <p:clrMapOvr>
    <a:masterClrMapping/>
  </p:clrMapOvr>
  <mc:AlternateContent xmlns:mc="http://schemas.openxmlformats.org/markup-compatibility/2006" xmlns:p14="http://schemas.microsoft.com/office/powerpoint/2010/main">
    <mc:Choice Requires="p14">
      <p:transition spd="slow" p14:dur="2000" advClick="0" advTm="9000"/>
    </mc:Choice>
    <mc:Fallback xmlns="">
      <p:transition spd="slow" advClick="0" advTm="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40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ساختار سنی جمعیت ایران-1395-1390</a:t>
            </a:r>
            <a:endParaRPr lang="fa-IR" dirty="0"/>
          </a:p>
        </p:txBody>
      </p:sp>
      <p:pic>
        <p:nvPicPr>
          <p:cNvPr id="4" name="Content Placeholder 4"/>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457199" y="1600200"/>
            <a:ext cx="8077201" cy="4525963"/>
          </a:xfrm>
        </p:spPr>
      </p:pic>
      <p:pic>
        <p:nvPicPr>
          <p:cNvPr id="3" name="10.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 y="76962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53000"/>
    </mc:Choice>
    <mc:Fallback xmlns="">
      <p:transition spd="slow" advTm="5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29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cs typeface="B Yagut" pitchFamily="2" charset="-78"/>
              </a:rPr>
              <a:t>رشد جمعیت</a:t>
            </a:r>
            <a:endParaRPr lang="fa-IR" dirty="0">
              <a:cs typeface="B Yagut" pitchFamily="2" charset="-78"/>
            </a:endParaRPr>
          </a:p>
        </p:txBody>
      </p:sp>
      <p:sp>
        <p:nvSpPr>
          <p:cNvPr id="3" name="Content Placeholder 2"/>
          <p:cNvSpPr>
            <a:spLocks noGrp="1"/>
          </p:cNvSpPr>
          <p:nvPr>
            <p:ph idx="1"/>
          </p:nvPr>
        </p:nvSpPr>
        <p:spPr>
          <a:xfrm>
            <a:off x="0" y="1600200"/>
            <a:ext cx="9144000" cy="4525963"/>
          </a:xfrm>
        </p:spPr>
        <p:txBody>
          <a:bodyPr>
            <a:normAutofit/>
          </a:bodyPr>
          <a:lstStyle/>
          <a:p>
            <a:pPr marL="0" indent="0" algn="ctr" rtl="0">
              <a:buNone/>
            </a:pPr>
            <a:r>
              <a:rPr lang="fa-IR" dirty="0" smtClean="0">
                <a:cs typeface="B Yagut" pitchFamily="2" charset="-78"/>
              </a:rPr>
              <a:t>(میزان مهاجرت به داخل +میزان موالید)=رشد جمعیت</a:t>
            </a:r>
          </a:p>
          <a:p>
            <a:pPr marL="0" indent="0" algn="ctr" rtl="0">
              <a:buNone/>
            </a:pPr>
            <a:endParaRPr lang="fa-IR" dirty="0" smtClean="0">
              <a:cs typeface="B Yagut" pitchFamily="2" charset="-78"/>
            </a:endParaRPr>
          </a:p>
          <a:p>
            <a:pPr algn="ctr">
              <a:buNone/>
            </a:pPr>
            <a:r>
              <a:rPr lang="fa-IR" dirty="0" smtClean="0">
                <a:cs typeface="B Yagut" pitchFamily="2" charset="-78"/>
              </a:rPr>
              <a:t>(میزان مهاجرت به خارج +میزان مرگ و میر)- </a:t>
            </a:r>
            <a:endParaRPr lang="fa-IR" dirty="0"/>
          </a:p>
        </p:txBody>
      </p:sp>
      <p:pic>
        <p:nvPicPr>
          <p:cNvPr id="6" name="1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819400" y="7239000"/>
            <a:ext cx="609600" cy="609600"/>
          </a:xfrm>
          <a:prstGeom prst="rect">
            <a:avLst/>
          </a:prstGeom>
        </p:spPr>
      </p:pic>
    </p:spTree>
    <p:extLst>
      <p:ext uri="{BB962C8B-B14F-4D97-AF65-F5344CB8AC3E}">
        <p14:creationId xmlns:p14="http://schemas.microsoft.com/office/powerpoint/2010/main" val="270512004"/>
      </p:ext>
    </p:extLst>
  </p:cSld>
  <p:clrMapOvr>
    <a:masterClrMapping/>
  </p:clrMapOvr>
  <mc:AlternateContent xmlns:mc="http://schemas.openxmlformats.org/markup-compatibility/2006" xmlns:p14="http://schemas.microsoft.com/office/powerpoint/2010/main">
    <mc:Choice Requires="p14">
      <p:transition spd="slow" p14:dur="2000" advClick="0" advTm="33000"/>
    </mc:Choice>
    <mc:Fallback xmlns="">
      <p:transition spd="slow" advClick="0" advTm="3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6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عوامل موثر بر جمعیت</a:t>
            </a:r>
            <a:endParaRPr lang="fa-IR" sz="4000" dirty="0">
              <a:cs typeface="B Yagut" pitchFamily="2" charset="-78"/>
            </a:endParaRPr>
          </a:p>
        </p:txBody>
      </p:sp>
      <p:pic>
        <p:nvPicPr>
          <p:cNvPr id="3074" name="Picture 2" descr="C:\Users\kin\Downloads\Screenshot_2020-04-20 Slide 1 - barvari pdf(1).png"/>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0" y="1600200"/>
            <a:ext cx="9143999" cy="4525963"/>
          </a:xfrm>
          <a:prstGeom prst="rect">
            <a:avLst/>
          </a:prstGeom>
          <a:noFill/>
          <a:extLst>
            <a:ext uri="{909E8E84-426E-40DD-AFC4-6F175D3DCCD1}">
              <a14:hiddenFill xmlns:a14="http://schemas.microsoft.com/office/drawing/2010/main">
                <a:solidFill>
                  <a:srgbClr val="FFFFFF"/>
                </a:solidFill>
              </a14:hiddenFill>
            </a:ext>
          </a:extLst>
        </p:spPr>
      </p:pic>
      <p:pic>
        <p:nvPicPr>
          <p:cNvPr id="3" name="1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2286000" y="7162800"/>
            <a:ext cx="609600" cy="609600"/>
          </a:xfrm>
          <a:prstGeom prst="rect">
            <a:avLst/>
          </a:prstGeom>
        </p:spPr>
      </p:pic>
    </p:spTree>
    <p:extLst>
      <p:ext uri="{BB962C8B-B14F-4D97-AF65-F5344CB8AC3E}">
        <p14:creationId xmlns:p14="http://schemas.microsoft.com/office/powerpoint/2010/main" val="3585384463"/>
      </p:ext>
    </p:extLst>
  </p:cSld>
  <p:clrMapOvr>
    <a:masterClrMapping/>
  </p:clrMapOvr>
  <mc:AlternateContent xmlns:mc="http://schemas.openxmlformats.org/markup-compatibility/2006" xmlns:p14="http://schemas.microsoft.com/office/powerpoint/2010/main">
    <mc:Choice Requires="p14">
      <p:transition spd="slow" p14:dur="2000" advClick="0" advTm="17000"/>
    </mc:Choice>
    <mc:Fallback xmlns="">
      <p:transition spd="slow" advClick="0"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02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میزان یا نرخ رشد جمعیت</a:t>
            </a:r>
            <a:endParaRPr lang="fa-IR" sz="4000" dirty="0">
              <a:cs typeface="B Yagut" pitchFamily="2" charset="-78"/>
            </a:endParaRPr>
          </a:p>
        </p:txBody>
      </p:sp>
      <p:sp>
        <p:nvSpPr>
          <p:cNvPr id="3" name="Content Placeholder 2"/>
          <p:cNvSpPr>
            <a:spLocks noGrp="1"/>
          </p:cNvSpPr>
          <p:nvPr>
            <p:ph idx="1"/>
          </p:nvPr>
        </p:nvSpPr>
        <p:spPr>
          <a:xfrm>
            <a:off x="179512" y="1600200"/>
            <a:ext cx="8964488" cy="4525963"/>
          </a:xfrm>
        </p:spPr>
        <p:txBody>
          <a:bodyPr>
            <a:normAutofit/>
          </a:bodyPr>
          <a:lstStyle/>
          <a:p>
            <a:pPr marL="0" indent="0" algn="just">
              <a:buNone/>
            </a:pPr>
            <a:r>
              <a:rPr lang="fa-IR" dirty="0" smtClean="0">
                <a:cs typeface="B Yagut" pitchFamily="2" charset="-78"/>
              </a:rPr>
              <a:t>اندازه ای برای بیان رشد جمعیت از راه اضافه کردن موارد تولد و کم کردن موارد مرگ(بدون در نظر گرفتن مهاجرت )</a:t>
            </a:r>
          </a:p>
          <a:p>
            <a:endParaRPr lang="fa-IR" sz="2800" u="sng" dirty="0" smtClean="0">
              <a:cs typeface="B Yagut" pitchFamily="2" charset="-78"/>
            </a:endParaRPr>
          </a:p>
          <a:p>
            <a:pPr marL="0" indent="0" algn="ctr">
              <a:buNone/>
            </a:pPr>
            <a:r>
              <a:rPr lang="fa-IR" sz="2800" u="sng" dirty="0" smtClean="0">
                <a:cs typeface="B Yagut" pitchFamily="2" charset="-78"/>
              </a:rPr>
              <a:t>تعداد تولدهای زنده – تعداد مرگ (در یک سال معین ) </a:t>
            </a:r>
            <a:r>
              <a:rPr lang="fa-IR" sz="2800" dirty="0" smtClean="0">
                <a:cs typeface="B Yagut" pitchFamily="2" charset="-78"/>
              </a:rPr>
              <a:t>× </a:t>
            </a:r>
            <a:r>
              <a:rPr lang="fa-IR" dirty="0" smtClean="0">
                <a:cs typeface="B Yagut" pitchFamily="2" charset="-78"/>
              </a:rPr>
              <a:t>1000</a:t>
            </a:r>
          </a:p>
          <a:p>
            <a:pPr marL="0" indent="0">
              <a:buNone/>
            </a:pPr>
            <a:r>
              <a:rPr lang="fa-IR" dirty="0" smtClean="0">
                <a:cs typeface="B Yagut" pitchFamily="2" charset="-78"/>
              </a:rPr>
              <a:t>                 متوسط جمعیت (در سال معین)</a:t>
            </a:r>
          </a:p>
        </p:txBody>
      </p:sp>
      <p:pic>
        <p:nvPicPr>
          <p:cNvPr id="4" name="1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667000" y="7239000"/>
            <a:ext cx="609600" cy="609600"/>
          </a:xfrm>
          <a:prstGeom prst="rect">
            <a:avLst/>
          </a:prstGeom>
        </p:spPr>
      </p:pic>
    </p:spTree>
    <p:extLst>
      <p:ext uri="{BB962C8B-B14F-4D97-AF65-F5344CB8AC3E}">
        <p14:creationId xmlns:p14="http://schemas.microsoft.com/office/powerpoint/2010/main" val="2124989141"/>
      </p:ext>
    </p:extLst>
  </p:cSld>
  <p:clrMapOvr>
    <a:masterClrMapping/>
  </p:clrMapOvr>
  <mc:AlternateContent xmlns:mc="http://schemas.openxmlformats.org/markup-compatibility/2006" xmlns:p14="http://schemas.microsoft.com/office/powerpoint/2010/main">
    <mc:Choice Requires="p14">
      <p:transition spd="slow" p14:dur="2000" advClick="0" advTm="53000"/>
    </mc:Choice>
    <mc:Fallback xmlns="">
      <p:transition spd="slow" advClick="0" advTm="5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61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Yagut" pitchFamily="2" charset="-78"/>
              </a:rPr>
              <a:t>پیش بینی جمعیت ایران</a:t>
            </a:r>
            <a:endParaRPr lang="fa-IR" dirty="0">
              <a:cs typeface="B Yagut" pitchFamily="2" charset="-78"/>
            </a:endParaRPr>
          </a:p>
        </p:txBody>
      </p:sp>
      <p:sp>
        <p:nvSpPr>
          <p:cNvPr id="3" name="Content Placeholder 2"/>
          <p:cNvSpPr>
            <a:spLocks noGrp="1"/>
          </p:cNvSpPr>
          <p:nvPr>
            <p:ph idx="1"/>
          </p:nvPr>
        </p:nvSpPr>
        <p:spPr>
          <a:xfrm>
            <a:off x="179512" y="1600200"/>
            <a:ext cx="8712968" cy="4525963"/>
          </a:xfrm>
        </p:spPr>
        <p:txBody>
          <a:bodyPr>
            <a:normAutofit/>
          </a:bodyPr>
          <a:lstStyle/>
          <a:p>
            <a:endParaRPr lang="fa-IR" dirty="0" smtClean="0"/>
          </a:p>
          <a:p>
            <a:endParaRPr lang="fa-IR" dirty="0"/>
          </a:p>
          <a:p>
            <a:endParaRPr lang="fa-IR" dirty="0" smtClean="0"/>
          </a:p>
          <a:p>
            <a:endParaRPr lang="fa-IR" dirty="0"/>
          </a:p>
          <a:p>
            <a:endParaRPr lang="fa-IR" dirty="0" smtClean="0"/>
          </a:p>
          <a:p>
            <a:endParaRPr lang="fa-IR" dirty="0"/>
          </a:p>
        </p:txBody>
      </p:sp>
      <p:pic>
        <p:nvPicPr>
          <p:cNvPr id="6" name="Content Placeholder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1600200"/>
            <a:ext cx="9143999" cy="5257800"/>
          </a:xfrm>
          <a:prstGeom prst="rect">
            <a:avLst/>
          </a:prstGeom>
        </p:spPr>
      </p:pic>
      <p:pic>
        <p:nvPicPr>
          <p:cNvPr id="4" name="14.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828800" y="7924800"/>
            <a:ext cx="609600" cy="609600"/>
          </a:xfrm>
          <a:prstGeom prst="rect">
            <a:avLst/>
          </a:prstGeom>
        </p:spPr>
      </p:pic>
    </p:spTree>
    <p:extLst>
      <p:ext uri="{BB962C8B-B14F-4D97-AF65-F5344CB8AC3E}">
        <p14:creationId xmlns:p14="http://schemas.microsoft.com/office/powerpoint/2010/main" val="1704456289"/>
      </p:ext>
    </p:extLst>
  </p:cSld>
  <p:clrMapOvr>
    <a:masterClrMapping/>
  </p:clrMapOvr>
  <mc:AlternateContent xmlns:mc="http://schemas.openxmlformats.org/markup-compatibility/2006" xmlns:p14="http://schemas.microsoft.com/office/powerpoint/2010/main">
    <mc:Choice Requires="p14">
      <p:transition spd="slow" p14:dur="2000" advClick="0" advTm="211000"/>
    </mc:Choice>
    <mc:Fallback xmlns="">
      <p:transition spd="slow" advClick="0" advTm="21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074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پیش بینی جمعیت ایران </a:t>
            </a:r>
            <a:endParaRPr lang="fa-IR" sz="4000" dirty="0">
              <a:cs typeface="B Yagut" pitchFamily="2" charset="-78"/>
            </a:endParaRPr>
          </a:p>
        </p:txBody>
      </p:sp>
      <p:pic>
        <p:nvPicPr>
          <p:cNvPr id="6" name="Content Placeholder 3"/>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0" y="1657836"/>
            <a:ext cx="9144000" cy="5200164"/>
          </a:xfrm>
        </p:spPr>
      </p:pic>
      <p:pic>
        <p:nvPicPr>
          <p:cNvPr id="3" name="15.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514600" y="7620000"/>
            <a:ext cx="609600" cy="609600"/>
          </a:xfrm>
          <a:prstGeom prst="rect">
            <a:avLst/>
          </a:prstGeom>
        </p:spPr>
      </p:pic>
    </p:spTree>
    <p:extLst>
      <p:ext uri="{BB962C8B-B14F-4D97-AF65-F5344CB8AC3E}">
        <p14:creationId xmlns:p14="http://schemas.microsoft.com/office/powerpoint/2010/main" val="1781030773"/>
      </p:ext>
    </p:extLst>
  </p:cSld>
  <p:clrMapOvr>
    <a:masterClrMapping/>
  </p:clrMapOvr>
  <mc:AlternateContent xmlns:mc="http://schemas.openxmlformats.org/markup-compatibility/2006" xmlns:p14="http://schemas.microsoft.com/office/powerpoint/2010/main">
    <mc:Choice Requires="p14">
      <p:transition spd="slow" p14:dur="2000" advClick="0" advTm="38000"/>
    </mc:Choice>
    <mc:Fallback xmlns="">
      <p:transition spd="slow" advClick="0" advTm="3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43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1268760"/>
            <a:ext cx="8136903" cy="4752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17.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2362200" y="7467600"/>
            <a:ext cx="609600" cy="609600"/>
          </a:xfrm>
          <a:prstGeom prst="rect">
            <a:avLst/>
          </a:prstGeom>
        </p:spPr>
      </p:pic>
    </p:spTree>
    <p:extLst>
      <p:ext uri="{BB962C8B-B14F-4D97-AF65-F5344CB8AC3E}">
        <p14:creationId xmlns:p14="http://schemas.microsoft.com/office/powerpoint/2010/main" val="547927953"/>
      </p:ext>
    </p:extLst>
  </p:cSld>
  <p:clrMapOvr>
    <a:masterClrMapping/>
  </p:clrMapOvr>
  <mc:AlternateContent xmlns:mc="http://schemas.openxmlformats.org/markup-compatibility/2006" xmlns:p14="http://schemas.microsoft.com/office/powerpoint/2010/main">
    <mc:Choice Requires="p14">
      <p:transition spd="slow" p14:dur="2000" advClick="0" advTm="33000"/>
    </mc:Choice>
    <mc:Fallback xmlns="">
      <p:transition spd="slow" advClick="0" advTm="3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6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روند تغییرات جمعیتی</a:t>
            </a:r>
            <a:endParaRPr lang="fa-IR" sz="4000" dirty="0">
              <a:cs typeface="B Yagut" pitchFamily="2" charset="-78"/>
            </a:endParaRPr>
          </a:p>
        </p:txBody>
      </p:sp>
      <p:pic>
        <p:nvPicPr>
          <p:cNvPr id="4" name="Content Placeholder 3"/>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0" y="1412776"/>
            <a:ext cx="9144000" cy="5976664"/>
          </a:xfrm>
        </p:spPr>
      </p:pic>
      <p:pic>
        <p:nvPicPr>
          <p:cNvPr id="3" name="18.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2133600" y="7772400"/>
            <a:ext cx="609600" cy="609600"/>
          </a:xfrm>
          <a:prstGeom prst="rect">
            <a:avLst/>
          </a:prstGeom>
        </p:spPr>
      </p:pic>
    </p:spTree>
    <p:extLst>
      <p:ext uri="{BB962C8B-B14F-4D97-AF65-F5344CB8AC3E}">
        <p14:creationId xmlns:p14="http://schemas.microsoft.com/office/powerpoint/2010/main" val="2851276901"/>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87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سالخوردگی جمعیت</a:t>
            </a:r>
            <a:endParaRPr lang="fa-IR" dirty="0"/>
          </a:p>
        </p:txBody>
      </p:sp>
      <p:sp>
        <p:nvSpPr>
          <p:cNvPr id="3" name="Content Placeholder 2"/>
          <p:cNvSpPr>
            <a:spLocks noGrp="1"/>
          </p:cNvSpPr>
          <p:nvPr>
            <p:ph idx="1"/>
          </p:nvPr>
        </p:nvSpPr>
        <p:spPr>
          <a:xfrm>
            <a:off x="0" y="1447800"/>
            <a:ext cx="9144000" cy="5410200"/>
          </a:xfrm>
        </p:spPr>
        <p:txBody>
          <a:bodyPr/>
          <a:lstStyle/>
          <a:p>
            <a:r>
              <a:rPr lang="fa-IR" dirty="0" smtClean="0">
                <a:cs typeface="B Yagut" pitchFamily="2" charset="-78"/>
              </a:rPr>
              <a:t>در صد سالمندان در جمعیت با تقسیم جمعیت 60 سال و بالاتر به کل جمعیت بدست می آید .</a:t>
            </a:r>
          </a:p>
          <a:p>
            <a:r>
              <a:rPr lang="fa-IR" dirty="0" smtClean="0">
                <a:cs typeface="B Yagut" pitchFamily="2" charset="-78"/>
              </a:rPr>
              <a:t>در صد سالمندان &lt;5=جمعیت جوان</a:t>
            </a:r>
          </a:p>
          <a:p>
            <a:r>
              <a:rPr lang="fa-IR" dirty="0" smtClean="0">
                <a:cs typeface="B Yagut" pitchFamily="2" charset="-78"/>
              </a:rPr>
              <a:t>درصد سالمندان بین 10- 5 =جمعیت میانسال</a:t>
            </a:r>
          </a:p>
          <a:p>
            <a:r>
              <a:rPr lang="fa-IR" dirty="0" smtClean="0">
                <a:cs typeface="B Yagut" pitchFamily="2" charset="-78"/>
              </a:rPr>
              <a:t>درصد سالمندان &gt; 10=سالخورده </a:t>
            </a:r>
          </a:p>
          <a:p>
            <a:endParaRPr lang="fa-IR" dirty="0"/>
          </a:p>
        </p:txBody>
      </p:sp>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71600" y="4168775"/>
            <a:ext cx="6486525" cy="268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18.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362200" y="7239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75000"/>
    </mc:Choice>
    <mc:Fallback xmlns="">
      <p:transition spd="slow" advTm="7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486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خلاصه ونتیجه گیری</a:t>
            </a:r>
            <a:endParaRPr lang="fa-IR" sz="4000" dirty="0">
              <a:cs typeface="B Yagut" pitchFamily="2" charset="-78"/>
            </a:endParaRPr>
          </a:p>
        </p:txBody>
      </p:sp>
      <p:sp>
        <p:nvSpPr>
          <p:cNvPr id="3" name="Content Placeholder 2"/>
          <p:cNvSpPr>
            <a:spLocks noGrp="1"/>
          </p:cNvSpPr>
          <p:nvPr>
            <p:ph idx="1"/>
          </p:nvPr>
        </p:nvSpPr>
        <p:spPr>
          <a:xfrm>
            <a:off x="107504" y="1600200"/>
            <a:ext cx="9036496" cy="4525963"/>
          </a:xfrm>
        </p:spPr>
        <p:txBody>
          <a:bodyPr>
            <a:noAutofit/>
          </a:bodyPr>
          <a:lstStyle/>
          <a:p>
            <a:pPr algn="just"/>
            <a:r>
              <a:rPr lang="fa-IR" sz="2800" dirty="0">
                <a:cs typeface="B Yagut" pitchFamily="2" charset="-78"/>
              </a:rPr>
              <a:t>شاخص‌های کلیدی جمعیتی از جمله نرخ رشد جمعیت، نرخ باروری (متوسط تعداد فرزند) </a:t>
            </a:r>
            <a:r>
              <a:rPr lang="fa-IR" sz="2800" dirty="0" smtClean="0">
                <a:cs typeface="B Yagut" pitchFamily="2" charset="-78"/>
              </a:rPr>
              <a:t>وساختار </a:t>
            </a:r>
            <a:r>
              <a:rPr lang="fa-IR" sz="2800" dirty="0">
                <a:cs typeface="B Yagut" pitchFamily="2" charset="-78"/>
              </a:rPr>
              <a:t>سنی جمعیت، به اندازه‌ای از اهمیت برخوردارند که نیازمند رصد مستمر و تولید اطلاعات آماری دقیق برای محاسبه و پیش‌بینی روندهای موجود </a:t>
            </a:r>
            <a:r>
              <a:rPr lang="fa-IR" sz="2800" dirty="0" smtClean="0">
                <a:cs typeface="B Yagut" pitchFamily="2" charset="-78"/>
              </a:rPr>
              <a:t>هستند.</a:t>
            </a:r>
          </a:p>
          <a:p>
            <a:pPr algn="just"/>
            <a:endParaRPr lang="fa-IR" sz="2800" dirty="0" smtClean="0">
              <a:cs typeface="B Yagut" pitchFamily="2" charset="-78"/>
            </a:endParaRPr>
          </a:p>
          <a:p>
            <a:pPr algn="just"/>
            <a:r>
              <a:rPr lang="fa-IR" sz="2800" dirty="0" smtClean="0">
                <a:cs typeface="B Yagut" pitchFamily="2" charset="-78"/>
              </a:rPr>
              <a:t> کاهش رشدوپیشرفت جمعیت به سمت سالخوردگی باعث شده است تا مقام معظم رهبری ومسئولان کشور جهت کاستن از عواقب پیر شدن جمعیت و رشد منفی آن سیاستهای جمعیتی متناسب با افزایش جمعیت کشور را ابلاغ نمایند.</a:t>
            </a:r>
            <a:endParaRPr lang="fa-IR" sz="2800" dirty="0">
              <a:cs typeface="B Yagut" pitchFamily="2" charset="-78"/>
            </a:endParaRPr>
          </a:p>
        </p:txBody>
      </p:sp>
      <p:pic>
        <p:nvPicPr>
          <p:cNvPr id="4" name="20.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828800" y="7315200"/>
            <a:ext cx="609600" cy="609600"/>
          </a:xfrm>
          <a:prstGeom prst="rect">
            <a:avLst/>
          </a:prstGeom>
        </p:spPr>
      </p:pic>
    </p:spTree>
    <p:extLst>
      <p:ext uri="{BB962C8B-B14F-4D97-AF65-F5344CB8AC3E}">
        <p14:creationId xmlns:p14="http://schemas.microsoft.com/office/powerpoint/2010/main" val="155822189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257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t/>
            </a:r>
            <a:br>
              <a:rPr lang="fa-IR" dirty="0" smtClean="0"/>
            </a:br>
            <a:r>
              <a:rPr lang="fa-IR" dirty="0" smtClean="0"/>
              <a:t/>
            </a:r>
            <a:br>
              <a:rPr lang="fa-IR" dirty="0" smtClean="0"/>
            </a:br>
            <a:r>
              <a:rPr lang="fa-IR" dirty="0" smtClean="0">
                <a:cs typeface="B Yagut" pitchFamily="2" charset="-78"/>
              </a:rPr>
              <a:t>مشخصات سند</a:t>
            </a:r>
            <a:r>
              <a:rPr lang="fa-IR" dirty="0">
                <a:cs typeface="B Yagut" pitchFamily="2" charset="-78"/>
              </a:rPr>
              <a:t/>
            </a:r>
            <a:br>
              <a:rPr lang="fa-IR" dirty="0">
                <a:cs typeface="B Yagut" pitchFamily="2" charset="-78"/>
              </a:rPr>
            </a:br>
            <a:r>
              <a:rPr lang="fa-IR" dirty="0" smtClean="0"/>
              <a:t/>
            </a:r>
            <a:br>
              <a:rPr lang="fa-IR" dirty="0" smtClean="0"/>
            </a:br>
            <a:endParaRPr lang="fa-IR" dirty="0"/>
          </a:p>
        </p:txBody>
      </p:sp>
      <p:sp>
        <p:nvSpPr>
          <p:cNvPr id="3" name="Content Placeholder 2"/>
          <p:cNvSpPr>
            <a:spLocks noGrp="1"/>
          </p:cNvSpPr>
          <p:nvPr>
            <p:ph sz="half" idx="1"/>
          </p:nvPr>
        </p:nvSpPr>
        <p:spPr>
          <a:xfrm>
            <a:off x="0" y="1340768"/>
            <a:ext cx="4932040" cy="5184576"/>
          </a:xfrm>
        </p:spPr>
        <p:txBody>
          <a:bodyPr>
            <a:normAutofit fontScale="92500" lnSpcReduction="10000"/>
          </a:bodyPr>
          <a:lstStyle/>
          <a:p>
            <a:pPr marL="0" indent="0" algn="ctr">
              <a:buNone/>
            </a:pPr>
            <a:r>
              <a:rPr lang="fa-IR" dirty="0">
                <a:cs typeface="B Yagut" pitchFamily="2" charset="-78"/>
              </a:rPr>
              <a:t>مشخصات مدرس</a:t>
            </a:r>
          </a:p>
          <a:p>
            <a:endParaRPr lang="fa-IR" dirty="0" smtClean="0"/>
          </a:p>
          <a:p>
            <a:pPr>
              <a:buNone/>
            </a:pPr>
            <a:endParaRPr lang="fa-IR" dirty="0" smtClean="0"/>
          </a:p>
          <a:p>
            <a:pPr>
              <a:buNone/>
            </a:pPr>
            <a:endParaRPr lang="fa-IR" sz="1900" dirty="0" smtClean="0">
              <a:cs typeface="B Yagut" pitchFamily="2" charset="-78"/>
            </a:endParaRPr>
          </a:p>
          <a:p>
            <a:endParaRPr lang="fa-IR" sz="1900" dirty="0" smtClean="0">
              <a:cs typeface="B Yagut" pitchFamily="2" charset="-78"/>
            </a:endParaRPr>
          </a:p>
          <a:p>
            <a:endParaRPr lang="fa-IR" sz="2400" dirty="0" smtClean="0">
              <a:cs typeface="B Yagut" pitchFamily="2" charset="-78"/>
            </a:endParaRPr>
          </a:p>
          <a:p>
            <a:pPr marL="0" indent="0">
              <a:buNone/>
            </a:pPr>
            <a:endParaRPr lang="fa-IR" sz="2400" dirty="0" smtClean="0">
              <a:cs typeface="B Yagut" pitchFamily="2" charset="-78"/>
            </a:endParaRPr>
          </a:p>
          <a:p>
            <a:pPr marL="0" indent="0">
              <a:buNone/>
            </a:pPr>
            <a:endParaRPr lang="fa-IR" dirty="0" smtClean="0">
              <a:cs typeface="B Yagut" pitchFamily="2" charset="-78"/>
            </a:endParaRPr>
          </a:p>
          <a:p>
            <a:pPr marL="0" indent="0">
              <a:buNone/>
            </a:pPr>
            <a:r>
              <a:rPr lang="fa-IR" dirty="0" smtClean="0">
                <a:cs typeface="B Yagut" pitchFamily="2" charset="-78"/>
              </a:rPr>
              <a:t>گزل شافعی قرنجیک</a:t>
            </a:r>
          </a:p>
          <a:p>
            <a:pPr marL="0" indent="0">
              <a:buNone/>
            </a:pPr>
            <a:r>
              <a:rPr lang="fa-IR" dirty="0" smtClean="0">
                <a:cs typeface="B Yagut" pitchFamily="2" charset="-78"/>
              </a:rPr>
              <a:t>مربی مامایی مرکز آموزش بهورزی شهرستان ترکمن</a:t>
            </a:r>
          </a:p>
          <a:p>
            <a:pPr marL="0" indent="0">
              <a:buNone/>
            </a:pPr>
            <a:r>
              <a:rPr lang="fa-IR" dirty="0" smtClean="0">
                <a:cs typeface="B Yagut" pitchFamily="2" charset="-78"/>
              </a:rPr>
              <a:t>دانشگاه علوم پزشکی</a:t>
            </a:r>
            <a:r>
              <a:rPr lang="en-US" dirty="0" smtClean="0">
                <a:cs typeface="B Yagut" pitchFamily="2" charset="-78"/>
              </a:rPr>
              <a:t> </a:t>
            </a:r>
            <a:r>
              <a:rPr lang="fa-IR" dirty="0" smtClean="0">
                <a:cs typeface="B Yagut" pitchFamily="2" charset="-78"/>
              </a:rPr>
              <a:t>وخدمات بهداشتی درمانی  گلستان</a:t>
            </a:r>
          </a:p>
          <a:p>
            <a:endParaRPr lang="fa-IR" dirty="0" smtClean="0"/>
          </a:p>
          <a:p>
            <a:endParaRPr lang="fa-IR" dirty="0" smtClean="0"/>
          </a:p>
          <a:p>
            <a:endParaRPr lang="fa-IR" dirty="0" smtClean="0"/>
          </a:p>
          <a:p>
            <a:endParaRPr lang="fa-IR" dirty="0"/>
          </a:p>
        </p:txBody>
      </p:sp>
      <p:sp>
        <p:nvSpPr>
          <p:cNvPr id="8" name="Content Placeholder 7"/>
          <p:cNvSpPr>
            <a:spLocks noGrp="1"/>
          </p:cNvSpPr>
          <p:nvPr>
            <p:ph sz="half" idx="2"/>
          </p:nvPr>
        </p:nvSpPr>
        <p:spPr>
          <a:xfrm>
            <a:off x="4648200" y="1412776"/>
            <a:ext cx="4495800" cy="4968552"/>
          </a:xfrm>
        </p:spPr>
        <p:txBody>
          <a:bodyPr>
            <a:normAutofit fontScale="92500" lnSpcReduction="10000"/>
          </a:bodyPr>
          <a:lstStyle/>
          <a:p>
            <a:pPr marL="0" indent="0" algn="ctr">
              <a:buNone/>
            </a:pPr>
            <a:r>
              <a:rPr lang="fa-IR" dirty="0">
                <a:cs typeface="B Yagut" pitchFamily="2" charset="-78"/>
              </a:rPr>
              <a:t>مشخصات سند</a:t>
            </a:r>
          </a:p>
          <a:p>
            <a:endParaRPr lang="fa-IR" sz="2000" dirty="0" smtClean="0">
              <a:cs typeface="B Yagut" pitchFamily="2" charset="-78"/>
            </a:endParaRPr>
          </a:p>
          <a:p>
            <a:endParaRPr lang="fa-IR" sz="2000" dirty="0" smtClean="0">
              <a:cs typeface="B Yagut" pitchFamily="2" charset="-78"/>
            </a:endParaRPr>
          </a:p>
          <a:p>
            <a:endParaRPr lang="fa-IR" sz="2000" dirty="0" smtClean="0">
              <a:cs typeface="B Yagut" pitchFamily="2" charset="-78"/>
            </a:endParaRPr>
          </a:p>
          <a:p>
            <a:pPr marL="0" indent="0">
              <a:buNone/>
            </a:pPr>
            <a:endParaRPr lang="fa-IR" sz="2400" dirty="0" smtClean="0">
              <a:cs typeface="B Yagut" pitchFamily="2" charset="-78"/>
            </a:endParaRPr>
          </a:p>
          <a:p>
            <a:pPr marL="0" indent="0">
              <a:buNone/>
            </a:pPr>
            <a:r>
              <a:rPr lang="fa-IR" dirty="0">
                <a:cs typeface="B Yagut" pitchFamily="2" charset="-78"/>
              </a:rPr>
              <a:t>تاریخ </a:t>
            </a:r>
            <a:r>
              <a:rPr lang="fa-IR" dirty="0" smtClean="0">
                <a:cs typeface="B Yagut" pitchFamily="2" charset="-78"/>
              </a:rPr>
              <a:t>بازنگری:15 تیر </a:t>
            </a:r>
            <a:r>
              <a:rPr lang="fa-IR" dirty="0">
                <a:cs typeface="B Yagut" pitchFamily="2" charset="-78"/>
              </a:rPr>
              <a:t>1399</a:t>
            </a:r>
          </a:p>
          <a:p>
            <a:pPr marL="0" indent="0">
              <a:buNone/>
            </a:pPr>
            <a:r>
              <a:rPr lang="fa-IR">
                <a:cs typeface="B Yagut" pitchFamily="2" charset="-78"/>
              </a:rPr>
              <a:t>نوبت </a:t>
            </a:r>
            <a:r>
              <a:rPr lang="fa-IR" smtClean="0">
                <a:cs typeface="B Yagut" pitchFamily="2" charset="-78"/>
              </a:rPr>
              <a:t>تهیه: دوم</a:t>
            </a:r>
          </a:p>
          <a:p>
            <a:pPr marL="0" indent="0">
              <a:buNone/>
            </a:pPr>
            <a:r>
              <a:rPr lang="fa-IR" dirty="0" smtClean="0">
                <a:cs typeface="B Yagut" pitchFamily="2" charset="-78"/>
              </a:rPr>
              <a:t>حیطه </a:t>
            </a:r>
            <a:r>
              <a:rPr lang="fa-IR" dirty="0">
                <a:cs typeface="B Yagut" pitchFamily="2" charset="-78"/>
              </a:rPr>
              <a:t>درس:سلامت باروری</a:t>
            </a:r>
          </a:p>
          <a:p>
            <a:pPr marL="0" indent="0">
              <a:buNone/>
            </a:pPr>
            <a:r>
              <a:rPr lang="fa-IR" sz="2400" dirty="0" smtClean="0">
                <a:cs typeface="B Yagut" pitchFamily="2" charset="-78"/>
              </a:rPr>
              <a:t>نام فایل:</a:t>
            </a:r>
          </a:p>
          <a:p>
            <a:pPr marL="0" indent="0">
              <a:buNone/>
            </a:pPr>
            <a:r>
              <a:rPr lang="en-US" sz="2600" dirty="0" smtClean="0"/>
              <a:t>SB-ashnayi-ba-herame-jameyati-edi2</a:t>
            </a:r>
            <a:r>
              <a:rPr lang="en-US" sz="3000" dirty="0" smtClean="0"/>
              <a:t/>
            </a:r>
            <a:br>
              <a:rPr lang="en-US" sz="3000" dirty="0" smtClean="0"/>
            </a:br>
            <a:endParaRPr lang="fa-IR" sz="3000" dirty="0"/>
          </a:p>
        </p:txBody>
      </p:sp>
      <p:pic>
        <p:nvPicPr>
          <p:cNvPr id="11" name="Picture 10" descr="گزل شافعی قرنجیک.jpg"/>
          <p:cNvPicPr>
            <a:picLocks noChangeAspect="1"/>
          </p:cNvPicPr>
          <p:nvPr/>
        </p:nvPicPr>
        <p:blipFill>
          <a:blip r:embed="rId4" cstate="print"/>
          <a:stretch>
            <a:fillRect/>
          </a:stretch>
        </p:blipFill>
        <p:spPr>
          <a:xfrm>
            <a:off x="1547664" y="1916832"/>
            <a:ext cx="1799072" cy="2160240"/>
          </a:xfrm>
          <a:prstGeom prst="rect">
            <a:avLst/>
          </a:prstGeom>
        </p:spPr>
      </p:pic>
      <p:pic>
        <p:nvPicPr>
          <p:cNvPr id="4" name="0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2286000" y="7239000"/>
            <a:ext cx="609600" cy="609600"/>
          </a:xfrm>
          <a:prstGeom prst="rect">
            <a:avLst/>
          </a:prstGeom>
        </p:spPr>
      </p:pic>
    </p:spTree>
    <p:extLst>
      <p:ext uri="{BB962C8B-B14F-4D97-AF65-F5344CB8AC3E}">
        <p14:creationId xmlns:p14="http://schemas.microsoft.com/office/powerpoint/2010/main" val="822014444"/>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93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پرسش و تمرین </a:t>
            </a:r>
            <a:endParaRPr lang="fa-IR" sz="4000" dirty="0">
              <a:cs typeface="B Yagut" pitchFamily="2" charset="-78"/>
            </a:endParaRPr>
          </a:p>
        </p:txBody>
      </p:sp>
      <p:sp>
        <p:nvSpPr>
          <p:cNvPr id="3" name="Content Placeholder 2"/>
          <p:cNvSpPr>
            <a:spLocks noGrp="1"/>
          </p:cNvSpPr>
          <p:nvPr>
            <p:ph idx="1"/>
          </p:nvPr>
        </p:nvSpPr>
        <p:spPr>
          <a:xfrm>
            <a:off x="107504" y="1600200"/>
            <a:ext cx="8928992" cy="4525963"/>
          </a:xfrm>
        </p:spPr>
        <p:txBody>
          <a:bodyPr>
            <a:normAutofit/>
          </a:bodyPr>
          <a:lstStyle/>
          <a:p>
            <a:pPr marL="457200" indent="-457200" algn="just">
              <a:buFont typeface="+mj-lt"/>
              <a:buAutoNum type="arabicPeriod"/>
            </a:pPr>
            <a:r>
              <a:rPr lang="fa-IR" sz="2400" dirty="0" smtClean="0">
                <a:cs typeface="B Yagut" pitchFamily="2" charset="-78"/>
              </a:rPr>
              <a:t>جمعیت را تعریف کنید.</a:t>
            </a:r>
          </a:p>
          <a:p>
            <a:pPr marL="457200" indent="-457200" algn="just">
              <a:buFont typeface="+mj-lt"/>
              <a:buAutoNum type="arabicPeriod"/>
            </a:pPr>
            <a:r>
              <a:rPr lang="fa-IR" sz="2400" dirty="0" smtClean="0">
                <a:cs typeface="B Yagut" pitchFamily="2" charset="-78"/>
              </a:rPr>
              <a:t>مفهوم توزیع جمعیت را توضیح دهید.</a:t>
            </a:r>
          </a:p>
          <a:p>
            <a:pPr marL="457200" indent="-457200" algn="just">
              <a:buFont typeface="+mj-lt"/>
              <a:buAutoNum type="arabicPeriod"/>
            </a:pPr>
            <a:r>
              <a:rPr lang="fa-IR" sz="2400" dirty="0" smtClean="0">
                <a:cs typeface="B Yagut" pitchFamily="2" charset="-78"/>
              </a:rPr>
              <a:t>مشخص کنید در گروههای زیرازچه نوع توزیع جمعیت استفاده شده است:</a:t>
            </a:r>
          </a:p>
          <a:p>
            <a:pPr marL="0" indent="0" algn="just">
              <a:buNone/>
            </a:pPr>
            <a:r>
              <a:rPr lang="fa-IR" sz="2400" dirty="0" smtClean="0">
                <a:cs typeface="B Yagut" pitchFamily="2" charset="-78"/>
              </a:rPr>
              <a:t>    -میانسالان</a:t>
            </a:r>
          </a:p>
          <a:p>
            <a:pPr marL="0" indent="0" algn="just">
              <a:buNone/>
            </a:pPr>
            <a:r>
              <a:rPr lang="fa-IR" sz="2400" dirty="0" smtClean="0">
                <a:cs typeface="B Yagut" pitchFamily="2" charset="-78"/>
              </a:rPr>
              <a:t>     -معلمان</a:t>
            </a:r>
          </a:p>
          <a:p>
            <a:pPr marL="0" indent="0" algn="just">
              <a:buNone/>
            </a:pPr>
            <a:r>
              <a:rPr lang="fa-IR" sz="2400" dirty="0" smtClean="0">
                <a:cs typeface="B Yagut" pitchFamily="2" charset="-78"/>
              </a:rPr>
              <a:t>     -زنان سنین باروری</a:t>
            </a:r>
          </a:p>
          <a:p>
            <a:pPr marL="457200" indent="-457200" algn="just">
              <a:buFont typeface="+mj-lt"/>
              <a:buAutoNum type="arabicPeriod" startAt="4"/>
            </a:pPr>
            <a:r>
              <a:rPr lang="fa-IR" sz="2400" dirty="0" smtClean="0">
                <a:cs typeface="B Yagut" pitchFamily="2" charset="-78"/>
              </a:rPr>
              <a:t>توضیح دهید رشد جمعیت تحت تاثیر چه عواملی قرار می گیرد؟</a:t>
            </a:r>
          </a:p>
          <a:p>
            <a:pPr marL="457200" indent="-457200" algn="just">
              <a:buFont typeface="+mj-lt"/>
              <a:buAutoNum type="arabicPeriod" startAt="4"/>
            </a:pPr>
            <a:r>
              <a:rPr lang="fa-IR" sz="2400" dirty="0" smtClean="0">
                <a:cs typeface="B Yagut" pitchFamily="2" charset="-78"/>
              </a:rPr>
              <a:t>با </a:t>
            </a:r>
            <a:r>
              <a:rPr lang="fa-IR" sz="2400" dirty="0">
                <a:cs typeface="B Yagut" pitchFamily="2" charset="-78"/>
              </a:rPr>
              <a:t>استفاده ازهرم جمعیتی سال 1395 به طور تقریبی تحلیل نمایید:</a:t>
            </a:r>
          </a:p>
          <a:p>
            <a:pPr marL="457200" indent="-457200" algn="just">
              <a:buNone/>
            </a:pPr>
            <a:r>
              <a:rPr lang="fa-IR" sz="2400" dirty="0" smtClean="0">
                <a:cs typeface="B Yagut" pitchFamily="2" charset="-78"/>
              </a:rPr>
              <a:t>جمعیت ایران در کدامیک از جمعیتهای جوان –میانسال یا سالخورده قرار می گیرد؟</a:t>
            </a:r>
          </a:p>
          <a:p>
            <a:endParaRPr lang="fa-IR" sz="2400" dirty="0" smtClean="0">
              <a:cs typeface="B Yagut" pitchFamily="2" charset="-78"/>
            </a:endParaRPr>
          </a:p>
          <a:p>
            <a:endParaRPr lang="fa-IR" dirty="0" smtClean="0"/>
          </a:p>
          <a:p>
            <a:endParaRPr lang="fa-IR" dirty="0" smtClean="0"/>
          </a:p>
          <a:p>
            <a:endParaRPr lang="fa-IR" dirty="0"/>
          </a:p>
        </p:txBody>
      </p:sp>
      <p:pic>
        <p:nvPicPr>
          <p:cNvPr id="4" name="2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743200" y="7543800"/>
            <a:ext cx="609600" cy="609600"/>
          </a:xfrm>
          <a:prstGeom prst="rect">
            <a:avLst/>
          </a:prstGeom>
        </p:spPr>
      </p:pic>
    </p:spTree>
    <p:extLst>
      <p:ext uri="{BB962C8B-B14F-4D97-AF65-F5344CB8AC3E}">
        <p14:creationId xmlns:p14="http://schemas.microsoft.com/office/powerpoint/2010/main" val="3700734550"/>
      </p:ext>
    </p:extLst>
  </p:cSld>
  <p:clrMapOvr>
    <a:masterClrMapping/>
  </p:clrMapOvr>
  <mc:AlternateContent xmlns:mc="http://schemas.openxmlformats.org/markup-compatibility/2006" xmlns:p14="http://schemas.microsoft.com/office/powerpoint/2010/main">
    <mc:Choice Requires="p14">
      <p:transition spd="slow" p14:dur="2000" advClick="0" advTm="32000"/>
    </mc:Choice>
    <mc:Fallback xmlns="">
      <p:transition spd="slow" advClick="0" advTm="3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16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تمرین عملی</a:t>
            </a:r>
            <a:endParaRPr lang="fa-IR" sz="4000" dirty="0">
              <a:cs typeface="B Yagut" pitchFamily="2" charset="-78"/>
            </a:endParaRPr>
          </a:p>
        </p:txBody>
      </p:sp>
      <p:sp>
        <p:nvSpPr>
          <p:cNvPr id="3" name="Content Placeholder 2"/>
          <p:cNvSpPr>
            <a:spLocks noGrp="1"/>
          </p:cNvSpPr>
          <p:nvPr>
            <p:ph idx="1"/>
          </p:nvPr>
        </p:nvSpPr>
        <p:spPr/>
        <p:txBody>
          <a:bodyPr/>
          <a:lstStyle/>
          <a:p>
            <a:pPr algn="just"/>
            <a:r>
              <a:rPr lang="fa-IR" dirty="0" smtClean="0">
                <a:cs typeface="B Yagut" pitchFamily="2" charset="-78"/>
              </a:rPr>
              <a:t>با استفاده از سامانه الکترونیکی بهداشت شاخص سالخوردگی جمعیت روستای خود را محاسبه نموده مشخص نمائید ساخت سنی جمعیت روستای شما در کدامیک از گروههای جوان –میانسال یا سالخورده قرار می گیرد.</a:t>
            </a:r>
          </a:p>
        </p:txBody>
      </p:sp>
      <p:pic>
        <p:nvPicPr>
          <p:cNvPr id="4" name="2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743200" y="79248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18000"/>
    </mc:Choice>
    <mc:Fallback xmlns="">
      <p:transition spd="slow" advClick="0" advTm="1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65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منابع</a:t>
            </a:r>
            <a:endParaRPr lang="fa-IR" sz="4000" dirty="0">
              <a:cs typeface="B Yagut" pitchFamily="2" charset="-78"/>
            </a:endParaRPr>
          </a:p>
        </p:txBody>
      </p:sp>
      <p:sp>
        <p:nvSpPr>
          <p:cNvPr id="3" name="Content Placeholder 2"/>
          <p:cNvSpPr>
            <a:spLocks noGrp="1"/>
          </p:cNvSpPr>
          <p:nvPr>
            <p:ph idx="1"/>
          </p:nvPr>
        </p:nvSpPr>
        <p:spPr>
          <a:xfrm>
            <a:off x="323528" y="1600200"/>
            <a:ext cx="8496944" cy="4525963"/>
          </a:xfrm>
        </p:spPr>
        <p:txBody>
          <a:bodyPr>
            <a:normAutofit fontScale="92500" lnSpcReduction="10000"/>
          </a:bodyPr>
          <a:lstStyle/>
          <a:p>
            <a:pPr algn="just"/>
            <a:r>
              <a:rPr lang="fa-IR" sz="2800" dirty="0">
                <a:cs typeface="B Yagut" pitchFamily="2" charset="-78"/>
              </a:rPr>
              <a:t>دفتر سلامت جمعیت، خانواده و مدارس، اداره باروري سالم و جمعیت، مراقبت هاي ادغام یافته باروري سالم وجمعیت،وزارت بهداشت ،درمان و آموزش </a:t>
            </a:r>
            <a:r>
              <a:rPr lang="fa-IR" sz="2800" dirty="0" smtClean="0">
                <a:cs typeface="B Yagut" pitchFamily="2" charset="-78"/>
              </a:rPr>
              <a:t>پزشکی-1398-1397</a:t>
            </a:r>
          </a:p>
          <a:p>
            <a:pPr algn="just"/>
            <a:r>
              <a:rPr lang="fa-IR" sz="2800" dirty="0" smtClean="0">
                <a:cs typeface="B Yagut" pitchFamily="2" charset="-78"/>
              </a:rPr>
              <a:t>مؤسسه مطالعات و مدیریت جامع و تخصصی جمعیت کشور- تحولات و وضعیت جمعیت در جمهوری اسلامی ایران- محمد جلال عباسی شوازی-1396</a:t>
            </a:r>
          </a:p>
          <a:p>
            <a:pPr algn="just"/>
            <a:r>
              <a:rPr lang="fa-IR" sz="2800" dirty="0" smtClean="0">
                <a:cs typeface="B Yagut" pitchFamily="2" charset="-78"/>
              </a:rPr>
              <a:t>مجموعه آموزش کتب بهورزی- 1394</a:t>
            </a:r>
          </a:p>
          <a:p>
            <a:pPr algn="just"/>
            <a:r>
              <a:rPr lang="fa-IR" sz="2800" dirty="0">
                <a:cs typeface="B Yagut" pitchFamily="2" charset="-78"/>
              </a:rPr>
              <a:t>بسته آموزشی معاونت بهداشت وزارت بهداشت،درمان وآموزشی-سال94</a:t>
            </a:r>
          </a:p>
          <a:p>
            <a:pPr algn="just"/>
            <a:r>
              <a:rPr lang="fa-IR" sz="2800" dirty="0" smtClean="0">
                <a:cs typeface="B Yagut" pitchFamily="2" charset="-78"/>
              </a:rPr>
              <a:t>ابعادآماری </a:t>
            </a:r>
            <a:r>
              <a:rPr lang="fa-IR" sz="2800" dirty="0">
                <a:cs typeface="B Yagut" pitchFamily="2" charset="-78"/>
              </a:rPr>
              <a:t>مسئله جمعیت </a:t>
            </a:r>
            <a:r>
              <a:rPr lang="fa-IR" sz="2800" dirty="0" smtClean="0">
                <a:cs typeface="B Yagut" pitchFamily="2" charset="-78"/>
              </a:rPr>
              <a:t>درایران-گزارش تحلیلی مر کز آمار ایران -1398-1399</a:t>
            </a:r>
          </a:p>
          <a:p>
            <a:endParaRPr lang="fa-IR" sz="2800" dirty="0" smtClean="0"/>
          </a:p>
          <a:p>
            <a:endParaRPr lang="fa-IR" sz="2800" dirty="0"/>
          </a:p>
        </p:txBody>
      </p:sp>
    </p:spTree>
    <p:extLst>
      <p:ext uri="{BB962C8B-B14F-4D97-AF65-F5344CB8AC3E}">
        <p14:creationId xmlns:p14="http://schemas.microsoft.com/office/powerpoint/2010/main" val="31003874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6712"/>
            <a:ext cx="8229600" cy="1440160"/>
          </a:xfrm>
        </p:spPr>
        <p:txBody>
          <a:bodyPr>
            <a:normAutofit fontScale="90000"/>
          </a:bodyPr>
          <a:lstStyle/>
          <a:p>
            <a:r>
              <a:rPr lang="fa-IR" dirty="0" smtClean="0">
                <a:cs typeface="B Yagut" pitchFamily="2" charset="-78"/>
              </a:rPr>
              <a:t>لطفاً </a:t>
            </a:r>
            <a:r>
              <a:rPr lang="fa-IR" dirty="0">
                <a:cs typeface="B Yagut" pitchFamily="2" charset="-78"/>
              </a:rPr>
              <a:t>نظرات و پیشنهادات خود پیرامون این بسته آموزشی را به آدرس زیر ارسال </a:t>
            </a:r>
            <a:r>
              <a:rPr lang="fa-IR" dirty="0" smtClean="0">
                <a:cs typeface="B Yagut" pitchFamily="2" charset="-78"/>
              </a:rPr>
              <a:t>کنید.</a:t>
            </a:r>
            <a:endParaRPr lang="fa-IR" dirty="0">
              <a:cs typeface="B Yagut" pitchFamily="2" charset="-78"/>
            </a:endParaRPr>
          </a:p>
        </p:txBody>
      </p:sp>
      <p:sp>
        <p:nvSpPr>
          <p:cNvPr id="3" name="Content Placeholder 2"/>
          <p:cNvSpPr>
            <a:spLocks noGrp="1"/>
          </p:cNvSpPr>
          <p:nvPr>
            <p:ph idx="1"/>
          </p:nvPr>
        </p:nvSpPr>
        <p:spPr>
          <a:xfrm>
            <a:off x="457200" y="2348880"/>
            <a:ext cx="8229600" cy="3777283"/>
          </a:xfrm>
        </p:spPr>
        <p:txBody>
          <a:bodyPr/>
          <a:lstStyle/>
          <a:p>
            <a:pPr marL="0" indent="0" algn="ctr" rtl="0">
              <a:buNone/>
            </a:pPr>
            <a:endParaRPr lang="en-US" dirty="0" smtClean="0">
              <a:cs typeface="B Yagut" pitchFamily="2" charset="-78"/>
            </a:endParaRPr>
          </a:p>
          <a:p>
            <a:pPr marL="0" indent="0" algn="ctr" rtl="0">
              <a:buNone/>
            </a:pPr>
            <a:endParaRPr lang="en-US" dirty="0">
              <a:cs typeface="B Yagut" pitchFamily="2" charset="-78"/>
            </a:endParaRPr>
          </a:p>
          <a:p>
            <a:pPr marL="0" indent="0" algn="ctr" rtl="0">
              <a:buNone/>
            </a:pPr>
            <a:r>
              <a:rPr lang="en-US" dirty="0" smtClean="0">
                <a:cs typeface="B Yagut" pitchFamily="2" charset="-78"/>
              </a:rPr>
              <a:t>bedasht@goums.ac.ir</a:t>
            </a:r>
            <a:endParaRPr lang="fa-IR" dirty="0">
              <a:cs typeface="B Yagut" pitchFamily="2" charset="-78"/>
            </a:endParaRPr>
          </a:p>
        </p:txBody>
      </p:sp>
    </p:spTree>
    <p:extLst>
      <p:ext uri="{BB962C8B-B14F-4D97-AF65-F5344CB8AC3E}">
        <p14:creationId xmlns:p14="http://schemas.microsoft.com/office/powerpoint/2010/main" val="4711553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اهداف آموزشی</a:t>
            </a:r>
            <a:endParaRPr lang="fa-IR" sz="4000" dirty="0">
              <a:cs typeface="B Yagut" pitchFamily="2" charset="-78"/>
            </a:endParaRPr>
          </a:p>
        </p:txBody>
      </p:sp>
      <p:sp>
        <p:nvSpPr>
          <p:cNvPr id="3" name="Content Placeholder 2"/>
          <p:cNvSpPr>
            <a:spLocks noGrp="1"/>
          </p:cNvSpPr>
          <p:nvPr>
            <p:ph idx="1"/>
          </p:nvPr>
        </p:nvSpPr>
        <p:spPr>
          <a:xfrm>
            <a:off x="-108520" y="1600200"/>
            <a:ext cx="9252520" cy="4525963"/>
          </a:xfrm>
        </p:spPr>
        <p:txBody>
          <a:bodyPr>
            <a:normAutofit fontScale="92500"/>
          </a:bodyPr>
          <a:lstStyle/>
          <a:p>
            <a:pPr marL="0" indent="0" algn="just">
              <a:buNone/>
            </a:pPr>
            <a:r>
              <a:rPr lang="fa-IR" dirty="0">
                <a:cs typeface="B Yagut" pitchFamily="2" charset="-78"/>
              </a:rPr>
              <a:t>انتظار می رود </a:t>
            </a:r>
            <a:r>
              <a:rPr lang="fa-IR" dirty="0" smtClean="0">
                <a:cs typeface="B Yagut" pitchFamily="2" charset="-78"/>
              </a:rPr>
              <a:t>فراگیر </a:t>
            </a:r>
            <a:r>
              <a:rPr lang="fa-IR" dirty="0">
                <a:cs typeface="B Yagut" pitchFamily="2" charset="-78"/>
              </a:rPr>
              <a:t>پس از مطالعه این درس </a:t>
            </a:r>
            <a:r>
              <a:rPr lang="fa-IR" dirty="0" smtClean="0">
                <a:cs typeface="B Yagut" pitchFamily="2" charset="-78"/>
              </a:rPr>
              <a:t>بتواند </a:t>
            </a:r>
            <a:r>
              <a:rPr lang="fa-IR" dirty="0">
                <a:cs typeface="B Yagut" pitchFamily="2" charset="-78"/>
              </a:rPr>
              <a:t>:</a:t>
            </a:r>
          </a:p>
          <a:p>
            <a:pPr marL="514350" indent="-514350" algn="just">
              <a:buFont typeface="+mj-lt"/>
              <a:buAutoNum type="arabicPeriod"/>
            </a:pPr>
            <a:r>
              <a:rPr lang="fa-IR" dirty="0" smtClean="0">
                <a:cs typeface="B Yagut" pitchFamily="2" charset="-78"/>
              </a:rPr>
              <a:t>جمعیت را تعریف کند.</a:t>
            </a:r>
          </a:p>
          <a:p>
            <a:pPr marL="514350" indent="-514350" algn="just">
              <a:buFont typeface="+mj-lt"/>
              <a:buAutoNum type="arabicPeriod"/>
            </a:pPr>
            <a:r>
              <a:rPr lang="fa-IR" dirty="0" smtClean="0">
                <a:cs typeface="B Yagut" pitchFamily="2" charset="-78"/>
              </a:rPr>
              <a:t>توزیع سنی جمعیت را توضیح دهد.</a:t>
            </a:r>
          </a:p>
          <a:p>
            <a:pPr marL="514350" indent="-514350" algn="just">
              <a:buFont typeface="+mj-lt"/>
              <a:buAutoNum type="arabicPeriod"/>
            </a:pPr>
            <a:r>
              <a:rPr lang="fa-IR" dirty="0" smtClean="0">
                <a:cs typeface="B Yagut" pitchFamily="2" charset="-78"/>
              </a:rPr>
              <a:t>ساخت سنی جمعیت را شرح دهد.</a:t>
            </a:r>
          </a:p>
          <a:p>
            <a:pPr marL="514350" indent="-514350" algn="just">
              <a:buFont typeface="+mj-lt"/>
              <a:buAutoNum type="arabicPeriod"/>
            </a:pPr>
            <a:r>
              <a:rPr lang="fa-IR" dirty="0" smtClean="0">
                <a:cs typeface="B Yagut" pitchFamily="2" charset="-78"/>
              </a:rPr>
              <a:t>هرم جمعیتی را تعریف کند.</a:t>
            </a:r>
          </a:p>
          <a:p>
            <a:pPr marL="514350" indent="-514350" algn="just">
              <a:buFont typeface="+mj-lt"/>
              <a:buAutoNum type="arabicPeriod"/>
            </a:pPr>
            <a:r>
              <a:rPr lang="fa-IR" dirty="0" smtClean="0">
                <a:cs typeface="B Yagut" pitchFamily="2" charset="-78"/>
              </a:rPr>
              <a:t>وضعیت جمعیت ایران درسالهای مختلف راتحلیل وپیش بینی نماید.</a:t>
            </a:r>
          </a:p>
          <a:p>
            <a:pPr marL="514350" indent="-514350" algn="just">
              <a:buFont typeface="+mj-lt"/>
              <a:buAutoNum type="arabicPeriod"/>
            </a:pPr>
            <a:r>
              <a:rPr lang="fa-IR" dirty="0" smtClean="0">
                <a:cs typeface="B Yagut" pitchFamily="2" charset="-78"/>
              </a:rPr>
              <a:t>بااستفاده ازسامانه ساخت سنی جمعیت روستای خودراتعیین نماید.</a:t>
            </a:r>
          </a:p>
        </p:txBody>
      </p:sp>
      <p:pic>
        <p:nvPicPr>
          <p:cNvPr id="4" name="0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362200" y="7315200"/>
            <a:ext cx="609600" cy="609600"/>
          </a:xfrm>
          <a:prstGeom prst="rect">
            <a:avLst/>
          </a:prstGeom>
        </p:spPr>
      </p:pic>
    </p:spTree>
    <p:extLst>
      <p:ext uri="{BB962C8B-B14F-4D97-AF65-F5344CB8AC3E}">
        <p14:creationId xmlns:p14="http://schemas.microsoft.com/office/powerpoint/2010/main" val="3321274230"/>
      </p:ext>
    </p:extLst>
  </p:cSld>
  <p:clrMapOvr>
    <a:masterClrMapping/>
  </p:clrMapOvr>
  <mc:AlternateContent xmlns:mc="http://schemas.openxmlformats.org/markup-compatibility/2006" xmlns:p14="http://schemas.microsoft.com/office/powerpoint/2010/main">
    <mc:Choice Requires="p14">
      <p:transition spd="slow" p14:dur="2000" advClick="0" advTm="25000"/>
    </mc:Choice>
    <mc:Fallback xmlns="">
      <p:transition spd="slow" advClick="0" advTm="2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3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فهرست عناوین</a:t>
            </a:r>
            <a:endParaRPr lang="fa-IR" sz="4000" dirty="0">
              <a:cs typeface="B Yagut" pitchFamily="2" charset="-78"/>
            </a:endParaRPr>
          </a:p>
        </p:txBody>
      </p:sp>
      <p:sp>
        <p:nvSpPr>
          <p:cNvPr id="3" name="Content Placeholder 2"/>
          <p:cNvSpPr>
            <a:spLocks noGrp="1"/>
          </p:cNvSpPr>
          <p:nvPr>
            <p:ph idx="1"/>
          </p:nvPr>
        </p:nvSpPr>
        <p:spPr/>
        <p:txBody>
          <a:bodyPr>
            <a:normAutofit fontScale="92500" lnSpcReduction="20000"/>
          </a:bodyPr>
          <a:lstStyle/>
          <a:p>
            <a:r>
              <a:rPr lang="fa-IR" dirty="0" smtClean="0">
                <a:cs typeface="B Yagut" pitchFamily="2" charset="-78"/>
              </a:rPr>
              <a:t>مقدمه</a:t>
            </a:r>
          </a:p>
          <a:p>
            <a:r>
              <a:rPr lang="fa-IR" dirty="0" smtClean="0">
                <a:cs typeface="B Yagut" pitchFamily="2" charset="-78"/>
              </a:rPr>
              <a:t>تعریف جمعیت</a:t>
            </a:r>
          </a:p>
          <a:p>
            <a:r>
              <a:rPr lang="fa-IR" dirty="0" smtClean="0">
                <a:cs typeface="B Yagut" pitchFamily="2" charset="-78"/>
              </a:rPr>
              <a:t>توزیع و ترکیب جمعیت</a:t>
            </a:r>
          </a:p>
          <a:p>
            <a:r>
              <a:rPr lang="fa-IR" dirty="0" smtClean="0">
                <a:cs typeface="B Yagut" pitchFamily="2" charset="-78"/>
              </a:rPr>
              <a:t>هرم جمعیتی</a:t>
            </a:r>
          </a:p>
          <a:p>
            <a:r>
              <a:rPr lang="fa-IR" dirty="0" smtClean="0">
                <a:cs typeface="B Yagut" pitchFamily="2" charset="-78"/>
              </a:rPr>
              <a:t>میزان رشد جمعیت</a:t>
            </a:r>
          </a:p>
          <a:p>
            <a:r>
              <a:rPr lang="fa-IR" dirty="0" smtClean="0">
                <a:cs typeface="B Yagut" pitchFamily="2" charset="-78"/>
              </a:rPr>
              <a:t>پیش بینی جمعیت ایران</a:t>
            </a:r>
            <a:endParaRPr lang="fa-IR" dirty="0">
              <a:cs typeface="B Yagut" pitchFamily="2" charset="-78"/>
            </a:endParaRPr>
          </a:p>
          <a:p>
            <a:r>
              <a:rPr lang="fa-IR" dirty="0" smtClean="0">
                <a:cs typeface="B Yagut" pitchFamily="2" charset="-78"/>
              </a:rPr>
              <a:t>خلاصه و نتیجه گیری </a:t>
            </a:r>
          </a:p>
          <a:p>
            <a:r>
              <a:rPr lang="fa-IR" dirty="0" smtClean="0">
                <a:cs typeface="B Yagut" pitchFamily="2" charset="-78"/>
              </a:rPr>
              <a:t>پرسش </a:t>
            </a:r>
            <a:r>
              <a:rPr lang="fa-IR" dirty="0">
                <a:cs typeface="B Yagut" pitchFamily="2" charset="-78"/>
              </a:rPr>
              <a:t>و </a:t>
            </a:r>
            <a:r>
              <a:rPr lang="fa-IR" dirty="0" smtClean="0">
                <a:cs typeface="B Yagut" pitchFamily="2" charset="-78"/>
              </a:rPr>
              <a:t>تمرین</a:t>
            </a:r>
          </a:p>
          <a:p>
            <a:r>
              <a:rPr lang="fa-IR" dirty="0" smtClean="0">
                <a:cs typeface="B Yagut" pitchFamily="2" charset="-78"/>
              </a:rPr>
              <a:t>منابع</a:t>
            </a:r>
            <a:endParaRPr lang="fa-IR" dirty="0">
              <a:cs typeface="B Yagut" pitchFamily="2" charset="-78"/>
            </a:endParaRPr>
          </a:p>
          <a:p>
            <a:endParaRPr lang="fa-IR" dirty="0"/>
          </a:p>
        </p:txBody>
      </p:sp>
      <p:pic>
        <p:nvPicPr>
          <p:cNvPr id="4" name="04.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057400" y="7315200"/>
            <a:ext cx="609600" cy="609600"/>
          </a:xfrm>
          <a:prstGeom prst="rect">
            <a:avLst/>
          </a:prstGeom>
        </p:spPr>
      </p:pic>
    </p:spTree>
    <p:extLst>
      <p:ext uri="{BB962C8B-B14F-4D97-AF65-F5344CB8AC3E}">
        <p14:creationId xmlns:p14="http://schemas.microsoft.com/office/powerpoint/2010/main" val="195182234"/>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72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مقدمه</a:t>
            </a:r>
            <a:endParaRPr lang="fa-IR" sz="4000" dirty="0">
              <a:cs typeface="B Yagut" pitchFamily="2" charset="-78"/>
            </a:endParaRPr>
          </a:p>
        </p:txBody>
      </p:sp>
      <p:sp>
        <p:nvSpPr>
          <p:cNvPr id="3" name="Content Placeholder 2"/>
          <p:cNvSpPr>
            <a:spLocks noGrp="1"/>
          </p:cNvSpPr>
          <p:nvPr>
            <p:ph idx="1"/>
          </p:nvPr>
        </p:nvSpPr>
        <p:spPr>
          <a:xfrm>
            <a:off x="179512" y="1600200"/>
            <a:ext cx="8640960" cy="4525963"/>
          </a:xfrm>
        </p:spPr>
        <p:txBody>
          <a:bodyPr>
            <a:normAutofit/>
          </a:bodyPr>
          <a:lstStyle/>
          <a:p>
            <a:pPr marL="0" indent="0" algn="just">
              <a:buNone/>
            </a:pPr>
            <a:r>
              <a:rPr lang="fa-IR" dirty="0">
                <a:cs typeface="B Yagut" pitchFamily="2" charset="-78"/>
              </a:rPr>
              <a:t>هدف عمـده از جمعیـت شنـاسی بدسـت آوردن معیـار و </a:t>
            </a:r>
            <a:r>
              <a:rPr lang="fa-IR" dirty="0" smtClean="0">
                <a:cs typeface="B Yagut" pitchFamily="2" charset="-78"/>
              </a:rPr>
              <a:t>شاخصهای يک </a:t>
            </a:r>
            <a:r>
              <a:rPr lang="fa-IR" dirty="0">
                <a:cs typeface="B Yagut" pitchFamily="2" charset="-78"/>
              </a:rPr>
              <a:t>جمعیت </a:t>
            </a:r>
            <a:r>
              <a:rPr lang="fa-IR" dirty="0" smtClean="0">
                <a:cs typeface="B Yagut" pitchFamily="2" charset="-78"/>
              </a:rPr>
              <a:t>مثلا </a:t>
            </a:r>
            <a:r>
              <a:rPr lang="fa-IR" dirty="0">
                <a:cs typeface="B Yagut" pitchFamily="2" charset="-78"/>
              </a:rPr>
              <a:t>میزان </a:t>
            </a:r>
            <a:r>
              <a:rPr lang="fa-IR" dirty="0" smtClean="0">
                <a:cs typeface="B Yagut" pitchFamily="2" charset="-78"/>
              </a:rPr>
              <a:t>تولـد</a:t>
            </a:r>
            <a:r>
              <a:rPr lang="fa-IR" dirty="0">
                <a:cs typeface="B Yagut" pitchFamily="2" charset="-78"/>
              </a:rPr>
              <a:t>، مرگ و </a:t>
            </a:r>
            <a:r>
              <a:rPr lang="fa-IR" dirty="0" smtClean="0">
                <a:cs typeface="B Yagut" pitchFamily="2" charset="-78"/>
              </a:rPr>
              <a:t>میر </a:t>
            </a:r>
            <a:r>
              <a:rPr lang="fa-IR" dirty="0">
                <a:cs typeface="B Yagut" pitchFamily="2" charset="-78"/>
              </a:rPr>
              <a:t>مادران وکودکان،میزان ازدواج و طلاق، </a:t>
            </a:r>
            <a:r>
              <a:rPr lang="fa-IR" dirty="0" smtClean="0">
                <a:cs typeface="B Yagut" pitchFamily="2" charset="-78"/>
              </a:rPr>
              <a:t>..... و مقایسه وضع </a:t>
            </a:r>
            <a:r>
              <a:rPr lang="fa-IR" dirty="0">
                <a:cs typeface="B Yagut" pitchFamily="2" charset="-78"/>
              </a:rPr>
              <a:t>موجود جامعه </a:t>
            </a:r>
            <a:r>
              <a:rPr lang="fa-IR" dirty="0" smtClean="0">
                <a:cs typeface="B Yagut" pitchFamily="2" charset="-78"/>
              </a:rPr>
              <a:t>با </a:t>
            </a:r>
            <a:r>
              <a:rPr lang="fa-IR" dirty="0">
                <a:cs typeface="B Yagut" pitchFamily="2" charset="-78"/>
              </a:rPr>
              <a:t>وضعیت مطلوب </a:t>
            </a:r>
            <a:r>
              <a:rPr lang="fa-IR" dirty="0" smtClean="0">
                <a:cs typeface="B Yagut" pitchFamily="2" charset="-78"/>
              </a:rPr>
              <a:t>می </a:t>
            </a:r>
            <a:r>
              <a:rPr lang="fa-IR" dirty="0">
                <a:cs typeface="B Yagut" pitchFamily="2" charset="-78"/>
              </a:rPr>
              <a:t>باشد </a:t>
            </a:r>
            <a:r>
              <a:rPr lang="fa-IR" dirty="0" smtClean="0">
                <a:cs typeface="B Yagut" pitchFamily="2" charset="-78"/>
              </a:rPr>
              <a:t>. </a:t>
            </a:r>
          </a:p>
          <a:p>
            <a:pPr marL="0" indent="0" algn="just">
              <a:buNone/>
            </a:pPr>
            <a:r>
              <a:rPr lang="fa-IR" dirty="0" smtClean="0">
                <a:cs typeface="B Yagut" pitchFamily="2" charset="-78"/>
              </a:rPr>
              <a:t>دولتها سعی می کنند با محاسبه اختلاف وضع موجود و وضع مطلوب با بـرنامه ریزی های مناسب ، خود را به وضعیت مطلوب رسانده یا حداقل فاصله را کمتر نمایند .</a:t>
            </a:r>
            <a:endParaRPr lang="fa-IR" dirty="0">
              <a:cs typeface="B Yagut" pitchFamily="2" charset="-78"/>
            </a:endParaRPr>
          </a:p>
        </p:txBody>
      </p:sp>
      <p:pic>
        <p:nvPicPr>
          <p:cNvPr id="4" name="05.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133600" y="7467600"/>
            <a:ext cx="609600" cy="609600"/>
          </a:xfrm>
          <a:prstGeom prst="rect">
            <a:avLst/>
          </a:prstGeom>
        </p:spPr>
      </p:pic>
    </p:spTree>
    <p:extLst>
      <p:ext uri="{BB962C8B-B14F-4D97-AF65-F5344CB8AC3E}">
        <p14:creationId xmlns:p14="http://schemas.microsoft.com/office/powerpoint/2010/main" val="1419025552"/>
      </p:ext>
    </p:extLst>
  </p:cSld>
  <p:clrMapOvr>
    <a:masterClrMapping/>
  </p:clrMapOvr>
  <mc:AlternateContent xmlns:mc="http://schemas.openxmlformats.org/markup-compatibility/2006" xmlns:p14="http://schemas.microsoft.com/office/powerpoint/2010/main">
    <mc:Choice Requires="p14">
      <p:transition spd="slow" p14:dur="2000" advClick="0" advTm="49000"/>
    </mc:Choice>
    <mc:Fallback xmlns="">
      <p:transition spd="slow" advClick="0" advTm="4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15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تعریف جمعیت</a:t>
            </a:r>
            <a:endParaRPr lang="fa-IR" sz="4000" dirty="0">
              <a:cs typeface="B Yagut" pitchFamily="2" charset="-78"/>
            </a:endParaRPr>
          </a:p>
        </p:txBody>
      </p:sp>
      <p:sp>
        <p:nvSpPr>
          <p:cNvPr id="3" name="Content Placeholder 2"/>
          <p:cNvSpPr>
            <a:spLocks noGrp="1"/>
          </p:cNvSpPr>
          <p:nvPr>
            <p:ph idx="1"/>
          </p:nvPr>
        </p:nvSpPr>
        <p:spPr>
          <a:xfrm>
            <a:off x="179512" y="1600200"/>
            <a:ext cx="8784976" cy="4525963"/>
          </a:xfrm>
        </p:spPr>
        <p:txBody>
          <a:bodyPr/>
          <a:lstStyle/>
          <a:p>
            <a:pPr algn="just"/>
            <a:r>
              <a:rPr lang="fa-IR" dirty="0" smtClean="0">
                <a:cs typeface="B Yagut" pitchFamily="2" charset="-78"/>
              </a:rPr>
              <a:t>تجمعی از افراد انسانی که در منطقه‌ای معین به طور مستمر و معمولاً به شکل تجمعی از خانوارها زندگی می‌کنند.</a:t>
            </a:r>
          </a:p>
          <a:p>
            <a:pPr marL="0" indent="0">
              <a:buNone/>
            </a:pPr>
            <a:r>
              <a:rPr lang="fa-IR" dirty="0" smtClean="0">
                <a:cs typeface="B Yagut" pitchFamily="2" charset="-78"/>
              </a:rPr>
              <a:t>مثال:جمعیت روستایی و جمعیت </a:t>
            </a:r>
            <a:r>
              <a:rPr lang="fa-IR" dirty="0">
                <a:cs typeface="B Yagut" pitchFamily="2" charset="-78"/>
              </a:rPr>
              <a:t>شهری</a:t>
            </a:r>
          </a:p>
          <a:p>
            <a:endParaRPr lang="fa-IR" dirty="0">
              <a:cs typeface="B Yagut" pitchFamily="2" charset="-78"/>
            </a:endParaRPr>
          </a:p>
          <a:p>
            <a:endParaRPr lang="fa-IR" dirty="0" smtClean="0">
              <a:cs typeface="B Yagut" pitchFamily="2" charset="-78"/>
            </a:endParaRPr>
          </a:p>
          <a:p>
            <a:endParaRPr lang="fa-IR"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59632" y="3284985"/>
            <a:ext cx="6696744" cy="3168351"/>
          </a:xfrm>
          <a:prstGeom prst="rect">
            <a:avLst/>
          </a:prstGeom>
        </p:spPr>
      </p:pic>
      <p:pic>
        <p:nvPicPr>
          <p:cNvPr id="5" name="06.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2895600" y="7315200"/>
            <a:ext cx="609600" cy="609600"/>
          </a:xfrm>
          <a:prstGeom prst="rect">
            <a:avLst/>
          </a:prstGeom>
        </p:spPr>
      </p:pic>
    </p:spTree>
    <p:extLst>
      <p:ext uri="{BB962C8B-B14F-4D97-AF65-F5344CB8AC3E}">
        <p14:creationId xmlns:p14="http://schemas.microsoft.com/office/powerpoint/2010/main" val="2960351993"/>
      </p:ext>
    </p:extLst>
  </p:cSld>
  <p:clrMapOvr>
    <a:masterClrMapping/>
  </p:clrMapOvr>
  <mc:AlternateContent xmlns:mc="http://schemas.openxmlformats.org/markup-compatibility/2006" xmlns:p14="http://schemas.microsoft.com/office/powerpoint/2010/main">
    <mc:Choice Requires="p14">
      <p:transition spd="slow" p14:dur="2000" advClick="0" advTm="25000"/>
    </mc:Choice>
    <mc:Fallback xmlns="">
      <p:transition spd="slow" advClick="0" advTm="2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00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توزيع و ترکيب جمعيت</a:t>
            </a:r>
            <a:endParaRPr lang="fa-IR" sz="4000" dirty="0">
              <a:cs typeface="B Yagut" pitchFamily="2" charset="-78"/>
            </a:endParaRPr>
          </a:p>
        </p:txBody>
      </p:sp>
      <p:sp>
        <p:nvSpPr>
          <p:cNvPr id="3" name="Content Placeholder 2"/>
          <p:cNvSpPr>
            <a:spLocks noGrp="1"/>
          </p:cNvSpPr>
          <p:nvPr>
            <p:ph idx="1"/>
          </p:nvPr>
        </p:nvSpPr>
        <p:spPr>
          <a:xfrm>
            <a:off x="457200" y="2132856"/>
            <a:ext cx="8229600" cy="3993307"/>
          </a:xfrm>
        </p:spPr>
        <p:txBody>
          <a:bodyPr>
            <a:normAutofit/>
          </a:bodyPr>
          <a:lstStyle/>
          <a:p>
            <a:pPr algn="just"/>
            <a:r>
              <a:rPr lang="fa-IR" dirty="0" smtClean="0">
                <a:cs typeface="B Yagut" pitchFamily="2" charset="-78"/>
              </a:rPr>
              <a:t>توزیع جمعیت :تقسيم و دسته بندي جمعيت بر اساس سن ، جنس ،شغل و ... </a:t>
            </a:r>
          </a:p>
          <a:p>
            <a:pPr algn="just"/>
            <a:r>
              <a:rPr lang="fa-IR" dirty="0" smtClean="0">
                <a:cs typeface="B Yagut" pitchFamily="2" charset="-78"/>
              </a:rPr>
              <a:t>شناخت جمعیت : شناسايي نحوه  ترکيب جمعيت از لحاظ ويژگي هاي فوق.   </a:t>
            </a:r>
          </a:p>
          <a:p>
            <a:endParaRPr lang="fa-IR" dirty="0" smtClean="0">
              <a:cs typeface="B Yagut" pitchFamily="2" charset="-78"/>
            </a:endParaRPr>
          </a:p>
          <a:p>
            <a:endParaRPr lang="fa-IR" dirty="0" smtClean="0">
              <a:cs typeface="B Yagut" pitchFamily="2" charset="-78"/>
            </a:endParaRPr>
          </a:p>
          <a:p>
            <a:endParaRPr lang="fa-IR" dirty="0" smtClean="0"/>
          </a:p>
          <a:p>
            <a:endParaRPr lang="fa-IR" dirty="0" smtClean="0"/>
          </a:p>
          <a:p>
            <a:endParaRPr lang="fa-IR" dirty="0" smtClean="0"/>
          </a:p>
          <a:p>
            <a:endParaRPr lang="fa-IR"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560" y="4221088"/>
            <a:ext cx="4680520" cy="2636912"/>
          </a:xfrm>
          <a:prstGeom prst="rect">
            <a:avLst/>
          </a:prstGeom>
        </p:spPr>
      </p:pic>
      <p:pic>
        <p:nvPicPr>
          <p:cNvPr id="5" name="07.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2647020" y="7239000"/>
            <a:ext cx="609600" cy="609600"/>
          </a:xfrm>
          <a:prstGeom prst="rect">
            <a:avLst/>
          </a:prstGeom>
        </p:spPr>
      </p:pic>
    </p:spTree>
    <p:extLst>
      <p:ext uri="{BB962C8B-B14F-4D97-AF65-F5344CB8AC3E}">
        <p14:creationId xmlns:p14="http://schemas.microsoft.com/office/powerpoint/2010/main" val="1485092853"/>
      </p:ext>
    </p:extLst>
  </p:cSld>
  <p:clrMapOvr>
    <a:masterClrMapping/>
  </p:clrMapOvr>
  <mc:AlternateContent xmlns:mc="http://schemas.openxmlformats.org/markup-compatibility/2006" xmlns:p14="http://schemas.microsoft.com/office/powerpoint/2010/main">
    <mc:Choice Requires="p14">
      <p:transition spd="slow" p14:dur="2000" advClick="0" advTm="48000"/>
    </mc:Choice>
    <mc:Fallback xmlns="">
      <p:transition spd="slow" advClick="0" advTm="4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55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توزيع سني جمعيت</a:t>
            </a:r>
            <a:endParaRPr lang="fa-IR" sz="4000" dirty="0">
              <a:cs typeface="B Yagut" pitchFamily="2" charset="-78"/>
            </a:endParaRPr>
          </a:p>
        </p:txBody>
      </p:sp>
      <p:sp>
        <p:nvSpPr>
          <p:cNvPr id="3" name="Content Placeholder 2"/>
          <p:cNvSpPr>
            <a:spLocks noGrp="1"/>
          </p:cNvSpPr>
          <p:nvPr>
            <p:ph idx="1"/>
          </p:nvPr>
        </p:nvSpPr>
        <p:spPr>
          <a:xfrm>
            <a:off x="457200" y="1916832"/>
            <a:ext cx="8229600" cy="4209331"/>
          </a:xfrm>
        </p:spPr>
        <p:txBody>
          <a:bodyPr>
            <a:normAutofit/>
          </a:bodyPr>
          <a:lstStyle/>
          <a:p>
            <a:endParaRPr lang="fa-IR" dirty="0" smtClean="0">
              <a:cs typeface="B Yagut" pitchFamily="2" charset="-78"/>
            </a:endParaRPr>
          </a:p>
          <a:p>
            <a:pPr algn="just"/>
            <a:r>
              <a:rPr lang="fa-IR" dirty="0" smtClean="0">
                <a:cs typeface="B Yagut" pitchFamily="2" charset="-78"/>
              </a:rPr>
              <a:t>توزيع </a:t>
            </a:r>
            <a:r>
              <a:rPr lang="fa-IR" dirty="0">
                <a:cs typeface="B Yagut" pitchFamily="2" charset="-78"/>
              </a:rPr>
              <a:t>سني </a:t>
            </a:r>
            <a:r>
              <a:rPr lang="fa-IR" dirty="0" smtClean="0">
                <a:cs typeface="B Yagut" pitchFamily="2" charset="-78"/>
              </a:rPr>
              <a:t>:بررسي و طبقه بندي جمعيت يک جامعه براساس سن افراد</a:t>
            </a:r>
            <a:endParaRPr lang="fa-IR" dirty="0">
              <a:cs typeface="B Yagut" pitchFamily="2" charset="-78"/>
            </a:endParaRPr>
          </a:p>
          <a:p>
            <a:pPr marL="0" indent="0">
              <a:buNone/>
            </a:pPr>
            <a:endParaRPr lang="fa-IR" dirty="0" smtClean="0">
              <a:cs typeface="B Yagut" pitchFamily="2" charset="-78"/>
            </a:endParaRPr>
          </a:p>
          <a:p>
            <a:pPr algn="just"/>
            <a:r>
              <a:rPr lang="fa-IR" dirty="0" smtClean="0">
                <a:cs typeface="B Yagut" pitchFamily="2" charset="-78"/>
              </a:rPr>
              <a:t>مثال:تقسیم بندی جمعیت بر اساس گروههای سنی 5ساله</a:t>
            </a:r>
          </a:p>
        </p:txBody>
      </p:sp>
      <p:pic>
        <p:nvPicPr>
          <p:cNvPr id="4" name="08.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971800" y="7391400"/>
            <a:ext cx="609600" cy="609600"/>
          </a:xfrm>
          <a:prstGeom prst="rect">
            <a:avLst/>
          </a:prstGeom>
        </p:spPr>
      </p:pic>
    </p:spTree>
    <p:extLst>
      <p:ext uri="{BB962C8B-B14F-4D97-AF65-F5344CB8AC3E}">
        <p14:creationId xmlns:p14="http://schemas.microsoft.com/office/powerpoint/2010/main" val="40484243"/>
      </p:ext>
    </p:extLst>
  </p:cSld>
  <p:clrMapOvr>
    <a:masterClrMapping/>
  </p:clrMapOvr>
  <mc:AlternateContent xmlns:mc="http://schemas.openxmlformats.org/markup-compatibility/2006" xmlns:p14="http://schemas.microsoft.com/office/powerpoint/2010/main">
    <mc:Choice Requires="p14">
      <p:transition spd="slow" p14:dur="2000" advClick="0" advTm="35000"/>
    </mc:Choice>
    <mc:Fallback xmlns="">
      <p:transition spd="slow" advClick="0" advTm="3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45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fa-IR" sz="4000" dirty="0" smtClean="0">
                <a:cs typeface="B Yagut" pitchFamily="2" charset="-78"/>
              </a:rPr>
              <a:t>هرم جمعیت</a:t>
            </a:r>
            <a:endParaRPr lang="fa-IR" sz="4000" dirty="0">
              <a:cs typeface="B Yagut" pitchFamily="2" charset="-78"/>
            </a:endParaRPr>
          </a:p>
        </p:txBody>
      </p:sp>
      <p:pic>
        <p:nvPicPr>
          <p:cNvPr id="4" name="Picture 2" descr="C:\Users\kin\Desktop\Img20180310121224213.jpg"/>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0" y="1868507"/>
            <a:ext cx="9144000" cy="4989493"/>
          </a:xfrm>
          <a:prstGeom prst="rect">
            <a:avLst/>
          </a:prstGeom>
          <a:noFill/>
          <a:extLst>
            <a:ext uri="{909E8E84-426E-40DD-AFC4-6F175D3DCCD1}">
              <a14:hiddenFill xmlns:a14="http://schemas.microsoft.com/office/drawing/2010/main">
                <a:solidFill>
                  <a:srgbClr val="FFFFFF"/>
                </a:solidFill>
              </a14:hiddenFill>
            </a:ext>
          </a:extLst>
        </p:spPr>
      </p:pic>
      <p:pic>
        <p:nvPicPr>
          <p:cNvPr id="3" name="09.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752600" y="7543800"/>
            <a:ext cx="609600" cy="609600"/>
          </a:xfrm>
          <a:prstGeom prst="rect">
            <a:avLst/>
          </a:prstGeom>
        </p:spPr>
      </p:pic>
      <p:sp>
        <p:nvSpPr>
          <p:cNvPr id="5" name="TextBox 4"/>
          <p:cNvSpPr txBox="1"/>
          <p:nvPr/>
        </p:nvSpPr>
        <p:spPr>
          <a:xfrm>
            <a:off x="435968" y="914400"/>
            <a:ext cx="8479432" cy="954107"/>
          </a:xfrm>
          <a:prstGeom prst="rect">
            <a:avLst/>
          </a:prstGeom>
          <a:noFill/>
        </p:spPr>
        <p:txBody>
          <a:bodyPr wrap="square" rtlCol="0">
            <a:spAutoFit/>
          </a:bodyPr>
          <a:lstStyle/>
          <a:p>
            <a:r>
              <a:rPr lang="fa-IR" sz="2800" dirty="0">
                <a:cs typeface="B Yagut" pitchFamily="2" charset="-78"/>
              </a:rPr>
              <a:t>نموداري برای نمايش هندسي توزيع جمعيت بر حسب سن و </a:t>
            </a:r>
            <a:r>
              <a:rPr lang="fa-IR" sz="2800" dirty="0" smtClean="0">
                <a:cs typeface="B Yagut" pitchFamily="2" charset="-78"/>
              </a:rPr>
              <a:t>جنس</a:t>
            </a:r>
            <a:endParaRPr lang="fa-IR" sz="2800" dirty="0">
              <a:cs typeface="B Yagut" pitchFamily="2" charset="-78"/>
            </a:endParaRPr>
          </a:p>
          <a:p>
            <a:pPr algn="ctr"/>
            <a:r>
              <a:rPr lang="fa-IR" sz="2800" dirty="0">
                <a:cs typeface="B Yagut" pitchFamily="2" charset="-78"/>
              </a:rPr>
              <a:t>  ساختار سنی جمعیت </a:t>
            </a:r>
            <a:r>
              <a:rPr lang="fa-IR" sz="2800" dirty="0" smtClean="0">
                <a:cs typeface="B Yagut" pitchFamily="2" charset="-78"/>
              </a:rPr>
              <a:t>= توزیع </a:t>
            </a:r>
            <a:r>
              <a:rPr lang="fa-IR" sz="2800" dirty="0">
                <a:cs typeface="B Yagut" pitchFamily="2" charset="-78"/>
              </a:rPr>
              <a:t>جمعیت بر حسب سن</a:t>
            </a:r>
            <a:endParaRPr lang="en-US" sz="2800" dirty="0">
              <a:cs typeface="B Yagut" pitchFamily="2" charset="-78"/>
            </a:endParaRPr>
          </a:p>
        </p:txBody>
      </p:sp>
    </p:spTree>
    <p:extLst>
      <p:ext uri="{BB962C8B-B14F-4D97-AF65-F5344CB8AC3E}">
        <p14:creationId xmlns:p14="http://schemas.microsoft.com/office/powerpoint/2010/main" val="2000843782"/>
      </p:ext>
    </p:extLst>
  </p:cSld>
  <p:clrMapOvr>
    <a:masterClrMapping/>
  </p:clrMapOvr>
  <mc:AlternateContent xmlns:mc="http://schemas.openxmlformats.org/markup-compatibility/2006" xmlns:p14="http://schemas.microsoft.com/office/powerpoint/2010/main">
    <mc:Choice Requires="p14">
      <p:transition spd="slow" p14:dur="2000" advClick="0" advTm="28000"/>
    </mc:Choice>
    <mc:Fallback xmlns="">
      <p:transition spd="slow" advClick="0" advTm="2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00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x062f__x0627__x0646__x0634__x06af__x0627__x0647_ xmlns="12fdc5dc-769e-4543-b10d-fbea3dac4417">گلستان</_x062f__x0627__x0646__x0634__x06af__x0627__x0647_>
    <_x0646__x0648__x0639__x0020__x062d__x06cc__x0637__x0647_ xmlns="12fdc5dc-769e-4543-b10d-fbea3dac4417">سلامت باروري</_x0646__x0648__x0639__x0020__x062d__x06cc__x0637__x0647_>
    <_x0646__x0648__x0639__x0020__x0641__x0627__x06cc__x0644_ xmlns="12fdc5dc-769e-4543-b10d-fbea3dac4417">پاورپوینت</_x0646__x0648__x0639__x0020__x0641__x0627__x06cc__x0644_>
    <_dlc_DocId xmlns="1047730d-92e1-4018-9084-d932fd3a7f58">5NN7CDR5NKU2-831-827</_dlc_DocId>
    <_dlc_DocIdUrl xmlns="1047730d-92e1-4018-9084-d932fd3a7f58">
      <Url>http://www.health.gov.ir/hnd/_layouts/DocIdRedir.aspx?ID=5NN7CDR5NKU2-831-827</Url>
      <Description>5NN7CDR5NKU2-831-827</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پرونده" ma:contentTypeID="0x01010038EE485FB9274448B5E5B0FF0ECB3346" ma:contentTypeVersion="3" ma:contentTypeDescription="یک سند جدید ایجاد کنید." ma:contentTypeScope="" ma:versionID="879a17dea37dbf3eb3c9d0be085887ae">
  <xsd:schema xmlns:xsd="http://www.w3.org/2001/XMLSchema" xmlns:xs="http://www.w3.org/2001/XMLSchema" xmlns:p="http://schemas.microsoft.com/office/2006/metadata/properties" xmlns:ns2="1047730d-92e1-4018-9084-d932fd3a7f58" xmlns:ns3="12fdc5dc-769e-4543-b10d-fbea3dac4417" targetNamespace="http://schemas.microsoft.com/office/2006/metadata/properties" ma:root="true" ma:fieldsID="05a1c3cdee81c85cb937771a12b2679b" ns2:_="" ns3:_="">
    <xsd:import namespace="1047730d-92e1-4018-9084-d932fd3a7f58"/>
    <xsd:import namespace="12fdc5dc-769e-4543-b10d-fbea3dac4417"/>
    <xsd:element name="properties">
      <xsd:complexType>
        <xsd:sequence>
          <xsd:element name="documentManagement">
            <xsd:complexType>
              <xsd:all>
                <xsd:element ref="ns2:_dlc_DocId" minOccurs="0"/>
                <xsd:element ref="ns2:_dlc_DocIdUrl" minOccurs="0"/>
                <xsd:element ref="ns2:_dlc_DocIdPersistId" minOccurs="0"/>
                <xsd:element ref="ns3:_x0646__x0648__x0639__x0020__x062d__x06cc__x0637__x0647_"/>
                <xsd:element ref="ns3:_x062f__x0627__x0646__x0634__x06af__x0627__x0647_"/>
                <xsd:element ref="ns3:_x0646__x0648__x0639__x0020__x0641__x0627__x06cc__x0644_"/>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7730d-92e1-4018-9084-d932fd3a7f58"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حفظ شناسه" ma:description="نگهداری شناسه در حین افزودن."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2fdc5dc-769e-4543-b10d-fbea3dac4417" elementFormDefault="qualified">
    <xsd:import namespace="http://schemas.microsoft.com/office/2006/documentManagement/types"/>
    <xsd:import namespace="http://schemas.microsoft.com/office/infopath/2007/PartnerControls"/>
    <xsd:element name="_x0646__x0648__x0639__x0020__x062d__x06cc__x0637__x0647_" ma:index="11" ma:displayName="نوع حیطه" ma:default="عوامل بيماري‌زاي زنده، اصول گندزدايي و استريليزاسيون" ma:format="Dropdown" ma:internalName="_x0646__x0648__x0639__x0020__x062d__x06cc__x0637__x0647_">
      <xsd:simpleType>
        <xsd:restriction base="dms:Choice">
          <xsd:enumeration value="عوامل بيماري‌زاي زنده، اصول گندزدايي و استريليزاسيون"/>
          <xsd:enumeration value="آمار حياتي، اپيدميولوژی و روش تحقيق"/>
          <xsd:enumeration value="آناتومی و فیزیولوژی"/>
          <xsd:enumeration value="برنامه‌ريزي عملياتي و مديريت ارتقاء‌ كیفيت خدمات در خانه‌هاي بهداشت"/>
          <xsd:enumeration value="بهداشت دهان و دندان"/>
          <xsd:enumeration value="ارتقاء بهداشت فردي و شيوه زندگي سالم"/>
          <xsd:enumeration value="بهداشت حرفه‌اي"/>
          <xsd:enumeration value="بهداشت محيط"/>
          <xsd:enumeration value="بيماري‌هاي واگير"/>
          <xsd:enumeration value="کار با کامپیوتر و اينترنت؛ آشنايي با نرم‌افزارهاي نظام شبكه"/>
          <xsd:enumeration value="داروشناسي براي خانه‌هاي بهداشت"/>
          <xsd:enumeration value="ارتقاء سلامت، توانمندسازي جامعه و توسعه مشاركت افراد و سازمان‌ها"/>
          <xsd:enumeration value="كمك‌هاي اوليه و اقدامات امدادي"/>
          <xsd:enumeration value="ايمن سازي و بيماري‌هاي قابل پيشگيري با واكسن"/>
          <xsd:enumeration value="مديريت خطر بلايا"/>
          <xsd:enumeration value="مراقبت‌هاي ادغام يافته سلامت مادران"/>
          <xsd:enumeration value="مراقبت‌هاي ادغام يافته سلامت جوانان"/>
          <xsd:enumeration value="مباني بهداشت و كار در روستا"/>
          <xsd:enumeration value="مراقبت‌هاي ادغام يافته سلامت كودكان"/>
          <xsd:enumeration value="مراقبت‌هاي ادغام يافته سلامت ميانسالان"/>
          <xsd:enumeration value="مراقبت‌هاي ادغام يافته سلامت نوجوانان و مدارس"/>
          <xsd:enumeration value="مراقبت‌هاي ادغام يافته سلامت سالمندان"/>
          <xsd:enumeration value="بيماري‌هاي غيرواگير"/>
          <xsd:enumeration value="اصول تغذیه"/>
          <xsd:enumeration value="پرستاري از بيمار"/>
          <xsd:enumeration value="سلامت باروري"/>
          <xsd:enumeration value="رويكرد به شكايات شايع و درمان‌هاي ساده علامتي"/>
          <xsd:enumeration value="سلامت روان"/>
          <xsd:enumeration value="نحوه معاینات فیزیکی"/>
          <xsd:enumeration value="سایر موارد"/>
          <xsd:enumeration value="دستوالعمل آماده سازی پاورپوینت"/>
          <xsd:enumeration value="سلامت میانسالان"/>
        </xsd:restriction>
      </xsd:simpleType>
    </xsd:element>
    <xsd:element name="_x062f__x0627__x0646__x0634__x06af__x0627__x0647_" ma:index="12" ma:displayName="دانشگاه" ma:format="Dropdown" ma:internalName="_x062f__x0627__x0646__x0634__x06af__x0627__x0647_">
      <xsd:simpleType>
        <xsd:restriction base="dms:Choice">
          <xsd:enumeration value="آبادان"/>
          <xsd:enumeration value="آذربایجان غربی"/>
          <xsd:enumeration value="اردبیل"/>
          <xsd:enumeration value="اسدآباد"/>
          <xsd:enumeration value="اسفراين"/>
          <xsd:enumeration value="اصفهان"/>
          <xsd:enumeration value="البرز"/>
          <xsd:enumeration value="اهواز"/>
          <xsd:enumeration value="ايرانشهر"/>
          <xsd:enumeration value="ایران"/>
          <xsd:enumeration value="ایلام"/>
          <xsd:enumeration value="بابل"/>
          <xsd:enumeration value="بم"/>
          <xsd:enumeration value="بهبهان"/>
          <xsd:enumeration value="بوشهر"/>
          <xsd:enumeration value="بیرجند"/>
          <xsd:enumeration value="تبریز"/>
          <xsd:enumeration value="تربت جام"/>
          <xsd:enumeration value="تربت حیدریه"/>
          <xsd:enumeration value="تهران"/>
          <xsd:enumeration value="جهرم"/>
          <xsd:enumeration value="جیرفت"/>
          <xsd:enumeration value="چهارمحال و بختیاری"/>
          <xsd:enumeration value="خراسان شمالی"/>
          <xsd:enumeration value="خلخال"/>
          <xsd:enumeration value="خمين"/>
          <xsd:enumeration value="خوی"/>
          <xsd:enumeration value="دزفول"/>
          <xsd:enumeration value="رفسنجان"/>
          <xsd:enumeration value="زابل"/>
          <xsd:enumeration value="زاهدان"/>
          <xsd:enumeration value="زنجان"/>
          <xsd:enumeration value="ساوه"/>
          <xsd:enumeration value="سبزوار"/>
          <xsd:enumeration value="سراب"/>
          <xsd:enumeration value="سمنان"/>
          <xsd:enumeration value="سيرجان"/>
          <xsd:enumeration value="شاهرود"/>
          <xsd:enumeration value="شهید بهشتی"/>
          <xsd:enumeration value="شوشتر"/>
          <xsd:enumeration value="شیراز"/>
          <xsd:enumeration value="فسا"/>
          <xsd:enumeration value="قزوین"/>
          <xsd:enumeration value="قم"/>
          <xsd:enumeration value="گراش"/>
          <xsd:enumeration value="گلستان"/>
          <xsd:enumeration value="گناباد"/>
          <xsd:enumeration value="گیلان"/>
          <xsd:enumeration value="لارستان"/>
          <xsd:enumeration value="لرستان"/>
          <xsd:enumeration value="مازندران"/>
          <xsd:enumeration value="مراغه"/>
          <xsd:enumeration value="مرکزی"/>
          <xsd:enumeration value="مشهد"/>
          <xsd:enumeration value="نیشابور"/>
          <xsd:enumeration value="هرمزگان"/>
          <xsd:enumeration value="همدان"/>
          <xsd:enumeration value="کاشان"/>
          <xsd:enumeration value="کردستان"/>
          <xsd:enumeration value="کرمان"/>
          <xsd:enumeration value="کرمانشاه"/>
          <xsd:enumeration value="کهگیلویه و بویراحمد"/>
          <xsd:enumeration value="یزد"/>
          <xsd:enumeration value="ستاد وزارت بهداشت درمان و آموزش پزشکی"/>
        </xsd:restriction>
      </xsd:simpleType>
    </xsd:element>
    <xsd:element name="_x0646__x0648__x0639__x0020__x0641__x0627__x06cc__x0644_" ma:index="13" ma:displayName="نوع فایل" ma:default="فیلم" ma:format="Dropdown" ma:internalName="_x0646__x0648__x0639__x0020__x0641__x0627__x06cc__x0644_">
      <xsd:simpleType>
        <xsd:restriction base="dms:Choice">
          <xsd:enumeration value="فیلم"/>
          <xsd:enumeration value="عکس"/>
          <xsd:enumeration value="پاورپوینت"/>
          <xsd:enumeration value="مستند و راهنما"/>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585F6E6-EB52-400F-B5ED-AE14B87A2054}">
  <ds:schemaRefs>
    <ds:schemaRef ds:uri="http://schemas.microsoft.com/office/2006/metadata/properties"/>
    <ds:schemaRef ds:uri="http://schemas.microsoft.com/office/infopath/2007/PartnerControls"/>
    <ds:schemaRef ds:uri="12fdc5dc-769e-4543-b10d-fbea3dac4417"/>
    <ds:schemaRef ds:uri="1047730d-92e1-4018-9084-d932fd3a7f58"/>
  </ds:schemaRefs>
</ds:datastoreItem>
</file>

<file path=customXml/itemProps2.xml><?xml version="1.0" encoding="utf-8"?>
<ds:datastoreItem xmlns:ds="http://schemas.openxmlformats.org/officeDocument/2006/customXml" ds:itemID="{1053939A-C72A-4792-A95A-404EB84ED766}"/>
</file>

<file path=customXml/itemProps3.xml><?xml version="1.0" encoding="utf-8"?>
<ds:datastoreItem xmlns:ds="http://schemas.openxmlformats.org/officeDocument/2006/customXml" ds:itemID="{E0BB67CF-ABE3-40F8-8B45-446C1FF9D741}">
  <ds:schemaRefs>
    <ds:schemaRef ds:uri="http://schemas.microsoft.com/sharepoint/events"/>
  </ds:schemaRefs>
</ds:datastoreItem>
</file>

<file path=customXml/itemProps4.xml><?xml version="1.0" encoding="utf-8"?>
<ds:datastoreItem xmlns:ds="http://schemas.openxmlformats.org/officeDocument/2006/customXml" ds:itemID="{B0B7B0AD-7EE8-4DA8-A6A3-BD134F2C00C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1621</TotalTime>
  <Words>715</Words>
  <Application>Microsoft Office PowerPoint</Application>
  <PresentationFormat>On-screen Show (4:3)</PresentationFormat>
  <Paragraphs>118</Paragraphs>
  <Slides>23</Slides>
  <Notes>0</Notes>
  <HiddenSlides>0</HiddenSlides>
  <MMClips>21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B Yagut</vt:lpstr>
      <vt:lpstr>Calibri</vt:lpstr>
      <vt:lpstr>Times New Roman</vt:lpstr>
      <vt:lpstr>Office Theme</vt:lpstr>
      <vt:lpstr> آشنایی با هرم جمعیتی و تحلیل وضعیت جمعیت در سالهای مختلف و پیش بینی آن  </vt:lpstr>
      <vt:lpstr>  مشخصات سند  </vt:lpstr>
      <vt:lpstr>اهداف آموزشی</vt:lpstr>
      <vt:lpstr>فهرست عناوین</vt:lpstr>
      <vt:lpstr>مقدمه</vt:lpstr>
      <vt:lpstr>تعریف جمعیت</vt:lpstr>
      <vt:lpstr>توزيع و ترکيب جمعيت</vt:lpstr>
      <vt:lpstr>توزيع سني جمعيت</vt:lpstr>
      <vt:lpstr>هرم جمعیت</vt:lpstr>
      <vt:lpstr>ساختار سنی جمعیت ایران-1395-1390</vt:lpstr>
      <vt:lpstr>رشد جمعیت</vt:lpstr>
      <vt:lpstr>عوامل موثر بر جمعیت</vt:lpstr>
      <vt:lpstr>میزان یا نرخ رشد جمعیت</vt:lpstr>
      <vt:lpstr>پیش بینی جمعیت ایران</vt:lpstr>
      <vt:lpstr>پیش بینی جمعیت ایران </vt:lpstr>
      <vt:lpstr>PowerPoint Presentation</vt:lpstr>
      <vt:lpstr>روند تغییرات جمعیتی</vt:lpstr>
      <vt:lpstr>سالخوردگی جمعیت</vt:lpstr>
      <vt:lpstr>خلاصه ونتیجه گیری</vt:lpstr>
      <vt:lpstr>پرسش و تمرین </vt:lpstr>
      <vt:lpstr>تمرین عملی</vt:lpstr>
      <vt:lpstr>منابع</vt:lpstr>
      <vt:lpstr>لطفاً نظرات و پیشنهادات خود پیرامون این بسته آموزشی را به آدرس زیر ارسال کنید.</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آشنایی با هرم جمعیتی</dc:title>
  <dc:creator>kin</dc:creator>
  <cp:lastModifiedBy>Iranian Novin</cp:lastModifiedBy>
  <cp:revision>374</cp:revision>
  <dcterms:created xsi:type="dcterms:W3CDTF">2020-04-16T07:05:44Z</dcterms:created>
  <dcterms:modified xsi:type="dcterms:W3CDTF">2020-07-20T06:03:11Z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0x01010038EE485FB9274448B5E5B0FF0ECB3346</vt:lpwstr>
  </property>
  <property fmtid="{D5CDD505-2E9C-101B-9397-08002B2CF9AE}" pid="3" name="_dlc_DocIdItemGuid">
    <vt:lpwstr>10f35edb-acaa-4f4c-a437-9368cbb408fc</vt:lpwstr>
  </property>
</Properties>
</file>