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56"/>
  </p:notesMasterIdLst>
  <p:sldIdLst>
    <p:sldId id="256" r:id="rId2"/>
    <p:sldId id="265" r:id="rId3"/>
    <p:sldId id="266" r:id="rId4"/>
    <p:sldId id="267" r:id="rId5"/>
    <p:sldId id="257" r:id="rId6"/>
    <p:sldId id="258" r:id="rId7"/>
    <p:sldId id="259" r:id="rId8"/>
    <p:sldId id="289" r:id="rId9"/>
    <p:sldId id="290" r:id="rId10"/>
    <p:sldId id="291" r:id="rId11"/>
    <p:sldId id="292" r:id="rId12"/>
    <p:sldId id="293" r:id="rId13"/>
    <p:sldId id="294" r:id="rId14"/>
    <p:sldId id="295" r:id="rId15"/>
    <p:sldId id="296" r:id="rId16"/>
    <p:sldId id="297" r:id="rId17"/>
    <p:sldId id="298" r:id="rId18"/>
    <p:sldId id="299" r:id="rId19"/>
    <p:sldId id="300" r:id="rId20"/>
    <p:sldId id="301" r:id="rId21"/>
    <p:sldId id="302" r:id="rId22"/>
    <p:sldId id="303" r:id="rId23"/>
    <p:sldId id="304" r:id="rId24"/>
    <p:sldId id="305" r:id="rId25"/>
    <p:sldId id="306" r:id="rId26"/>
    <p:sldId id="307" r:id="rId27"/>
    <p:sldId id="308" r:id="rId28"/>
    <p:sldId id="309" r:id="rId29"/>
    <p:sldId id="310" r:id="rId30"/>
    <p:sldId id="311" r:id="rId31"/>
    <p:sldId id="312" r:id="rId32"/>
    <p:sldId id="313" r:id="rId33"/>
    <p:sldId id="314" r:id="rId34"/>
    <p:sldId id="315" r:id="rId35"/>
    <p:sldId id="316" r:id="rId36"/>
    <p:sldId id="317" r:id="rId37"/>
    <p:sldId id="319" r:id="rId38"/>
    <p:sldId id="320" r:id="rId39"/>
    <p:sldId id="321" r:id="rId40"/>
    <p:sldId id="322" r:id="rId41"/>
    <p:sldId id="268" r:id="rId42"/>
    <p:sldId id="262" r:id="rId43"/>
    <p:sldId id="274" r:id="rId44"/>
    <p:sldId id="263" r:id="rId45"/>
    <p:sldId id="264" r:id="rId46"/>
    <p:sldId id="269" r:id="rId47"/>
    <p:sldId id="270" r:id="rId48"/>
    <p:sldId id="260" r:id="rId49"/>
    <p:sldId id="271" r:id="rId50"/>
    <p:sldId id="272" r:id="rId51"/>
    <p:sldId id="323" r:id="rId52"/>
    <p:sldId id="324" r:id="rId53"/>
    <p:sldId id="325" r:id="rId54"/>
    <p:sldId id="280" r:id="rId55"/>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p:scale>
          <a:sx n="91" d="100"/>
          <a:sy n="91" d="100"/>
        </p:scale>
        <p:origin x="84" y="10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image" Target="../media/image29.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5EECD463-43AB-493A-95AD-3F497A3E91F2}" type="datetimeFigureOut">
              <a:rPr lang="fa-IR" smtClean="0"/>
              <a:pPr/>
              <a:t>1435/02/14</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7869CBAC-D11B-46DE-8180-FF10C407F06E}" type="slidenum">
              <a:rPr lang="fa-IR" smtClean="0"/>
              <a:pPr/>
              <a:t>‹#›</a:t>
            </a:fld>
            <a:endParaRPr lang="fa-IR"/>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2"/>
          <p:cNvSpPr>
            <a:spLocks noGrp="1" noRot="1" noChangeAspect="1" noTextEdit="1"/>
          </p:cNvSpPr>
          <p:nvPr>
            <p:ph type="sldImg"/>
          </p:nvPr>
        </p:nvSpPr>
        <p:spPr bwMode="auto">
          <a:xfrm>
            <a:off x="1150938" y="692150"/>
            <a:ext cx="4556125" cy="3416300"/>
          </a:xfrm>
          <a:noFill/>
          <a:ln>
            <a:solidFill>
              <a:srgbClr val="000000"/>
            </a:solidFill>
            <a:miter lim="800000"/>
            <a:headEnd/>
            <a:tailEnd/>
          </a:ln>
        </p:spPr>
      </p:sp>
      <p:sp>
        <p:nvSpPr>
          <p:cNvPr id="277507" name="Rectangle 3"/>
          <p:cNvSpPr>
            <a:spLocks noGrp="1"/>
          </p:cNvSpPr>
          <p:nvPr>
            <p:ph type="body" idx="1"/>
          </p:nvPr>
        </p:nvSpPr>
        <p:spPr>
          <a:xfrm>
            <a:off x="913805" y="4343704"/>
            <a:ext cx="5030391" cy="4113893"/>
          </a:xfrm>
        </p:spPr>
        <p:txBody>
          <a:bodyPr/>
          <a:lstStyle/>
          <a:p>
            <a:endParaRPr lang="en-US" smtClean="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7"/>
          <p:cNvSpPr txBox="1">
            <a:spLocks noGrp="1" noChangeArrowheads="1"/>
          </p:cNvSpPr>
          <p:nvPr/>
        </p:nvSpPr>
        <p:spPr bwMode="auto">
          <a:xfrm>
            <a:off x="3884415" y="8685895"/>
            <a:ext cx="2972098" cy="456595"/>
          </a:xfrm>
          <a:prstGeom prst="rect">
            <a:avLst/>
          </a:prstGeom>
          <a:noFill/>
          <a:ln w="9525">
            <a:noFill/>
            <a:miter lim="800000"/>
            <a:headEnd/>
            <a:tailEnd/>
          </a:ln>
        </p:spPr>
        <p:txBody>
          <a:bodyPr lIns="93172" tIns="46586" rIns="93172" bIns="46586" anchor="b"/>
          <a:lstStyle/>
          <a:p>
            <a:pPr defTabSz="931887" rtl="0"/>
            <a:fld id="{50923BD3-204D-4C58-A606-D508F655674D}" type="slidenum">
              <a:rPr lang="ar-SA" sz="1300">
                <a:latin typeface="Arial" pitchFamily="34" charset="0"/>
              </a:rPr>
              <a:pPr defTabSz="931887" rtl="0"/>
              <a:t>17</a:t>
            </a:fld>
            <a:endParaRPr lang="en-US" sz="1300" dirty="0">
              <a:latin typeface="Arial" pitchFamily="34" charset="0"/>
            </a:endParaRPr>
          </a:p>
        </p:txBody>
      </p:sp>
      <p:sp>
        <p:nvSpPr>
          <p:cNvPr id="287747" name="Rectangle 2"/>
          <p:cNvSpPr>
            <a:spLocks noGrp="1" noRot="1" noChangeAspect="1" noChangeArrowheads="1" noTextEdit="1"/>
          </p:cNvSpPr>
          <p:nvPr>
            <p:ph type="sldImg"/>
          </p:nvPr>
        </p:nvSpPr>
        <p:spPr bwMode="auto">
          <a:xfrm>
            <a:off x="1150938" y="692150"/>
            <a:ext cx="4556125" cy="3416300"/>
          </a:xfrm>
          <a:noFill/>
          <a:ln cap="flat">
            <a:solidFill>
              <a:schemeClr val="tx1"/>
            </a:solidFill>
            <a:miter lim="800000"/>
            <a:headEnd/>
            <a:tailEnd/>
          </a:ln>
        </p:spPr>
      </p:sp>
      <p:sp>
        <p:nvSpPr>
          <p:cNvPr id="287748" name="Rectangle 3"/>
          <p:cNvSpPr>
            <a:spLocks noGrp="1" noChangeArrowheads="1"/>
          </p:cNvSpPr>
          <p:nvPr>
            <p:ph type="body" idx="1"/>
          </p:nvPr>
        </p:nvSpPr>
        <p:spPr>
          <a:xfrm>
            <a:off x="913805" y="4343704"/>
            <a:ext cx="5030391" cy="4113893"/>
          </a:xfrm>
        </p:spPr>
        <p:txBody>
          <a:bodyPr lIns="92202" tIns="45292" rIns="92202" bIns="45292"/>
          <a:lstStyle/>
          <a:p>
            <a:endParaRPr lang="ar-SA"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2"/>
          <p:cNvSpPr>
            <a:spLocks noGrp="1" noRot="1" noChangeAspect="1" noTextEdit="1"/>
          </p:cNvSpPr>
          <p:nvPr>
            <p:ph type="sldImg"/>
          </p:nvPr>
        </p:nvSpPr>
        <p:spPr bwMode="auto">
          <a:xfrm>
            <a:off x="1150938" y="692150"/>
            <a:ext cx="4556125" cy="3416300"/>
          </a:xfrm>
          <a:noFill/>
          <a:ln cap="flat">
            <a:solidFill>
              <a:schemeClr val="tx1"/>
            </a:solidFill>
            <a:miter lim="800000"/>
            <a:headEnd/>
            <a:tailEnd/>
          </a:ln>
        </p:spPr>
      </p:sp>
      <p:sp>
        <p:nvSpPr>
          <p:cNvPr id="281603" name="Rectangle 3"/>
          <p:cNvSpPr>
            <a:spLocks noGrp="1"/>
          </p:cNvSpPr>
          <p:nvPr>
            <p:ph type="body" idx="1"/>
          </p:nvPr>
        </p:nvSpPr>
        <p:spPr>
          <a:xfrm>
            <a:off x="913805" y="4343704"/>
            <a:ext cx="5030391" cy="4113893"/>
          </a:xfrm>
          <a:ln/>
        </p:spPr>
        <p:txBody>
          <a:bodyPr lIns="92202" tIns="45292" rIns="92202" bIns="45292"/>
          <a:lstStyle/>
          <a:p>
            <a:endParaRPr lang="en-US" smtClean="0">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2"/>
          <p:cNvSpPr>
            <a:spLocks noGrp="1" noRot="1" noChangeAspect="1" noTextEdit="1"/>
          </p:cNvSpPr>
          <p:nvPr>
            <p:ph type="sldImg"/>
          </p:nvPr>
        </p:nvSpPr>
        <p:spPr bwMode="auto">
          <a:xfrm>
            <a:off x="1150938" y="692150"/>
            <a:ext cx="4556125" cy="3416300"/>
          </a:xfrm>
          <a:noFill/>
          <a:ln cap="flat">
            <a:solidFill>
              <a:schemeClr val="tx1"/>
            </a:solidFill>
            <a:miter lim="800000"/>
            <a:headEnd/>
            <a:tailEnd/>
          </a:ln>
        </p:spPr>
      </p:sp>
      <p:sp>
        <p:nvSpPr>
          <p:cNvPr id="294915" name="Rectangle 3"/>
          <p:cNvSpPr>
            <a:spLocks noGrp="1"/>
          </p:cNvSpPr>
          <p:nvPr>
            <p:ph type="body" idx="1"/>
          </p:nvPr>
        </p:nvSpPr>
        <p:spPr>
          <a:xfrm>
            <a:off x="913805" y="4343704"/>
            <a:ext cx="5030391" cy="4113893"/>
          </a:xfrm>
          <a:ln/>
        </p:spPr>
        <p:txBody>
          <a:bodyPr lIns="92202" tIns="45292" rIns="92202" bIns="45292"/>
          <a:lstStyle/>
          <a:p>
            <a:endParaRPr lang="en-US" smtClean="0">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p:txBody>
          <a:bodyPr/>
          <a:lstStyle/>
          <a:p>
            <a:pPr>
              <a:spcBef>
                <a:spcPct val="0"/>
              </a:spcBef>
            </a:pPr>
            <a:endParaRPr lang="en-US" smtClean="0">
              <a:cs typeface="Arial" pitchFamily="34" charset="0"/>
            </a:endParaRPr>
          </a:p>
        </p:txBody>
      </p:sp>
      <p:sp>
        <p:nvSpPr>
          <p:cNvPr id="52228" name="Slide Number Placeholder 3"/>
          <p:cNvSpPr>
            <a:spLocks noGrp="1"/>
          </p:cNvSpPr>
          <p:nvPr>
            <p:ph type="sldNum" sz="quarter" idx="5"/>
          </p:nvPr>
        </p:nvSpPr>
        <p:spPr>
          <a:noFill/>
        </p:spPr>
        <p:txBody>
          <a:bodyPr/>
          <a:lstStyle/>
          <a:p>
            <a:fld id="{4FCB1ABB-C53F-42A5-A128-45B4837B6298}" type="slidenum">
              <a:rPr lang="ar-SA"/>
              <a:pPr/>
              <a:t>28</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txBox="1">
            <a:spLocks noGrp="1" noChangeArrowheads="1"/>
          </p:cNvSpPr>
          <p:nvPr/>
        </p:nvSpPr>
        <p:spPr bwMode="auto">
          <a:xfrm>
            <a:off x="3884415" y="8685895"/>
            <a:ext cx="2972098" cy="456595"/>
          </a:xfrm>
          <a:prstGeom prst="rect">
            <a:avLst/>
          </a:prstGeom>
          <a:noFill/>
          <a:ln w="9525">
            <a:noFill/>
            <a:miter lim="800000"/>
            <a:headEnd/>
            <a:tailEnd/>
          </a:ln>
        </p:spPr>
        <p:txBody>
          <a:bodyPr lIns="93172" tIns="46586" rIns="93172" bIns="46586" anchor="b"/>
          <a:lstStyle/>
          <a:p>
            <a:pPr defTabSz="931887" rtl="0"/>
            <a:fld id="{D1B7B656-D201-4489-B253-56372AF602A6}" type="slidenum">
              <a:rPr lang="ar-SA" sz="1300">
                <a:latin typeface="Arial" pitchFamily="34" charset="0"/>
              </a:rPr>
              <a:pPr defTabSz="931887" rtl="0"/>
              <a:t>36</a:t>
            </a:fld>
            <a:endParaRPr lang="en-US" sz="1300" dirty="0">
              <a:latin typeface="Arial" pitchFamily="34" charset="0"/>
            </a:endParaRPr>
          </a:p>
        </p:txBody>
      </p:sp>
      <p:sp>
        <p:nvSpPr>
          <p:cNvPr id="222211" name="Rectangle 2"/>
          <p:cNvSpPr>
            <a:spLocks noGrp="1" noRot="1" noChangeAspect="1" noChangeArrowheads="1" noTextEdit="1"/>
          </p:cNvSpPr>
          <p:nvPr>
            <p:ph type="sldImg"/>
          </p:nvPr>
        </p:nvSpPr>
        <p:spPr bwMode="auto">
          <a:xfrm>
            <a:off x="1150938" y="692150"/>
            <a:ext cx="4556125" cy="3416300"/>
          </a:xfrm>
          <a:noFill/>
          <a:ln cap="flat">
            <a:solidFill>
              <a:schemeClr val="tx1"/>
            </a:solidFill>
            <a:miter lim="800000"/>
            <a:headEnd/>
            <a:tailEnd/>
          </a:ln>
        </p:spPr>
      </p:sp>
      <p:sp>
        <p:nvSpPr>
          <p:cNvPr id="222212" name="Rectangle 3"/>
          <p:cNvSpPr>
            <a:spLocks noGrp="1" noChangeArrowheads="1"/>
          </p:cNvSpPr>
          <p:nvPr>
            <p:ph type="body" idx="1"/>
          </p:nvPr>
        </p:nvSpPr>
        <p:spPr>
          <a:xfrm>
            <a:off x="913805" y="4343704"/>
            <a:ext cx="5030391" cy="4113893"/>
          </a:xfrm>
        </p:spPr>
        <p:txBody>
          <a:bodyPr lIns="92202" tIns="45292" rIns="92202" bIns="45292"/>
          <a:lstStyle/>
          <a:p>
            <a:endParaRPr lang="ar-SA"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Slide Image Placeholder 1"/>
          <p:cNvSpPr>
            <a:spLocks noGrp="1" noRot="1" noChangeAspect="1" noTextEdit="1"/>
          </p:cNvSpPr>
          <p:nvPr>
            <p:ph type="sldImg"/>
          </p:nvPr>
        </p:nvSpPr>
        <p:spPr bwMode="auto">
          <a:noFill/>
          <a:ln>
            <a:solidFill>
              <a:srgbClr val="000000"/>
            </a:solidFill>
            <a:miter lim="800000"/>
            <a:headEnd/>
            <a:tailEnd/>
          </a:ln>
        </p:spPr>
      </p:sp>
      <p:sp>
        <p:nvSpPr>
          <p:cNvPr id="243715" name="Notes Placeholder 2"/>
          <p:cNvSpPr>
            <a:spLocks noGrp="1"/>
          </p:cNvSpPr>
          <p:nvPr>
            <p:ph type="body" idx="1"/>
          </p:nvPr>
        </p:nvSpPr>
        <p:spPr/>
        <p:txBody>
          <a:bodyPr/>
          <a:lstStyle/>
          <a:p>
            <a:pPr>
              <a:spcBef>
                <a:spcPct val="0"/>
              </a:spcBef>
            </a:pPr>
            <a:endParaRPr lang="en-US" smtClean="0">
              <a:cs typeface="Arial" pitchFamily="34" charset="0"/>
            </a:endParaRPr>
          </a:p>
        </p:txBody>
      </p:sp>
      <p:sp>
        <p:nvSpPr>
          <p:cNvPr id="243716" name="Slide Number Placeholder 3"/>
          <p:cNvSpPr txBox="1">
            <a:spLocks noGrp="1"/>
          </p:cNvSpPr>
          <p:nvPr/>
        </p:nvSpPr>
        <p:spPr bwMode="auto">
          <a:xfrm>
            <a:off x="3884415" y="8685895"/>
            <a:ext cx="2972098" cy="456595"/>
          </a:xfrm>
          <a:prstGeom prst="rect">
            <a:avLst/>
          </a:prstGeom>
          <a:noFill/>
          <a:ln w="9525">
            <a:noFill/>
            <a:miter lim="800000"/>
            <a:headEnd/>
            <a:tailEnd/>
          </a:ln>
        </p:spPr>
        <p:txBody>
          <a:bodyPr lIns="93172" tIns="46586" rIns="93172" bIns="46586" anchor="b"/>
          <a:lstStyle/>
          <a:p>
            <a:pPr defTabSz="931887" rtl="0"/>
            <a:fld id="{28A98F8C-58D6-4EF0-B61C-B9AE1E2104F6}" type="slidenum">
              <a:rPr lang="ar-SA" sz="1300">
                <a:latin typeface="Arial" pitchFamily="34" charset="0"/>
              </a:rPr>
              <a:pPr defTabSz="931887" rtl="0"/>
              <a:t>40</a:t>
            </a:fld>
            <a:endParaRPr lang="en-US" sz="1300" dirty="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31840AA5-733D-4494-9E82-5FE199688DDD}" type="datetimeFigureOut">
              <a:rPr lang="fa-IR" smtClean="0"/>
              <a:pPr/>
              <a:t>1435/02/14</a:t>
            </a:fld>
            <a:endParaRPr lang="fa-IR"/>
          </a:p>
        </p:txBody>
      </p:sp>
      <p:sp>
        <p:nvSpPr>
          <p:cNvPr id="2" name="Footer Placeholder 1"/>
          <p:cNvSpPr>
            <a:spLocks noGrp="1"/>
          </p:cNvSpPr>
          <p:nvPr>
            <p:ph type="ftr" sz="quarter" idx="11"/>
          </p:nvPr>
        </p:nvSpPr>
        <p:spPr/>
        <p:txBody>
          <a:bodyPr/>
          <a:lstStyle/>
          <a:p>
            <a:endParaRPr lang="fa-IR"/>
          </a:p>
        </p:txBody>
      </p:sp>
      <p:sp>
        <p:nvSpPr>
          <p:cNvPr id="15" name="Slide Number Placeholder 14"/>
          <p:cNvSpPr>
            <a:spLocks noGrp="1"/>
          </p:cNvSpPr>
          <p:nvPr>
            <p:ph type="sldNum" sz="quarter" idx="12"/>
          </p:nvPr>
        </p:nvSpPr>
        <p:spPr>
          <a:xfrm>
            <a:off x="8229600" y="6473952"/>
            <a:ext cx="758952" cy="246888"/>
          </a:xfrm>
        </p:spPr>
        <p:txBody>
          <a:bodyPr/>
          <a:lstStyle/>
          <a:p>
            <a:fld id="{3DAEF269-CB2B-4DED-A1D6-095650E8955F}" type="slidenum">
              <a:rPr lang="fa-IR" smtClean="0"/>
              <a:pPr/>
              <a:t>‹#›</a:t>
            </a:fld>
            <a:endParaRPr lang="fa-I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1840AA5-733D-4494-9E82-5FE199688DDD}" type="datetimeFigureOut">
              <a:rPr lang="fa-IR" smtClean="0"/>
              <a:pPr/>
              <a:t>1435/02/14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DAEF269-CB2B-4DED-A1D6-095650E8955F}" type="slidenum">
              <a:rPr lang="fa-IR" smtClean="0"/>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1840AA5-733D-4494-9E82-5FE199688DDD}" type="datetimeFigureOut">
              <a:rPr lang="fa-IR" smtClean="0"/>
              <a:pPr/>
              <a:t>1435/02/14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DAEF269-CB2B-4DED-A1D6-095650E8955F}" type="slidenum">
              <a:rPr lang="fa-IR" smtClean="0"/>
              <a:pPr/>
              <a:t>‹#›</a:t>
            </a:fld>
            <a:endParaRPr lang="fa-I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43000"/>
          </a:xfrm>
        </p:spPr>
        <p:txBody>
          <a:bodyPr/>
          <a:lstStyle/>
          <a:p>
            <a:r>
              <a:rPr lang="en-US" smtClean="0"/>
              <a:t>Click to edit Master title style</a:t>
            </a:r>
            <a:endParaRPr lang="fa-IR"/>
          </a:p>
        </p:txBody>
      </p:sp>
      <p:sp>
        <p:nvSpPr>
          <p:cNvPr id="3" name="Text Placeholder 2"/>
          <p:cNvSpPr>
            <a:spLocks noGrp="1"/>
          </p:cNvSpPr>
          <p:nvPr>
            <p:ph type="body"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lipArt Placeholder 3"/>
          <p:cNvSpPr>
            <a:spLocks noGrp="1"/>
          </p:cNvSpPr>
          <p:nvPr>
            <p:ph type="clipArt" sz="half" idx="2"/>
          </p:nvPr>
        </p:nvSpPr>
        <p:spPr>
          <a:xfrm>
            <a:off x="4648200" y="1600200"/>
            <a:ext cx="4038600" cy="4530725"/>
          </a:xfrm>
        </p:spPr>
        <p:txBody>
          <a:bodyPr/>
          <a:lstStyle/>
          <a:p>
            <a:endParaRPr lang="fa-IR"/>
          </a:p>
        </p:txBody>
      </p:sp>
      <p:sp>
        <p:nvSpPr>
          <p:cNvPr id="5" name="Date Placeholder 4"/>
          <p:cNvSpPr>
            <a:spLocks noGrp="1"/>
          </p:cNvSpPr>
          <p:nvPr>
            <p:ph type="dt" sz="half" idx="10"/>
          </p:nvPr>
        </p:nvSpPr>
        <p:spPr>
          <a:xfrm>
            <a:off x="457200" y="6248400"/>
            <a:ext cx="2133600" cy="457200"/>
          </a:xfrm>
        </p:spPr>
        <p:txBody>
          <a:bodyPr/>
          <a:lstStyle>
            <a:lvl1pPr>
              <a:defRPr/>
            </a:lvl1pPr>
          </a:lstStyle>
          <a:p>
            <a:fld id="{13CB070D-84A0-430F-AB1B-13953ECA9456}" type="datetime1">
              <a:rPr lang="ar-SA"/>
              <a:pPr/>
              <a:t>14/02/1435</a:t>
            </a:fld>
            <a:endParaRPr 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8400"/>
            <a:ext cx="2133600" cy="457200"/>
          </a:xfrm>
        </p:spPr>
        <p:txBody>
          <a:bodyPr/>
          <a:lstStyle>
            <a:lvl1pPr>
              <a:defRPr/>
            </a:lvl1pPr>
          </a:lstStyle>
          <a:p>
            <a:fld id="{D268FEE6-1D84-4E33-8D53-5A7BD383A4F9}" type="slidenum">
              <a:rPr lang="ar-SA"/>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8400"/>
            <a:ext cx="2133600" cy="457200"/>
          </a:xfrm>
        </p:spPr>
        <p:txBody>
          <a:bodyPr/>
          <a:lstStyle>
            <a:lvl1pPr>
              <a:defRPr/>
            </a:lvl1pPr>
          </a:lstStyle>
          <a:p>
            <a:fld id="{0E7734E6-287A-4B8C-B39B-B66C1B4C17EC}" type="datetime1">
              <a:rPr lang="ar-SA"/>
              <a:pPr/>
              <a:t>14/02/1435</a:t>
            </a:fld>
            <a:endParaRPr 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8400"/>
            <a:ext cx="2133600" cy="457200"/>
          </a:xfrm>
        </p:spPr>
        <p:txBody>
          <a:bodyPr/>
          <a:lstStyle>
            <a:lvl1pPr>
              <a:defRPr/>
            </a:lvl1pPr>
          </a:lstStyle>
          <a:p>
            <a:fld id="{A2FC9721-D50B-4578-8533-D269416BFB3C}" type="slidenum">
              <a:rPr lang="ar-SA"/>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43000"/>
          </a:xfrm>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648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a:xfrm>
            <a:off x="457200" y="6248400"/>
            <a:ext cx="2133600" cy="457200"/>
          </a:xfrm>
        </p:spPr>
        <p:txBody>
          <a:bodyPr/>
          <a:lstStyle>
            <a:lvl1pPr>
              <a:defRPr/>
            </a:lvl1pPr>
          </a:lstStyle>
          <a:p>
            <a:fld id="{93B436BA-739D-43C7-9B63-7BC0D4ECA169}" type="datetime1">
              <a:rPr lang="ar-SA"/>
              <a:pPr/>
              <a:t>14/02/1435</a:t>
            </a:fld>
            <a:endParaRPr 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8400"/>
            <a:ext cx="2133600" cy="457200"/>
          </a:xfrm>
        </p:spPr>
        <p:txBody>
          <a:bodyPr/>
          <a:lstStyle>
            <a:lvl1pPr>
              <a:defRPr/>
            </a:lvl1pPr>
          </a:lstStyle>
          <a:p>
            <a:fld id="{FB274A0C-5F0D-4CE4-9DB1-49C96D3B322C}" type="slidenum">
              <a:rPr lang="ar-SA"/>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31840AA5-733D-4494-9E82-5FE199688DDD}" type="datetimeFigureOut">
              <a:rPr lang="fa-IR" smtClean="0"/>
              <a:pPr/>
              <a:t>1435/02/14</a:t>
            </a:fld>
            <a:endParaRPr lang="fa-IR"/>
          </a:p>
        </p:txBody>
      </p:sp>
      <p:sp>
        <p:nvSpPr>
          <p:cNvPr id="19" name="Footer Placeholder 18"/>
          <p:cNvSpPr>
            <a:spLocks noGrp="1"/>
          </p:cNvSpPr>
          <p:nvPr>
            <p:ph type="ftr" sz="quarter" idx="11"/>
          </p:nvPr>
        </p:nvSpPr>
        <p:spPr>
          <a:xfrm>
            <a:off x="3581400" y="76200"/>
            <a:ext cx="2895600" cy="288925"/>
          </a:xfrm>
        </p:spPr>
        <p:txBody>
          <a:bodyPr/>
          <a:lstStyle/>
          <a:p>
            <a:endParaRPr lang="fa-IR"/>
          </a:p>
        </p:txBody>
      </p:sp>
      <p:sp>
        <p:nvSpPr>
          <p:cNvPr id="16" name="Slide Number Placeholder 15"/>
          <p:cNvSpPr>
            <a:spLocks noGrp="1"/>
          </p:cNvSpPr>
          <p:nvPr>
            <p:ph type="sldNum" sz="quarter" idx="12"/>
          </p:nvPr>
        </p:nvSpPr>
        <p:spPr>
          <a:xfrm>
            <a:off x="8229600" y="6473952"/>
            <a:ext cx="758952" cy="246888"/>
          </a:xfrm>
        </p:spPr>
        <p:txBody>
          <a:bodyPr/>
          <a:lstStyle/>
          <a:p>
            <a:fld id="{3DAEF269-CB2B-4DED-A1D6-095650E8955F}" type="slidenum">
              <a:rPr lang="fa-IR" smtClean="0"/>
              <a:pPr/>
              <a:t>‹#›</a:t>
            </a:fld>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31840AA5-733D-4494-9E82-5FE199688DDD}" type="datetimeFigureOut">
              <a:rPr lang="fa-IR" smtClean="0"/>
              <a:pPr/>
              <a:t>1435/02/14</a:t>
            </a:fld>
            <a:endParaRPr lang="fa-IR"/>
          </a:p>
        </p:txBody>
      </p:sp>
      <p:sp>
        <p:nvSpPr>
          <p:cNvPr id="11" name="Footer Placeholder 10"/>
          <p:cNvSpPr>
            <a:spLocks noGrp="1"/>
          </p:cNvSpPr>
          <p:nvPr>
            <p:ph type="ftr" sz="quarter" idx="11"/>
          </p:nvPr>
        </p:nvSpPr>
        <p:spPr/>
        <p:txBody>
          <a:bodyPr/>
          <a:lstStyle/>
          <a:p>
            <a:endParaRPr lang="fa-IR"/>
          </a:p>
        </p:txBody>
      </p:sp>
      <p:sp>
        <p:nvSpPr>
          <p:cNvPr id="16" name="Slide Number Placeholder 15"/>
          <p:cNvSpPr>
            <a:spLocks noGrp="1"/>
          </p:cNvSpPr>
          <p:nvPr>
            <p:ph type="sldNum" sz="quarter" idx="12"/>
          </p:nvPr>
        </p:nvSpPr>
        <p:spPr/>
        <p:txBody>
          <a:bodyPr/>
          <a:lstStyle/>
          <a:p>
            <a:fld id="{3DAEF269-CB2B-4DED-A1D6-095650E8955F}" type="slidenum">
              <a:rPr lang="fa-IR" smtClean="0"/>
              <a:pPr/>
              <a:t>‹#›</a:t>
            </a:fld>
            <a:endParaRPr lang="fa-IR"/>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31840AA5-733D-4494-9E82-5FE199688DDD}" type="datetimeFigureOut">
              <a:rPr lang="fa-IR" smtClean="0"/>
              <a:pPr/>
              <a:t>1435/02/14</a:t>
            </a:fld>
            <a:endParaRPr lang="fa-IR"/>
          </a:p>
        </p:txBody>
      </p:sp>
      <p:sp>
        <p:nvSpPr>
          <p:cNvPr id="10" name="Footer Placeholder 9"/>
          <p:cNvSpPr>
            <a:spLocks noGrp="1"/>
          </p:cNvSpPr>
          <p:nvPr>
            <p:ph type="ftr" sz="quarter" idx="11"/>
          </p:nvPr>
        </p:nvSpPr>
        <p:spPr/>
        <p:txBody>
          <a:bodyPr/>
          <a:lstStyle/>
          <a:p>
            <a:endParaRPr lang="fa-IR"/>
          </a:p>
        </p:txBody>
      </p:sp>
      <p:sp>
        <p:nvSpPr>
          <p:cNvPr id="31" name="Slide Number Placeholder 30"/>
          <p:cNvSpPr>
            <a:spLocks noGrp="1"/>
          </p:cNvSpPr>
          <p:nvPr>
            <p:ph type="sldNum" sz="quarter" idx="12"/>
          </p:nvPr>
        </p:nvSpPr>
        <p:spPr/>
        <p:txBody>
          <a:bodyPr/>
          <a:lstStyle/>
          <a:p>
            <a:fld id="{3DAEF269-CB2B-4DED-A1D6-095650E8955F}" type="slidenum">
              <a:rPr lang="fa-IR" smtClean="0"/>
              <a:pPr/>
              <a:t>‹#›</a:t>
            </a:fld>
            <a:endParaRPr 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31840AA5-733D-4494-9E82-5FE199688DDD}" type="datetimeFigureOut">
              <a:rPr lang="fa-IR" smtClean="0"/>
              <a:pPr/>
              <a:t>1435/02/14</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a:xfrm>
            <a:off x="8229600" y="6477000"/>
            <a:ext cx="762000" cy="246888"/>
          </a:xfrm>
        </p:spPr>
        <p:txBody>
          <a:bodyPr/>
          <a:lstStyle/>
          <a:p>
            <a:fld id="{3DAEF269-CB2B-4DED-A1D6-095650E8955F}" type="slidenum">
              <a:rPr lang="fa-IR" smtClean="0"/>
              <a:pPr/>
              <a:t>‹#›</a:t>
            </a:fld>
            <a:endParaRPr lang="fa-IR"/>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31840AA5-733D-4494-9E82-5FE199688DDD}" type="datetimeFigureOut">
              <a:rPr lang="fa-IR" smtClean="0"/>
              <a:pPr/>
              <a:t>1435/02/14</a:t>
            </a:fld>
            <a:endParaRPr lang="fa-IR"/>
          </a:p>
        </p:txBody>
      </p:sp>
      <p:sp>
        <p:nvSpPr>
          <p:cNvPr id="21" name="Footer Placeholder 20"/>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DAEF269-CB2B-4DED-A1D6-095650E8955F}" type="slidenum">
              <a:rPr lang="fa-IR" smtClean="0"/>
              <a:pPr/>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31840AA5-733D-4494-9E82-5FE199688DDD}" type="datetimeFigureOut">
              <a:rPr lang="fa-IR" smtClean="0"/>
              <a:pPr/>
              <a:t>1435/02/14</a:t>
            </a:fld>
            <a:endParaRPr lang="fa-IR"/>
          </a:p>
        </p:txBody>
      </p:sp>
      <p:sp>
        <p:nvSpPr>
          <p:cNvPr id="24" name="Footer Placeholder 23"/>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3DAEF269-CB2B-4DED-A1D6-095650E8955F}" type="slidenum">
              <a:rPr lang="fa-IR" smtClean="0"/>
              <a:pPr/>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31840AA5-733D-4494-9E82-5FE199688DDD}" type="datetimeFigureOut">
              <a:rPr lang="fa-IR" smtClean="0"/>
              <a:pPr/>
              <a:t>1435/02/14</a:t>
            </a:fld>
            <a:endParaRPr lang="fa-IR"/>
          </a:p>
        </p:txBody>
      </p:sp>
      <p:sp>
        <p:nvSpPr>
          <p:cNvPr id="29" name="Footer Placeholder 28"/>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3DAEF269-CB2B-4DED-A1D6-095650E8955F}" type="slidenum">
              <a:rPr lang="fa-IR" smtClean="0"/>
              <a:pPr/>
              <a:t>‹#›</a:t>
            </a:fld>
            <a:endParaRPr 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31840AA5-733D-4494-9E82-5FE199688DDD}" type="datetimeFigureOut">
              <a:rPr lang="fa-IR" smtClean="0"/>
              <a:pPr/>
              <a:t>1435/02/14</a:t>
            </a:fld>
            <a:endParaRPr lang="fa-IR"/>
          </a:p>
        </p:txBody>
      </p:sp>
      <p:sp>
        <p:nvSpPr>
          <p:cNvPr id="5" name="Footer Placeholder 4"/>
          <p:cNvSpPr>
            <a:spLocks noGrp="1"/>
          </p:cNvSpPr>
          <p:nvPr>
            <p:ph type="ftr" sz="quarter" idx="11"/>
          </p:nvPr>
        </p:nvSpPr>
        <p:spPr/>
        <p:txBody>
          <a:bodyPr/>
          <a:lstStyle/>
          <a:p>
            <a:endParaRPr lang="fa-IR"/>
          </a:p>
        </p:txBody>
      </p:sp>
      <p:sp>
        <p:nvSpPr>
          <p:cNvPr id="31" name="Slide Number Placeholder 30"/>
          <p:cNvSpPr>
            <a:spLocks noGrp="1"/>
          </p:cNvSpPr>
          <p:nvPr>
            <p:ph type="sldNum" sz="quarter" idx="12"/>
          </p:nvPr>
        </p:nvSpPr>
        <p:spPr/>
        <p:txBody>
          <a:bodyPr/>
          <a:lstStyle/>
          <a:p>
            <a:fld id="{3DAEF269-CB2B-4DED-A1D6-095650E8955F}" type="slidenum">
              <a:rPr lang="fa-IR" smtClean="0"/>
              <a:pPr/>
              <a:t>‹#›</a:t>
            </a:fld>
            <a:endParaRPr lang="fa-IR"/>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31840AA5-733D-4494-9E82-5FE199688DDD}" type="datetimeFigureOut">
              <a:rPr lang="fa-IR" smtClean="0"/>
              <a:pPr/>
              <a:t>1435/02/14</a:t>
            </a:fld>
            <a:endParaRPr lang="fa-IR"/>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fa-IR"/>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3DAEF269-CB2B-4DED-A1D6-095650E8955F}" type="slidenum">
              <a:rPr lang="fa-IR" smtClean="0"/>
              <a:pPr/>
              <a:t>‹#›</a:t>
            </a:fld>
            <a:endParaRPr lang="fa-IR"/>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rtl="1"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r" rtl="1"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r" rtl="1"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r" rtl="1"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r" rtl="1"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r" rtl="1"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r" rtl="1"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r" rtl="1"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r" rtl="1"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r" rtl="1"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2.jpeg"/><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3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37.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image" Target="../media/image31.gif"/><Relationship Id="rId1" Type="http://schemas.openxmlformats.org/officeDocument/2006/relationships/slideLayout" Target="../slideLayouts/slideLayout12.xml"/><Relationship Id="rId5" Type="http://schemas.openxmlformats.org/officeDocument/2006/relationships/image" Target="../media/image22.jpeg"/><Relationship Id="rId4" Type="http://schemas.openxmlformats.org/officeDocument/2006/relationships/image" Target="../media/image33.gif"/></Relationships>
</file>

<file path=ppt/slides/_rels/slide3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8.wmf"/><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39.wmf"/><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40.wm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9.wm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14348" y="357166"/>
            <a:ext cx="7772400" cy="1470025"/>
          </a:xfrm>
        </p:spPr>
        <p:txBody>
          <a:bodyPr/>
          <a:lstStyle/>
          <a:p>
            <a:r>
              <a:rPr lang="fa-IR" b="1" dirty="0" smtClean="0"/>
              <a:t>فرایند نمونه برداری تا محاسبات</a:t>
            </a:r>
            <a:endParaRPr lang="fa-IR" dirty="0"/>
          </a:p>
        </p:txBody>
      </p:sp>
      <p:sp>
        <p:nvSpPr>
          <p:cNvPr id="3" name="Subtitle 2"/>
          <p:cNvSpPr>
            <a:spLocks noGrp="1"/>
          </p:cNvSpPr>
          <p:nvPr>
            <p:ph type="subTitle" idx="1"/>
          </p:nvPr>
        </p:nvSpPr>
        <p:spPr>
          <a:xfrm>
            <a:off x="1371600" y="1857364"/>
            <a:ext cx="6400800" cy="4786346"/>
          </a:xfrm>
        </p:spPr>
        <p:txBody>
          <a:bodyPr>
            <a:normAutofit fontScale="92500" lnSpcReduction="20000"/>
          </a:bodyPr>
          <a:lstStyle/>
          <a:p>
            <a:r>
              <a:rPr lang="ar-SA" dirty="0"/>
              <a:t> </a:t>
            </a:r>
            <a:endParaRPr lang="en-US" dirty="0"/>
          </a:p>
          <a:p>
            <a:r>
              <a:rPr lang="ar-SA" dirty="0"/>
              <a:t> </a:t>
            </a:r>
            <a:endParaRPr lang="en-US" dirty="0"/>
          </a:p>
          <a:p>
            <a:r>
              <a:rPr lang="ar-SA" dirty="0"/>
              <a:t>نمونه برداري</a:t>
            </a:r>
            <a:endParaRPr lang="en-US" dirty="0"/>
          </a:p>
          <a:p>
            <a:r>
              <a:rPr lang="ar-SA" dirty="0"/>
              <a:t> </a:t>
            </a:r>
            <a:endParaRPr lang="en-US" dirty="0"/>
          </a:p>
          <a:p>
            <a:r>
              <a:rPr lang="ar-SA" b="1" dirty="0"/>
              <a:t>عمليات اوليه بر روي نمونه</a:t>
            </a:r>
            <a:endParaRPr lang="en-US" b="1" dirty="0"/>
          </a:p>
          <a:p>
            <a:r>
              <a:rPr lang="ar-SA" dirty="0"/>
              <a:t> </a:t>
            </a:r>
            <a:endParaRPr lang="en-US" dirty="0"/>
          </a:p>
          <a:p>
            <a:r>
              <a:rPr lang="ar-SA" dirty="0"/>
              <a:t>عمليات اوليه آزمايشگاهي بر روي نمونه</a:t>
            </a:r>
            <a:endParaRPr lang="en-US" dirty="0"/>
          </a:p>
          <a:p>
            <a:r>
              <a:rPr lang="ar-SA" dirty="0"/>
              <a:t> </a:t>
            </a:r>
            <a:endParaRPr lang="en-US" dirty="0"/>
          </a:p>
          <a:p>
            <a:r>
              <a:rPr lang="ar-SA" dirty="0"/>
              <a:t>تجزيه شيميايي آزمايشگاه</a:t>
            </a:r>
            <a:endParaRPr lang="en-US" dirty="0"/>
          </a:p>
          <a:p>
            <a:r>
              <a:rPr lang="ar-SA" dirty="0"/>
              <a:t> </a:t>
            </a:r>
            <a:endParaRPr lang="en-US" dirty="0"/>
          </a:p>
          <a:p>
            <a:r>
              <a:rPr lang="ar-SA" dirty="0"/>
              <a:t>عمليات بر رروي اطلاعات</a:t>
            </a:r>
            <a:endParaRPr lang="en-US" dirty="0"/>
          </a:p>
          <a:p>
            <a:r>
              <a:rPr lang="ar-SA" dirty="0"/>
              <a:t> </a:t>
            </a:r>
            <a:endParaRPr lang="en-US" dirty="0"/>
          </a:p>
          <a:p>
            <a:r>
              <a:rPr lang="ar-SA" b="1" dirty="0"/>
              <a:t>انتقال نتايج</a:t>
            </a:r>
            <a:endParaRPr lang="en-US" dirty="0"/>
          </a:p>
          <a:p>
            <a:r>
              <a:rPr lang="ar-SA" dirty="0"/>
              <a:t> </a:t>
            </a:r>
            <a:endParaRPr lang="en-US" dirty="0"/>
          </a:p>
          <a:p>
            <a:endParaRPr lang="en-US" b="1" dirty="0"/>
          </a:p>
          <a:p>
            <a:endParaRPr lang="fa-I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2"/>
          </p:nvPr>
        </p:nvSpPr>
        <p:spPr/>
        <p:txBody>
          <a:bodyPr/>
          <a:lstStyle/>
          <a:p>
            <a:fld id="{6EC1F243-F621-421A-85F6-210B4F818BCC}" type="slidenum">
              <a:rPr lang="ar-SA"/>
              <a:pPr/>
              <a:t>10</a:t>
            </a:fld>
            <a:endParaRPr lang="en-US"/>
          </a:p>
        </p:txBody>
      </p:sp>
      <p:pic>
        <p:nvPicPr>
          <p:cNvPr id="321539" name="Picture 4"/>
          <p:cNvPicPr>
            <a:picLocks noChangeAspect="1" noChangeArrowheads="1"/>
          </p:cNvPicPr>
          <p:nvPr/>
        </p:nvPicPr>
        <p:blipFill>
          <a:blip r:embed="rId2"/>
          <a:srcRect/>
          <a:stretch>
            <a:fillRect/>
          </a:stretch>
        </p:blipFill>
        <p:spPr bwMode="auto">
          <a:xfrm>
            <a:off x="0" y="304800"/>
            <a:ext cx="4787900" cy="6553200"/>
          </a:xfrm>
          <a:prstGeom prst="rect">
            <a:avLst/>
          </a:prstGeom>
          <a:noFill/>
          <a:ln w="9525">
            <a:noFill/>
            <a:miter lim="800000"/>
            <a:headEnd/>
            <a:tailEnd/>
          </a:ln>
        </p:spPr>
      </p:pic>
      <p:pic>
        <p:nvPicPr>
          <p:cNvPr id="321540" name="Picture 8" descr="ACGIH_particle_size"/>
          <p:cNvPicPr>
            <a:picLocks noChangeAspect="1" noChangeArrowheads="1"/>
          </p:cNvPicPr>
          <p:nvPr/>
        </p:nvPicPr>
        <p:blipFill>
          <a:blip r:embed="rId3"/>
          <a:srcRect/>
          <a:stretch>
            <a:fillRect/>
          </a:stretch>
        </p:blipFill>
        <p:spPr bwMode="auto">
          <a:xfrm>
            <a:off x="4932363" y="304800"/>
            <a:ext cx="3983037" cy="6553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2"/>
          </p:nvPr>
        </p:nvSpPr>
        <p:spPr/>
        <p:txBody>
          <a:bodyPr/>
          <a:lstStyle/>
          <a:p>
            <a:fld id="{EBE0DCDE-A2E5-4CB5-8C4F-FEB3030C0FA8}" type="slidenum">
              <a:rPr lang="ar-SA"/>
              <a:pPr/>
              <a:t>11</a:t>
            </a:fld>
            <a:endParaRPr lang="en-US"/>
          </a:p>
        </p:txBody>
      </p:sp>
      <p:pic>
        <p:nvPicPr>
          <p:cNvPr id="322564" name="Picture 4" descr="14"/>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2"/>
          <p:cNvSpPr>
            <a:spLocks noGrp="1" noChangeArrowheads="1"/>
          </p:cNvSpPr>
          <p:nvPr>
            <p:ph type="title"/>
          </p:nvPr>
        </p:nvSpPr>
        <p:spPr/>
        <p:txBody>
          <a:bodyPr/>
          <a:lstStyle/>
          <a:p>
            <a:endParaRPr lang="en-US"/>
          </a:p>
        </p:txBody>
      </p:sp>
      <p:sp>
        <p:nvSpPr>
          <p:cNvPr id="313347" name="Rectangle 3"/>
          <p:cNvSpPr>
            <a:spLocks noGrp="1" noChangeArrowheads="1"/>
          </p:cNvSpPr>
          <p:nvPr>
            <p:ph sz="quarter" idx="1"/>
          </p:nvPr>
        </p:nvSpPr>
        <p:spPr/>
        <p:txBody>
          <a:bodyPr/>
          <a:lstStyle/>
          <a:p>
            <a:endParaRPr lang="en-US"/>
          </a:p>
        </p:txBody>
      </p:sp>
      <p:sp>
        <p:nvSpPr>
          <p:cNvPr id="5" name="Slide Number Placeholder 5"/>
          <p:cNvSpPr>
            <a:spLocks noGrp="1"/>
          </p:cNvSpPr>
          <p:nvPr>
            <p:ph type="sldNum" sz="quarter" idx="4294967295"/>
          </p:nvPr>
        </p:nvSpPr>
        <p:spPr>
          <a:xfrm>
            <a:off x="8129016" y="5734050"/>
            <a:ext cx="609600" cy="521208"/>
          </a:xfrm>
          <a:prstGeom prst="rect">
            <a:avLst/>
          </a:prstGeom>
        </p:spPr>
        <p:txBody>
          <a:bodyPr/>
          <a:lstStyle/>
          <a:p>
            <a:fld id="{578452F7-A3C2-462D-ACA1-3D28988C702A}" type="slidenum">
              <a:rPr lang="ar-SA"/>
              <a:pPr/>
              <a:t>12</a:t>
            </a:fld>
            <a:endParaRPr lang="en-US"/>
          </a:p>
        </p:txBody>
      </p:sp>
      <p:pic>
        <p:nvPicPr>
          <p:cNvPr id="313348" name="Picture 4"/>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fld id="{DFA7FCE8-53CF-4A9B-8ED5-36641F27B48E}" type="slidenum">
              <a:rPr lang="ar-SA"/>
              <a:pPr/>
              <a:t>13</a:t>
            </a:fld>
            <a:endParaRPr lang="en-US"/>
          </a:p>
        </p:txBody>
      </p:sp>
      <p:sp>
        <p:nvSpPr>
          <p:cNvPr id="673794" name="Rectangle 2"/>
          <p:cNvSpPr>
            <a:spLocks noGrp="1" noChangeArrowheads="1"/>
          </p:cNvSpPr>
          <p:nvPr>
            <p:ph type="title" idx="4294967295"/>
          </p:nvPr>
        </p:nvSpPr>
        <p:spPr>
          <a:xfrm>
            <a:off x="214282" y="285728"/>
            <a:ext cx="8229600" cy="857272"/>
          </a:xfrm>
        </p:spPr>
        <p:txBody>
          <a:bodyPr/>
          <a:lstStyle/>
          <a:p>
            <a:pPr algn="ctr" rtl="1">
              <a:defRPr/>
            </a:pPr>
            <a:r>
              <a:rPr lang="fa-IR" sz="4000" b="0" dirty="0">
                <a:solidFill>
                  <a:srgbClr val="FF0000"/>
                </a:solidFill>
                <a:cs typeface="B Nazanin" pitchFamily="2" charset="-78"/>
              </a:rPr>
              <a:t>نمونه برداری از ذرات کل در منطقه تنفسی کارگر</a:t>
            </a:r>
            <a:endParaRPr lang="en-US" sz="4000" b="0" dirty="0">
              <a:solidFill>
                <a:srgbClr val="FF0000"/>
              </a:solidFill>
              <a:cs typeface="B Nazanin" pitchFamily="2" charset="-78"/>
            </a:endParaRPr>
          </a:p>
        </p:txBody>
      </p:sp>
      <p:pic>
        <p:nvPicPr>
          <p:cNvPr id="260100" name="Picture 4" descr="FILTERTN"/>
          <p:cNvPicPr>
            <a:picLocks noChangeAspect="1" noChangeArrowheads="1"/>
          </p:cNvPicPr>
          <p:nvPr/>
        </p:nvPicPr>
        <p:blipFill>
          <a:blip r:embed="rId2"/>
          <a:srcRect/>
          <a:stretch>
            <a:fillRect/>
          </a:stretch>
        </p:blipFill>
        <p:spPr bwMode="auto">
          <a:xfrm>
            <a:off x="3429000" y="1500174"/>
            <a:ext cx="5410200" cy="5334000"/>
          </a:xfrm>
          <a:prstGeom prst="rect">
            <a:avLst/>
          </a:prstGeom>
          <a:noFill/>
          <a:ln w="28575">
            <a:solidFill>
              <a:srgbClr val="FF0000"/>
            </a:solidFill>
            <a:miter lim="800000"/>
            <a:headEnd/>
            <a:tailEnd/>
          </a:ln>
        </p:spPr>
      </p:pic>
      <p:pic>
        <p:nvPicPr>
          <p:cNvPr id="260101" name="Picture 5" descr="225-1HOL"/>
          <p:cNvPicPr>
            <a:picLocks noChangeAspect="1" noChangeArrowheads="1"/>
          </p:cNvPicPr>
          <p:nvPr/>
        </p:nvPicPr>
        <p:blipFill>
          <a:blip r:embed="rId3"/>
          <a:srcRect/>
          <a:stretch>
            <a:fillRect/>
          </a:stretch>
        </p:blipFill>
        <p:spPr bwMode="auto">
          <a:xfrm>
            <a:off x="285720" y="2071678"/>
            <a:ext cx="2971800" cy="3733800"/>
          </a:xfrm>
          <a:prstGeom prst="rect">
            <a:avLst/>
          </a:prstGeom>
          <a:noFill/>
          <a:ln w="9525">
            <a:noFill/>
            <a:miter lim="800000"/>
            <a:headEnd/>
            <a:tailEnd/>
          </a:ln>
        </p:spPr>
      </p:pic>
      <p:sp>
        <p:nvSpPr>
          <p:cNvPr id="260102" name="Line 6"/>
          <p:cNvSpPr>
            <a:spLocks noChangeShapeType="1"/>
          </p:cNvSpPr>
          <p:nvPr/>
        </p:nvSpPr>
        <p:spPr bwMode="auto">
          <a:xfrm flipH="1">
            <a:off x="2714612" y="3124200"/>
            <a:ext cx="3381388" cy="1019180"/>
          </a:xfrm>
          <a:prstGeom prst="line">
            <a:avLst/>
          </a:prstGeom>
          <a:noFill/>
          <a:ln w="63500">
            <a:solidFill>
              <a:srgbClr val="FF0000"/>
            </a:solidFill>
            <a:round/>
            <a:headEnd/>
            <a:tailEnd type="triangle" w="med" len="med"/>
          </a:ln>
        </p:spPr>
        <p:txBody>
          <a:bodyPr/>
          <a:lstStyle/>
          <a:p>
            <a:endParaRPr lang="fa-I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2"/>
          </p:nvPr>
        </p:nvSpPr>
        <p:spPr/>
        <p:txBody>
          <a:bodyPr/>
          <a:lstStyle/>
          <a:p>
            <a:fld id="{56848A5D-7880-4657-B8D9-29D7F0F105F5}" type="slidenum">
              <a:rPr lang="ar-SA"/>
              <a:pPr/>
              <a:t>14</a:t>
            </a:fld>
            <a:endParaRPr lang="en-US"/>
          </a:p>
        </p:txBody>
      </p:sp>
      <p:pic>
        <p:nvPicPr>
          <p:cNvPr id="257028" name="Picture 4"/>
          <p:cNvPicPr>
            <a:picLocks noChangeAspect="1" noChangeArrowheads="1"/>
          </p:cNvPicPr>
          <p:nvPr/>
        </p:nvPicPr>
        <p:blipFill>
          <a:blip r:embed="rId2"/>
          <a:srcRect/>
          <a:stretch>
            <a:fillRect/>
          </a:stretch>
        </p:blipFill>
        <p:spPr bwMode="auto">
          <a:xfrm>
            <a:off x="323850" y="692150"/>
            <a:ext cx="8459788" cy="52863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2"/>
          <p:cNvSpPr>
            <a:spLocks noGrp="1" noChangeArrowheads="1"/>
          </p:cNvSpPr>
          <p:nvPr>
            <p:ph type="title"/>
          </p:nvPr>
        </p:nvSpPr>
        <p:spPr>
          <a:xfrm>
            <a:off x="457200" y="277813"/>
            <a:ext cx="8229600" cy="1008047"/>
          </a:xfrm>
        </p:spPr>
        <p:txBody>
          <a:bodyPr/>
          <a:lstStyle/>
          <a:p>
            <a:pPr algn="ctr"/>
            <a:r>
              <a:rPr lang="en-US" dirty="0">
                <a:solidFill>
                  <a:srgbClr val="FF0000"/>
                </a:solidFill>
                <a:latin typeface="Arial"/>
              </a:rPr>
              <a:t>“</a:t>
            </a:r>
            <a:r>
              <a:rPr lang="en-US" i="1" dirty="0">
                <a:solidFill>
                  <a:srgbClr val="FF0000"/>
                </a:solidFill>
              </a:rPr>
              <a:t>TOTAL</a:t>
            </a:r>
            <a:r>
              <a:rPr lang="en-US" dirty="0">
                <a:solidFill>
                  <a:srgbClr val="FF0000"/>
                </a:solidFill>
                <a:latin typeface="Arial"/>
              </a:rPr>
              <a:t>”</a:t>
            </a:r>
            <a:r>
              <a:rPr lang="en-US" dirty="0">
                <a:solidFill>
                  <a:srgbClr val="FF0000"/>
                </a:solidFill>
              </a:rPr>
              <a:t> PARTICULATE</a:t>
            </a:r>
          </a:p>
        </p:txBody>
      </p:sp>
      <p:sp>
        <p:nvSpPr>
          <p:cNvPr id="273411" name="Rectangle 3"/>
          <p:cNvSpPr>
            <a:spLocks noGrp="1" noChangeArrowheads="1"/>
          </p:cNvSpPr>
          <p:nvPr>
            <p:ph type="body" sz="half" idx="1"/>
          </p:nvPr>
        </p:nvSpPr>
        <p:spPr>
          <a:xfrm>
            <a:off x="214282" y="1600200"/>
            <a:ext cx="4500594" cy="4530725"/>
          </a:xfrm>
        </p:spPr>
        <p:txBody>
          <a:bodyPr/>
          <a:lstStyle/>
          <a:p>
            <a:pPr algn="l" rtl="0"/>
            <a:r>
              <a:rPr lang="en-US" sz="2800" dirty="0"/>
              <a:t>A misnomer</a:t>
            </a:r>
          </a:p>
          <a:p>
            <a:pPr algn="l" rtl="0"/>
            <a:r>
              <a:rPr lang="en-US" sz="2800" dirty="0"/>
              <a:t>Only includes particulates that can be collected by a 37-mm  or 25 </a:t>
            </a:r>
            <a:r>
              <a:rPr lang="en-US" sz="2800" dirty="0">
                <a:latin typeface="Arial"/>
              </a:rPr>
              <a:t>–</a:t>
            </a:r>
            <a:r>
              <a:rPr lang="en-US" sz="2800" dirty="0"/>
              <a:t>mm filter cassette.</a:t>
            </a:r>
          </a:p>
        </p:txBody>
      </p:sp>
      <p:pic>
        <p:nvPicPr>
          <p:cNvPr id="273412" name="Picture 4" descr="FILTERTN"/>
          <p:cNvPicPr>
            <a:picLocks noGrp="1" noChangeAspect="1" noChangeArrowheads="1"/>
          </p:cNvPicPr>
          <p:nvPr>
            <p:ph type="clipArt" sz="half" idx="2"/>
          </p:nvPr>
        </p:nvPicPr>
        <p:blipFill>
          <a:blip r:embed="rId2"/>
          <a:stretch>
            <a:fillRect/>
          </a:stretch>
        </p:blipFill>
        <p:spPr>
          <a:xfrm>
            <a:off x="5178494" y="1643050"/>
            <a:ext cx="3428170" cy="3929089"/>
          </a:xfrm>
          <a:noFill/>
          <a:ln w="28575">
            <a:solidFill>
              <a:srgbClr val="FF0000"/>
            </a:solidFill>
          </a:ln>
        </p:spPr>
      </p:pic>
      <p:sp>
        <p:nvSpPr>
          <p:cNvPr id="5" name="Slide Number Placeholder 6"/>
          <p:cNvSpPr>
            <a:spLocks noGrp="1"/>
          </p:cNvSpPr>
          <p:nvPr>
            <p:ph type="sldNum" sz="quarter" idx="12"/>
          </p:nvPr>
        </p:nvSpPr>
        <p:spPr/>
        <p:txBody>
          <a:bodyPr/>
          <a:lstStyle/>
          <a:p>
            <a:fld id="{28737B4E-02AE-45FB-9F47-FCA5B0C62A3B}" type="slidenum">
              <a:rPr lang="ar-SA"/>
              <a:pPr/>
              <a:t>15</a:t>
            </a:fld>
            <a:endParaRPr lang="en-US"/>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2"/>
          <p:cNvSpPr>
            <a:spLocks noGrp="1" noChangeArrowheads="1"/>
          </p:cNvSpPr>
          <p:nvPr>
            <p:ph type="title"/>
          </p:nvPr>
        </p:nvSpPr>
        <p:spPr>
          <a:xfrm>
            <a:off x="457200" y="274638"/>
            <a:ext cx="7467600" cy="796908"/>
          </a:xfrm>
        </p:spPr>
        <p:txBody>
          <a:bodyPr/>
          <a:lstStyle/>
          <a:p>
            <a:pPr algn="ctr"/>
            <a:r>
              <a:rPr lang="en-US" dirty="0">
                <a:solidFill>
                  <a:srgbClr val="FF0000"/>
                </a:solidFill>
              </a:rPr>
              <a:t>INHALABLE SAMPLERS</a:t>
            </a:r>
          </a:p>
        </p:txBody>
      </p:sp>
      <p:sp>
        <p:nvSpPr>
          <p:cNvPr id="276483" name="Rectangle 3"/>
          <p:cNvSpPr>
            <a:spLocks noGrp="1" noChangeArrowheads="1"/>
          </p:cNvSpPr>
          <p:nvPr>
            <p:ph sz="quarter" idx="1"/>
          </p:nvPr>
        </p:nvSpPr>
        <p:spPr/>
        <p:txBody>
          <a:bodyPr/>
          <a:lstStyle/>
          <a:p>
            <a:pPr algn="l" rtl="0">
              <a:buFont typeface="Wingdings" pitchFamily="2" charset="2"/>
              <a:buNone/>
            </a:pPr>
            <a:r>
              <a:rPr lang="en-US" dirty="0"/>
              <a:t>   A personal sampler for inhalable particulate was first developed by Mark and Vincent in 1986 at the </a:t>
            </a:r>
            <a:r>
              <a:rPr lang="en-US" dirty="0">
                <a:solidFill>
                  <a:srgbClr val="00B0F0"/>
                </a:solidFill>
              </a:rPr>
              <a:t>Institute of Occupational Medicine </a:t>
            </a:r>
            <a:r>
              <a:rPr lang="en-US" dirty="0"/>
              <a:t>and was named the IOM sampler.  </a:t>
            </a:r>
          </a:p>
        </p:txBody>
      </p:sp>
      <p:sp>
        <p:nvSpPr>
          <p:cNvPr id="4" name="Slide Number Placeholder 5"/>
          <p:cNvSpPr>
            <a:spLocks noGrp="1"/>
          </p:cNvSpPr>
          <p:nvPr>
            <p:ph type="sldNum" sz="quarter" idx="4294967295"/>
          </p:nvPr>
        </p:nvSpPr>
        <p:spPr>
          <a:xfrm>
            <a:off x="8129016" y="5734050"/>
            <a:ext cx="609600" cy="521208"/>
          </a:xfrm>
          <a:prstGeom prst="rect">
            <a:avLst/>
          </a:prstGeom>
        </p:spPr>
        <p:txBody>
          <a:bodyPr/>
          <a:lstStyle/>
          <a:p>
            <a:fld id="{66CBF616-A2D8-4A28-BA0C-CF3AF8B293A6}" type="slidenum">
              <a:rPr lang="ar-SA"/>
              <a:pPr/>
              <a:t>16</a:t>
            </a:fld>
            <a:endParaRPr lang="en-US"/>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12"/>
          </p:nvPr>
        </p:nvSpPr>
        <p:spPr/>
        <p:txBody>
          <a:bodyPr/>
          <a:lstStyle/>
          <a:p>
            <a:fld id="{2B0F6B3F-7DAD-4E48-AB1E-4F13DCF8BED5}" type="slidenum">
              <a:rPr lang="ar-SA"/>
              <a:pPr/>
              <a:t>17</a:t>
            </a:fld>
            <a:endParaRPr lang="en-US"/>
          </a:p>
        </p:txBody>
      </p:sp>
      <p:sp>
        <p:nvSpPr>
          <p:cNvPr id="641026" name="Rectangle 2"/>
          <p:cNvSpPr>
            <a:spLocks noGrp="1" noChangeArrowheads="1"/>
          </p:cNvSpPr>
          <p:nvPr>
            <p:ph type="title" idx="4294967295"/>
          </p:nvPr>
        </p:nvSpPr>
        <p:spPr>
          <a:xfrm>
            <a:off x="0" y="379413"/>
            <a:ext cx="7829550" cy="692133"/>
          </a:xfrm>
        </p:spPr>
        <p:txBody>
          <a:bodyPr lIns="90488" tIns="44450" rIns="90488" bIns="44450">
            <a:normAutofit fontScale="90000"/>
          </a:bodyPr>
          <a:lstStyle/>
          <a:p>
            <a:pPr algn="ctr">
              <a:defRPr/>
            </a:pPr>
            <a:r>
              <a:rPr lang="en-US" sz="3600" dirty="0">
                <a:solidFill>
                  <a:srgbClr val="FF0000"/>
                </a:solidFill>
                <a:latin typeface="+mj-lt"/>
                <a:ea typeface="+mj-ea"/>
                <a:cs typeface="+mj-cs"/>
              </a:rPr>
              <a:t>IOM SAMPLER</a:t>
            </a:r>
            <a:r>
              <a:rPr lang="en-US" dirty="0">
                <a:solidFill>
                  <a:srgbClr val="FF0000"/>
                </a:solidFill>
                <a:latin typeface="+mj-lt"/>
                <a:ea typeface="+mj-ea"/>
                <a:cs typeface="+mj-cs"/>
              </a:rPr>
              <a:t/>
            </a:r>
            <a:br>
              <a:rPr lang="en-US" dirty="0">
                <a:solidFill>
                  <a:srgbClr val="FF0000"/>
                </a:solidFill>
                <a:latin typeface="+mj-lt"/>
                <a:ea typeface="+mj-ea"/>
                <a:cs typeface="+mj-cs"/>
              </a:rPr>
            </a:br>
            <a:endParaRPr lang="en-US" sz="2900" dirty="0">
              <a:solidFill>
                <a:srgbClr val="FF0000"/>
              </a:solidFill>
              <a:latin typeface="+mj-lt"/>
              <a:ea typeface="+mj-ea"/>
              <a:cs typeface="+mj-cs"/>
            </a:endParaRPr>
          </a:p>
        </p:txBody>
      </p:sp>
      <p:pic>
        <p:nvPicPr>
          <p:cNvPr id="286723" name="Picture 3"/>
          <p:cNvPicPr>
            <a:picLocks noChangeArrowheads="1"/>
          </p:cNvPicPr>
          <p:nvPr/>
        </p:nvPicPr>
        <p:blipFill>
          <a:blip r:embed="rId3"/>
          <a:srcRect/>
          <a:stretch>
            <a:fillRect/>
          </a:stretch>
        </p:blipFill>
        <p:spPr bwMode="auto">
          <a:xfrm>
            <a:off x="3428992" y="1285860"/>
            <a:ext cx="4933952" cy="2357454"/>
          </a:xfrm>
          <a:prstGeom prst="rect">
            <a:avLst/>
          </a:prstGeom>
          <a:noFill/>
          <a:ln w="28575">
            <a:solidFill>
              <a:srgbClr val="FF0000"/>
            </a:solidFill>
            <a:miter lim="800000"/>
            <a:headEnd/>
            <a:tailEnd/>
          </a:ln>
        </p:spPr>
      </p:pic>
      <p:pic>
        <p:nvPicPr>
          <p:cNvPr id="286725" name="Picture 5" descr="225-70"/>
          <p:cNvPicPr>
            <a:picLocks noChangeAspect="1" noChangeArrowheads="1"/>
          </p:cNvPicPr>
          <p:nvPr/>
        </p:nvPicPr>
        <p:blipFill>
          <a:blip r:embed="rId4"/>
          <a:srcRect/>
          <a:stretch>
            <a:fillRect/>
          </a:stretch>
        </p:blipFill>
        <p:spPr bwMode="auto">
          <a:xfrm>
            <a:off x="214282" y="1428736"/>
            <a:ext cx="2743200" cy="4029075"/>
          </a:xfrm>
          <a:prstGeom prst="rect">
            <a:avLst/>
          </a:prstGeom>
          <a:noFill/>
          <a:ln w="9525">
            <a:noFill/>
            <a:miter lim="800000"/>
            <a:headEnd/>
            <a:tailEnd/>
          </a:ln>
        </p:spPr>
      </p:pic>
      <p:pic>
        <p:nvPicPr>
          <p:cNvPr id="286727" name="Picture 7" descr="225-70EX"/>
          <p:cNvPicPr>
            <a:picLocks noChangeAspect="1" noChangeArrowheads="1"/>
          </p:cNvPicPr>
          <p:nvPr/>
        </p:nvPicPr>
        <p:blipFill>
          <a:blip r:embed="rId5"/>
          <a:srcRect/>
          <a:stretch>
            <a:fillRect/>
          </a:stretch>
        </p:blipFill>
        <p:spPr bwMode="auto">
          <a:xfrm>
            <a:off x="3492499" y="4000504"/>
            <a:ext cx="5244167" cy="257333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0578" name="Rectangle 2"/>
          <p:cNvSpPr>
            <a:spLocks noGrp="1" noChangeArrowheads="1"/>
          </p:cNvSpPr>
          <p:nvPr>
            <p:ph type="title"/>
          </p:nvPr>
        </p:nvSpPr>
        <p:spPr>
          <a:noFill/>
          <a:ln/>
        </p:spPr>
        <p:txBody>
          <a:bodyPr lIns="90488" tIns="44450" rIns="90488" bIns="44450">
            <a:normAutofit fontScale="90000"/>
          </a:bodyPr>
          <a:lstStyle/>
          <a:p>
            <a:pPr algn="ctr" rtl="1"/>
            <a:r>
              <a:rPr lang="fa-IR" sz="3600" dirty="0" smtClean="0">
                <a:solidFill>
                  <a:srgbClr val="FF0000"/>
                </a:solidFill>
                <a:cs typeface="B Nazanin" pitchFamily="2" charset="-78"/>
              </a:rPr>
              <a:t>روش استفاده از نمونه گیر </a:t>
            </a:r>
            <a:r>
              <a:rPr lang="en-US" sz="3600" dirty="0" smtClean="0">
                <a:solidFill>
                  <a:srgbClr val="FF0000"/>
                </a:solidFill>
                <a:cs typeface="B Nazanin" pitchFamily="2" charset="-78"/>
              </a:rPr>
              <a:t>IOM</a:t>
            </a:r>
            <a:r>
              <a:rPr lang="en-US" dirty="0">
                <a:solidFill>
                  <a:srgbClr val="FF0000"/>
                </a:solidFill>
                <a:cs typeface="B Nazanin" pitchFamily="2" charset="-78"/>
              </a:rPr>
              <a:t/>
            </a:r>
            <a:br>
              <a:rPr lang="en-US" dirty="0">
                <a:solidFill>
                  <a:srgbClr val="FF0000"/>
                </a:solidFill>
                <a:cs typeface="B Nazanin" pitchFamily="2" charset="-78"/>
              </a:rPr>
            </a:br>
            <a:endParaRPr lang="en-US" dirty="0">
              <a:solidFill>
                <a:srgbClr val="FF0000"/>
              </a:solidFill>
              <a:cs typeface="B Nazanin" pitchFamily="2" charset="-78"/>
            </a:endParaRPr>
          </a:p>
        </p:txBody>
      </p:sp>
      <p:sp>
        <p:nvSpPr>
          <p:cNvPr id="280579" name="Rectangle 3"/>
          <p:cNvSpPr>
            <a:spLocks noGrp="1" noChangeArrowheads="1"/>
          </p:cNvSpPr>
          <p:nvPr>
            <p:ph sz="quarter" idx="1"/>
          </p:nvPr>
        </p:nvSpPr>
        <p:spPr>
          <a:xfrm>
            <a:off x="285720" y="1571612"/>
            <a:ext cx="8248681" cy="4343413"/>
          </a:xfrm>
          <a:noFill/>
          <a:ln/>
        </p:spPr>
        <p:txBody>
          <a:bodyPr lIns="90488" tIns="44450" rIns="90488" bIns="44450">
            <a:normAutofit/>
          </a:bodyPr>
          <a:lstStyle/>
          <a:p>
            <a:pPr algn="r" rtl="1"/>
            <a:r>
              <a:rPr lang="fa-IR" sz="2800" dirty="0" smtClean="0">
                <a:cs typeface="B Nazanin" pitchFamily="2" charset="-78"/>
              </a:rPr>
              <a:t>قرار دادن یک فیلتر </a:t>
            </a:r>
            <a:r>
              <a:rPr lang="en-US" sz="2800" dirty="0" smtClean="0">
                <a:cs typeface="B Nazanin" pitchFamily="2" charset="-78"/>
              </a:rPr>
              <a:t>mm</a:t>
            </a:r>
            <a:r>
              <a:rPr lang="fa-IR" sz="2800" dirty="0" smtClean="0">
                <a:cs typeface="B Nazanin" pitchFamily="2" charset="-78"/>
              </a:rPr>
              <a:t>25 را با استفاده از پنس داخل نگهدارنده </a:t>
            </a:r>
          </a:p>
          <a:p>
            <a:pPr algn="r" rtl="1"/>
            <a:r>
              <a:rPr lang="fa-IR" sz="2800" dirty="0" smtClean="0">
                <a:cs typeface="B Nazanin" pitchFamily="2" charset="-78"/>
              </a:rPr>
              <a:t>قرار دادن فیلتر و نگهدارنده در داخل دسیکاتور به مدت یک شب و توزین آنها با همدیگر</a:t>
            </a:r>
          </a:p>
          <a:p>
            <a:pPr algn="r" rtl="1"/>
            <a:r>
              <a:rPr lang="fa-IR" sz="2800" dirty="0" smtClean="0">
                <a:cs typeface="B Nazanin" pitchFamily="2" charset="-78"/>
              </a:rPr>
              <a:t>قراردادن فیلتر و نگهدارنده در محل خود در نمونه گیر وبستن درپوش و اتصال مجموعه به پمپ</a:t>
            </a:r>
          </a:p>
          <a:p>
            <a:pPr algn="r" rtl="1"/>
            <a:r>
              <a:rPr lang="fa-IR" sz="2800" dirty="0" smtClean="0">
                <a:cs typeface="B Nazanin" pitchFamily="2" charset="-78"/>
              </a:rPr>
              <a:t>کالیبراسیون در دبی </a:t>
            </a:r>
            <a:r>
              <a:rPr lang="en-US" sz="2800" dirty="0" smtClean="0">
                <a:cs typeface="B Nazanin" pitchFamily="2" charset="-78"/>
              </a:rPr>
              <a:t>L/min</a:t>
            </a:r>
            <a:r>
              <a:rPr lang="fa-IR" sz="2800" dirty="0" smtClean="0">
                <a:cs typeface="B Nazanin" pitchFamily="2" charset="-78"/>
              </a:rPr>
              <a:t>2 با استفاده از آداپتور کالیبراسیون مخصوص</a:t>
            </a:r>
          </a:p>
          <a:p>
            <a:pPr algn="r" rtl="1"/>
            <a:r>
              <a:rPr lang="fa-IR" sz="2800" dirty="0" smtClean="0">
                <a:cs typeface="B Nazanin" pitchFamily="2" charset="-78"/>
              </a:rPr>
              <a:t>نمونه گیری و توزین مجدد فیلتر و نگهدارنده با همدیگر یا آنالیز شیمیائی آنها</a:t>
            </a:r>
          </a:p>
          <a:p>
            <a:pPr algn="r" rtl="1"/>
            <a:endParaRPr lang="fa-IR" sz="2800" dirty="0" smtClean="0">
              <a:cs typeface="B Nazanin" pitchFamily="2" charset="-78"/>
            </a:endParaRPr>
          </a:p>
          <a:p>
            <a:pPr algn="r" rtl="1"/>
            <a:endParaRPr lang="en-US" sz="2800" dirty="0" smtClean="0">
              <a:cs typeface="B Nazanin" pitchFamily="2" charset="-78"/>
            </a:endParaRPr>
          </a:p>
        </p:txBody>
      </p:sp>
      <p:sp>
        <p:nvSpPr>
          <p:cNvPr id="4" name="Slide Number Placeholder 5"/>
          <p:cNvSpPr>
            <a:spLocks noGrp="1"/>
          </p:cNvSpPr>
          <p:nvPr>
            <p:ph type="sldNum" sz="quarter" idx="4294967295"/>
          </p:nvPr>
        </p:nvSpPr>
        <p:spPr>
          <a:xfrm>
            <a:off x="8129016" y="5734050"/>
            <a:ext cx="609600" cy="521208"/>
          </a:xfrm>
          <a:prstGeom prst="rect">
            <a:avLst/>
          </a:prstGeom>
        </p:spPr>
        <p:txBody>
          <a:bodyPr/>
          <a:lstStyle/>
          <a:p>
            <a:fld id="{F1FA1EFB-A4A9-4D24-B34F-6A7493D8DA0E}" type="slidenum">
              <a:rPr lang="ar-SA"/>
              <a:pPr/>
              <a:t>18</a:t>
            </a:fld>
            <a:endParaRPr lang="en-US"/>
          </a:p>
        </p:txBody>
      </p:sp>
    </p:spTree>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2"/>
          <p:cNvSpPr>
            <a:spLocks noGrp="1" noChangeArrowheads="1"/>
          </p:cNvSpPr>
          <p:nvPr>
            <p:ph type="title"/>
          </p:nvPr>
        </p:nvSpPr>
        <p:spPr>
          <a:xfrm>
            <a:off x="457200" y="274638"/>
            <a:ext cx="7467600" cy="1011222"/>
          </a:xfrm>
        </p:spPr>
        <p:txBody>
          <a:bodyPr/>
          <a:lstStyle/>
          <a:p>
            <a:pPr algn="ctr" rtl="1"/>
            <a:r>
              <a:rPr lang="fa-IR" sz="3600" dirty="0" smtClean="0">
                <a:solidFill>
                  <a:srgbClr val="FF0000"/>
                </a:solidFill>
                <a:cs typeface="B Nazanin" pitchFamily="2" charset="-78"/>
              </a:rPr>
              <a:t>مزایای </a:t>
            </a:r>
            <a:r>
              <a:rPr lang="en-US" sz="3600" dirty="0" smtClean="0">
                <a:solidFill>
                  <a:srgbClr val="FF0000"/>
                </a:solidFill>
                <a:cs typeface="B Nazanin" pitchFamily="2" charset="-78"/>
              </a:rPr>
              <a:t>IOM</a:t>
            </a:r>
            <a:endParaRPr lang="en-US" sz="3600" dirty="0">
              <a:solidFill>
                <a:srgbClr val="FF0000"/>
              </a:solidFill>
              <a:cs typeface="B Nazanin" pitchFamily="2" charset="-78"/>
            </a:endParaRPr>
          </a:p>
        </p:txBody>
      </p:sp>
      <p:sp>
        <p:nvSpPr>
          <p:cNvPr id="283651" name="Rectangle 3"/>
          <p:cNvSpPr>
            <a:spLocks noGrp="1" noChangeArrowheads="1"/>
          </p:cNvSpPr>
          <p:nvPr>
            <p:ph sz="quarter" idx="1"/>
          </p:nvPr>
        </p:nvSpPr>
        <p:spPr>
          <a:xfrm>
            <a:off x="457200" y="1785926"/>
            <a:ext cx="7467600" cy="4688026"/>
          </a:xfrm>
        </p:spPr>
        <p:txBody>
          <a:bodyPr>
            <a:normAutofit/>
          </a:bodyPr>
          <a:lstStyle/>
          <a:p>
            <a:pPr algn="r" rtl="1"/>
            <a:r>
              <a:rPr lang="fa-IR" sz="2800" dirty="0" smtClean="0">
                <a:cs typeface="B Nazanin" pitchFamily="2" charset="-78"/>
              </a:rPr>
              <a:t>با توجه به توزین همزمان فیلتر و نگهدارنده، کل ذرات ورودی به نمونه گیر مورد آنالیز قرار می گیرند.</a:t>
            </a:r>
          </a:p>
          <a:p>
            <a:pPr algn="r" rtl="1">
              <a:buNone/>
            </a:pPr>
            <a:endParaRPr lang="fa-IR" sz="2800" dirty="0" smtClean="0">
              <a:cs typeface="B Nazanin" pitchFamily="2" charset="-78"/>
            </a:endParaRPr>
          </a:p>
          <a:p>
            <a:pPr algn="r" rtl="1"/>
            <a:r>
              <a:rPr lang="fa-IR" sz="2800" dirty="0" smtClean="0">
                <a:cs typeface="B Nazanin" pitchFamily="2" charset="-78"/>
              </a:rPr>
              <a:t>چنانچه مقدارای از ذرات بطور تصادفی از فیلتر جدا شوند، داخل نگهدارنده باقی مانده و توزین می شوند.</a:t>
            </a:r>
            <a:r>
              <a:rPr lang="en-US" sz="2800" dirty="0" smtClean="0">
                <a:cs typeface="B Nazanin" pitchFamily="2" charset="-78"/>
              </a:rPr>
              <a:t>  </a:t>
            </a:r>
            <a:endParaRPr lang="en-US" sz="2800" dirty="0">
              <a:cs typeface="B Nazanin" pitchFamily="2" charset="-78"/>
            </a:endParaRPr>
          </a:p>
        </p:txBody>
      </p:sp>
      <p:sp>
        <p:nvSpPr>
          <p:cNvPr id="4" name="Slide Number Placeholder 5"/>
          <p:cNvSpPr>
            <a:spLocks noGrp="1"/>
          </p:cNvSpPr>
          <p:nvPr>
            <p:ph type="sldNum" sz="quarter" idx="4294967295"/>
          </p:nvPr>
        </p:nvSpPr>
        <p:spPr>
          <a:xfrm>
            <a:off x="8129016" y="5734050"/>
            <a:ext cx="609600" cy="521208"/>
          </a:xfrm>
          <a:prstGeom prst="rect">
            <a:avLst/>
          </a:prstGeom>
        </p:spPr>
        <p:txBody>
          <a:bodyPr/>
          <a:lstStyle/>
          <a:p>
            <a:fld id="{B0A4023C-F240-47E0-BD72-365108EA34DE}" type="slidenum">
              <a:rPr lang="ar-SA"/>
              <a:pPr/>
              <a:t>19</a:t>
            </a:fld>
            <a:endParaRPr lang="en-US"/>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ar-SA"/>
              <a:t>اهداف نمونه‌‌برداري </a:t>
            </a:r>
            <a:endParaRPr lang="en-US"/>
          </a:p>
        </p:txBody>
      </p:sp>
      <p:sp>
        <p:nvSpPr>
          <p:cNvPr id="3075" name="Rectangle 3"/>
          <p:cNvSpPr>
            <a:spLocks noGrp="1" noChangeArrowheads="1"/>
          </p:cNvSpPr>
          <p:nvPr>
            <p:ph idx="1"/>
          </p:nvPr>
        </p:nvSpPr>
        <p:spPr/>
        <p:txBody>
          <a:bodyPr/>
          <a:lstStyle/>
          <a:p>
            <a:pPr>
              <a:lnSpc>
                <a:spcPct val="80000"/>
              </a:lnSpc>
            </a:pPr>
            <a:r>
              <a:rPr lang="ar-SA" sz="2400"/>
              <a:t>الف) انجام بررسي‌‌هاي تحقيقاتي</a:t>
            </a:r>
          </a:p>
          <a:p>
            <a:pPr>
              <a:lnSpc>
                <a:spcPct val="80000"/>
              </a:lnSpc>
            </a:pPr>
            <a:r>
              <a:rPr lang="ar-SA" sz="2400"/>
              <a:t>ب) اندازه گيري و تعيين ميزان تماس كارگران با آلوده كننده‌‌هاي مختلف هوا اعم از فيزيكي، شيميايي و بيولوژيكي</a:t>
            </a:r>
          </a:p>
          <a:p>
            <a:pPr>
              <a:lnSpc>
                <a:spcPct val="80000"/>
              </a:lnSpc>
            </a:pPr>
            <a:r>
              <a:rPr lang="ar-SA" sz="2400"/>
              <a:t>ج) بررسي و تعيين ميزان مؤثربودن روشهاي مختلف كنترل آلاينده‌‌هاي شيميايي درمحيط كار</a:t>
            </a:r>
          </a:p>
          <a:p>
            <a:pPr>
              <a:lnSpc>
                <a:spcPct val="80000"/>
              </a:lnSpc>
            </a:pPr>
            <a:r>
              <a:rPr lang="ar-SA" sz="2400"/>
              <a:t>د) بررسي كمي و كيفي وسايل آزمايشگاهي نمونه‌‌گير</a:t>
            </a:r>
          </a:p>
          <a:p>
            <a:pPr>
              <a:lnSpc>
                <a:spcPct val="80000"/>
              </a:lnSpc>
            </a:pPr>
            <a:r>
              <a:rPr lang="ar-SA" sz="2400"/>
              <a:t>ه) ارزشيابي دستگاههاي مورد استفاده در داخل كارخانه</a:t>
            </a:r>
          </a:p>
          <a:p>
            <a:pPr>
              <a:lnSpc>
                <a:spcPct val="80000"/>
              </a:lnSpc>
            </a:pPr>
            <a:r>
              <a:rPr lang="ar-SA" sz="2400"/>
              <a:t>و) بررسي و رسيدگي به شكايات وارده از طرف كارگران</a:t>
            </a:r>
          </a:p>
          <a:p>
            <a:pPr>
              <a:lnSpc>
                <a:spcPct val="80000"/>
              </a:lnSpc>
            </a:pPr>
            <a:r>
              <a:rPr lang="ar-SA" sz="2400"/>
              <a:t>ز) حسن اجراي قوانين بهداشتي در صنايع مختلف</a:t>
            </a:r>
          </a:p>
          <a:p>
            <a:pPr>
              <a:lnSpc>
                <a:spcPct val="80000"/>
              </a:lnSpc>
            </a:pPr>
            <a:r>
              <a:rPr lang="ar-SA" sz="2400"/>
              <a:t>ح) تشخيص شرايط نامطلوب و غيرايمن و شناسايي منابع توليد آلودگي</a:t>
            </a:r>
          </a:p>
          <a:p>
            <a:pPr>
              <a:lnSpc>
                <a:spcPct val="80000"/>
              </a:lnSpc>
            </a:pPr>
            <a:r>
              <a:rPr lang="ar-SA" sz="2400"/>
              <a:t> ط) تهيه اطلاعاتي در زمينه توزيع زماني تراكم آلاينده درحين فرايندهاي صنعتي</a:t>
            </a:r>
            <a:endParaRPr lang="en-US" sz="24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3890" name="Rectangle 2"/>
          <p:cNvSpPr>
            <a:spLocks noGrp="1" noChangeArrowheads="1"/>
          </p:cNvSpPr>
          <p:nvPr>
            <p:ph type="title"/>
          </p:nvPr>
        </p:nvSpPr>
        <p:spPr>
          <a:noFill/>
          <a:ln/>
        </p:spPr>
        <p:txBody>
          <a:bodyPr lIns="90488" tIns="44450" rIns="90488" bIns="44450"/>
          <a:lstStyle/>
          <a:p>
            <a:pPr algn="ctr"/>
            <a:r>
              <a:rPr lang="en-US" sz="2800" dirty="0">
                <a:solidFill>
                  <a:srgbClr val="FF0000"/>
                </a:solidFill>
              </a:rPr>
              <a:t>AN ALTERNATIVE INHALABLE SAMPLER</a:t>
            </a:r>
          </a:p>
        </p:txBody>
      </p:sp>
      <p:sp>
        <p:nvSpPr>
          <p:cNvPr id="293891" name="Rectangle 3"/>
          <p:cNvSpPr>
            <a:spLocks noGrp="1" noChangeArrowheads="1"/>
          </p:cNvSpPr>
          <p:nvPr>
            <p:ph sz="quarter" idx="1"/>
          </p:nvPr>
        </p:nvSpPr>
        <p:spPr>
          <a:xfrm>
            <a:off x="250825" y="1844675"/>
            <a:ext cx="6573838" cy="3954463"/>
          </a:xfrm>
          <a:noFill/>
          <a:ln/>
        </p:spPr>
        <p:txBody>
          <a:bodyPr lIns="90488" tIns="44450" rIns="90488" bIns="44450"/>
          <a:lstStyle/>
          <a:p>
            <a:pPr algn="l" rtl="0">
              <a:buFont typeface="Wingdings" pitchFamily="2" charset="2"/>
              <a:buNone/>
            </a:pPr>
            <a:r>
              <a:rPr lang="en-US" b="1" dirty="0">
                <a:solidFill>
                  <a:srgbClr val="00B0F0"/>
                </a:solidFill>
              </a:rPr>
              <a:t>Button Sampler</a:t>
            </a:r>
            <a:endParaRPr lang="en-US" dirty="0">
              <a:solidFill>
                <a:srgbClr val="00B0F0"/>
              </a:solidFill>
            </a:endParaRPr>
          </a:p>
          <a:p>
            <a:pPr algn="l" rtl="0"/>
            <a:r>
              <a:rPr lang="en-US" sz="2800" dirty="0"/>
              <a:t>Inlet has a screen</a:t>
            </a:r>
          </a:p>
          <a:p>
            <a:pPr algn="l" rtl="0">
              <a:buFont typeface="Wingdings" pitchFamily="2" charset="2"/>
              <a:buNone/>
            </a:pPr>
            <a:r>
              <a:rPr lang="en-US" sz="2800" dirty="0"/>
              <a:t>	with numerous, evenly</a:t>
            </a:r>
          </a:p>
          <a:p>
            <a:pPr algn="l" rtl="0">
              <a:buFont typeface="Wingdings" pitchFamily="2" charset="2"/>
              <a:buNone/>
            </a:pPr>
            <a:r>
              <a:rPr lang="en-US" sz="2800" dirty="0"/>
              <a:t>	spaced holes</a:t>
            </a:r>
          </a:p>
          <a:p>
            <a:pPr algn="l" rtl="0"/>
            <a:r>
              <a:rPr lang="en-US" sz="2800" dirty="0"/>
              <a:t>Holes act as orifices and </a:t>
            </a:r>
          </a:p>
          <a:p>
            <a:pPr algn="l" rtl="0">
              <a:buFont typeface="Wingdings" pitchFamily="2" charset="2"/>
              <a:buNone/>
            </a:pPr>
            <a:r>
              <a:rPr lang="en-US" sz="2800" dirty="0"/>
              <a:t>	provide multidirectional</a:t>
            </a:r>
          </a:p>
          <a:p>
            <a:pPr algn="l" rtl="0">
              <a:buFont typeface="Wingdings" pitchFamily="2" charset="2"/>
              <a:buNone/>
            </a:pPr>
            <a:r>
              <a:rPr lang="en-US" sz="2800" dirty="0"/>
              <a:t>	sampling capabilities</a:t>
            </a:r>
          </a:p>
          <a:p>
            <a:pPr algn="l" rtl="0"/>
            <a:endParaRPr lang="en-US" sz="2800" dirty="0"/>
          </a:p>
          <a:p>
            <a:pPr algn="l" rtl="0"/>
            <a:endParaRPr lang="en-US" sz="2400" dirty="0"/>
          </a:p>
        </p:txBody>
      </p:sp>
      <p:sp>
        <p:nvSpPr>
          <p:cNvPr id="6" name="Slide Number Placeholder 5"/>
          <p:cNvSpPr>
            <a:spLocks noGrp="1"/>
          </p:cNvSpPr>
          <p:nvPr>
            <p:ph type="sldNum" sz="quarter" idx="4294967295"/>
          </p:nvPr>
        </p:nvSpPr>
        <p:spPr>
          <a:xfrm>
            <a:off x="8129016" y="5734050"/>
            <a:ext cx="609600" cy="521208"/>
          </a:xfrm>
          <a:prstGeom prst="rect">
            <a:avLst/>
          </a:prstGeom>
        </p:spPr>
        <p:txBody>
          <a:bodyPr/>
          <a:lstStyle/>
          <a:p>
            <a:fld id="{B5806253-8A45-4073-9F47-5524CEE85431}" type="slidenum">
              <a:rPr lang="ar-SA"/>
              <a:pPr/>
              <a:t>20</a:t>
            </a:fld>
            <a:endParaRPr lang="en-US"/>
          </a:p>
        </p:txBody>
      </p:sp>
      <p:pic>
        <p:nvPicPr>
          <p:cNvPr id="293892" name="Picture 4" descr="225-360"/>
          <p:cNvPicPr>
            <a:picLocks noChangeAspect="1" noChangeArrowheads="1"/>
          </p:cNvPicPr>
          <p:nvPr/>
        </p:nvPicPr>
        <p:blipFill>
          <a:blip r:embed="rId3"/>
          <a:srcRect/>
          <a:stretch>
            <a:fillRect/>
          </a:stretch>
        </p:blipFill>
        <p:spPr bwMode="auto">
          <a:xfrm>
            <a:off x="5292725" y="1628775"/>
            <a:ext cx="3208338" cy="4105275"/>
          </a:xfrm>
          <a:prstGeom prst="rect">
            <a:avLst/>
          </a:prstGeom>
          <a:noFill/>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938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3891"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4294967295"/>
          </p:nvPr>
        </p:nvSpPr>
        <p:spPr>
          <a:xfrm>
            <a:off x="8129016" y="5734050"/>
            <a:ext cx="609600" cy="521208"/>
          </a:xfrm>
          <a:prstGeom prst="rect">
            <a:avLst/>
          </a:prstGeom>
        </p:spPr>
        <p:txBody>
          <a:bodyPr/>
          <a:lstStyle/>
          <a:p>
            <a:fld id="{53C58833-3162-417D-9210-8652D7975652}" type="slidenum">
              <a:rPr lang="ar-SA"/>
              <a:pPr/>
              <a:t>21</a:t>
            </a:fld>
            <a:endParaRPr lang="en-US"/>
          </a:p>
        </p:txBody>
      </p:sp>
      <p:pic>
        <p:nvPicPr>
          <p:cNvPr id="235521" name="Picture 1"/>
          <p:cNvPicPr>
            <a:picLocks noChangeAspect="1" noChangeArrowheads="1"/>
          </p:cNvPicPr>
          <p:nvPr/>
        </p:nvPicPr>
        <p:blipFill>
          <a:blip r:embed="rId2"/>
          <a:srcRect/>
          <a:stretch>
            <a:fillRect/>
          </a:stretch>
        </p:blipFill>
        <p:spPr bwMode="auto">
          <a:xfrm>
            <a:off x="403196" y="63499"/>
            <a:ext cx="7715304" cy="6580211"/>
          </a:xfrm>
          <a:prstGeom prst="rect">
            <a:avLst/>
          </a:prstGeom>
          <a:noFill/>
          <a:ln w="9525">
            <a:noFill/>
            <a:miter lim="800000"/>
            <a:headEnd/>
            <a:tailEnd/>
          </a:ln>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4294967295"/>
          </p:nvPr>
        </p:nvSpPr>
        <p:spPr>
          <a:xfrm>
            <a:off x="8129016" y="5734050"/>
            <a:ext cx="609600" cy="521208"/>
          </a:xfrm>
          <a:prstGeom prst="rect">
            <a:avLst/>
          </a:prstGeom>
        </p:spPr>
        <p:txBody>
          <a:bodyPr/>
          <a:lstStyle/>
          <a:p>
            <a:fld id="{D5A9FE25-FF65-4316-83F6-9564225C11C3}" type="slidenum">
              <a:rPr lang="ar-SA"/>
              <a:pPr/>
              <a:t>22</a:t>
            </a:fld>
            <a:endParaRPr lang="en-US"/>
          </a:p>
        </p:txBody>
      </p:sp>
      <p:pic>
        <p:nvPicPr>
          <p:cNvPr id="234497" name="Picture 1"/>
          <p:cNvPicPr>
            <a:picLocks noGrp="1" noChangeAspect="1" noChangeArrowheads="1"/>
          </p:cNvPicPr>
          <p:nvPr>
            <p:ph sz="quarter" idx="1"/>
          </p:nvPr>
        </p:nvPicPr>
        <p:blipFill>
          <a:blip r:embed="rId2"/>
          <a:srcRect/>
          <a:stretch>
            <a:fillRect/>
          </a:stretch>
        </p:blipFill>
        <p:spPr bwMode="auto">
          <a:xfrm>
            <a:off x="250722" y="571480"/>
            <a:ext cx="7880478" cy="5902345"/>
          </a:xfrm>
          <a:prstGeom prst="rect">
            <a:avLst/>
          </a:prstGeom>
          <a:noFill/>
          <a:ln w="9525">
            <a:noFill/>
            <a:miter lim="800000"/>
            <a:headEnd/>
            <a:tailEnd/>
          </a:ln>
          <a:effec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2"/>
          <p:cNvSpPr>
            <a:spLocks noGrp="1" noChangeArrowheads="1"/>
          </p:cNvSpPr>
          <p:nvPr>
            <p:ph type="title"/>
          </p:nvPr>
        </p:nvSpPr>
        <p:spPr>
          <a:xfrm>
            <a:off x="604862" y="357174"/>
            <a:ext cx="7467600" cy="1143000"/>
          </a:xfrm>
        </p:spPr>
        <p:txBody>
          <a:bodyPr>
            <a:normAutofit fontScale="90000"/>
          </a:bodyPr>
          <a:lstStyle/>
          <a:p>
            <a:pPr algn="ctr" rtl="1"/>
            <a:r>
              <a:rPr lang="fa-IR" sz="4000" dirty="0" smtClean="0">
                <a:solidFill>
                  <a:srgbClr val="FF0000"/>
                </a:solidFill>
                <a:cs typeface="B Nazanin" pitchFamily="2" charset="-78"/>
              </a:rPr>
              <a:t>روش استفاده از </a:t>
            </a:r>
            <a:r>
              <a:rPr lang="en-US" sz="4000" dirty="0" smtClean="0">
                <a:solidFill>
                  <a:srgbClr val="FF0000"/>
                </a:solidFill>
                <a:cs typeface="B Nazanin" pitchFamily="2" charset="-78"/>
              </a:rPr>
              <a:t>Button Sampler</a:t>
            </a:r>
            <a:r>
              <a:rPr lang="en-US" sz="4000" dirty="0">
                <a:solidFill>
                  <a:srgbClr val="FF0000"/>
                </a:solidFill>
                <a:cs typeface="B Nazanin" pitchFamily="2" charset="-78"/>
              </a:rPr>
              <a:t/>
            </a:r>
            <a:br>
              <a:rPr lang="en-US" sz="4000" dirty="0">
                <a:solidFill>
                  <a:srgbClr val="FF0000"/>
                </a:solidFill>
                <a:cs typeface="B Nazanin" pitchFamily="2" charset="-78"/>
              </a:rPr>
            </a:br>
            <a:endParaRPr lang="en-US" sz="4000" dirty="0">
              <a:solidFill>
                <a:srgbClr val="FF0000"/>
              </a:solidFill>
              <a:cs typeface="B Nazanin" pitchFamily="2" charset="-78"/>
            </a:endParaRPr>
          </a:p>
        </p:txBody>
      </p:sp>
      <p:sp>
        <p:nvSpPr>
          <p:cNvPr id="295939" name="Rectangle 3"/>
          <p:cNvSpPr>
            <a:spLocks noGrp="1" noChangeArrowheads="1"/>
          </p:cNvSpPr>
          <p:nvPr>
            <p:ph sz="quarter" idx="1"/>
          </p:nvPr>
        </p:nvSpPr>
        <p:spPr>
          <a:xfrm>
            <a:off x="457200" y="1600200"/>
            <a:ext cx="7686700" cy="4873752"/>
          </a:xfrm>
        </p:spPr>
        <p:txBody>
          <a:bodyPr>
            <a:normAutofit/>
          </a:bodyPr>
          <a:lstStyle/>
          <a:p>
            <a:pPr algn="r" rtl="1"/>
            <a:r>
              <a:rPr lang="fa-IR" sz="2800" dirty="0" smtClean="0">
                <a:cs typeface="B Nazanin" pitchFamily="2" charset="-78"/>
              </a:rPr>
              <a:t>ورودی نمونه گیر باز شده و ارینگ تفلونی آن برداشته شود.</a:t>
            </a:r>
          </a:p>
          <a:p>
            <a:pPr algn="r" rtl="1"/>
            <a:r>
              <a:rPr lang="fa-IR" sz="2800" dirty="0" smtClean="0">
                <a:cs typeface="B Nazanin" pitchFamily="2" charset="-78"/>
              </a:rPr>
              <a:t>یک فیلتر </a:t>
            </a:r>
            <a:r>
              <a:rPr lang="en-US" sz="2800" dirty="0" smtClean="0">
                <a:cs typeface="B Nazanin" pitchFamily="2" charset="-78"/>
              </a:rPr>
              <a:t>mm</a:t>
            </a:r>
            <a:r>
              <a:rPr lang="fa-IR" sz="2800" dirty="0" smtClean="0">
                <a:cs typeface="B Nazanin" pitchFamily="2" charset="-78"/>
              </a:rPr>
              <a:t>25 با پور سایز ترجیحاً بیشتر از </a:t>
            </a:r>
            <a:r>
              <a:rPr lang="en-US" sz="2800" dirty="0" smtClean="0">
                <a:cs typeface="B Nazanin" pitchFamily="2" charset="-78"/>
              </a:rPr>
              <a:t>µm</a:t>
            </a:r>
            <a:r>
              <a:rPr lang="fa-IR" sz="2800" dirty="0" smtClean="0">
                <a:cs typeface="B Nazanin" pitchFamily="2" charset="-78"/>
              </a:rPr>
              <a:t>1بر روی توری پشتیبان استیلی قرار گرفته و ارینگ مجدداً سرجای خود گذاشته شده و ورودی نمونه گیر بسته شود.</a:t>
            </a:r>
          </a:p>
          <a:p>
            <a:pPr algn="r" rtl="1"/>
            <a:r>
              <a:rPr lang="fa-IR" sz="2800" dirty="0" smtClean="0">
                <a:cs typeface="B Nazanin" pitchFamily="2" charset="-78"/>
              </a:rPr>
              <a:t>نمونه گیر با دبی </a:t>
            </a:r>
            <a:r>
              <a:rPr lang="en-US" sz="2800" dirty="0" smtClean="0">
                <a:cs typeface="B Nazanin" pitchFamily="2" charset="-78"/>
              </a:rPr>
              <a:t>L/min</a:t>
            </a:r>
            <a:r>
              <a:rPr lang="fa-IR" sz="2800" dirty="0" smtClean="0">
                <a:cs typeface="B Nazanin" pitchFamily="2" charset="-78"/>
              </a:rPr>
              <a:t>4 کالیبره شود (با آداپتور مخصوص)</a:t>
            </a:r>
          </a:p>
          <a:p>
            <a:pPr algn="r" rtl="1"/>
            <a:r>
              <a:rPr lang="fa-IR" sz="2800" dirty="0" smtClean="0">
                <a:cs typeface="B Nazanin" pitchFamily="2" charset="-78"/>
              </a:rPr>
              <a:t>برداشتن فیلتر از روی توری پس از نمونه گیری و انتقال فیلتر به آزمایشگاه در داخل قاب پلاستیکی</a:t>
            </a:r>
            <a:endParaRPr lang="en-US" sz="2800" dirty="0" smtClean="0">
              <a:cs typeface="B Nazanin" pitchFamily="2" charset="-78"/>
            </a:endParaRPr>
          </a:p>
        </p:txBody>
      </p:sp>
      <p:sp>
        <p:nvSpPr>
          <p:cNvPr id="4" name="Slide Number Placeholder 5"/>
          <p:cNvSpPr>
            <a:spLocks noGrp="1"/>
          </p:cNvSpPr>
          <p:nvPr>
            <p:ph type="sldNum" sz="quarter" idx="4294967295"/>
          </p:nvPr>
        </p:nvSpPr>
        <p:spPr>
          <a:xfrm>
            <a:off x="8129016" y="5734050"/>
            <a:ext cx="609600" cy="521208"/>
          </a:xfrm>
          <a:prstGeom prst="rect">
            <a:avLst/>
          </a:prstGeom>
        </p:spPr>
        <p:txBody>
          <a:bodyPr/>
          <a:lstStyle/>
          <a:p>
            <a:fld id="{04608D6A-117A-4BC7-A949-6A8F0074656E}" type="slidenum">
              <a:rPr lang="ar-SA"/>
              <a:pPr/>
              <a:t>23</a:t>
            </a:fld>
            <a:endParaRPr lang="en-US"/>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Rectangle 2"/>
          <p:cNvSpPr>
            <a:spLocks noGrp="1" noChangeArrowheads="1"/>
          </p:cNvSpPr>
          <p:nvPr>
            <p:ph type="title"/>
          </p:nvPr>
        </p:nvSpPr>
        <p:spPr>
          <a:xfrm>
            <a:off x="457200" y="274638"/>
            <a:ext cx="7467600" cy="939784"/>
          </a:xfrm>
        </p:spPr>
        <p:txBody>
          <a:bodyPr>
            <a:normAutofit/>
          </a:bodyPr>
          <a:lstStyle/>
          <a:p>
            <a:pPr algn="ctr"/>
            <a:r>
              <a:rPr lang="en-US" sz="3600" dirty="0">
                <a:solidFill>
                  <a:srgbClr val="FF0000"/>
                </a:solidFill>
                <a:cs typeface="B Nazanin" pitchFamily="2" charset="-78"/>
              </a:rPr>
              <a:t>OTHER INHALABLE SAMPLERS</a:t>
            </a:r>
          </a:p>
        </p:txBody>
      </p:sp>
      <p:sp>
        <p:nvSpPr>
          <p:cNvPr id="300035" name="Rectangle 3"/>
          <p:cNvSpPr>
            <a:spLocks noGrp="1" noChangeArrowheads="1"/>
          </p:cNvSpPr>
          <p:nvPr>
            <p:ph sz="quarter" idx="1"/>
          </p:nvPr>
        </p:nvSpPr>
        <p:spPr/>
        <p:txBody>
          <a:bodyPr/>
          <a:lstStyle/>
          <a:p>
            <a:pPr algn="l" rtl="0"/>
            <a:r>
              <a:rPr lang="en-US" dirty="0">
                <a:solidFill>
                  <a:srgbClr val="00B0F0"/>
                </a:solidFill>
              </a:rPr>
              <a:t>7-HOLE SAMPLING HEAD</a:t>
            </a:r>
          </a:p>
          <a:p>
            <a:pPr algn="l" rtl="0">
              <a:buFont typeface="Wingdings" pitchFamily="2" charset="2"/>
              <a:buNone/>
            </a:pPr>
            <a:r>
              <a:rPr lang="en-US" dirty="0">
                <a:solidFill>
                  <a:srgbClr val="FF6600"/>
                </a:solidFill>
              </a:rPr>
              <a:t>	</a:t>
            </a:r>
            <a:r>
              <a:rPr lang="en-US" dirty="0"/>
              <a:t>Traditional European method using a 25-mm filter and cassette with an end cap with 7 </a:t>
            </a:r>
            <a:r>
              <a:rPr lang="en-US" dirty="0" err="1"/>
              <a:t>equispaced</a:t>
            </a:r>
            <a:r>
              <a:rPr lang="en-US" dirty="0"/>
              <a:t> inlet holes with flows of 2.0 L/min.  </a:t>
            </a:r>
          </a:p>
          <a:p>
            <a:pPr algn="l" rtl="0"/>
            <a:endParaRPr lang="en-US" dirty="0"/>
          </a:p>
        </p:txBody>
      </p:sp>
      <p:sp>
        <p:nvSpPr>
          <p:cNvPr id="6" name="Slide Number Placeholder 5"/>
          <p:cNvSpPr>
            <a:spLocks noGrp="1"/>
          </p:cNvSpPr>
          <p:nvPr>
            <p:ph type="sldNum" sz="quarter" idx="4294967295"/>
          </p:nvPr>
        </p:nvSpPr>
        <p:spPr>
          <a:xfrm>
            <a:off x="8129016" y="5734050"/>
            <a:ext cx="609600" cy="521208"/>
          </a:xfrm>
          <a:prstGeom prst="rect">
            <a:avLst/>
          </a:prstGeom>
        </p:spPr>
        <p:txBody>
          <a:bodyPr/>
          <a:lstStyle/>
          <a:p>
            <a:fld id="{AC96686B-71A0-441B-BBF4-299E74F2D5AC}" type="slidenum">
              <a:rPr lang="ar-SA"/>
              <a:pPr/>
              <a:t>24</a:t>
            </a:fld>
            <a:endParaRPr lang="en-US"/>
          </a:p>
        </p:txBody>
      </p:sp>
      <p:pic>
        <p:nvPicPr>
          <p:cNvPr id="300036" name="Picture 4" descr="225-50"/>
          <p:cNvPicPr>
            <a:picLocks noGrp="1" noChangeAspect="1" noChangeArrowheads="1"/>
          </p:cNvPicPr>
          <p:nvPr>
            <p:ph type="clipArt" sz="half" idx="4294967295"/>
          </p:nvPr>
        </p:nvPicPr>
        <p:blipFill>
          <a:blip r:embed="rId2"/>
          <a:srcRect/>
          <a:stretch>
            <a:fillRect/>
          </a:stretch>
        </p:blipFill>
        <p:spPr>
          <a:xfrm>
            <a:off x="1643041" y="4000505"/>
            <a:ext cx="5541497" cy="2523056"/>
          </a:xfrm>
          <a:noFill/>
          <a:ln w="28575">
            <a:solidFill>
              <a:srgbClr val="FF0000"/>
            </a:solidFill>
          </a:ln>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6"/>
          <p:cNvSpPr>
            <a:spLocks noGrp="1"/>
          </p:cNvSpPr>
          <p:nvPr>
            <p:ph type="sldNum" sz="quarter" idx="12"/>
          </p:nvPr>
        </p:nvSpPr>
        <p:spPr/>
        <p:txBody>
          <a:bodyPr/>
          <a:lstStyle/>
          <a:p>
            <a:fld id="{536FE0A5-7C14-4B38-B073-86FAA59C1192}" type="slidenum">
              <a:rPr lang="ar-SA"/>
              <a:pPr/>
              <a:t>25</a:t>
            </a:fld>
            <a:endParaRPr lang="en-US"/>
          </a:p>
        </p:txBody>
      </p:sp>
      <p:sp>
        <p:nvSpPr>
          <p:cNvPr id="301058" name="Rectangle 2"/>
          <p:cNvSpPr>
            <a:spLocks noGrp="1" noChangeArrowheads="1"/>
          </p:cNvSpPr>
          <p:nvPr>
            <p:ph type="title"/>
          </p:nvPr>
        </p:nvSpPr>
        <p:spPr>
          <a:xfrm>
            <a:off x="457200" y="277813"/>
            <a:ext cx="8229600" cy="1008047"/>
          </a:xfrm>
        </p:spPr>
        <p:txBody>
          <a:bodyPr/>
          <a:lstStyle/>
          <a:p>
            <a:pPr algn="ctr"/>
            <a:r>
              <a:rPr lang="en-US" sz="3600" dirty="0">
                <a:solidFill>
                  <a:srgbClr val="FF0000"/>
                </a:solidFill>
              </a:rPr>
              <a:t>OTHER INHALABLE SAMPLERS</a:t>
            </a:r>
          </a:p>
        </p:txBody>
      </p:sp>
      <p:sp>
        <p:nvSpPr>
          <p:cNvPr id="301059" name="Rectangle 3"/>
          <p:cNvSpPr>
            <a:spLocks noGrp="1" noChangeArrowheads="1"/>
          </p:cNvSpPr>
          <p:nvPr>
            <p:ph type="body" sz="half" idx="1"/>
          </p:nvPr>
        </p:nvSpPr>
        <p:spPr>
          <a:xfrm>
            <a:off x="71438" y="1600200"/>
            <a:ext cx="4857752" cy="4530725"/>
          </a:xfrm>
        </p:spPr>
        <p:txBody>
          <a:bodyPr>
            <a:normAutofit/>
          </a:bodyPr>
          <a:lstStyle/>
          <a:p>
            <a:pPr algn="l" rtl="0">
              <a:lnSpc>
                <a:spcPct val="80000"/>
              </a:lnSpc>
            </a:pPr>
            <a:r>
              <a:rPr lang="en-US" dirty="0">
                <a:solidFill>
                  <a:srgbClr val="FF0000"/>
                </a:solidFill>
                <a:latin typeface="Calibri" pitchFamily="34" charset="0"/>
              </a:rPr>
              <a:t>Conical Inhalable Sampler (CIS) </a:t>
            </a:r>
          </a:p>
          <a:p>
            <a:pPr algn="l" rtl="0">
              <a:lnSpc>
                <a:spcPct val="80000"/>
              </a:lnSpc>
              <a:buFont typeface="Wingdings" pitchFamily="2" charset="2"/>
              <a:buNone/>
            </a:pPr>
            <a:r>
              <a:rPr lang="en-US" dirty="0">
                <a:latin typeface="Calibri" pitchFamily="34" charset="0"/>
              </a:rPr>
              <a:t>Also known as the GSP </a:t>
            </a:r>
            <a:r>
              <a:rPr lang="en-US" dirty="0" smtClean="0">
                <a:latin typeface="Calibri" pitchFamily="34" charset="0"/>
              </a:rPr>
              <a:t>Sampler.  This </a:t>
            </a:r>
            <a:r>
              <a:rPr lang="en-US" dirty="0">
                <a:latin typeface="Calibri" pitchFamily="34" charset="0"/>
              </a:rPr>
              <a:t>German </a:t>
            </a:r>
            <a:r>
              <a:rPr lang="en-US" dirty="0" smtClean="0">
                <a:latin typeface="Calibri" pitchFamily="34" charset="0"/>
              </a:rPr>
              <a:t>sampler aspirates particles </a:t>
            </a:r>
            <a:r>
              <a:rPr lang="en-US" dirty="0">
                <a:latin typeface="Calibri" pitchFamily="34" charset="0"/>
              </a:rPr>
              <a:t>through the </a:t>
            </a:r>
            <a:r>
              <a:rPr lang="en-US" dirty="0" smtClean="0">
                <a:latin typeface="Calibri" pitchFamily="34" charset="0"/>
              </a:rPr>
              <a:t>inlet at </a:t>
            </a:r>
            <a:r>
              <a:rPr lang="en-US" dirty="0">
                <a:latin typeface="Calibri" pitchFamily="34" charset="0"/>
              </a:rPr>
              <a:t>3.5 L/min onto </a:t>
            </a:r>
            <a:r>
              <a:rPr lang="en-US" dirty="0" smtClean="0">
                <a:latin typeface="Calibri" pitchFamily="34" charset="0"/>
              </a:rPr>
              <a:t>a 37-mm </a:t>
            </a:r>
            <a:r>
              <a:rPr lang="en-US" dirty="0">
                <a:latin typeface="Calibri" pitchFamily="34" charset="0"/>
              </a:rPr>
              <a:t>filter.   Optional </a:t>
            </a:r>
            <a:r>
              <a:rPr lang="en-US" dirty="0" smtClean="0">
                <a:latin typeface="Calibri" pitchFamily="34" charset="0"/>
              </a:rPr>
              <a:t>foam </a:t>
            </a:r>
            <a:r>
              <a:rPr lang="en-US" dirty="0">
                <a:latin typeface="Calibri" pitchFamily="34" charset="0"/>
              </a:rPr>
              <a:t>plugs </a:t>
            </a:r>
            <a:r>
              <a:rPr lang="en-US" dirty="0" smtClean="0">
                <a:latin typeface="Calibri" pitchFamily="34" charset="0"/>
              </a:rPr>
              <a:t>collect multiple </a:t>
            </a:r>
            <a:r>
              <a:rPr lang="en-US" dirty="0">
                <a:latin typeface="Calibri" pitchFamily="34" charset="0"/>
              </a:rPr>
              <a:t>size fractions.  </a:t>
            </a:r>
          </a:p>
          <a:p>
            <a:pPr algn="l" rtl="0">
              <a:lnSpc>
                <a:spcPct val="80000"/>
              </a:lnSpc>
            </a:pPr>
            <a:endParaRPr lang="en-US" dirty="0">
              <a:solidFill>
                <a:srgbClr val="FF0000"/>
              </a:solidFill>
              <a:latin typeface="Calibri" pitchFamily="34" charset="0"/>
            </a:endParaRPr>
          </a:p>
        </p:txBody>
      </p:sp>
      <p:pic>
        <p:nvPicPr>
          <p:cNvPr id="301060" name="Picture 4" descr="cisis"/>
          <p:cNvPicPr>
            <a:picLocks noChangeAspect="1" noChangeArrowheads="1"/>
          </p:cNvPicPr>
          <p:nvPr/>
        </p:nvPicPr>
        <p:blipFill>
          <a:blip r:embed="rId2">
            <a:lum contrast="8000"/>
          </a:blip>
          <a:srcRect/>
          <a:stretch>
            <a:fillRect/>
          </a:stretch>
        </p:blipFill>
        <p:spPr bwMode="auto">
          <a:xfrm>
            <a:off x="4944424" y="1714488"/>
            <a:ext cx="3555080" cy="3714776"/>
          </a:xfrm>
          <a:prstGeom prst="rect">
            <a:avLst/>
          </a:prstGeom>
          <a:noFill/>
          <a:ln w="28575">
            <a:solidFill>
              <a:srgbClr val="FF0000"/>
            </a:solidFill>
            <a:miter lim="800000"/>
            <a:headEnd/>
            <a:tailEnd/>
          </a:ln>
        </p:spPr>
      </p:pic>
      <p:sp>
        <p:nvSpPr>
          <p:cNvPr id="301061" name="Rectangle 5"/>
          <p:cNvSpPr>
            <a:spLocks noChangeArrowheads="1"/>
          </p:cNvSpPr>
          <p:nvPr/>
        </p:nvSpPr>
        <p:spPr bwMode="auto">
          <a:xfrm>
            <a:off x="5143504" y="5715016"/>
            <a:ext cx="3116262" cy="366712"/>
          </a:xfrm>
          <a:prstGeom prst="rect">
            <a:avLst/>
          </a:prstGeom>
          <a:solidFill>
            <a:srgbClr val="FF0000"/>
          </a:solidFill>
          <a:ln w="12700">
            <a:noFill/>
            <a:miter lim="800000"/>
            <a:headEnd type="none" w="sm" len="sm"/>
            <a:tailEnd type="none" w="sm" len="sm"/>
          </a:ln>
          <a:effectLst/>
        </p:spPr>
        <p:txBody>
          <a:bodyPr>
            <a:spAutoFit/>
          </a:bodyPr>
          <a:lstStyle/>
          <a:p>
            <a:pPr algn="ctr" rtl="0" eaLnBrk="0" hangingPunct="0">
              <a:spcBef>
                <a:spcPct val="50000"/>
              </a:spcBef>
            </a:pPr>
            <a:r>
              <a:rPr lang="en-US" dirty="0">
                <a:latin typeface="Arial" charset="0"/>
                <a:cs typeface="Arial" charset="0"/>
              </a:rPr>
              <a:t>CIS SAMPLER</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6"/>
          <p:cNvSpPr>
            <a:spLocks noGrp="1"/>
          </p:cNvSpPr>
          <p:nvPr>
            <p:ph type="sldNum" sz="quarter" idx="12"/>
          </p:nvPr>
        </p:nvSpPr>
        <p:spPr/>
        <p:txBody>
          <a:bodyPr/>
          <a:lstStyle/>
          <a:p>
            <a:fld id="{DA022E87-E510-4600-AC5B-239FD1078316}" type="slidenum">
              <a:rPr lang="ar-SA"/>
              <a:pPr/>
              <a:t>26</a:t>
            </a:fld>
            <a:endParaRPr lang="en-US"/>
          </a:p>
        </p:txBody>
      </p:sp>
      <p:sp>
        <p:nvSpPr>
          <p:cNvPr id="302082" name="Rectangle 2"/>
          <p:cNvSpPr>
            <a:spLocks noGrp="1" noChangeArrowheads="1"/>
          </p:cNvSpPr>
          <p:nvPr>
            <p:ph type="title"/>
          </p:nvPr>
        </p:nvSpPr>
        <p:spPr>
          <a:xfrm>
            <a:off x="457200" y="277813"/>
            <a:ext cx="8229600" cy="936609"/>
          </a:xfrm>
        </p:spPr>
        <p:txBody>
          <a:bodyPr/>
          <a:lstStyle/>
          <a:p>
            <a:pPr algn="ctr"/>
            <a:r>
              <a:rPr lang="en-US" sz="3600" dirty="0">
                <a:solidFill>
                  <a:srgbClr val="FF0000"/>
                </a:solidFill>
              </a:rPr>
              <a:t>OTHER INHALABLE SAMPLERS</a:t>
            </a:r>
          </a:p>
        </p:txBody>
      </p:sp>
      <p:sp>
        <p:nvSpPr>
          <p:cNvPr id="302083" name="Rectangle 3"/>
          <p:cNvSpPr>
            <a:spLocks noGrp="1" noChangeArrowheads="1"/>
          </p:cNvSpPr>
          <p:nvPr>
            <p:ph type="body" sz="half" idx="1"/>
          </p:nvPr>
        </p:nvSpPr>
        <p:spPr>
          <a:xfrm>
            <a:off x="285720" y="1643050"/>
            <a:ext cx="4330700" cy="4530725"/>
          </a:xfrm>
        </p:spPr>
        <p:txBody>
          <a:bodyPr/>
          <a:lstStyle/>
          <a:p>
            <a:pPr algn="l" rtl="0"/>
            <a:r>
              <a:rPr lang="en-US" sz="3600" dirty="0" err="1">
                <a:solidFill>
                  <a:srgbClr val="FF0000"/>
                </a:solidFill>
              </a:rPr>
              <a:t>Respicon</a:t>
            </a:r>
            <a:endParaRPr lang="en-US" sz="3600" dirty="0">
              <a:solidFill>
                <a:srgbClr val="FF0000"/>
              </a:solidFill>
            </a:endParaRPr>
          </a:p>
          <a:p>
            <a:pPr algn="l" rtl="0">
              <a:buFont typeface="Wingdings" pitchFamily="2" charset="2"/>
              <a:buNone/>
            </a:pPr>
            <a:r>
              <a:rPr lang="en-US" sz="2800" dirty="0"/>
              <a:t>Particles are aspirated </a:t>
            </a:r>
          </a:p>
          <a:p>
            <a:pPr algn="l" rtl="0">
              <a:buFont typeface="Wingdings" pitchFamily="2" charset="2"/>
              <a:buNone/>
            </a:pPr>
            <a:r>
              <a:rPr lang="en-US" sz="2800" dirty="0"/>
              <a:t>through the inlet at 3.1</a:t>
            </a:r>
          </a:p>
          <a:p>
            <a:pPr algn="l" rtl="0">
              <a:buFont typeface="Wingdings" pitchFamily="2" charset="2"/>
              <a:buNone/>
            </a:pPr>
            <a:r>
              <a:rPr lang="en-US" sz="2800" dirty="0"/>
              <a:t>L/min and then </a:t>
            </a:r>
            <a:r>
              <a:rPr lang="en-US" sz="2800" dirty="0" err="1" smtClean="0"/>
              <a:t>eparated</a:t>
            </a:r>
            <a:endParaRPr lang="en-US" sz="2800" dirty="0"/>
          </a:p>
          <a:p>
            <a:pPr algn="l" rtl="0">
              <a:buFont typeface="Wingdings" pitchFamily="2" charset="2"/>
              <a:buNone/>
            </a:pPr>
            <a:r>
              <a:rPr lang="en-US" sz="2800" dirty="0"/>
              <a:t>into the 3 fractions: </a:t>
            </a:r>
          </a:p>
          <a:p>
            <a:pPr algn="l" rtl="0">
              <a:buFont typeface="Wingdings" pitchFamily="2" charset="2"/>
              <a:buNone/>
            </a:pPr>
            <a:r>
              <a:rPr lang="en-US" sz="2800" dirty="0"/>
              <a:t>inhalable; thoracic;</a:t>
            </a:r>
          </a:p>
          <a:p>
            <a:pPr algn="l" rtl="0">
              <a:buFont typeface="Wingdings" pitchFamily="2" charset="2"/>
              <a:buNone/>
            </a:pPr>
            <a:r>
              <a:rPr lang="en-US" sz="2800" dirty="0" err="1"/>
              <a:t>respirable</a:t>
            </a:r>
            <a:r>
              <a:rPr lang="en-US" sz="2800" dirty="0"/>
              <a:t>.  </a:t>
            </a:r>
          </a:p>
          <a:p>
            <a:pPr algn="l" rtl="0"/>
            <a:endParaRPr lang="en-US" sz="2800" dirty="0"/>
          </a:p>
        </p:txBody>
      </p:sp>
      <p:pic>
        <p:nvPicPr>
          <p:cNvPr id="302084" name="Picture 4" descr="Respicon"/>
          <p:cNvPicPr>
            <a:picLocks noGrp="1" noChangeAspect="1" noChangeArrowheads="1"/>
          </p:cNvPicPr>
          <p:nvPr>
            <p:ph sz="half" idx="2"/>
          </p:nvPr>
        </p:nvPicPr>
        <p:blipFill>
          <a:blip r:embed="rId2"/>
          <a:srcRect/>
          <a:stretch>
            <a:fillRect/>
          </a:stretch>
        </p:blipFill>
        <p:spPr>
          <a:xfrm>
            <a:off x="4714876" y="1714488"/>
            <a:ext cx="3700462" cy="3881437"/>
          </a:xfrm>
          <a:noFill/>
          <a:ln w="28575">
            <a:solidFill>
              <a:srgbClr val="FF0000"/>
            </a:solidFill>
          </a:ln>
        </p:spPr>
      </p:pic>
      <p:sp>
        <p:nvSpPr>
          <p:cNvPr id="302085" name="Text Box 5"/>
          <p:cNvSpPr txBox="1">
            <a:spLocks noChangeArrowheads="1"/>
          </p:cNvSpPr>
          <p:nvPr/>
        </p:nvSpPr>
        <p:spPr bwMode="auto">
          <a:xfrm>
            <a:off x="5357818" y="5715016"/>
            <a:ext cx="2500330" cy="366713"/>
          </a:xfrm>
          <a:prstGeom prst="rect">
            <a:avLst/>
          </a:prstGeom>
          <a:solidFill>
            <a:srgbClr val="FF0000"/>
          </a:solidFill>
          <a:ln w="12700">
            <a:noFill/>
            <a:miter lim="800000"/>
            <a:headEnd type="none" w="sm" len="sm"/>
            <a:tailEnd type="none" w="sm" len="sm"/>
          </a:ln>
          <a:effectLst/>
        </p:spPr>
        <p:txBody>
          <a:bodyPr wrap="square">
            <a:spAutoFit/>
          </a:bodyPr>
          <a:lstStyle/>
          <a:p>
            <a:pPr algn="ctr" rtl="0" eaLnBrk="0" hangingPunct="0">
              <a:spcBef>
                <a:spcPct val="50000"/>
              </a:spcBef>
            </a:pPr>
            <a:r>
              <a:rPr lang="en-US" dirty="0">
                <a:latin typeface="Arial" charset="0"/>
                <a:cs typeface="Arial" charset="0"/>
              </a:rPr>
              <a:t>RESPICON™</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5C21A764-D419-495B-A4F2-A8BB0E79EEA9}" type="slidenum">
              <a:rPr lang="ar-SA"/>
              <a:pPr/>
              <a:t>27</a:t>
            </a:fld>
            <a:endParaRPr lang="en-US"/>
          </a:p>
        </p:txBody>
      </p:sp>
      <p:sp>
        <p:nvSpPr>
          <p:cNvPr id="303106" name="Rectangle 2"/>
          <p:cNvSpPr>
            <a:spLocks noGrp="1" noChangeArrowheads="1"/>
          </p:cNvSpPr>
          <p:nvPr>
            <p:ph type="title"/>
          </p:nvPr>
        </p:nvSpPr>
        <p:spPr>
          <a:xfrm>
            <a:off x="285720" y="214290"/>
            <a:ext cx="8229600" cy="936609"/>
          </a:xfrm>
        </p:spPr>
        <p:txBody>
          <a:bodyPr/>
          <a:lstStyle/>
          <a:p>
            <a:pPr algn="ctr"/>
            <a:r>
              <a:rPr lang="en-US" sz="3600" dirty="0">
                <a:solidFill>
                  <a:srgbClr val="FF0000"/>
                </a:solidFill>
              </a:rPr>
              <a:t>OTHER INHALABLE SAMPLERS</a:t>
            </a:r>
          </a:p>
        </p:txBody>
      </p:sp>
      <p:sp>
        <p:nvSpPr>
          <p:cNvPr id="303107" name="Rectangle 3"/>
          <p:cNvSpPr>
            <a:spLocks noGrp="1" noChangeArrowheads="1"/>
          </p:cNvSpPr>
          <p:nvPr>
            <p:ph type="body" sz="half" idx="1"/>
          </p:nvPr>
        </p:nvSpPr>
        <p:spPr>
          <a:xfrm>
            <a:off x="250825" y="1600200"/>
            <a:ext cx="4964117" cy="4530725"/>
          </a:xfrm>
        </p:spPr>
        <p:txBody>
          <a:bodyPr/>
          <a:lstStyle/>
          <a:p>
            <a:pPr algn="l" rtl="0">
              <a:lnSpc>
                <a:spcPct val="80000"/>
              </a:lnSpc>
            </a:pPr>
            <a:r>
              <a:rPr lang="en-US" dirty="0">
                <a:solidFill>
                  <a:srgbClr val="FF0000"/>
                </a:solidFill>
              </a:rPr>
              <a:t>CIP-10</a:t>
            </a:r>
          </a:p>
          <a:p>
            <a:pPr algn="l" rtl="0">
              <a:lnSpc>
                <a:spcPct val="80000"/>
              </a:lnSpc>
              <a:buFont typeface="Wingdings" pitchFamily="2" charset="2"/>
              <a:buNone/>
            </a:pPr>
            <a:r>
              <a:rPr lang="en-US" sz="2800" dirty="0"/>
              <a:t>A French sampler with 2 </a:t>
            </a:r>
          </a:p>
          <a:p>
            <a:pPr algn="l" rtl="0">
              <a:lnSpc>
                <a:spcPct val="80000"/>
              </a:lnSpc>
              <a:buFont typeface="Wingdings" pitchFamily="2" charset="2"/>
              <a:buNone/>
            </a:pPr>
            <a:r>
              <a:rPr lang="en-US" sz="2800" dirty="0"/>
              <a:t>key components:</a:t>
            </a:r>
          </a:p>
          <a:p>
            <a:pPr algn="l" rtl="0">
              <a:lnSpc>
                <a:spcPct val="80000"/>
              </a:lnSpc>
              <a:buFont typeface="Wingdings" pitchFamily="2" charset="2"/>
              <a:buNone/>
            </a:pPr>
            <a:r>
              <a:rPr lang="en-US" sz="2800" dirty="0"/>
              <a:t>-</a:t>
            </a:r>
            <a:r>
              <a:rPr lang="en-US" sz="2800" dirty="0" err="1"/>
              <a:t>Impactor</a:t>
            </a:r>
            <a:r>
              <a:rPr lang="en-US" sz="2800" dirty="0"/>
              <a:t>/foam </a:t>
            </a:r>
          </a:p>
          <a:p>
            <a:pPr algn="l" rtl="0">
              <a:lnSpc>
                <a:spcPct val="80000"/>
              </a:lnSpc>
              <a:buFont typeface="Wingdings" pitchFamily="2" charset="2"/>
              <a:buNone/>
            </a:pPr>
            <a:r>
              <a:rPr lang="en-US" sz="2800" dirty="0"/>
              <a:t>pre-separator to retain </a:t>
            </a:r>
          </a:p>
          <a:p>
            <a:pPr algn="l" rtl="0">
              <a:lnSpc>
                <a:spcPct val="80000"/>
              </a:lnSpc>
              <a:buFont typeface="Wingdings" pitchFamily="2" charset="2"/>
              <a:buNone/>
            </a:pPr>
            <a:r>
              <a:rPr lang="en-US" sz="2800" dirty="0"/>
              <a:t>large particles</a:t>
            </a:r>
          </a:p>
          <a:p>
            <a:pPr algn="l" rtl="0">
              <a:lnSpc>
                <a:spcPct val="80000"/>
              </a:lnSpc>
              <a:buFont typeface="Wingdings" pitchFamily="2" charset="2"/>
              <a:buNone/>
            </a:pPr>
            <a:r>
              <a:rPr lang="en-US" sz="2800" dirty="0"/>
              <a:t>-A rotating cup with a </a:t>
            </a:r>
          </a:p>
          <a:p>
            <a:pPr algn="l" rtl="0">
              <a:lnSpc>
                <a:spcPct val="80000"/>
              </a:lnSpc>
              <a:buFont typeface="Wingdings" pitchFamily="2" charset="2"/>
              <a:buNone/>
            </a:pPr>
            <a:r>
              <a:rPr lang="en-US" sz="2800" dirty="0"/>
              <a:t>PUF ring that collects the</a:t>
            </a:r>
          </a:p>
          <a:p>
            <a:pPr algn="l" rtl="0">
              <a:lnSpc>
                <a:spcPct val="80000"/>
              </a:lnSpc>
              <a:buFont typeface="Wingdings" pitchFamily="2" charset="2"/>
              <a:buNone/>
            </a:pPr>
            <a:r>
              <a:rPr lang="en-US" sz="2800" dirty="0"/>
              <a:t>sample for gravimetric </a:t>
            </a:r>
          </a:p>
          <a:p>
            <a:pPr algn="l" rtl="0">
              <a:lnSpc>
                <a:spcPct val="80000"/>
              </a:lnSpc>
              <a:buFont typeface="Wingdings" pitchFamily="2" charset="2"/>
              <a:buNone/>
            </a:pPr>
            <a:r>
              <a:rPr lang="en-US" sz="2800" dirty="0"/>
              <a:t>analysis</a:t>
            </a:r>
          </a:p>
        </p:txBody>
      </p:sp>
      <p:sp>
        <p:nvSpPr>
          <p:cNvPr id="303108" name="Rectangle 4"/>
          <p:cNvSpPr>
            <a:spLocks noGrp="1" noChangeArrowheads="1"/>
          </p:cNvSpPr>
          <p:nvPr>
            <p:ph type="body" sz="half" idx="4294967295"/>
          </p:nvPr>
        </p:nvSpPr>
        <p:spPr>
          <a:xfrm>
            <a:off x="4843463" y="2209800"/>
            <a:ext cx="3817937" cy="4114800"/>
          </a:xfrm>
        </p:spPr>
        <p:txBody>
          <a:bodyPr/>
          <a:lstStyle/>
          <a:p>
            <a:pPr>
              <a:lnSpc>
                <a:spcPct val="80000"/>
              </a:lnSpc>
              <a:buFont typeface="Wingdings" pitchFamily="2" charset="2"/>
              <a:buNone/>
            </a:pPr>
            <a:r>
              <a:rPr lang="en-US" sz="2800"/>
              <a:t>  </a:t>
            </a:r>
          </a:p>
        </p:txBody>
      </p:sp>
      <p:pic>
        <p:nvPicPr>
          <p:cNvPr id="303109" name="Picture 5" descr="cip-10_4"/>
          <p:cNvPicPr>
            <a:picLocks noChangeAspect="1" noChangeArrowheads="1"/>
          </p:cNvPicPr>
          <p:nvPr/>
        </p:nvPicPr>
        <p:blipFill>
          <a:blip r:embed="rId2">
            <a:lum bright="-8000" contrast="20000"/>
          </a:blip>
          <a:srcRect/>
          <a:stretch>
            <a:fillRect/>
          </a:stretch>
        </p:blipFill>
        <p:spPr bwMode="auto">
          <a:xfrm>
            <a:off x="5791200" y="1412875"/>
            <a:ext cx="2209800" cy="4608513"/>
          </a:xfrm>
          <a:prstGeom prst="rect">
            <a:avLst/>
          </a:prstGeom>
          <a:noFill/>
          <a:ln w="28575">
            <a:solidFill>
              <a:srgbClr val="FF0000"/>
            </a:solidFill>
            <a:miter lim="800000"/>
            <a:headEnd/>
            <a:tailEnd/>
          </a:ln>
        </p:spPr>
      </p:pic>
      <p:sp>
        <p:nvSpPr>
          <p:cNvPr id="303110" name="Text Box 6"/>
          <p:cNvSpPr txBox="1">
            <a:spLocks noChangeArrowheads="1"/>
          </p:cNvSpPr>
          <p:nvPr/>
        </p:nvSpPr>
        <p:spPr bwMode="auto">
          <a:xfrm>
            <a:off x="5648325" y="6059488"/>
            <a:ext cx="2444750" cy="366712"/>
          </a:xfrm>
          <a:prstGeom prst="rect">
            <a:avLst/>
          </a:prstGeom>
          <a:solidFill>
            <a:srgbClr val="FF0000"/>
          </a:solidFill>
          <a:ln w="12700">
            <a:noFill/>
            <a:miter lim="800000"/>
            <a:headEnd type="none" w="sm" len="sm"/>
            <a:tailEnd type="none" w="sm" len="sm"/>
          </a:ln>
          <a:effectLst/>
        </p:spPr>
        <p:txBody>
          <a:bodyPr>
            <a:spAutoFit/>
          </a:bodyPr>
          <a:lstStyle/>
          <a:p>
            <a:pPr algn="ctr" rtl="0" eaLnBrk="0" hangingPunct="0">
              <a:spcBef>
                <a:spcPct val="50000"/>
              </a:spcBef>
            </a:pPr>
            <a:r>
              <a:rPr lang="en-US">
                <a:latin typeface="Arial" charset="0"/>
                <a:cs typeface="Arial" charset="0"/>
              </a:rPr>
              <a:t>CIP-10 SAMPLER</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31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310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401DF29-C58A-456E-B0C0-CD9E224D1BD1}" type="slidenum">
              <a:rPr lang="ar-SA"/>
              <a:pPr/>
              <a:t>28</a:t>
            </a:fld>
            <a:endParaRPr lang="en-US"/>
          </a:p>
        </p:txBody>
      </p:sp>
      <p:sp>
        <p:nvSpPr>
          <p:cNvPr id="19458" name="Rectangle 2"/>
          <p:cNvSpPr>
            <a:spLocks noGrp="1" noChangeArrowheads="1"/>
          </p:cNvSpPr>
          <p:nvPr>
            <p:ph type="title" idx="4294967295"/>
          </p:nvPr>
        </p:nvSpPr>
        <p:spPr>
          <a:xfrm>
            <a:off x="0" y="277813"/>
            <a:ext cx="8229600" cy="561975"/>
          </a:xfrm>
        </p:spPr>
        <p:txBody>
          <a:bodyPr>
            <a:normAutofit fontScale="90000"/>
          </a:bodyPr>
          <a:lstStyle/>
          <a:p>
            <a:pPr algn="ctr"/>
            <a:r>
              <a:rPr lang="ar-SA" sz="4000" dirty="0">
                <a:solidFill>
                  <a:srgbClr val="FF0000"/>
                </a:solidFill>
                <a:cs typeface="B Nazanin" pitchFamily="2" charset="-78"/>
              </a:rPr>
              <a:t>جمع آوري ذرات به روش گريز از مركز</a:t>
            </a:r>
            <a:r>
              <a:rPr lang="en-US" sz="4000" dirty="0">
                <a:solidFill>
                  <a:srgbClr val="FF0000"/>
                </a:solidFill>
                <a:cs typeface="B Nazanin" pitchFamily="2" charset="-78"/>
              </a:rPr>
              <a:t> </a:t>
            </a:r>
          </a:p>
        </p:txBody>
      </p:sp>
      <p:sp>
        <p:nvSpPr>
          <p:cNvPr id="19459" name="Rectangle 3"/>
          <p:cNvSpPr>
            <a:spLocks noGrp="1" noChangeArrowheads="1"/>
          </p:cNvSpPr>
          <p:nvPr>
            <p:ph type="body" idx="4294967295"/>
          </p:nvPr>
        </p:nvSpPr>
        <p:spPr>
          <a:xfrm>
            <a:off x="71438" y="1141432"/>
            <a:ext cx="8643966" cy="5073650"/>
          </a:xfrm>
        </p:spPr>
        <p:txBody>
          <a:bodyPr/>
          <a:lstStyle/>
          <a:p>
            <a:pPr algn="r" rtl="1">
              <a:lnSpc>
                <a:spcPct val="90000"/>
              </a:lnSpc>
            </a:pPr>
            <a:r>
              <a:rPr lang="fa-IR" sz="2800" dirty="0">
                <a:cs typeface="B Nazanin" pitchFamily="2" charset="-78"/>
              </a:rPr>
              <a:t>وسايلي كه توسط مكانيسم گريز از مركز كار مي كنند ، سيكلون ناميده مي شوند (</a:t>
            </a:r>
            <a:r>
              <a:rPr lang="en-US" sz="2800" dirty="0" err="1">
                <a:cs typeface="B Nazanin" pitchFamily="2" charset="-78"/>
              </a:rPr>
              <a:t>Cyclon</a:t>
            </a:r>
            <a:r>
              <a:rPr lang="fa-IR" sz="2800" dirty="0">
                <a:cs typeface="B Nazanin" pitchFamily="2" charset="-78"/>
              </a:rPr>
              <a:t>)</a:t>
            </a:r>
            <a:endParaRPr lang="en-US" sz="2400" dirty="0">
              <a:cs typeface="B Nazanin" pitchFamily="2" charset="-78"/>
            </a:endParaRPr>
          </a:p>
          <a:p>
            <a:pPr algn="r" rtl="1">
              <a:lnSpc>
                <a:spcPct val="90000"/>
              </a:lnSpc>
            </a:pPr>
            <a:r>
              <a:rPr lang="ar-SA" sz="2400" dirty="0">
                <a:cs typeface="B Nazanin" pitchFamily="2" charset="-78"/>
              </a:rPr>
              <a:t>همانند رسوب دهنده هاي الكترواستاتيكي در بزرگ براي كنترل ذرات در صنايع و در مقياس كوچكتر براي نمونه برداري از ذرات بكار مي روند</a:t>
            </a:r>
            <a:r>
              <a:rPr lang="ar-SA" sz="2400" dirty="0" smtClean="0">
                <a:cs typeface="B Nazanin" pitchFamily="2" charset="-78"/>
              </a:rPr>
              <a:t>.</a:t>
            </a:r>
            <a:endParaRPr lang="en-US" sz="2400" dirty="0" smtClean="0">
              <a:cs typeface="B Nazanin" pitchFamily="2" charset="-78"/>
            </a:endParaRPr>
          </a:p>
          <a:p>
            <a:pPr algn="r" rtl="1">
              <a:lnSpc>
                <a:spcPct val="90000"/>
              </a:lnSpc>
              <a:buNone/>
            </a:pPr>
            <a:endParaRPr lang="fa-IR" sz="2400" dirty="0">
              <a:cs typeface="B Nazanin" pitchFamily="2" charset="-78"/>
            </a:endParaRPr>
          </a:p>
          <a:p>
            <a:pPr algn="r" rtl="1">
              <a:lnSpc>
                <a:spcPct val="90000"/>
              </a:lnSpc>
            </a:pPr>
            <a:r>
              <a:rPr lang="ar-SA" sz="2400" dirty="0">
                <a:solidFill>
                  <a:srgbClr val="00B0F0"/>
                </a:solidFill>
                <a:cs typeface="B Nazanin" pitchFamily="2" charset="-78"/>
              </a:rPr>
              <a:t>عملكرد وشكل:</a:t>
            </a:r>
            <a:endParaRPr lang="fa-IR" sz="2400" dirty="0">
              <a:solidFill>
                <a:srgbClr val="00B0F0"/>
              </a:solidFill>
              <a:cs typeface="B Nazanin" pitchFamily="2" charset="-78"/>
            </a:endParaRPr>
          </a:p>
          <a:p>
            <a:pPr algn="r" rtl="1">
              <a:lnSpc>
                <a:spcPct val="90000"/>
              </a:lnSpc>
            </a:pPr>
            <a:r>
              <a:rPr lang="ar-SA" sz="2400" dirty="0" smtClean="0">
                <a:cs typeface="B Nazanin" pitchFamily="2" charset="-78"/>
              </a:rPr>
              <a:t>در </a:t>
            </a:r>
            <a:r>
              <a:rPr lang="ar-SA" sz="2400" dirty="0">
                <a:cs typeface="B Nazanin" pitchFamily="2" charset="-78"/>
              </a:rPr>
              <a:t>سيكلون ذرات قابل استنشاق از ذرات غير قابل استنشاق جدا مي شوند</a:t>
            </a:r>
            <a:endParaRPr lang="fa-IR" sz="2400" dirty="0">
              <a:cs typeface="B Nazanin" pitchFamily="2" charset="-78"/>
            </a:endParaRPr>
          </a:p>
          <a:p>
            <a:pPr algn="r" rtl="1">
              <a:lnSpc>
                <a:spcPct val="90000"/>
              </a:lnSpc>
            </a:pPr>
            <a:r>
              <a:rPr lang="ar-SA" sz="2400" dirty="0">
                <a:cs typeface="B Nazanin" pitchFamily="2" charset="-78"/>
              </a:rPr>
              <a:t>ذرات غير قابل استنشاق در قسمت پائين سيكلون جمع آوري شده و ذرات قابل استنشاق</a:t>
            </a:r>
            <a:r>
              <a:rPr lang="fa-IR" sz="2400" dirty="0">
                <a:cs typeface="B Nazanin" pitchFamily="2" charset="-78"/>
              </a:rPr>
              <a:t>  </a:t>
            </a:r>
            <a:r>
              <a:rPr lang="ar-SA" sz="2400" dirty="0">
                <a:cs typeface="B Nazanin" pitchFamily="2" charset="-78"/>
              </a:rPr>
              <a:t>در خروجي آن بر روي فيلتر جمع آوري مي شوند.</a:t>
            </a:r>
            <a:endParaRPr lang="fa-IR" sz="2400" dirty="0">
              <a:cs typeface="B Nazanin" pitchFamily="2" charset="-78"/>
            </a:endParaRPr>
          </a:p>
          <a:p>
            <a:pPr algn="r" rtl="1">
              <a:lnSpc>
                <a:spcPct val="90000"/>
              </a:lnSpc>
            </a:pPr>
            <a:r>
              <a:rPr lang="ar-SA" sz="2400" dirty="0">
                <a:cs typeface="B Nazanin" pitchFamily="2" charset="-78"/>
              </a:rPr>
              <a:t>سيكلون جزء وسايل نمونه بردار با سايز انتخابي </a:t>
            </a:r>
            <a:r>
              <a:rPr lang="fa-IR" dirty="0" smtClean="0">
                <a:cs typeface="B Nazanin" pitchFamily="2" charset="-78"/>
              </a:rPr>
              <a:t>است</a:t>
            </a:r>
            <a:r>
              <a:rPr lang="en-US" sz="2400" dirty="0" smtClean="0">
                <a:cs typeface="B Nazanin" pitchFamily="2" charset="-78"/>
              </a:rPr>
              <a:t>Size </a:t>
            </a:r>
            <a:r>
              <a:rPr lang="en-US" sz="2400" dirty="0">
                <a:cs typeface="B Nazanin" pitchFamily="2" charset="-78"/>
              </a:rPr>
              <a:t>Selective </a:t>
            </a:r>
            <a:r>
              <a:rPr lang="en-US" sz="2400" dirty="0" smtClean="0">
                <a:cs typeface="B Nazanin" pitchFamily="2" charset="-78"/>
              </a:rPr>
              <a:t>Sampler </a:t>
            </a:r>
            <a:endParaRPr lang="en-US" sz="2400" dirty="0">
              <a:cs typeface="B Nazanin" pitchFamily="2" charset="-78"/>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8129016" y="5734050"/>
            <a:ext cx="609600" cy="521208"/>
          </a:xfrm>
          <a:prstGeom prst="rect">
            <a:avLst/>
          </a:prstGeom>
        </p:spPr>
        <p:txBody>
          <a:bodyPr/>
          <a:lstStyle/>
          <a:p>
            <a:fld id="{7AC63C04-C2F3-4BCA-81C5-9CEF182968CC}" type="slidenum">
              <a:rPr lang="ar-SA" smtClean="0"/>
              <a:pPr/>
              <a:t>29</a:t>
            </a:fld>
            <a:endParaRPr lang="en-US"/>
          </a:p>
        </p:txBody>
      </p:sp>
      <p:pic>
        <p:nvPicPr>
          <p:cNvPr id="5" name="Picture 2"/>
          <p:cNvPicPr>
            <a:picLocks noGrp="1" noChangeAspect="1" noChangeArrowheads="1"/>
          </p:cNvPicPr>
          <p:nvPr>
            <p:ph sz="quarter" idx="1"/>
          </p:nvPr>
        </p:nvPicPr>
        <p:blipFill>
          <a:blip r:embed="rId2"/>
          <a:srcRect/>
          <a:stretch>
            <a:fillRect/>
          </a:stretch>
        </p:blipFill>
        <p:spPr bwMode="auto">
          <a:xfrm>
            <a:off x="2477092" y="346652"/>
            <a:ext cx="4309486" cy="6127174"/>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ar-SA"/>
              <a:t>محل نمونه‌‌برداري</a:t>
            </a:r>
            <a:r>
              <a:rPr lang="en-US"/>
              <a:t> </a:t>
            </a:r>
          </a:p>
        </p:txBody>
      </p:sp>
      <p:sp>
        <p:nvSpPr>
          <p:cNvPr id="4099" name="Rectangle 3"/>
          <p:cNvSpPr>
            <a:spLocks noGrp="1" noChangeArrowheads="1"/>
          </p:cNvSpPr>
          <p:nvPr>
            <p:ph idx="1"/>
          </p:nvPr>
        </p:nvSpPr>
        <p:spPr/>
        <p:txBody>
          <a:bodyPr>
            <a:normAutofit fontScale="92500" lnSpcReduction="10000"/>
          </a:bodyPr>
          <a:lstStyle/>
          <a:p>
            <a:r>
              <a:rPr lang="ar-SA"/>
              <a:t>1) منطقه تنفسي كارگر: نمونه‌‌برداري از منطقه تنفسي پراهميت‌‌ترين روش نمونه‌‌برداري بوده چون آلاينده  نمونه‌‌برداري شده در مجاورت منطقه تنفسي كارگر است.</a:t>
            </a:r>
          </a:p>
          <a:p>
            <a:r>
              <a:rPr lang="ar-SA"/>
              <a:t>2) نزديكترين نقطه به منبع توليد آلودگي: اين نمونه‌‌برداري جهت تعيين مقدار انتشار آلاينده درهواي محيط كار و همچنين جهت بررسي كيفيت دستگاه هاي كنترل آلودگي در داخل كارخانه مورد استفاده  مي‌‌باشد.</a:t>
            </a:r>
          </a:p>
          <a:p>
            <a:r>
              <a:rPr lang="ar-SA"/>
              <a:t>3) نمونه‌‌برداري از هواي عمومي كارگاه</a:t>
            </a:r>
            <a:endParaRPr 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fld id="{3C8D043D-4012-430B-AE64-DDAE761DAF59}" type="slidenum">
              <a:rPr lang="ar-SA"/>
              <a:pPr/>
              <a:t>30</a:t>
            </a:fld>
            <a:endParaRPr lang="en-US"/>
          </a:p>
        </p:txBody>
      </p:sp>
      <p:pic>
        <p:nvPicPr>
          <p:cNvPr id="215042" name="Picture 2" descr="225-01-01 Cyclone-cassette assembly in filer cassette holder 225-1"/>
          <p:cNvPicPr>
            <a:picLocks noGrp="1" noChangeAspect="1" noChangeArrowheads="1"/>
          </p:cNvPicPr>
          <p:nvPr>
            <p:ph sz="half" idx="4294967295"/>
          </p:nvPr>
        </p:nvPicPr>
        <p:blipFill>
          <a:blip r:embed="rId2"/>
          <a:srcRect/>
          <a:stretch>
            <a:fillRect/>
          </a:stretch>
        </p:blipFill>
        <p:spPr>
          <a:xfrm>
            <a:off x="5000628" y="2313404"/>
            <a:ext cx="3071834" cy="4044554"/>
          </a:xfrm>
          <a:noFill/>
        </p:spPr>
      </p:pic>
      <p:sp>
        <p:nvSpPr>
          <p:cNvPr id="637956" name="Rectangle 4"/>
          <p:cNvSpPr>
            <a:spLocks noChangeArrowheads="1"/>
          </p:cNvSpPr>
          <p:nvPr/>
        </p:nvSpPr>
        <p:spPr bwMode="auto">
          <a:xfrm>
            <a:off x="457200" y="1219200"/>
            <a:ext cx="8229600" cy="838200"/>
          </a:xfrm>
          <a:prstGeom prst="rect">
            <a:avLst/>
          </a:prstGeom>
          <a:noFill/>
          <a:ln w="9525">
            <a:noFill/>
            <a:miter lim="800000"/>
            <a:headEnd/>
            <a:tailEnd/>
          </a:ln>
          <a:effectLst/>
        </p:spPr>
        <p:txBody>
          <a:bodyPr lIns="90488" tIns="44450" rIns="90488" bIns="44450" anchor="ctr"/>
          <a:lstStyle/>
          <a:p>
            <a:pPr algn="ctr">
              <a:defRPr/>
            </a:pPr>
            <a:r>
              <a:rPr lang="en-US" sz="3700" b="1">
                <a:effectLst>
                  <a:outerShdw blurRad="38100" dist="38100" dir="2700000" algn="tl">
                    <a:srgbClr val="000000"/>
                  </a:outerShdw>
                </a:effectLst>
              </a:rPr>
              <a:t/>
            </a:r>
            <a:br>
              <a:rPr lang="en-US" sz="3700" b="1">
                <a:effectLst>
                  <a:outerShdw blurRad="38100" dist="38100" dir="2700000" algn="tl">
                    <a:srgbClr val="000000"/>
                  </a:outerShdw>
                </a:effectLst>
              </a:rPr>
            </a:br>
            <a:endParaRPr lang="en-US" sz="3300" i="1">
              <a:effectLst>
                <a:outerShdw blurRad="38100" dist="38100" dir="2700000" algn="tl">
                  <a:srgbClr val="000000"/>
                </a:outerShdw>
              </a:effectLst>
            </a:endParaRPr>
          </a:p>
        </p:txBody>
      </p:sp>
      <p:pic>
        <p:nvPicPr>
          <p:cNvPr id="215044" name="Picture 12"/>
          <p:cNvPicPr>
            <a:picLocks noChangeArrowheads="1"/>
          </p:cNvPicPr>
          <p:nvPr/>
        </p:nvPicPr>
        <p:blipFill>
          <a:blip r:embed="rId3"/>
          <a:srcRect/>
          <a:stretch>
            <a:fillRect/>
          </a:stretch>
        </p:blipFill>
        <p:spPr bwMode="auto">
          <a:xfrm>
            <a:off x="142844" y="1500174"/>
            <a:ext cx="4800600" cy="5257800"/>
          </a:xfrm>
          <a:prstGeom prst="rect">
            <a:avLst/>
          </a:prstGeom>
          <a:noFill/>
          <a:ln w="9525">
            <a:noFill/>
            <a:miter lim="800000"/>
            <a:headEnd/>
            <a:tailEnd/>
          </a:ln>
        </p:spPr>
      </p:pic>
      <p:sp>
        <p:nvSpPr>
          <p:cNvPr id="215045" name="Line 14"/>
          <p:cNvSpPr>
            <a:spLocks noChangeShapeType="1"/>
          </p:cNvSpPr>
          <p:nvPr/>
        </p:nvSpPr>
        <p:spPr bwMode="auto">
          <a:xfrm>
            <a:off x="3441692" y="3651252"/>
            <a:ext cx="2357454" cy="428628"/>
          </a:xfrm>
          <a:prstGeom prst="line">
            <a:avLst/>
          </a:prstGeom>
          <a:noFill/>
          <a:ln w="53975">
            <a:solidFill>
              <a:srgbClr val="FF0000"/>
            </a:solidFill>
            <a:round/>
            <a:headEnd/>
            <a:tailEnd type="triangle" w="med" len="med"/>
          </a:ln>
        </p:spPr>
        <p:txBody>
          <a:bodyPr/>
          <a:lstStyle/>
          <a:p>
            <a:endParaRPr lang="fa-IR"/>
          </a:p>
        </p:txBody>
      </p:sp>
      <p:sp>
        <p:nvSpPr>
          <p:cNvPr id="215046" name="Rectangle 15"/>
          <p:cNvSpPr>
            <a:spLocks noChangeArrowheads="1"/>
          </p:cNvSpPr>
          <p:nvPr/>
        </p:nvSpPr>
        <p:spPr bwMode="auto">
          <a:xfrm>
            <a:off x="838200" y="304800"/>
            <a:ext cx="7696200" cy="914400"/>
          </a:xfrm>
          <a:prstGeom prst="rect">
            <a:avLst/>
          </a:prstGeom>
          <a:noFill/>
          <a:ln w="9525">
            <a:noFill/>
            <a:miter lim="800000"/>
            <a:headEnd/>
            <a:tailEnd/>
          </a:ln>
        </p:spPr>
        <p:txBody>
          <a:bodyPr wrap="none" anchor="ctr"/>
          <a:lstStyle/>
          <a:p>
            <a:pPr algn="ctr"/>
            <a:r>
              <a:rPr lang="fa-IR" sz="3200" dirty="0">
                <a:solidFill>
                  <a:srgbClr val="FF0000"/>
                </a:solidFill>
                <a:cs typeface="B Nazanin" pitchFamily="2" charset="-78"/>
              </a:rPr>
              <a:t>نمونه برداری از ذرات قابل استنشاق با استفاده از سیکلون</a:t>
            </a:r>
            <a:endParaRPr lang="en-US" sz="3200" dirty="0">
              <a:solidFill>
                <a:srgbClr val="FF0000"/>
              </a:solidFill>
              <a:cs typeface="B Nazanin" pitchFamily="2" charset="-78"/>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00034" y="0"/>
            <a:ext cx="7467600" cy="796908"/>
          </a:xfrm>
        </p:spPr>
        <p:txBody>
          <a:bodyPr/>
          <a:lstStyle/>
          <a:p>
            <a:pPr algn="ctr"/>
            <a:r>
              <a:rPr lang="fa-IR" altLang="zh-TW" sz="3200" dirty="0" smtClean="0">
                <a:solidFill>
                  <a:srgbClr val="FF0000"/>
                </a:solidFill>
                <a:cs typeface="B Nazanin" pitchFamily="2" charset="-78"/>
              </a:rPr>
              <a:t>سیکلون آلومینیومی</a:t>
            </a:r>
            <a:endParaRPr lang="en-US" dirty="0"/>
          </a:p>
        </p:txBody>
      </p:sp>
      <p:sp>
        <p:nvSpPr>
          <p:cNvPr id="3" name="Slide Number Placeholder 3"/>
          <p:cNvSpPr>
            <a:spLocks noGrp="1"/>
          </p:cNvSpPr>
          <p:nvPr>
            <p:ph type="sldNum" sz="quarter" idx="4294967295"/>
          </p:nvPr>
        </p:nvSpPr>
        <p:spPr>
          <a:xfrm>
            <a:off x="8129016" y="5734050"/>
            <a:ext cx="609600" cy="521208"/>
          </a:xfrm>
          <a:prstGeom prst="rect">
            <a:avLst/>
          </a:prstGeom>
        </p:spPr>
        <p:txBody>
          <a:bodyPr/>
          <a:lstStyle/>
          <a:p>
            <a:fld id="{B112AC0A-1FB2-437A-8E67-3B181A4E36B1}" type="slidenum">
              <a:rPr lang="ar-SA"/>
              <a:pPr/>
              <a:t>31</a:t>
            </a:fld>
            <a:endParaRPr lang="en-US"/>
          </a:p>
        </p:txBody>
      </p:sp>
      <p:sp>
        <p:nvSpPr>
          <p:cNvPr id="6" name="Rectangle 4"/>
          <p:cNvSpPr>
            <a:spLocks noGrp="1" noChangeArrowheads="1"/>
          </p:cNvSpPr>
          <p:nvPr>
            <p:ph sz="quarter" idx="1"/>
          </p:nvPr>
        </p:nvSpPr>
        <p:spPr bwMode="auto">
          <a:xfrm>
            <a:off x="214282" y="1285860"/>
            <a:ext cx="8001056" cy="1031051"/>
          </a:xfrm>
          <a:prstGeom prst="rect">
            <a:avLst/>
          </a:prstGeom>
          <a:noFill/>
          <a:ln w="9525">
            <a:noFill/>
            <a:miter lim="800000"/>
            <a:headEnd/>
            <a:tailEnd/>
          </a:ln>
        </p:spPr>
        <p:txBody>
          <a:bodyPr wrap="square" anchor="ctr">
            <a:spAutoFit/>
          </a:bodyPr>
          <a:lstStyle/>
          <a:p>
            <a:pPr algn="just" rtl="1"/>
            <a:endParaRPr lang="fa-IR" altLang="zh-TW" sz="2800" dirty="0" smtClean="0">
              <a:ea typeface="PMingLiU" pitchFamily="18" charset="-120"/>
              <a:cs typeface="B Nazanin" pitchFamily="2" charset="-78"/>
            </a:endParaRPr>
          </a:p>
          <a:p>
            <a:pPr algn="just" rtl="1"/>
            <a:endParaRPr lang="en-US" altLang="zh-TW" sz="2800" dirty="0">
              <a:ea typeface="PMingLiU" pitchFamily="18" charset="-120"/>
              <a:cs typeface="B Nazanin" pitchFamily="2" charset="-78"/>
            </a:endParaRPr>
          </a:p>
        </p:txBody>
      </p:sp>
      <p:sp>
        <p:nvSpPr>
          <p:cNvPr id="8" name="Rectangle 4"/>
          <p:cNvSpPr>
            <a:spLocks noChangeArrowheads="1"/>
          </p:cNvSpPr>
          <p:nvPr/>
        </p:nvSpPr>
        <p:spPr bwMode="auto">
          <a:xfrm>
            <a:off x="304800" y="1094979"/>
            <a:ext cx="8458200" cy="5262979"/>
          </a:xfrm>
          <a:prstGeom prst="rect">
            <a:avLst/>
          </a:prstGeom>
          <a:noFill/>
          <a:ln w="9525">
            <a:noFill/>
            <a:miter lim="800000"/>
            <a:headEnd/>
            <a:tailEnd/>
          </a:ln>
        </p:spPr>
        <p:txBody>
          <a:bodyPr anchor="ctr">
            <a:spAutoFit/>
          </a:bodyPr>
          <a:lstStyle/>
          <a:p>
            <a:pPr algn="just">
              <a:buClr>
                <a:schemeClr val="accent1"/>
              </a:buClr>
              <a:buFont typeface="Courier New" pitchFamily="49" charset="0"/>
              <a:buChar char="o"/>
            </a:pPr>
            <a:r>
              <a:rPr lang="fa-IR" altLang="zh-TW" sz="2800" dirty="0" smtClean="0">
                <a:cs typeface="B Nazanin" pitchFamily="2" charset="-78"/>
              </a:rPr>
              <a:t>نمونه </a:t>
            </a:r>
            <a:r>
              <a:rPr lang="fa-IR" altLang="zh-TW" sz="2800" dirty="0">
                <a:cs typeface="B Nazanin" pitchFamily="2" charset="-78"/>
              </a:rPr>
              <a:t>بردار سبک ذرات قابل استنشاق که به همراه فیلتر کاسکد سه بخشی مورد استفاده قرار می گیرد. جنس فیلتر، پورسایز و پد پشتیبان فیلتر براساس روش نمونه برداری مشخص می گردد. ذرات قابل استنشاق برای آنالیز بر روی فیلتر جمع آوری می شوند، درصورتیکه ذرات درشت تر در انتهای سیکلون جمع آوری می شوند. این سیکلون ها در دو سایز </a:t>
            </a:r>
            <a:r>
              <a:rPr lang="en-US" altLang="zh-TW" sz="2800" dirty="0">
                <a:ea typeface="PMingLiU" pitchFamily="18" charset="-120"/>
                <a:cs typeface="B Nazanin" pitchFamily="2" charset="-78"/>
              </a:rPr>
              <a:t>mm</a:t>
            </a:r>
            <a:r>
              <a:rPr lang="fa-IR" altLang="zh-TW" sz="2800" dirty="0">
                <a:cs typeface="B Nazanin" pitchFamily="2" charset="-78"/>
              </a:rPr>
              <a:t>25 و </a:t>
            </a:r>
            <a:r>
              <a:rPr lang="en-US" altLang="zh-TW" sz="2800" dirty="0">
                <a:ea typeface="PMingLiU" pitchFamily="18" charset="-120"/>
                <a:cs typeface="B Nazanin" pitchFamily="2" charset="-78"/>
              </a:rPr>
              <a:t>mm</a:t>
            </a:r>
            <a:r>
              <a:rPr lang="fa-IR" altLang="zh-TW" sz="2800" dirty="0">
                <a:cs typeface="B Nazanin" pitchFamily="2" charset="-78"/>
              </a:rPr>
              <a:t>37 ساخته شده اند. ساختار آلومینیومی آن اثرات الکترواستاتیکی روی ذرات را از بین می برد.</a:t>
            </a:r>
            <a:endParaRPr lang="en-US" altLang="zh-TW" sz="2800" dirty="0">
              <a:ea typeface="PMingLiU" pitchFamily="18" charset="-120"/>
              <a:cs typeface="B Nazanin" pitchFamily="2" charset="-78"/>
            </a:endParaRPr>
          </a:p>
          <a:p>
            <a:pPr algn="just">
              <a:buClr>
                <a:schemeClr val="accent1"/>
              </a:buClr>
              <a:buFont typeface="Courier New" pitchFamily="49" charset="0"/>
              <a:buChar char="o"/>
            </a:pPr>
            <a:r>
              <a:rPr lang="fa-IR" altLang="zh-TW" sz="2800" dirty="0">
                <a:cs typeface="B Nazanin" pitchFamily="2" charset="-78"/>
              </a:rPr>
              <a:t>در سه فلوی نمونه برداری قابل استفاده است که هرکدام دارای راندمان خاصی هستند بدین صورت که:</a:t>
            </a:r>
            <a:endParaRPr lang="en-US" altLang="zh-TW" sz="2800" dirty="0">
              <a:ea typeface="PMingLiU" pitchFamily="18" charset="-120"/>
              <a:cs typeface="B Nazanin" pitchFamily="2" charset="-78"/>
            </a:endParaRPr>
          </a:p>
          <a:p>
            <a:pPr algn="just" rtl="0">
              <a:buClr>
                <a:schemeClr val="accent1"/>
              </a:buClr>
            </a:pPr>
            <a:r>
              <a:rPr lang="en-US" altLang="zh-TW" sz="2800" dirty="0">
                <a:ea typeface="PMingLiU" pitchFamily="18" charset="-120"/>
                <a:cs typeface="B Nazanin" pitchFamily="2" charset="-78"/>
              </a:rPr>
              <a:t>F= 2.5 lit/min → D</a:t>
            </a:r>
            <a:r>
              <a:rPr lang="en-US" altLang="zh-TW" sz="2800" baseline="-25000" dirty="0">
                <a:ea typeface="PMingLiU" pitchFamily="18" charset="-120"/>
                <a:cs typeface="B Nazanin" pitchFamily="2" charset="-78"/>
              </a:rPr>
              <a:t>50</a:t>
            </a:r>
            <a:r>
              <a:rPr lang="en-US" altLang="zh-TW" sz="2800" dirty="0">
                <a:ea typeface="PMingLiU" pitchFamily="18" charset="-120"/>
                <a:cs typeface="B Nazanin" pitchFamily="2" charset="-78"/>
              </a:rPr>
              <a:t>= 4</a:t>
            </a:r>
            <a:r>
              <a:rPr lang="en-US" altLang="zh-TW" sz="2800" dirty="0">
                <a:latin typeface="Arial" charset="0"/>
                <a:ea typeface="PMingLiU" pitchFamily="18" charset="-120"/>
                <a:cs typeface="B Nazanin" pitchFamily="2" charset="-78"/>
              </a:rPr>
              <a:t>µ</a:t>
            </a:r>
            <a:r>
              <a:rPr lang="en-US" altLang="zh-TW" sz="2800" dirty="0">
                <a:ea typeface="PMingLiU" pitchFamily="18" charset="-120"/>
                <a:cs typeface="B Nazanin" pitchFamily="2" charset="-78"/>
              </a:rPr>
              <a:t>m</a:t>
            </a:r>
          </a:p>
          <a:p>
            <a:pPr algn="just" rtl="0">
              <a:buClr>
                <a:schemeClr val="accent1"/>
              </a:buClr>
            </a:pPr>
            <a:r>
              <a:rPr lang="en-US" altLang="zh-TW" sz="2800" dirty="0">
                <a:ea typeface="PMingLiU" pitchFamily="18" charset="-120"/>
                <a:cs typeface="B Nazanin" pitchFamily="2" charset="-78"/>
              </a:rPr>
              <a:t>F= 1.9 lit/min → D</a:t>
            </a:r>
            <a:r>
              <a:rPr lang="en-US" altLang="zh-TW" sz="2800" baseline="-25000" dirty="0">
                <a:ea typeface="PMingLiU" pitchFamily="18" charset="-120"/>
                <a:cs typeface="B Nazanin" pitchFamily="2" charset="-78"/>
              </a:rPr>
              <a:t>50</a:t>
            </a:r>
            <a:r>
              <a:rPr lang="en-US" altLang="zh-TW" sz="2800" dirty="0">
                <a:ea typeface="PMingLiU" pitchFamily="18" charset="-120"/>
                <a:cs typeface="B Nazanin" pitchFamily="2" charset="-78"/>
              </a:rPr>
              <a:t>= 5 </a:t>
            </a:r>
            <a:r>
              <a:rPr lang="en-US" altLang="zh-TW" sz="2800" dirty="0">
                <a:latin typeface="Arial" charset="0"/>
                <a:ea typeface="PMingLiU" pitchFamily="18" charset="-120"/>
                <a:cs typeface="B Nazanin" pitchFamily="2" charset="-78"/>
              </a:rPr>
              <a:t>µ</a:t>
            </a:r>
            <a:r>
              <a:rPr lang="en-US" altLang="zh-TW" sz="2800" dirty="0">
                <a:ea typeface="PMingLiU" pitchFamily="18" charset="-120"/>
                <a:cs typeface="B Nazanin" pitchFamily="2" charset="-78"/>
              </a:rPr>
              <a:t>m</a:t>
            </a:r>
          </a:p>
          <a:p>
            <a:pPr algn="just" rtl="0">
              <a:buClr>
                <a:schemeClr val="accent1"/>
              </a:buClr>
            </a:pPr>
            <a:r>
              <a:rPr lang="en-US" altLang="zh-TW" sz="2800" dirty="0">
                <a:ea typeface="PMingLiU" pitchFamily="18" charset="-120"/>
                <a:cs typeface="B Nazanin" pitchFamily="2" charset="-78"/>
              </a:rPr>
              <a:t>F= 2.8lit/min → D</a:t>
            </a:r>
            <a:r>
              <a:rPr lang="en-US" altLang="zh-TW" sz="2800" baseline="-25000" dirty="0">
                <a:ea typeface="PMingLiU" pitchFamily="18" charset="-120"/>
                <a:cs typeface="B Nazanin" pitchFamily="2" charset="-78"/>
              </a:rPr>
              <a:t>50</a:t>
            </a:r>
            <a:r>
              <a:rPr lang="en-US" altLang="zh-TW" sz="2800" dirty="0">
                <a:ea typeface="PMingLiU" pitchFamily="18" charset="-120"/>
                <a:cs typeface="B Nazanin" pitchFamily="2" charset="-78"/>
              </a:rPr>
              <a:t>= 3.5 </a:t>
            </a:r>
            <a:r>
              <a:rPr lang="en-US" altLang="zh-TW" sz="2800" dirty="0">
                <a:latin typeface="Arial" charset="0"/>
                <a:ea typeface="PMingLiU" pitchFamily="18" charset="-120"/>
                <a:cs typeface="B Nazanin" pitchFamily="2" charset="-78"/>
              </a:rPr>
              <a:t>µ</a:t>
            </a:r>
            <a:r>
              <a:rPr lang="en-US" altLang="zh-TW" sz="2800" dirty="0">
                <a:ea typeface="PMingLiU" pitchFamily="18" charset="-120"/>
                <a:cs typeface="B Nazanin" pitchFamily="2" charset="-78"/>
              </a:rPr>
              <a:t>m</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3"/>
          <p:cNvSpPr>
            <a:spLocks noGrp="1"/>
          </p:cNvSpPr>
          <p:nvPr>
            <p:ph type="sldNum" sz="quarter" idx="12"/>
          </p:nvPr>
        </p:nvSpPr>
        <p:spPr/>
        <p:txBody>
          <a:bodyPr/>
          <a:lstStyle/>
          <a:p>
            <a:fld id="{05DA30E9-78D8-4F1B-BF2F-EA198F3078F5}" type="slidenum">
              <a:rPr lang="ar-SA"/>
              <a:pPr/>
              <a:t>32</a:t>
            </a:fld>
            <a:endParaRPr lang="en-US"/>
          </a:p>
        </p:txBody>
      </p:sp>
      <p:sp>
        <p:nvSpPr>
          <p:cNvPr id="644098" name="Rectangle 2"/>
          <p:cNvSpPr>
            <a:spLocks noGrp="1" noChangeArrowheads="1"/>
          </p:cNvSpPr>
          <p:nvPr>
            <p:ph type="title" idx="4294967295"/>
          </p:nvPr>
        </p:nvSpPr>
        <p:spPr>
          <a:xfrm>
            <a:off x="457200" y="71414"/>
            <a:ext cx="7467600" cy="796908"/>
          </a:xfrm>
        </p:spPr>
        <p:txBody>
          <a:bodyPr>
            <a:normAutofit/>
          </a:bodyPr>
          <a:lstStyle/>
          <a:p>
            <a:pPr algn="ctr">
              <a:defRPr/>
            </a:pPr>
            <a:r>
              <a:rPr lang="en-US" sz="4400" dirty="0" err="1">
                <a:solidFill>
                  <a:srgbClr val="FF0000"/>
                </a:solidFill>
                <a:latin typeface="Times New Roman" pitchFamily="18" charset="0"/>
                <a:cs typeface="Times New Roman" pitchFamily="18" charset="0"/>
              </a:rPr>
              <a:t>Aluminium</a:t>
            </a:r>
            <a:r>
              <a:rPr lang="en-US" sz="4400" dirty="0">
                <a:solidFill>
                  <a:srgbClr val="FF0000"/>
                </a:solidFill>
                <a:latin typeface="Times New Roman" pitchFamily="18" charset="0"/>
                <a:cs typeface="Times New Roman" pitchFamily="18" charset="0"/>
              </a:rPr>
              <a:t> Cyclone</a:t>
            </a:r>
          </a:p>
        </p:txBody>
      </p:sp>
      <p:pic>
        <p:nvPicPr>
          <p:cNvPr id="217095" name="Picture 7" descr="225-01-01 Cyclone-cassette assembly in filer cassette holder 225-1"/>
          <p:cNvPicPr>
            <a:picLocks noChangeAspect="1" noChangeArrowheads="1"/>
          </p:cNvPicPr>
          <p:nvPr/>
        </p:nvPicPr>
        <p:blipFill>
          <a:blip r:embed="rId2"/>
          <a:srcRect/>
          <a:stretch>
            <a:fillRect/>
          </a:stretch>
        </p:blipFill>
        <p:spPr bwMode="auto">
          <a:xfrm>
            <a:off x="5872192" y="1241671"/>
            <a:ext cx="3057526" cy="3530341"/>
          </a:xfrm>
          <a:prstGeom prst="rect">
            <a:avLst/>
          </a:prstGeom>
          <a:noFill/>
          <a:ln w="28575">
            <a:solidFill>
              <a:srgbClr val="FF0000"/>
            </a:solidFill>
            <a:miter lim="800000"/>
            <a:headEnd/>
            <a:tailEnd/>
          </a:ln>
        </p:spPr>
      </p:pic>
      <p:pic>
        <p:nvPicPr>
          <p:cNvPr id="217096" name="Picture 8" descr="1166_fig2"/>
          <p:cNvPicPr>
            <a:picLocks noChangeAspect="1" noChangeArrowheads="1"/>
          </p:cNvPicPr>
          <p:nvPr/>
        </p:nvPicPr>
        <p:blipFill>
          <a:blip r:embed="rId3"/>
          <a:srcRect/>
          <a:stretch>
            <a:fillRect/>
          </a:stretch>
        </p:blipFill>
        <p:spPr bwMode="auto">
          <a:xfrm>
            <a:off x="179388" y="1000108"/>
            <a:ext cx="2820976" cy="3714776"/>
          </a:xfrm>
          <a:prstGeom prst="rect">
            <a:avLst/>
          </a:prstGeom>
          <a:noFill/>
          <a:ln w="9525">
            <a:noFill/>
            <a:miter lim="800000"/>
            <a:headEnd/>
            <a:tailEnd/>
          </a:ln>
        </p:spPr>
      </p:pic>
      <p:pic>
        <p:nvPicPr>
          <p:cNvPr id="217097" name="Picture 9" descr="225-01-02"/>
          <p:cNvPicPr>
            <a:picLocks noChangeAspect="1" noChangeArrowheads="1"/>
          </p:cNvPicPr>
          <p:nvPr/>
        </p:nvPicPr>
        <p:blipFill>
          <a:blip r:embed="rId4"/>
          <a:srcRect/>
          <a:stretch>
            <a:fillRect/>
          </a:stretch>
        </p:blipFill>
        <p:spPr bwMode="auto">
          <a:xfrm>
            <a:off x="2928926" y="3571876"/>
            <a:ext cx="2786082" cy="3071834"/>
          </a:xfrm>
          <a:prstGeom prst="rect">
            <a:avLst/>
          </a:prstGeom>
          <a:noFill/>
          <a:ln w="9525">
            <a:noFill/>
            <a:miter lim="800000"/>
            <a:headEnd/>
            <a:tailEnd/>
          </a:ln>
        </p:spPr>
      </p:pic>
      <p:sp>
        <p:nvSpPr>
          <p:cNvPr id="217098" name="Rectangle 10"/>
          <p:cNvSpPr>
            <a:spLocks noChangeArrowheads="1"/>
          </p:cNvSpPr>
          <p:nvPr/>
        </p:nvSpPr>
        <p:spPr bwMode="auto">
          <a:xfrm>
            <a:off x="3286116" y="5572140"/>
            <a:ext cx="457200" cy="381000"/>
          </a:xfrm>
          <a:prstGeom prst="rect">
            <a:avLst/>
          </a:prstGeom>
          <a:solidFill>
            <a:schemeClr val="accent1"/>
          </a:solidFill>
          <a:ln w="9525">
            <a:solidFill>
              <a:schemeClr val="tx1"/>
            </a:solidFill>
            <a:miter lim="800000"/>
            <a:headEnd/>
            <a:tailEnd/>
          </a:ln>
        </p:spPr>
        <p:txBody>
          <a:bodyPr wrap="none" anchor="ctr"/>
          <a:lstStyle/>
          <a:p>
            <a:pPr algn="ctr"/>
            <a:r>
              <a:rPr lang="fa-IR">
                <a:cs typeface="Arial" charset="0"/>
              </a:rPr>
              <a:t>1</a:t>
            </a:r>
            <a:endParaRPr lang="en-US">
              <a:cs typeface="Arial" charset="0"/>
            </a:endParaRPr>
          </a:p>
        </p:txBody>
      </p:sp>
      <p:sp>
        <p:nvSpPr>
          <p:cNvPr id="217099" name="Rectangle 11"/>
          <p:cNvSpPr>
            <a:spLocks noChangeArrowheads="1"/>
          </p:cNvSpPr>
          <p:nvPr/>
        </p:nvSpPr>
        <p:spPr bwMode="auto">
          <a:xfrm>
            <a:off x="2357422" y="3714752"/>
            <a:ext cx="457200" cy="381000"/>
          </a:xfrm>
          <a:prstGeom prst="rect">
            <a:avLst/>
          </a:prstGeom>
          <a:solidFill>
            <a:schemeClr val="accent1"/>
          </a:solidFill>
          <a:ln w="9525">
            <a:solidFill>
              <a:schemeClr val="tx1"/>
            </a:solidFill>
            <a:miter lim="800000"/>
            <a:headEnd/>
            <a:tailEnd/>
          </a:ln>
        </p:spPr>
        <p:txBody>
          <a:bodyPr wrap="none" anchor="ctr"/>
          <a:lstStyle/>
          <a:p>
            <a:pPr algn="ctr"/>
            <a:r>
              <a:rPr lang="fa-IR" dirty="0">
                <a:cs typeface="Arial" charset="0"/>
              </a:rPr>
              <a:t>2</a:t>
            </a:r>
            <a:endParaRPr lang="en-US" dirty="0">
              <a:cs typeface="Arial" charset="0"/>
            </a:endParaRPr>
          </a:p>
        </p:txBody>
      </p:sp>
      <p:sp>
        <p:nvSpPr>
          <p:cNvPr id="217100" name="Rectangle 12"/>
          <p:cNvSpPr>
            <a:spLocks noChangeArrowheads="1"/>
          </p:cNvSpPr>
          <p:nvPr/>
        </p:nvSpPr>
        <p:spPr bwMode="auto">
          <a:xfrm>
            <a:off x="8143900" y="3929066"/>
            <a:ext cx="457200" cy="457200"/>
          </a:xfrm>
          <a:prstGeom prst="rect">
            <a:avLst/>
          </a:prstGeom>
          <a:solidFill>
            <a:schemeClr val="accent1"/>
          </a:solidFill>
          <a:ln w="9525">
            <a:solidFill>
              <a:schemeClr val="tx1"/>
            </a:solidFill>
            <a:miter lim="800000"/>
            <a:headEnd/>
            <a:tailEnd/>
          </a:ln>
        </p:spPr>
        <p:txBody>
          <a:bodyPr wrap="none" anchor="ctr"/>
          <a:lstStyle/>
          <a:p>
            <a:pPr algn="ctr"/>
            <a:r>
              <a:rPr lang="fa-IR">
                <a:cs typeface="Arial" charset="0"/>
              </a:rPr>
              <a:t>3</a:t>
            </a:r>
            <a:endParaRPr lang="en-US">
              <a:cs typeface="Arial" charset="0"/>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142852"/>
            <a:ext cx="7467600" cy="714380"/>
          </a:xfrm>
        </p:spPr>
        <p:txBody>
          <a:bodyPr>
            <a:normAutofit/>
          </a:bodyPr>
          <a:lstStyle/>
          <a:p>
            <a:pPr algn="ctr" rtl="1"/>
            <a:r>
              <a:rPr lang="fa-IR" altLang="zh-TW" sz="3200" dirty="0" smtClean="0">
                <a:solidFill>
                  <a:srgbClr val="FF0000"/>
                </a:solidFill>
                <a:ea typeface="PMingLiU" pitchFamily="18" charset="-120"/>
                <a:cs typeface="B Zar" pitchFamily="2" charset="-78"/>
              </a:rPr>
              <a:t> سیکلون های پلاستیکی</a:t>
            </a:r>
            <a:endParaRPr lang="en-US" dirty="0">
              <a:solidFill>
                <a:srgbClr val="FF0000"/>
              </a:solidFill>
            </a:endParaRPr>
          </a:p>
        </p:txBody>
      </p:sp>
      <p:sp>
        <p:nvSpPr>
          <p:cNvPr id="6" name="Slide Number Placeholder 3"/>
          <p:cNvSpPr>
            <a:spLocks noGrp="1"/>
          </p:cNvSpPr>
          <p:nvPr>
            <p:ph type="sldNum" sz="quarter" idx="12"/>
          </p:nvPr>
        </p:nvSpPr>
        <p:spPr/>
        <p:txBody>
          <a:bodyPr/>
          <a:lstStyle/>
          <a:p>
            <a:fld id="{4D621504-0971-4A05-9006-E2CC6F45D0FE}" type="slidenum">
              <a:rPr lang="ar-SA"/>
              <a:pPr/>
              <a:t>33</a:t>
            </a:fld>
            <a:endParaRPr lang="en-US"/>
          </a:p>
        </p:txBody>
      </p:sp>
      <p:sp>
        <p:nvSpPr>
          <p:cNvPr id="218115" name="Rectangle 5"/>
          <p:cNvSpPr>
            <a:spLocks noChangeArrowheads="1"/>
          </p:cNvSpPr>
          <p:nvPr/>
        </p:nvSpPr>
        <p:spPr bwMode="auto">
          <a:xfrm>
            <a:off x="-4635500" y="3759200"/>
            <a:ext cx="3017837" cy="9525"/>
          </a:xfrm>
          <a:prstGeom prst="rect">
            <a:avLst/>
          </a:prstGeom>
          <a:solidFill>
            <a:srgbClr val="000000"/>
          </a:solidFill>
          <a:ln w="9525">
            <a:solidFill>
              <a:schemeClr val="tx1"/>
            </a:solidFill>
            <a:miter lim="800000"/>
            <a:headEnd/>
            <a:tailEnd/>
          </a:ln>
        </p:spPr>
        <p:txBody>
          <a:bodyPr wrap="none" anchor="ctr">
            <a:spAutoFit/>
          </a:bodyPr>
          <a:lstStyle/>
          <a:p>
            <a:endParaRPr lang="ar-SA"/>
          </a:p>
        </p:txBody>
      </p:sp>
      <p:sp>
        <p:nvSpPr>
          <p:cNvPr id="218116" name="Rectangle 6"/>
          <p:cNvSpPr>
            <a:spLocks noChangeArrowheads="1"/>
          </p:cNvSpPr>
          <p:nvPr/>
        </p:nvSpPr>
        <p:spPr bwMode="auto">
          <a:xfrm>
            <a:off x="-4635500" y="3768725"/>
            <a:ext cx="3313112" cy="396875"/>
          </a:xfrm>
          <a:prstGeom prst="rect">
            <a:avLst/>
          </a:prstGeom>
          <a:noFill/>
          <a:ln w="9525">
            <a:noFill/>
            <a:miter lim="800000"/>
            <a:headEnd/>
            <a:tailEnd/>
          </a:ln>
        </p:spPr>
        <p:txBody>
          <a:bodyPr wrap="none" anchor="ctr">
            <a:spAutoFit/>
          </a:bodyPr>
          <a:lstStyle/>
          <a:p>
            <a:pPr algn="l" rtl="0"/>
            <a:r>
              <a:rPr lang="en-US" altLang="zh-TW" sz="1000" baseline="30000">
                <a:latin typeface="Arial" pitchFamily="34" charset="0"/>
                <a:ea typeface="PMingLiU" pitchFamily="18" charset="-120"/>
                <a:hlinkClick r:id="" action="ppaction://noaction"/>
              </a:rPr>
              <a:t>[1]</a:t>
            </a:r>
            <a:r>
              <a:rPr lang="en-US" altLang="zh-TW" sz="1000">
                <a:latin typeface="Arial" pitchFamily="34" charset="0"/>
                <a:ea typeface="PMingLiU" pitchFamily="18" charset="-120"/>
              </a:rPr>
              <a:t> National Institue For occupational safety and Health   </a:t>
            </a:r>
            <a:endParaRPr lang="en-US" altLang="zh-TW" sz="1100">
              <a:latin typeface="Arial" pitchFamily="34" charset="0"/>
              <a:ea typeface="PMingLiU" pitchFamily="18" charset="-120"/>
            </a:endParaRPr>
          </a:p>
          <a:p>
            <a:pPr algn="l" rtl="0" eaLnBrk="0" hangingPunct="0"/>
            <a:r>
              <a:rPr lang="en-US" altLang="zh-TW" sz="1000">
                <a:latin typeface="Arial" pitchFamily="34" charset="0"/>
                <a:ea typeface="PMingLiU" pitchFamily="18" charset="-120"/>
              </a:rPr>
              <a:t>2 European Committee standardization</a:t>
            </a:r>
            <a:endParaRPr lang="en-US" altLang="zh-TW">
              <a:latin typeface="Arial" pitchFamily="34" charset="0"/>
              <a:ea typeface="PMingLiU" pitchFamily="18" charset="-120"/>
            </a:endParaRPr>
          </a:p>
        </p:txBody>
      </p:sp>
      <p:sp>
        <p:nvSpPr>
          <p:cNvPr id="10" name="Rectangle 4"/>
          <p:cNvSpPr>
            <a:spLocks noGrp="1" noChangeArrowheads="1"/>
          </p:cNvSpPr>
          <p:nvPr>
            <p:ph sz="quarter" idx="2"/>
          </p:nvPr>
        </p:nvSpPr>
        <p:spPr bwMode="auto">
          <a:xfrm>
            <a:off x="4643438" y="1071546"/>
            <a:ext cx="3800476" cy="5016758"/>
          </a:xfrm>
          <a:prstGeom prst="rect">
            <a:avLst/>
          </a:prstGeom>
          <a:noFill/>
          <a:ln w="9525">
            <a:solidFill>
              <a:srgbClr val="FF9900"/>
            </a:solidFill>
            <a:miter lim="800000"/>
            <a:headEnd/>
            <a:tailEnd/>
          </a:ln>
        </p:spPr>
        <p:txBody>
          <a:bodyPr wrap="square" anchor="ctr">
            <a:spAutoFit/>
          </a:bodyPr>
          <a:lstStyle/>
          <a:p>
            <a:pPr algn="r" rtl="1"/>
            <a:r>
              <a:rPr lang="fa-IR" altLang="zh-TW" sz="2400" dirty="0" smtClean="0">
                <a:ea typeface="PMingLiU" pitchFamily="18" charset="-120"/>
                <a:cs typeface="B Nazanin" pitchFamily="2" charset="-78"/>
              </a:rPr>
              <a:t>یکی </a:t>
            </a:r>
            <a:r>
              <a:rPr lang="fa-IR" altLang="zh-TW" sz="2400" dirty="0">
                <a:ea typeface="PMingLiU" pitchFamily="18" charset="-120"/>
                <a:cs typeface="B Nazanin" pitchFamily="2" charset="-78"/>
              </a:rPr>
              <a:t>از نمونه بردارهایی است که برای جمع آوری گردوغبار قابل استنشاق توصیه گردیده است. شدت جریان هوای عبوری از سیکلون برابر با </a:t>
            </a:r>
            <a:r>
              <a:rPr lang="fa-IR" altLang="zh-TW" sz="2400" dirty="0" smtClean="0">
                <a:ea typeface="PMingLiU" pitchFamily="18" charset="-120"/>
                <a:cs typeface="B Nazanin" pitchFamily="2" charset="-78"/>
              </a:rPr>
              <a:t>1</a:t>
            </a:r>
            <a:r>
              <a:rPr lang="fa-IR" altLang="zh-TW" sz="2400" baseline="-25000" dirty="0" smtClean="0">
                <a:ea typeface="PMingLiU" pitchFamily="18" charset="-120"/>
                <a:cs typeface="B Nazanin" pitchFamily="2" charset="-78"/>
              </a:rPr>
              <a:t>/</a:t>
            </a:r>
            <a:r>
              <a:rPr lang="fa-IR" altLang="zh-TW" sz="2400" dirty="0" smtClean="0">
                <a:ea typeface="PMingLiU" pitchFamily="18" charset="-120"/>
                <a:cs typeface="B Nazanin" pitchFamily="2" charset="-78"/>
              </a:rPr>
              <a:t>7لیتر </a:t>
            </a:r>
            <a:r>
              <a:rPr lang="fa-IR" altLang="zh-TW" sz="2400" dirty="0">
                <a:ea typeface="PMingLiU" pitchFamily="18" charset="-120"/>
                <a:cs typeface="B Nazanin" pitchFamily="2" charset="-78"/>
              </a:rPr>
              <a:t>در دقیقه است و قادر است کلیه ذرات کوچکتر از 7 میکرون را جدا نموده و بر روی فیلتر ته نشین نماید. برای ذرات با قطر 5 میکرون دارای راندمان 50% است. کلیه ذرات درشتر از 7میکرون نیز جداشده و در مخزنی در پائین سیکلون ته نشین می شوند. </a:t>
            </a:r>
            <a:r>
              <a:rPr lang="en-US" altLang="zh-TW" sz="3200" dirty="0">
                <a:latin typeface="Arial" pitchFamily="34" charset="0"/>
                <a:ea typeface="PMingLiU" pitchFamily="18" charset="-120"/>
                <a:cs typeface="B Nazanin" pitchFamily="2" charset="-78"/>
              </a:rPr>
              <a:t/>
            </a:r>
            <a:br>
              <a:rPr lang="en-US" altLang="zh-TW" sz="3200" dirty="0">
                <a:latin typeface="Arial" pitchFamily="34" charset="0"/>
                <a:ea typeface="PMingLiU" pitchFamily="18" charset="-120"/>
                <a:cs typeface="B Nazanin" pitchFamily="2" charset="-78"/>
              </a:rPr>
            </a:br>
            <a:endParaRPr lang="en-US" altLang="zh-TW" sz="3200" dirty="0">
              <a:latin typeface="Arial" pitchFamily="34" charset="0"/>
              <a:ea typeface="PMingLiU" pitchFamily="18" charset="-120"/>
              <a:cs typeface="B Nazanin" pitchFamily="2" charset="-78"/>
            </a:endParaRPr>
          </a:p>
        </p:txBody>
      </p:sp>
      <p:pic>
        <p:nvPicPr>
          <p:cNvPr id="11" name="Picture 7" descr="13"/>
          <p:cNvPicPr>
            <a:picLocks noGrp="1" noChangeAspect="1" noChangeArrowheads="1"/>
          </p:cNvPicPr>
          <p:nvPr>
            <p:ph sz="quarter" idx="1"/>
          </p:nvPr>
        </p:nvPicPr>
        <p:blipFill>
          <a:blip r:embed="rId2"/>
          <a:srcRect/>
          <a:stretch>
            <a:fillRect/>
          </a:stretch>
        </p:blipFill>
        <p:spPr bwMode="auto">
          <a:xfrm>
            <a:off x="118729" y="1142984"/>
            <a:ext cx="4383240" cy="5286411"/>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4294967295"/>
          </p:nvPr>
        </p:nvSpPr>
        <p:spPr>
          <a:xfrm>
            <a:off x="8129016" y="5734050"/>
            <a:ext cx="609600" cy="521208"/>
          </a:xfrm>
          <a:prstGeom prst="rect">
            <a:avLst/>
          </a:prstGeom>
        </p:spPr>
        <p:txBody>
          <a:bodyPr/>
          <a:lstStyle/>
          <a:p>
            <a:fld id="{BBACA6BB-6579-400E-9113-915D33300945}" type="slidenum">
              <a:rPr lang="ar-SA"/>
              <a:pPr/>
              <a:t>34</a:t>
            </a:fld>
            <a:endParaRPr lang="en-US"/>
          </a:p>
        </p:txBody>
      </p:sp>
      <p:pic>
        <p:nvPicPr>
          <p:cNvPr id="315396" name="Picture 4"/>
          <p:cNvPicPr>
            <a:picLocks noChangeAspect="1" noChangeArrowheads="1"/>
          </p:cNvPicPr>
          <p:nvPr/>
        </p:nvPicPr>
        <p:blipFill>
          <a:blip r:embed="rId2"/>
          <a:srcRect/>
          <a:stretch>
            <a:fillRect/>
          </a:stretch>
        </p:blipFill>
        <p:spPr bwMode="auto">
          <a:xfrm>
            <a:off x="611188" y="476250"/>
            <a:ext cx="7440612" cy="6059488"/>
          </a:xfrm>
          <a:prstGeom prst="rect">
            <a:avLst/>
          </a:prstGeom>
          <a:noFill/>
          <a:ln w="9525">
            <a:noFill/>
            <a:miter lim="800000"/>
            <a:headEnd/>
            <a:tailEnd/>
          </a:ln>
          <a:effec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EF3713DC-AC03-4211-A471-D020970F4445}" type="slidenum">
              <a:rPr lang="ar-SA"/>
              <a:pPr/>
              <a:t>35</a:t>
            </a:fld>
            <a:endParaRPr lang="en-US"/>
          </a:p>
        </p:txBody>
      </p:sp>
      <p:pic>
        <p:nvPicPr>
          <p:cNvPr id="220164" name="Picture 4"/>
          <p:cNvPicPr>
            <a:picLocks noChangeAspect="1" noChangeArrowheads="1"/>
          </p:cNvPicPr>
          <p:nvPr/>
        </p:nvPicPr>
        <p:blipFill>
          <a:blip r:embed="rId2"/>
          <a:srcRect/>
          <a:stretch>
            <a:fillRect/>
          </a:stretch>
        </p:blipFill>
        <p:spPr bwMode="auto">
          <a:xfrm>
            <a:off x="1785918" y="214290"/>
            <a:ext cx="5321306" cy="6235992"/>
          </a:xfrm>
          <a:prstGeom prst="rect">
            <a:avLst/>
          </a:prstGeom>
          <a:noFill/>
          <a:ln w="9525">
            <a:noFill/>
            <a:miter lim="800000"/>
            <a:headEnd/>
            <a:tailEnd/>
          </a:ln>
        </p:spPr>
      </p:pic>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2C4FF6D3-C842-4FCF-8D3E-AECCC35B1359}" type="slidenum">
              <a:rPr lang="ar-SA"/>
              <a:pPr/>
              <a:t>36</a:t>
            </a:fld>
            <a:endParaRPr lang="en-US"/>
          </a:p>
        </p:txBody>
      </p:sp>
      <p:sp>
        <p:nvSpPr>
          <p:cNvPr id="676866" name="Rectangle 2"/>
          <p:cNvSpPr>
            <a:spLocks noGrp="1" noChangeArrowheads="1"/>
          </p:cNvSpPr>
          <p:nvPr>
            <p:ph type="title" idx="4294967295"/>
          </p:nvPr>
        </p:nvSpPr>
        <p:spPr>
          <a:xfrm>
            <a:off x="357158" y="285728"/>
            <a:ext cx="8069262" cy="747698"/>
          </a:xfrm>
        </p:spPr>
        <p:txBody>
          <a:bodyPr lIns="90488" tIns="44450" rIns="90488" bIns="44450">
            <a:normAutofit/>
          </a:bodyPr>
          <a:lstStyle/>
          <a:p>
            <a:pPr algn="ctr">
              <a:defRPr/>
            </a:pPr>
            <a:r>
              <a:rPr lang="en-US" sz="3600" dirty="0" err="1">
                <a:solidFill>
                  <a:srgbClr val="FF0000"/>
                </a:solidFill>
                <a:latin typeface="+mj-lt"/>
                <a:ea typeface="+mj-ea"/>
                <a:cs typeface="+mj-cs"/>
              </a:rPr>
              <a:t>Nylone</a:t>
            </a:r>
            <a:r>
              <a:rPr lang="en-US" sz="3600" dirty="0">
                <a:solidFill>
                  <a:srgbClr val="FF0000"/>
                </a:solidFill>
                <a:latin typeface="+mj-lt"/>
                <a:ea typeface="+mj-ea"/>
                <a:cs typeface="+mj-cs"/>
              </a:rPr>
              <a:t> Cyclone</a:t>
            </a:r>
          </a:p>
        </p:txBody>
      </p:sp>
      <p:sp>
        <p:nvSpPr>
          <p:cNvPr id="676867" name="Rectangle 3"/>
          <p:cNvSpPr>
            <a:spLocks noGrp="1" noChangeArrowheads="1"/>
          </p:cNvSpPr>
          <p:nvPr>
            <p:ph type="body" sz="half" idx="4294967295"/>
          </p:nvPr>
        </p:nvSpPr>
        <p:spPr>
          <a:xfrm>
            <a:off x="182558" y="1643050"/>
            <a:ext cx="3817938" cy="609592"/>
          </a:xfrm>
        </p:spPr>
        <p:txBody>
          <a:bodyPr lIns="90488" tIns="44450" rIns="90488" bIns="44450">
            <a:noAutofit/>
          </a:bodyPr>
          <a:lstStyle/>
          <a:p>
            <a:pPr algn="ctr"/>
            <a:r>
              <a:rPr lang="en-US" sz="2800" dirty="0">
                <a:solidFill>
                  <a:srgbClr val="66FF33"/>
                </a:solidFill>
              </a:rPr>
              <a:t>Nylon</a:t>
            </a:r>
          </a:p>
          <a:p>
            <a:pPr algn="ctr">
              <a:buFont typeface="Wingdings" pitchFamily="2" charset="2"/>
              <a:buNone/>
            </a:pPr>
            <a:r>
              <a:rPr lang="en-US" sz="2800" dirty="0"/>
              <a:t>	</a:t>
            </a:r>
          </a:p>
          <a:p>
            <a:pPr algn="ctr">
              <a:buFont typeface="Wingdings" pitchFamily="2" charset="2"/>
              <a:buNone/>
            </a:pPr>
            <a:endParaRPr lang="en-US" sz="2800" dirty="0"/>
          </a:p>
        </p:txBody>
      </p:sp>
      <p:sp>
        <p:nvSpPr>
          <p:cNvPr id="676868" name="Rectangle 4"/>
          <p:cNvSpPr>
            <a:spLocks noGrp="1" noChangeArrowheads="1"/>
          </p:cNvSpPr>
          <p:nvPr>
            <p:ph type="body" sz="half" idx="4294967295"/>
          </p:nvPr>
        </p:nvSpPr>
        <p:spPr>
          <a:xfrm>
            <a:off x="4714876" y="1428736"/>
            <a:ext cx="3298825" cy="685792"/>
          </a:xfrm>
        </p:spPr>
        <p:txBody>
          <a:bodyPr>
            <a:noAutofit/>
          </a:bodyPr>
          <a:lstStyle/>
          <a:p>
            <a:r>
              <a:rPr lang="en-US" sz="2800" b="1" dirty="0">
                <a:solidFill>
                  <a:srgbClr val="66FF33"/>
                </a:solidFill>
              </a:rPr>
              <a:t>Higgins-</a:t>
            </a:r>
            <a:r>
              <a:rPr lang="en-US" sz="2800" b="1" dirty="0" err="1">
                <a:solidFill>
                  <a:srgbClr val="66FF33"/>
                </a:solidFill>
              </a:rPr>
              <a:t>Dewell</a:t>
            </a:r>
            <a:r>
              <a:rPr lang="en-US" sz="2800" b="1" dirty="0">
                <a:solidFill>
                  <a:srgbClr val="66FF33"/>
                </a:solidFill>
              </a:rPr>
              <a:t> </a:t>
            </a:r>
          </a:p>
          <a:p>
            <a:pPr>
              <a:buFont typeface="Wingdings" pitchFamily="2" charset="2"/>
              <a:buNone/>
            </a:pPr>
            <a:r>
              <a:rPr lang="en-US" sz="2800" dirty="0"/>
              <a:t>	</a:t>
            </a:r>
          </a:p>
          <a:p>
            <a:endParaRPr lang="en-US" sz="2800" dirty="0"/>
          </a:p>
        </p:txBody>
      </p:sp>
      <p:sp>
        <p:nvSpPr>
          <p:cNvPr id="221190" name="Text Box 6"/>
          <p:cNvSpPr txBox="1">
            <a:spLocks noChangeArrowheads="1"/>
          </p:cNvSpPr>
          <p:nvPr/>
        </p:nvSpPr>
        <p:spPr bwMode="auto">
          <a:xfrm>
            <a:off x="0" y="2743200"/>
            <a:ext cx="4800600" cy="296318"/>
          </a:xfrm>
          <a:prstGeom prst="rect">
            <a:avLst/>
          </a:prstGeom>
          <a:noFill/>
          <a:ln w="9525">
            <a:noFill/>
            <a:miter lim="800000"/>
            <a:headEnd/>
            <a:tailEnd/>
          </a:ln>
        </p:spPr>
        <p:txBody>
          <a:bodyPr>
            <a:spAutoFit/>
          </a:bodyPr>
          <a:lstStyle/>
          <a:p>
            <a:pPr algn="ctr" rtl="0">
              <a:lnSpc>
                <a:spcPts val="1600"/>
              </a:lnSpc>
            </a:pPr>
            <a:endParaRPr lang="ar-SA" sz="1600">
              <a:latin typeface="Arial" pitchFamily="34" charset="0"/>
            </a:endParaRPr>
          </a:p>
        </p:txBody>
      </p:sp>
      <p:sp>
        <p:nvSpPr>
          <p:cNvPr id="221193" name="Text Box 9"/>
          <p:cNvSpPr txBox="1">
            <a:spLocks noChangeArrowheads="1"/>
          </p:cNvSpPr>
          <p:nvPr/>
        </p:nvSpPr>
        <p:spPr bwMode="auto">
          <a:xfrm>
            <a:off x="4284663" y="3124200"/>
            <a:ext cx="5430873" cy="294346"/>
          </a:xfrm>
          <a:prstGeom prst="rect">
            <a:avLst/>
          </a:prstGeom>
          <a:noFill/>
          <a:ln w="9525">
            <a:noFill/>
            <a:miter lim="800000"/>
            <a:headEnd/>
            <a:tailEnd/>
          </a:ln>
        </p:spPr>
        <p:txBody>
          <a:bodyPr>
            <a:spAutoFit/>
          </a:bodyPr>
          <a:lstStyle/>
          <a:p>
            <a:pPr algn="ctr" rtl="0">
              <a:lnSpc>
                <a:spcPts val="1600"/>
              </a:lnSpc>
            </a:pPr>
            <a:endParaRPr lang="ar-SA" sz="1600">
              <a:latin typeface="Arial" pitchFamily="34" charset="0"/>
            </a:endParaRPr>
          </a:p>
        </p:txBody>
      </p:sp>
      <p:graphicFrame>
        <p:nvGraphicFramePr>
          <p:cNvPr id="12" name="Object 7"/>
          <p:cNvGraphicFramePr>
            <a:graphicFrameLocks noChangeAspect="1"/>
          </p:cNvGraphicFramePr>
          <p:nvPr/>
        </p:nvGraphicFramePr>
        <p:xfrm>
          <a:off x="416439" y="2500306"/>
          <a:ext cx="3441181" cy="4071966"/>
        </p:xfrm>
        <a:graphic>
          <a:graphicData uri="http://schemas.openxmlformats.org/presentationml/2006/ole">
            <p:oleObj spid="_x0000_s1026" name="CorelPhotoPaint.Image.7" r:id="rId4" imgW="1700643" imgH="3059939" progId="">
              <p:embed/>
            </p:oleObj>
          </a:graphicData>
        </a:graphic>
      </p:graphicFrame>
      <p:graphicFrame>
        <p:nvGraphicFramePr>
          <p:cNvPr id="13" name="Object 10"/>
          <p:cNvGraphicFramePr>
            <a:graphicFrameLocks noChangeAspect="1"/>
          </p:cNvGraphicFramePr>
          <p:nvPr/>
        </p:nvGraphicFramePr>
        <p:xfrm>
          <a:off x="4643438" y="2216002"/>
          <a:ext cx="3423904" cy="4356269"/>
        </p:xfrm>
        <a:graphic>
          <a:graphicData uri="http://schemas.openxmlformats.org/presentationml/2006/ole">
            <p:oleObj spid="_x0000_s1027" name="CorelPhotoPaint.Image.7" r:id="rId5" imgW="1877413" imgH="2584490" progId="">
              <p:embed/>
            </p:oleObj>
          </a:graphicData>
        </a:graphic>
      </p:graphicFrame>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2"/>
          <p:cNvSpPr>
            <a:spLocks noGrp="1" noChangeArrowheads="1"/>
          </p:cNvSpPr>
          <p:nvPr>
            <p:ph type="title"/>
          </p:nvPr>
        </p:nvSpPr>
        <p:spPr/>
        <p:txBody>
          <a:bodyPr/>
          <a:lstStyle/>
          <a:p>
            <a:r>
              <a:rPr lang="en-US" sz="5000"/>
              <a:t>CYCLONE</a:t>
            </a:r>
          </a:p>
        </p:txBody>
      </p:sp>
      <p:sp>
        <p:nvSpPr>
          <p:cNvPr id="289795" name="Rectangle 3"/>
          <p:cNvSpPr>
            <a:spLocks noGrp="1" noChangeArrowheads="1"/>
          </p:cNvSpPr>
          <p:nvPr>
            <p:ph type="body" sz="half" idx="1"/>
          </p:nvPr>
        </p:nvSpPr>
        <p:spPr/>
        <p:txBody>
          <a:bodyPr/>
          <a:lstStyle/>
          <a:p>
            <a:pPr algn="l">
              <a:lnSpc>
                <a:spcPct val="90000"/>
              </a:lnSpc>
              <a:buFont typeface="Wingdings" pitchFamily="2" charset="2"/>
              <a:buNone/>
            </a:pPr>
            <a:r>
              <a:rPr lang="en-US" sz="3600">
                <a:solidFill>
                  <a:srgbClr val="99FF66"/>
                </a:solidFill>
              </a:rPr>
              <a:t>Spinning with </a:t>
            </a:r>
          </a:p>
          <a:p>
            <a:pPr algn="l">
              <a:lnSpc>
                <a:spcPct val="90000"/>
              </a:lnSpc>
              <a:buFont typeface="Wingdings" pitchFamily="2" charset="2"/>
              <a:buNone/>
            </a:pPr>
            <a:r>
              <a:rPr lang="en-US" sz="3600">
                <a:solidFill>
                  <a:srgbClr val="99FF66"/>
                </a:solidFill>
              </a:rPr>
              <a:t>centrifugal force</a:t>
            </a:r>
          </a:p>
          <a:p>
            <a:pPr>
              <a:lnSpc>
                <a:spcPct val="90000"/>
              </a:lnSpc>
              <a:buFont typeface="Wingdings" pitchFamily="2" charset="2"/>
              <a:buNone/>
            </a:pPr>
            <a:endParaRPr lang="en-US" sz="3600">
              <a:solidFill>
                <a:srgbClr val="FF0000"/>
              </a:solidFill>
            </a:endParaRPr>
          </a:p>
          <a:p>
            <a:pPr>
              <a:lnSpc>
                <a:spcPct val="90000"/>
              </a:lnSpc>
            </a:pPr>
            <a:r>
              <a:rPr lang="en-US" sz="2800"/>
              <a:t>Cut-point?</a:t>
            </a:r>
          </a:p>
          <a:p>
            <a:pPr>
              <a:lnSpc>
                <a:spcPct val="90000"/>
              </a:lnSpc>
            </a:pPr>
            <a:r>
              <a:rPr lang="en-US" sz="2800"/>
              <a:t>Cyclone?</a:t>
            </a:r>
          </a:p>
          <a:p>
            <a:pPr>
              <a:lnSpc>
                <a:spcPct val="90000"/>
              </a:lnSpc>
            </a:pPr>
            <a:r>
              <a:rPr lang="en-US" sz="2800"/>
              <a:t>Flow Rate?</a:t>
            </a:r>
          </a:p>
          <a:p>
            <a:pPr>
              <a:lnSpc>
                <a:spcPct val="90000"/>
              </a:lnSpc>
              <a:buFont typeface="Wingdings" pitchFamily="2" charset="2"/>
              <a:buNone/>
            </a:pPr>
            <a:endParaRPr lang="en-US" sz="2800"/>
          </a:p>
        </p:txBody>
      </p:sp>
      <p:pic>
        <p:nvPicPr>
          <p:cNvPr id="289798" name="Picture 6" descr="j0178224"/>
          <p:cNvPicPr>
            <a:picLocks noGrp="1" noChangeAspect="1" noChangeArrowheads="1" noCrop="1"/>
          </p:cNvPicPr>
          <p:nvPr>
            <p:ph type="clipArt" sz="half" idx="2"/>
          </p:nvPr>
        </p:nvPicPr>
        <p:blipFill>
          <a:blip r:embed="rId2"/>
          <a:srcRect/>
          <a:stretch>
            <a:fillRect/>
          </a:stretch>
        </p:blipFill>
        <p:spPr>
          <a:xfrm>
            <a:off x="5076825" y="5013325"/>
            <a:ext cx="841375" cy="862013"/>
          </a:xfrm>
          <a:noFill/>
          <a:ln/>
        </p:spPr>
      </p:pic>
      <p:sp>
        <p:nvSpPr>
          <p:cNvPr id="8" name="Slide Number Placeholder 6"/>
          <p:cNvSpPr>
            <a:spLocks noGrp="1"/>
          </p:cNvSpPr>
          <p:nvPr>
            <p:ph type="sldNum" sz="quarter" idx="12"/>
          </p:nvPr>
        </p:nvSpPr>
        <p:spPr/>
        <p:txBody>
          <a:bodyPr/>
          <a:lstStyle/>
          <a:p>
            <a:fld id="{27BB5E88-8197-4629-89D6-27F4B0F70175}" type="slidenum">
              <a:rPr lang="ar-SA"/>
              <a:pPr/>
              <a:t>37</a:t>
            </a:fld>
            <a:endParaRPr lang="en-US"/>
          </a:p>
        </p:txBody>
      </p:sp>
      <p:pic>
        <p:nvPicPr>
          <p:cNvPr id="289796" name="Picture 4" descr="j0178207"/>
          <p:cNvPicPr>
            <a:picLocks noChangeAspect="1" noChangeArrowheads="1" noCrop="1"/>
          </p:cNvPicPr>
          <p:nvPr/>
        </p:nvPicPr>
        <p:blipFill>
          <a:blip r:embed="rId3"/>
          <a:srcRect/>
          <a:stretch>
            <a:fillRect/>
          </a:stretch>
        </p:blipFill>
        <p:spPr bwMode="auto">
          <a:xfrm>
            <a:off x="2627313" y="5084763"/>
            <a:ext cx="800100" cy="800100"/>
          </a:xfrm>
          <a:prstGeom prst="rect">
            <a:avLst/>
          </a:prstGeom>
          <a:noFill/>
        </p:spPr>
      </p:pic>
      <p:pic>
        <p:nvPicPr>
          <p:cNvPr id="289797" name="Picture 5" descr="j0178215"/>
          <p:cNvPicPr>
            <a:picLocks noChangeAspect="1" noChangeArrowheads="1" noCrop="1"/>
          </p:cNvPicPr>
          <p:nvPr/>
        </p:nvPicPr>
        <p:blipFill>
          <a:blip r:embed="rId4"/>
          <a:srcRect/>
          <a:stretch>
            <a:fillRect/>
          </a:stretch>
        </p:blipFill>
        <p:spPr bwMode="auto">
          <a:xfrm>
            <a:off x="3779838" y="5084763"/>
            <a:ext cx="800100" cy="800100"/>
          </a:xfrm>
          <a:prstGeom prst="rect">
            <a:avLst/>
          </a:prstGeom>
          <a:noFill/>
        </p:spPr>
      </p:pic>
      <p:pic>
        <p:nvPicPr>
          <p:cNvPr id="289799" name="Picture 7" descr="225-01-01 Cyclone-cassette assembly in filer cassette holder 225-1"/>
          <p:cNvPicPr>
            <a:picLocks noChangeAspect="1" noChangeArrowheads="1"/>
          </p:cNvPicPr>
          <p:nvPr/>
        </p:nvPicPr>
        <p:blipFill>
          <a:blip r:embed="rId5"/>
          <a:srcRect/>
          <a:stretch>
            <a:fillRect/>
          </a:stretch>
        </p:blipFill>
        <p:spPr bwMode="auto">
          <a:xfrm>
            <a:off x="4859338" y="1628775"/>
            <a:ext cx="3440112" cy="3095625"/>
          </a:xfrm>
          <a:prstGeom prst="rect">
            <a:avLst/>
          </a:prstGeom>
          <a:noFill/>
          <a:ln w="28575">
            <a:solidFill>
              <a:srgbClr val="FF0000"/>
            </a:solidFill>
            <a:miter lim="800000"/>
            <a:headEnd/>
            <a:tailEnd/>
          </a:ln>
        </p:spPr>
      </p:pic>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2"/>
          <p:cNvSpPr>
            <a:spLocks noGrp="1" noChangeArrowheads="1"/>
          </p:cNvSpPr>
          <p:nvPr>
            <p:ph type="title"/>
          </p:nvPr>
        </p:nvSpPr>
        <p:spPr/>
        <p:txBody>
          <a:bodyPr/>
          <a:lstStyle/>
          <a:p>
            <a:r>
              <a:rPr lang="en-US" sz="2800">
                <a:solidFill>
                  <a:srgbClr val="99FF66"/>
                </a:solidFill>
              </a:rPr>
              <a:t>CYCLONES LISTED IN CURRENT NIOSH METHODS</a:t>
            </a:r>
          </a:p>
        </p:txBody>
      </p:sp>
      <p:sp>
        <p:nvSpPr>
          <p:cNvPr id="7" name="Slide Number Placeholder 6"/>
          <p:cNvSpPr>
            <a:spLocks noGrp="1"/>
          </p:cNvSpPr>
          <p:nvPr>
            <p:ph type="sldNum" sz="quarter" idx="12"/>
          </p:nvPr>
        </p:nvSpPr>
        <p:spPr/>
        <p:txBody>
          <a:bodyPr/>
          <a:lstStyle/>
          <a:p>
            <a:fld id="{F55CFB18-87E0-4F2D-957B-4E2DDC3D3BC1}" type="slidenum">
              <a:rPr lang="ar-SA"/>
              <a:pPr/>
              <a:t>38</a:t>
            </a:fld>
            <a:endParaRPr lang="en-US"/>
          </a:p>
        </p:txBody>
      </p:sp>
      <p:sp>
        <p:nvSpPr>
          <p:cNvPr id="292867" name="Rectangle 3"/>
          <p:cNvSpPr>
            <a:spLocks noGrp="1" noChangeArrowheads="1"/>
          </p:cNvSpPr>
          <p:nvPr>
            <p:ph sz="quarter" idx="1"/>
          </p:nvPr>
        </p:nvSpPr>
        <p:spPr>
          <a:xfrm>
            <a:off x="457200" y="1600200"/>
            <a:ext cx="4043363" cy="4530725"/>
          </a:xfrm>
        </p:spPr>
        <p:txBody>
          <a:bodyPr/>
          <a:lstStyle/>
          <a:p>
            <a:r>
              <a:rPr lang="en-US" sz="3600" b="1">
                <a:solidFill>
                  <a:srgbClr val="FF0000"/>
                </a:solidFill>
              </a:rPr>
              <a:t>Aluminum</a:t>
            </a:r>
            <a:r>
              <a:rPr lang="en-US" b="1">
                <a:solidFill>
                  <a:schemeClr val="accent1"/>
                </a:solidFill>
              </a:rPr>
              <a:t> </a:t>
            </a:r>
          </a:p>
          <a:p>
            <a:pPr>
              <a:buFont typeface="Wingdings" pitchFamily="2" charset="2"/>
              <a:buNone/>
            </a:pPr>
            <a:r>
              <a:rPr lang="en-US" sz="2400"/>
              <a:t>	at 2.5 L/min</a:t>
            </a:r>
          </a:p>
          <a:p>
            <a:pPr>
              <a:buFont typeface="Wingdings" pitchFamily="2" charset="2"/>
              <a:buNone/>
            </a:pPr>
            <a:endParaRPr lang="en-US" sz="2400"/>
          </a:p>
        </p:txBody>
      </p:sp>
      <p:sp>
        <p:nvSpPr>
          <p:cNvPr id="292868" name="Rectangle 4"/>
          <p:cNvSpPr>
            <a:spLocks noGrp="1" noChangeArrowheads="1"/>
          </p:cNvSpPr>
          <p:nvPr>
            <p:ph sz="quarter" idx="2"/>
          </p:nvPr>
        </p:nvSpPr>
        <p:spPr>
          <a:xfrm>
            <a:off x="4643438" y="1600200"/>
            <a:ext cx="4043362" cy="4530725"/>
          </a:xfrm>
          <a:ln w="28575">
            <a:solidFill>
              <a:srgbClr val="FF0000"/>
            </a:solidFill>
          </a:ln>
        </p:spPr>
        <p:txBody>
          <a:bodyPr/>
          <a:lstStyle/>
          <a:p>
            <a:pPr algn="l" rtl="0"/>
            <a:r>
              <a:rPr lang="en-US"/>
              <a:t>Each cyclone has different operating specifications and performance criteria.  </a:t>
            </a:r>
          </a:p>
          <a:p>
            <a:pPr algn="l" rtl="0"/>
            <a:r>
              <a:rPr lang="en-US"/>
              <a:t>Be sure you know the flow rate specified to achieve the desired cut-point before using a cyclone.  </a:t>
            </a:r>
          </a:p>
          <a:p>
            <a:pPr algn="l" rtl="0"/>
            <a:endParaRPr lang="en-US"/>
          </a:p>
        </p:txBody>
      </p:sp>
      <p:pic>
        <p:nvPicPr>
          <p:cNvPr id="292869" name="Picture 5" descr="225-01-01 Cyclone-cassette assembly in filer cassette holder 225-1"/>
          <p:cNvPicPr>
            <a:picLocks noChangeAspect="1" noChangeArrowheads="1"/>
          </p:cNvPicPr>
          <p:nvPr/>
        </p:nvPicPr>
        <p:blipFill>
          <a:blip r:embed="rId2"/>
          <a:srcRect/>
          <a:stretch>
            <a:fillRect/>
          </a:stretch>
        </p:blipFill>
        <p:spPr bwMode="auto">
          <a:xfrm>
            <a:off x="1258888" y="2781300"/>
            <a:ext cx="2844800" cy="2819400"/>
          </a:xfrm>
          <a:prstGeom prst="rect">
            <a:avLst/>
          </a:prstGeom>
          <a:noFill/>
          <a:ln w="28575">
            <a:solidFill>
              <a:srgbClr val="FF0000"/>
            </a:solidFill>
            <a:miter lim="800000"/>
            <a:headEnd/>
            <a:tailEnd/>
          </a:ln>
        </p:spPr>
      </p:pic>
      <p:sp>
        <p:nvSpPr>
          <p:cNvPr id="292870" name="Text Box 6"/>
          <p:cNvSpPr txBox="1">
            <a:spLocks noChangeArrowheads="1"/>
          </p:cNvSpPr>
          <p:nvPr/>
        </p:nvSpPr>
        <p:spPr bwMode="auto">
          <a:xfrm>
            <a:off x="1258888" y="5734050"/>
            <a:ext cx="2844800" cy="366713"/>
          </a:xfrm>
          <a:prstGeom prst="rect">
            <a:avLst/>
          </a:prstGeom>
          <a:solidFill>
            <a:srgbClr val="FF0000"/>
          </a:solidFill>
          <a:ln w="12700">
            <a:noFill/>
            <a:miter lim="800000"/>
            <a:headEnd type="none" w="sm" len="sm"/>
            <a:tailEnd type="none" w="sm" len="sm"/>
          </a:ln>
          <a:effectLst/>
        </p:spPr>
        <p:txBody>
          <a:bodyPr>
            <a:spAutoFit/>
          </a:bodyPr>
          <a:lstStyle/>
          <a:p>
            <a:pPr algn="ctr" rtl="0" eaLnBrk="0" hangingPunct="0">
              <a:spcBef>
                <a:spcPct val="50000"/>
              </a:spcBef>
            </a:pPr>
            <a:r>
              <a:rPr lang="en-US">
                <a:latin typeface="Arial" pitchFamily="34" charset="0"/>
              </a:rPr>
              <a:t>Cat. No. 225-01-02</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28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286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6" name="Rectangle 2"/>
          <p:cNvSpPr>
            <a:spLocks noGrp="1" noChangeArrowheads="1"/>
          </p:cNvSpPr>
          <p:nvPr>
            <p:ph type="title"/>
          </p:nvPr>
        </p:nvSpPr>
        <p:spPr>
          <a:xfrm>
            <a:off x="457200" y="277813"/>
            <a:ext cx="8229600" cy="793733"/>
          </a:xfrm>
        </p:spPr>
        <p:txBody>
          <a:bodyPr/>
          <a:lstStyle/>
          <a:p>
            <a:r>
              <a:rPr lang="en-US" sz="3200" dirty="0">
                <a:solidFill>
                  <a:srgbClr val="FF0000"/>
                </a:solidFill>
              </a:rPr>
              <a:t>FIRST THORACIC NIOSH METHOD</a:t>
            </a:r>
          </a:p>
        </p:txBody>
      </p:sp>
      <p:pic>
        <p:nvPicPr>
          <p:cNvPr id="333828" name="Picture 4" descr="BGI"/>
          <p:cNvPicPr>
            <a:picLocks noGrp="1" noChangeAspect="1" noChangeArrowheads="1"/>
          </p:cNvPicPr>
          <p:nvPr>
            <p:ph sz="half" idx="1"/>
          </p:nvPr>
        </p:nvPicPr>
        <p:blipFill>
          <a:blip r:embed="rId2"/>
          <a:srcRect/>
          <a:stretch>
            <a:fillRect/>
          </a:stretch>
        </p:blipFill>
        <p:spPr>
          <a:xfrm>
            <a:off x="684213" y="1268413"/>
            <a:ext cx="2670175" cy="4537075"/>
          </a:xfrm>
          <a:noFill/>
          <a:ln w="28575">
            <a:solidFill>
              <a:srgbClr val="FF0000"/>
            </a:solidFill>
          </a:ln>
        </p:spPr>
      </p:pic>
      <p:sp>
        <p:nvSpPr>
          <p:cNvPr id="333827" name="Rectangle 3"/>
          <p:cNvSpPr>
            <a:spLocks noGrp="1" noChangeArrowheads="1"/>
          </p:cNvSpPr>
          <p:nvPr>
            <p:ph type="body" sz="half" idx="2"/>
          </p:nvPr>
        </p:nvSpPr>
        <p:spPr>
          <a:xfrm>
            <a:off x="3851275" y="1600200"/>
            <a:ext cx="4835525" cy="4530725"/>
          </a:xfrm>
        </p:spPr>
        <p:txBody>
          <a:bodyPr/>
          <a:lstStyle/>
          <a:p>
            <a:pPr algn="l" rtl="0">
              <a:buFont typeface="Wingdings" pitchFamily="2" charset="2"/>
              <a:buNone/>
            </a:pPr>
            <a:r>
              <a:rPr lang="en-US" sz="3600" dirty="0">
                <a:solidFill>
                  <a:srgbClr val="00B0F0"/>
                </a:solidFill>
              </a:rPr>
              <a:t>Metalworking Fluids</a:t>
            </a:r>
          </a:p>
          <a:p>
            <a:pPr algn="l" rtl="0"/>
            <a:r>
              <a:rPr lang="en-US" sz="2800" dirty="0"/>
              <a:t>NIOSH Method 5524, Issue 1 specifies a </a:t>
            </a:r>
          </a:p>
          <a:p>
            <a:pPr algn="l" rtl="0">
              <a:buFont typeface="Wingdings" pitchFamily="2" charset="2"/>
              <a:buNone/>
            </a:pPr>
            <a:r>
              <a:rPr lang="en-US" sz="2800" dirty="0"/>
              <a:t>	2-um PTFE filter in a </a:t>
            </a:r>
          </a:p>
          <a:p>
            <a:pPr algn="l" rtl="0">
              <a:buFont typeface="Wingdings" pitchFamily="2" charset="2"/>
              <a:buNone/>
            </a:pPr>
            <a:r>
              <a:rPr lang="en-US" sz="2800" dirty="0"/>
              <a:t>	37-mm filter cassette with an optional thoracic particulate sampler.    </a:t>
            </a:r>
            <a:endParaRPr lang="en-US" dirty="0"/>
          </a:p>
          <a:p>
            <a:pPr algn="l" rtl="0">
              <a:buFont typeface="Wingdings" pitchFamily="2" charset="2"/>
              <a:buNone/>
            </a:pPr>
            <a:endParaRPr lang="en-US" sz="2800" dirty="0"/>
          </a:p>
          <a:p>
            <a:pPr algn="l" rtl="0"/>
            <a:endParaRPr lang="en-US" sz="2800" dirty="0"/>
          </a:p>
        </p:txBody>
      </p:sp>
      <p:sp>
        <p:nvSpPr>
          <p:cNvPr id="6" name="Slide Number Placeholder 6"/>
          <p:cNvSpPr>
            <a:spLocks noGrp="1"/>
          </p:cNvSpPr>
          <p:nvPr>
            <p:ph type="sldNum" sz="quarter" idx="12"/>
          </p:nvPr>
        </p:nvSpPr>
        <p:spPr/>
        <p:txBody>
          <a:bodyPr/>
          <a:lstStyle/>
          <a:p>
            <a:fld id="{00D92105-6E1B-4CF8-9F22-EF3DF98F90CE}" type="slidenum">
              <a:rPr lang="ar-SA"/>
              <a:pPr/>
              <a:t>39</a:t>
            </a:fld>
            <a:endParaRPr lang="en-US"/>
          </a:p>
        </p:txBody>
      </p:sp>
      <p:sp>
        <p:nvSpPr>
          <p:cNvPr id="333829" name="Text Box 5"/>
          <p:cNvSpPr txBox="1">
            <a:spLocks noChangeArrowheads="1"/>
          </p:cNvSpPr>
          <p:nvPr/>
        </p:nvSpPr>
        <p:spPr bwMode="auto">
          <a:xfrm>
            <a:off x="1187450" y="6021388"/>
            <a:ext cx="1828800" cy="641350"/>
          </a:xfrm>
          <a:prstGeom prst="rect">
            <a:avLst/>
          </a:prstGeom>
          <a:solidFill>
            <a:srgbClr val="FF0000"/>
          </a:solidFill>
          <a:ln w="12700">
            <a:noFill/>
            <a:miter lim="800000"/>
            <a:headEnd type="none" w="sm" len="sm"/>
            <a:tailEnd type="none" w="sm" len="sm"/>
          </a:ln>
          <a:effectLst/>
        </p:spPr>
        <p:txBody>
          <a:bodyPr>
            <a:spAutoFit/>
          </a:bodyPr>
          <a:lstStyle/>
          <a:p>
            <a:pPr algn="ctr" rtl="0" eaLnBrk="0" hangingPunct="0">
              <a:spcBef>
                <a:spcPct val="50000"/>
              </a:spcBef>
            </a:pPr>
            <a:r>
              <a:rPr lang="en-US">
                <a:latin typeface="Arial" pitchFamily="34" charset="0"/>
              </a:rPr>
              <a:t>THORACIC CYCLONE</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normAutofit fontScale="90000"/>
          </a:bodyPr>
          <a:lstStyle/>
          <a:p>
            <a:r>
              <a:rPr lang="ar-SA" sz="4000"/>
              <a:t>- برنامه‌‌ريزي جهت عمليات نمونه‌‌برداري و تجزيه</a:t>
            </a:r>
            <a:r>
              <a:rPr lang="en-US" sz="4000"/>
              <a:t> </a:t>
            </a:r>
          </a:p>
        </p:txBody>
      </p:sp>
      <p:sp>
        <p:nvSpPr>
          <p:cNvPr id="5123" name="Rectangle 3"/>
          <p:cNvSpPr>
            <a:spLocks noGrp="1" noChangeArrowheads="1"/>
          </p:cNvSpPr>
          <p:nvPr>
            <p:ph idx="1"/>
          </p:nvPr>
        </p:nvSpPr>
        <p:spPr/>
        <p:txBody>
          <a:bodyPr>
            <a:normAutofit lnSpcReduction="10000"/>
          </a:bodyPr>
          <a:lstStyle/>
          <a:p>
            <a:pPr>
              <a:lnSpc>
                <a:spcPct val="80000"/>
              </a:lnSpc>
            </a:pPr>
            <a:r>
              <a:rPr lang="ar-SA" sz="2800"/>
              <a:t>الف)  شروع كار</a:t>
            </a:r>
          </a:p>
          <a:p>
            <a:pPr>
              <a:lnSpc>
                <a:spcPct val="80000"/>
              </a:lnSpc>
            </a:pPr>
            <a:r>
              <a:rPr lang="ar-SA" sz="2800"/>
              <a:t>ب)  تعيين محل نمونه‌‌برداري</a:t>
            </a:r>
          </a:p>
          <a:p>
            <a:pPr>
              <a:lnSpc>
                <a:spcPct val="80000"/>
              </a:lnSpc>
            </a:pPr>
            <a:r>
              <a:rPr lang="ar-SA" sz="2800"/>
              <a:t>ج) تعيين تعداد نمونه</a:t>
            </a:r>
          </a:p>
          <a:p>
            <a:pPr>
              <a:lnSpc>
                <a:spcPct val="80000"/>
              </a:lnSpc>
            </a:pPr>
            <a:r>
              <a:rPr lang="ar-SA" sz="2800"/>
              <a:t>د) نمونه‌‌برداري</a:t>
            </a:r>
          </a:p>
          <a:p>
            <a:pPr>
              <a:lnSpc>
                <a:spcPct val="80000"/>
              </a:lnSpc>
            </a:pPr>
            <a:r>
              <a:rPr lang="ar-SA" sz="2800"/>
              <a:t>ه) روش حمل نمونه</a:t>
            </a:r>
          </a:p>
          <a:p>
            <a:pPr>
              <a:lnSpc>
                <a:spcPct val="80000"/>
              </a:lnSpc>
            </a:pPr>
            <a:r>
              <a:rPr lang="ar-SA" sz="2800"/>
              <a:t>و) مدت زمان نگهداري نمونه </a:t>
            </a:r>
          </a:p>
          <a:p>
            <a:pPr>
              <a:lnSpc>
                <a:spcPct val="80000"/>
              </a:lnSpc>
            </a:pPr>
            <a:r>
              <a:rPr lang="ar-SA" sz="2800"/>
              <a:t>ز)روش آماده‌‌سازي نمونه جهت تجزيه</a:t>
            </a:r>
          </a:p>
          <a:p>
            <a:pPr>
              <a:lnSpc>
                <a:spcPct val="80000"/>
              </a:lnSpc>
            </a:pPr>
            <a:r>
              <a:rPr lang="ar-SA" sz="2800"/>
              <a:t>ح) تجزيه</a:t>
            </a:r>
          </a:p>
          <a:p>
            <a:pPr>
              <a:lnSpc>
                <a:spcPct val="80000"/>
              </a:lnSpc>
            </a:pPr>
            <a:r>
              <a:rPr lang="ar-SA" sz="2800"/>
              <a:t>ط)محاسبات</a:t>
            </a:r>
          </a:p>
          <a:p>
            <a:pPr>
              <a:lnSpc>
                <a:spcPct val="80000"/>
              </a:lnSpc>
            </a:pPr>
            <a:r>
              <a:rPr lang="ar-SA" sz="2800"/>
              <a:t>ي) مقايسه غلظت بدست آمده با مقادير پيش بيني شده </a:t>
            </a:r>
            <a:endParaRPr lang="en-US" sz="280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E6787A6F-E12C-45A1-B1A6-7764CEAB589B}" type="slidenum">
              <a:rPr lang="ar-SA"/>
              <a:pPr/>
              <a:t>40</a:t>
            </a:fld>
            <a:endParaRPr lang="en-US"/>
          </a:p>
        </p:txBody>
      </p:sp>
      <p:sp>
        <p:nvSpPr>
          <p:cNvPr id="242690" name="Rectangle 2"/>
          <p:cNvSpPr>
            <a:spLocks noGrp="1" noChangeArrowheads="1"/>
          </p:cNvSpPr>
          <p:nvPr>
            <p:ph type="title" idx="4294967295"/>
          </p:nvPr>
        </p:nvSpPr>
        <p:spPr>
          <a:xfrm>
            <a:off x="0" y="277813"/>
            <a:ext cx="8229600" cy="704850"/>
          </a:xfrm>
        </p:spPr>
        <p:txBody>
          <a:bodyPr/>
          <a:lstStyle/>
          <a:p>
            <a:pPr algn="ctr"/>
            <a:r>
              <a:rPr lang="ar-SA" sz="4000" dirty="0">
                <a:solidFill>
                  <a:srgbClr val="FF0000"/>
                </a:solidFill>
                <a:cs typeface="B Nazanin" pitchFamily="2" charset="-78"/>
              </a:rPr>
              <a:t>جمع آوري ذرات از طريق برخورد</a:t>
            </a:r>
            <a:r>
              <a:rPr lang="en-US" sz="4000" dirty="0">
                <a:solidFill>
                  <a:srgbClr val="FF0000"/>
                </a:solidFill>
                <a:cs typeface="B Nazanin" pitchFamily="2" charset="-78"/>
              </a:rPr>
              <a:t> </a:t>
            </a:r>
          </a:p>
        </p:txBody>
      </p:sp>
      <p:sp>
        <p:nvSpPr>
          <p:cNvPr id="242691" name="Rectangle 3"/>
          <p:cNvSpPr>
            <a:spLocks noGrp="1" noChangeArrowheads="1"/>
          </p:cNvSpPr>
          <p:nvPr>
            <p:ph type="body" idx="4294967295"/>
          </p:nvPr>
        </p:nvSpPr>
        <p:spPr>
          <a:xfrm>
            <a:off x="271490" y="1412875"/>
            <a:ext cx="8229600" cy="4713288"/>
          </a:xfrm>
        </p:spPr>
        <p:txBody>
          <a:bodyPr/>
          <a:lstStyle/>
          <a:p>
            <a:pPr algn="r" rtl="1"/>
            <a:r>
              <a:rPr lang="ar-SA" sz="2800" dirty="0">
                <a:solidFill>
                  <a:srgbClr val="00B0F0"/>
                </a:solidFill>
                <a:cs typeface="B Nazanin" pitchFamily="2" charset="-78"/>
              </a:rPr>
              <a:t>اساس اين روش : </a:t>
            </a:r>
            <a:endParaRPr lang="fa-IR" sz="2800" dirty="0">
              <a:solidFill>
                <a:srgbClr val="00B0F0"/>
              </a:solidFill>
              <a:cs typeface="B Nazanin" pitchFamily="2" charset="-78"/>
            </a:endParaRPr>
          </a:p>
          <a:p>
            <a:pPr algn="r" rtl="1"/>
            <a:r>
              <a:rPr lang="ar-SA" sz="2800" dirty="0">
                <a:cs typeface="B Nazanin" pitchFamily="2" charset="-78"/>
              </a:rPr>
              <a:t>هرگاه جريان هواي حاوي ذرات به صفحه اي برخورد كند، در جهت جريان تغيير ناگهاني ايجاد مي شود و ذرات نمي توانند مسير حركت هوا را تعقيب نمايند و در نتيجه بر روي سطح جمع آوري مي شوند.</a:t>
            </a:r>
            <a:endParaRPr lang="fa-IR" sz="2800" dirty="0">
              <a:cs typeface="B Nazanin" pitchFamily="2" charset="-78"/>
            </a:endParaRPr>
          </a:p>
          <a:p>
            <a:pPr algn="r" rtl="1"/>
            <a:r>
              <a:rPr lang="ar-SA" sz="2800" dirty="0">
                <a:cs typeface="B Nazanin" pitchFamily="2" charset="-78"/>
              </a:rPr>
              <a:t>به وسايلي كه بر اساس پديده برخورد به سطح جامد كار مي كنند ايمپكتور گفته مي شود.</a:t>
            </a:r>
            <a:endParaRPr lang="fa-IR" sz="2800" dirty="0">
              <a:cs typeface="B Nazanin" pitchFamily="2" charset="-78"/>
            </a:endParaRPr>
          </a:p>
          <a:p>
            <a:pPr algn="r" rtl="1"/>
            <a:r>
              <a:rPr lang="ar-SA" sz="2800" dirty="0">
                <a:cs typeface="B Nazanin" pitchFamily="2" charset="-78"/>
              </a:rPr>
              <a:t>ايمپكتورها معمولا چند ساخته مي شوند تا ذراتي را كه اندازه هاي مختلفي دارند در صفحات مختلف جمع آوري نمايند</a:t>
            </a:r>
            <a:endParaRPr lang="fa-IR" sz="2800" dirty="0">
              <a:cs typeface="B Nazanin" pitchFamily="2" charset="-78"/>
            </a:endParaRPr>
          </a:p>
          <a:p>
            <a:pPr algn="r" rtl="1"/>
            <a:r>
              <a:rPr lang="ar-SA" sz="2800" dirty="0">
                <a:cs typeface="B Nazanin" pitchFamily="2" charset="-78"/>
              </a:rPr>
              <a:t>كونيمتر و كاسكيد ايمپكتور نمونه اي از وسايل اين گروه هستند.</a:t>
            </a:r>
            <a:r>
              <a:rPr lang="en-US" sz="2800" dirty="0">
                <a:cs typeface="B Nazanin" pitchFamily="2" charset="-78"/>
              </a:rPr>
              <a:t> </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normAutofit/>
          </a:bodyPr>
          <a:lstStyle/>
          <a:p>
            <a:r>
              <a:rPr lang="fa-IR" sz="2800" b="1" u="sng" dirty="0" smtClean="0">
                <a:solidFill>
                  <a:schemeClr val="tx1"/>
                </a:solidFill>
                <a:cs typeface="B Nazanin" pitchFamily="2" charset="-78"/>
              </a:rPr>
              <a:t>نمونه برداری از سیلیس</a:t>
            </a:r>
            <a:endParaRPr lang="en-US" sz="2800" b="1" u="sng" dirty="0">
              <a:solidFill>
                <a:schemeClr val="tx1"/>
              </a:solidFill>
              <a:cs typeface="B Nazanin" pitchFamily="2" charset="-78"/>
            </a:endParaRPr>
          </a:p>
        </p:txBody>
      </p:sp>
      <p:sp>
        <p:nvSpPr>
          <p:cNvPr id="27651" name="Rectangle 3"/>
          <p:cNvSpPr>
            <a:spLocks noChangeArrowheads="1"/>
          </p:cNvSpPr>
          <p:nvPr/>
        </p:nvSpPr>
        <p:spPr bwMode="auto">
          <a:xfrm>
            <a:off x="0" y="2927350"/>
            <a:ext cx="9144000" cy="2647950"/>
          </a:xfrm>
          <a:prstGeom prst="rect">
            <a:avLst/>
          </a:prstGeom>
          <a:noFill/>
          <a:ln w="9525">
            <a:noFill/>
            <a:miter lim="800000"/>
            <a:headEnd/>
            <a:tailEnd/>
          </a:ln>
          <a:effectLst/>
        </p:spPr>
        <p:txBody>
          <a:bodyPr>
            <a:spAutoFit/>
          </a:bodyPr>
          <a:lstStyle/>
          <a:p>
            <a:pPr algn="just"/>
            <a:endParaRPr lang="ar-SA" sz="2400" dirty="0">
              <a:latin typeface="Times New Roman" pitchFamily="18" charset="0"/>
              <a:cs typeface="B Nazanin" pitchFamily="2" charset="-78"/>
            </a:endParaRPr>
          </a:p>
          <a:p>
            <a:pPr algn="just" eaLnBrk="0" hangingPunct="0"/>
            <a:r>
              <a:rPr lang="ar-SA" sz="2400" dirty="0">
                <a:latin typeface="Times New Roman" pitchFamily="18" charset="0"/>
                <a:cs typeface="B Nazanin" pitchFamily="2" charset="-78"/>
              </a:rPr>
              <a:t>در میان ترکیبات سیلیس ترکیب سیلیس آزاد </a:t>
            </a:r>
            <a:r>
              <a:rPr lang="en-US" sz="2400" b="1" u="sng" dirty="0">
                <a:latin typeface="Times New Roman" pitchFamily="18" charset="0"/>
                <a:cs typeface="B Nazanin" pitchFamily="2" charset="-78"/>
              </a:rPr>
              <a:t>SiO</a:t>
            </a:r>
            <a:r>
              <a:rPr lang="en-US" sz="2400" b="1" u="sng" baseline="-30000" dirty="0">
                <a:latin typeface="Times New Roman" pitchFamily="18" charset="0"/>
                <a:cs typeface="B Nazanin" pitchFamily="2" charset="-78"/>
              </a:rPr>
              <a:t>2</a:t>
            </a:r>
            <a:r>
              <a:rPr lang="en-US" sz="2400" dirty="0">
                <a:latin typeface="Times New Roman" pitchFamily="18" charset="0"/>
                <a:cs typeface="B Nazanin" pitchFamily="2" charset="-78"/>
              </a:rPr>
              <a:t>)</a:t>
            </a:r>
            <a:r>
              <a:rPr lang="fa-IR" sz="2400" b="1" u="sng" dirty="0">
                <a:latin typeface="Times New Roman" pitchFamily="18" charset="0"/>
                <a:cs typeface="B Nazanin" pitchFamily="2" charset="-78"/>
              </a:rPr>
              <a:t>)</a:t>
            </a:r>
            <a:r>
              <a:rPr lang="ar-SA" sz="2400" dirty="0">
                <a:latin typeface="Times New Roman" pitchFamily="18" charset="0"/>
                <a:cs typeface="B Nazanin" pitchFamily="2" charset="-78"/>
              </a:rPr>
              <a:t> خطرناک است سیلیس آزاد سیلیسی است که با هیچ عنصر ساده یا مرکب دیگری ترکیب نشده باشد استفاده از کلمه آزاد برای مشخص نمودن از لفظ مرکب است کوارتز، کریستوبالیت انواع سیلیس آزاد هستند بعنوان مثال سیلیس موجود در میکا و سیلیس های که با عناصر دیگر ترکیب شده اند مرکب هستند و خطر آنان اندک است</a:t>
            </a:r>
            <a:r>
              <a:rPr lang="en-US" sz="2400" dirty="0">
                <a:latin typeface="Times New Roman" pitchFamily="18" charset="0"/>
                <a:cs typeface="B Nazanin" pitchFamily="2" charset="-78"/>
              </a:rPr>
              <a:t>.</a:t>
            </a:r>
            <a:endParaRPr lang="ar-SA" sz="2400" dirty="0">
              <a:latin typeface="Times New Roman" pitchFamily="18" charset="0"/>
              <a:cs typeface="B Nazanin" pitchFamily="2" charset="-78"/>
            </a:endParaRPr>
          </a:p>
          <a:p>
            <a:pPr algn="l" rtl="0" eaLnBrk="0" hangingPunct="0"/>
            <a:endParaRPr lang="ar-SA" sz="2400" dirty="0">
              <a:latin typeface="Times New Roman" pitchFamily="18" charset="0"/>
              <a:cs typeface="B Nazanin" pitchFamily="2" charset="-78"/>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fa-IR" dirty="0"/>
              <a:t>نمونه </a:t>
            </a:r>
            <a:r>
              <a:rPr lang="fa-IR" dirty="0" smtClean="0"/>
              <a:t>برداری از ذرات سیلیس</a:t>
            </a:r>
            <a:endParaRPr lang="en-US" dirty="0"/>
          </a:p>
        </p:txBody>
      </p:sp>
      <p:sp>
        <p:nvSpPr>
          <p:cNvPr id="31747" name="Rectangle 3"/>
          <p:cNvSpPr>
            <a:spLocks noGrp="1" noChangeArrowheads="1"/>
          </p:cNvSpPr>
          <p:nvPr>
            <p:ph idx="1"/>
          </p:nvPr>
        </p:nvSpPr>
        <p:spPr/>
        <p:txBody>
          <a:bodyPr/>
          <a:lstStyle/>
          <a:p>
            <a:pPr>
              <a:lnSpc>
                <a:spcPct val="90000"/>
              </a:lnSpc>
            </a:pPr>
            <a:r>
              <a:rPr lang="ar-SA" sz="2800"/>
              <a:t>1 – فيلتر </a:t>
            </a:r>
            <a:r>
              <a:rPr lang="en-US" sz="2800"/>
              <a:t>PVC</a:t>
            </a:r>
            <a:r>
              <a:rPr lang="ar-SA" sz="2800"/>
              <a:t> (خلل و فرج 5 ميكرون )</a:t>
            </a:r>
            <a:r>
              <a:rPr lang="fa-IR" sz="2800"/>
              <a:t>،</a:t>
            </a:r>
            <a:r>
              <a:rPr lang="ar-SA" sz="2800"/>
              <a:t> قبل از نمونه برداري در دسيكاتور گذاشته و </a:t>
            </a:r>
            <a:r>
              <a:rPr lang="fa-IR" sz="2800"/>
              <a:t>توزين </a:t>
            </a:r>
            <a:r>
              <a:rPr lang="ar-SA" sz="2800"/>
              <a:t> مي گردد.</a:t>
            </a:r>
          </a:p>
          <a:p>
            <a:pPr>
              <a:lnSpc>
                <a:spcPct val="90000"/>
              </a:lnSpc>
            </a:pPr>
            <a:r>
              <a:rPr lang="ar-SA" sz="2800"/>
              <a:t>2 – فيلتر در نگهدارنده گذاشته شده و به يك طرف سيكلون نايلوني 10 ميلي متري وصل شده و از سوي ديگر با لوله هاي انعطاف پذير به پمپ نمونه برداري وصل مي گردد.</a:t>
            </a:r>
          </a:p>
          <a:p>
            <a:pPr>
              <a:lnSpc>
                <a:spcPct val="90000"/>
              </a:lnSpc>
            </a:pPr>
            <a:r>
              <a:rPr lang="ar-SA" sz="2800"/>
              <a:t>3 – </a:t>
            </a:r>
            <a:r>
              <a:rPr lang="fa-IR" sz="2800"/>
              <a:t>نمونه گير (سيكلون نايلوني و فيلتر)</a:t>
            </a:r>
            <a:r>
              <a:rPr lang="ar-SA" sz="2800"/>
              <a:t> به يقه كارگر در مجاورت </a:t>
            </a:r>
            <a:r>
              <a:rPr lang="fa-IR" sz="2800"/>
              <a:t>محدودة </a:t>
            </a:r>
            <a:r>
              <a:rPr lang="ar-SA" sz="2800"/>
              <a:t>تنفس وي وصل شده و عمل نمونه برداري با دبي 7/1 ليتر در دقيقه به منظور تهيه حجم هواي 408 تا 816 ليتر انجام مي گيرد. بايستي در طي نمونه برداري مواظب سيكلون بود تا وارونه نگردد.</a:t>
            </a:r>
            <a:endParaRPr lang="en-US" sz="280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225-69_Exploded_Top"/>
          <p:cNvPicPr>
            <a:picLocks noChangeAspect="1" noChangeArrowheads="1"/>
          </p:cNvPicPr>
          <p:nvPr/>
        </p:nvPicPr>
        <p:blipFill>
          <a:blip r:embed="rId2"/>
          <a:srcRect/>
          <a:stretch>
            <a:fillRect/>
          </a:stretch>
        </p:blipFill>
        <p:spPr bwMode="auto">
          <a:xfrm>
            <a:off x="4143372" y="571480"/>
            <a:ext cx="2895600" cy="2266950"/>
          </a:xfrm>
          <a:prstGeom prst="rect">
            <a:avLst/>
          </a:prstGeom>
          <a:noFill/>
        </p:spPr>
      </p:pic>
      <p:pic>
        <p:nvPicPr>
          <p:cNvPr id="1025" name="Picture 1" descr="225-69_Exploded_Bottom"/>
          <p:cNvPicPr>
            <a:picLocks noChangeAspect="1" noChangeArrowheads="1"/>
          </p:cNvPicPr>
          <p:nvPr/>
        </p:nvPicPr>
        <p:blipFill>
          <a:blip r:embed="rId3"/>
          <a:srcRect/>
          <a:stretch>
            <a:fillRect/>
          </a:stretch>
        </p:blipFill>
        <p:spPr bwMode="auto">
          <a:xfrm>
            <a:off x="4143372" y="2786058"/>
            <a:ext cx="2895600" cy="2338388"/>
          </a:xfrm>
          <a:prstGeom prst="rect">
            <a:avLst/>
          </a:prstGeom>
          <a:noFill/>
        </p:spPr>
      </p:pic>
      <p:sp>
        <p:nvSpPr>
          <p:cNvPr id="102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sp>
        <p:nvSpPr>
          <p:cNvPr id="1028" name="Rectangle 4"/>
          <p:cNvSpPr>
            <a:spLocks noChangeArrowheads="1"/>
          </p:cNvSpPr>
          <p:nvPr/>
        </p:nvSpPr>
        <p:spPr bwMode="auto">
          <a:xfrm>
            <a:off x="0" y="2724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fa-IR"/>
              <a:t>نمونه برداري</a:t>
            </a:r>
            <a:endParaRPr lang="en-US"/>
          </a:p>
        </p:txBody>
      </p:sp>
      <p:sp>
        <p:nvSpPr>
          <p:cNvPr id="32771" name="Rectangle 3"/>
          <p:cNvSpPr>
            <a:spLocks noGrp="1" noChangeArrowheads="1"/>
          </p:cNvSpPr>
          <p:nvPr>
            <p:ph idx="1"/>
          </p:nvPr>
        </p:nvSpPr>
        <p:spPr/>
        <p:txBody>
          <a:bodyPr/>
          <a:lstStyle/>
          <a:p>
            <a:r>
              <a:rPr lang="ar-SA"/>
              <a:t>4 – در طي عمل نمونه برداري بايستي مواظب بود كه فيلتر بار اضافه به خود نگرفته و بيش از 3 ميلي گرم آلاينده بر روي فيلتر جمع نشود.</a:t>
            </a:r>
          </a:p>
          <a:p>
            <a:r>
              <a:rPr lang="ar-SA"/>
              <a:t>5 – پس از پايان نمونه برداري ، فيلتر را از نگهدارنده برداشته آنرا وزن نموده آنگاه آنرا مجدداً در نگهدارنده گذاشته تا عمل آماده سازي جهت تجزيه روي آن انجام گيرد.</a:t>
            </a:r>
            <a:endParaRPr 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ctrTitle"/>
          </p:nvPr>
        </p:nvSpPr>
        <p:spPr>
          <a:xfrm>
            <a:off x="928662" y="428604"/>
            <a:ext cx="7772400" cy="1470025"/>
          </a:xfrm>
        </p:spPr>
        <p:txBody>
          <a:bodyPr/>
          <a:lstStyle/>
          <a:p>
            <a:r>
              <a:rPr lang="fa-IR" dirty="0"/>
              <a:t>نمونه برداری</a:t>
            </a:r>
            <a:endParaRPr lang="en-US" dirty="0"/>
          </a:p>
        </p:txBody>
      </p:sp>
      <p:sp>
        <p:nvSpPr>
          <p:cNvPr id="33795" name="Rectangle 3"/>
          <p:cNvSpPr>
            <a:spLocks noGrp="1" noChangeArrowheads="1"/>
          </p:cNvSpPr>
          <p:nvPr>
            <p:ph type="subTitle" idx="1"/>
          </p:nvPr>
        </p:nvSpPr>
        <p:spPr>
          <a:xfrm>
            <a:off x="1371600" y="2000240"/>
            <a:ext cx="6400800" cy="3638560"/>
          </a:xfrm>
        </p:spPr>
        <p:txBody>
          <a:bodyPr/>
          <a:lstStyle/>
          <a:p>
            <a:pPr algn="r">
              <a:lnSpc>
                <a:spcPct val="80000"/>
              </a:lnSpc>
            </a:pPr>
            <a:r>
              <a:rPr lang="ar-SA" sz="2000" dirty="0"/>
              <a:t>4 </a:t>
            </a:r>
            <a:r>
              <a:rPr lang="ar-SA" dirty="0"/>
              <a:t>– در طي عمل نمونه برداري بايستي مواظب بود كه فيلتر بار اضافه به خود نگرفته و بيش از 3 ميلي گرم آلاينده بر روي فيلتر جمع نشود.</a:t>
            </a:r>
          </a:p>
          <a:p>
            <a:pPr algn="r">
              <a:lnSpc>
                <a:spcPct val="80000"/>
              </a:lnSpc>
            </a:pPr>
            <a:r>
              <a:rPr lang="ar-SA" dirty="0"/>
              <a:t>5 – پس از پايان نمونه برداري ، فيلتر را از نگهدارنده برداشته آنرا وزن نموده آنگاه آنرا مجدداً در نگهدارنده گذاشته تا عمل آماده سازي جهت تجزيه روي آن انجام گيرد.</a:t>
            </a:r>
            <a:endParaRPr 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fa-IR"/>
              <a:t>روش کالیبراسیون</a:t>
            </a:r>
            <a:endParaRPr lang="en-US"/>
          </a:p>
        </p:txBody>
      </p:sp>
      <p:sp>
        <p:nvSpPr>
          <p:cNvPr id="14339" name="Rectangle 3"/>
          <p:cNvSpPr>
            <a:spLocks noGrp="1" noChangeArrowheads="1"/>
          </p:cNvSpPr>
          <p:nvPr>
            <p:ph idx="1"/>
          </p:nvPr>
        </p:nvSpPr>
        <p:spPr/>
        <p:txBody>
          <a:bodyPr/>
          <a:lstStyle/>
          <a:p>
            <a:r>
              <a:rPr lang="fa-IR"/>
              <a:t>روتامتر</a:t>
            </a:r>
          </a:p>
          <a:p>
            <a:r>
              <a:rPr lang="fa-IR"/>
              <a:t>روش حباب صابون</a:t>
            </a:r>
            <a:endParaRPr lang="en-US"/>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4" name="Picture 4"/>
          <p:cNvPicPr>
            <a:picLocks noChangeAspect="1" noChangeArrowheads="1"/>
          </p:cNvPicPr>
          <p:nvPr/>
        </p:nvPicPr>
        <p:blipFill>
          <a:blip r:embed="rId2"/>
          <a:srcRect/>
          <a:stretch>
            <a:fillRect/>
          </a:stretch>
        </p:blipFill>
        <p:spPr bwMode="auto">
          <a:xfrm>
            <a:off x="323850" y="527050"/>
            <a:ext cx="7561263" cy="5064125"/>
          </a:xfrm>
          <a:prstGeom prst="rect">
            <a:avLst/>
          </a:prstGeom>
          <a:noFill/>
          <a:ln w="9525">
            <a:noFill/>
            <a:miter lim="800000"/>
            <a:headEnd/>
            <a:tailEnd/>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آماده سازی نمونه ها</a:t>
            </a:r>
            <a:endParaRPr lang="fa-IR" dirty="0"/>
          </a:p>
        </p:txBody>
      </p:sp>
      <p:sp>
        <p:nvSpPr>
          <p:cNvPr id="3" name="Content Placeholder 2"/>
          <p:cNvSpPr>
            <a:spLocks noGrp="1"/>
          </p:cNvSpPr>
          <p:nvPr>
            <p:ph idx="1"/>
          </p:nvPr>
        </p:nvSpPr>
        <p:spPr/>
        <p:txBody>
          <a:bodyPr/>
          <a:lstStyle/>
          <a:p>
            <a:r>
              <a:rPr lang="fa-IR" dirty="0" smtClean="0"/>
              <a:t>نمونه برداری از ذرات و تجزیه به روش وزنی</a:t>
            </a:r>
          </a:p>
          <a:p>
            <a:r>
              <a:rPr lang="fa-IR" dirty="0" smtClean="0"/>
              <a:t>نمونه برداری از ذرات بلورین و تجزیه به روش </a:t>
            </a:r>
            <a:r>
              <a:rPr lang="en-US" dirty="0" smtClean="0"/>
              <a:t>XRD</a:t>
            </a:r>
          </a:p>
          <a:p>
            <a:r>
              <a:rPr lang="fa-IR" dirty="0" smtClean="0"/>
              <a:t>آماده سازی نمونه در نمونه برداری از ذرات بلورین</a:t>
            </a:r>
          </a:p>
          <a:p>
            <a:r>
              <a:rPr lang="fa-IR" dirty="0" smtClean="0"/>
              <a:t>آماده سازی نمونه های استاندارد</a:t>
            </a:r>
          </a:p>
          <a:p>
            <a:r>
              <a:rPr lang="fa-IR" dirty="0" smtClean="0"/>
              <a:t>تجزیه</a:t>
            </a:r>
          </a:p>
          <a:p>
            <a:endParaRPr lang="fa-IR"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normAutofit fontScale="90000"/>
          </a:bodyPr>
          <a:lstStyle/>
          <a:p>
            <a:r>
              <a:rPr lang="ar-SA" sz="4000"/>
              <a:t>مقادير حدتراكم مجاز برحسب ميانگين زمان مواجهه  (</a:t>
            </a:r>
            <a:r>
              <a:rPr lang="en-US" sz="4000"/>
              <a:t> TLV-TWA</a:t>
            </a:r>
            <a:r>
              <a:rPr lang="ar-SA" sz="4000"/>
              <a:t>)</a:t>
            </a:r>
            <a:r>
              <a:rPr lang="en-US" sz="4000"/>
              <a:t> </a:t>
            </a:r>
          </a:p>
        </p:txBody>
      </p:sp>
      <p:sp>
        <p:nvSpPr>
          <p:cNvPr id="20483" name="Rectangle 3"/>
          <p:cNvSpPr>
            <a:spLocks noGrp="1" noChangeArrowheads="1"/>
          </p:cNvSpPr>
          <p:nvPr>
            <p:ph idx="1"/>
          </p:nvPr>
        </p:nvSpPr>
        <p:spPr/>
        <p:txBody>
          <a:bodyPr/>
          <a:lstStyle/>
          <a:p>
            <a:r>
              <a:rPr lang="ar-SA"/>
              <a:t> مقاديري از مواد شيميايي كه كارگر مي‌‌تواند بمدت 8 ساعت كار در روز و يا 40 ساعت كار در هفته با  آن در تماس بوده و هيچگونه اثرات زيان‌‌آوري در طول تماس مكرر در او ديده نشود. </a:t>
            </a:r>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smtClean="0"/>
              <a:t>خطاي ناشي از نمونه برداري و حمل نمونه </a:t>
            </a:r>
            <a:endParaRPr lang="fa-IR" dirty="0"/>
          </a:p>
        </p:txBody>
      </p:sp>
      <p:sp>
        <p:nvSpPr>
          <p:cNvPr id="3" name="Content Placeholder 2"/>
          <p:cNvSpPr>
            <a:spLocks noGrp="1"/>
          </p:cNvSpPr>
          <p:nvPr>
            <p:ph idx="1"/>
          </p:nvPr>
        </p:nvSpPr>
        <p:spPr/>
        <p:txBody>
          <a:bodyPr/>
          <a:lstStyle/>
          <a:p>
            <a:r>
              <a:rPr lang="ar-SA" dirty="0" smtClean="0"/>
              <a:t>: </a:t>
            </a:r>
            <a:r>
              <a:rPr lang="ar-SA" dirty="0"/>
              <a:t>عواملي همچون عدم دقت در نمونه برداري، عدم تنظيم دبي در پمپ نمونه برداري در محيط كاري يا محيط بيرون، اشكال در وسيله نمونه بردار، عدم ثبات نمونه در طي نمونه برداري، خروج آلاينده از نمونه گير به دليل اشباع شدن، حمل نمونه در ظروف غير مجاز، تغيير در نمونه در طي حمل و غيره مي تواند باعث ايجاد خطا در نتيجه شده و مقادير اندازه گيري شده با مقدار واقعي متفاوت خواهد بود.</a:t>
            </a:r>
            <a:endParaRPr lang="en-US" dirty="0"/>
          </a:p>
          <a:p>
            <a:endParaRPr lang="fa-IR"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9" name="Rectangle 5"/>
          <p:cNvSpPr>
            <a:spLocks noChangeArrowheads="1"/>
          </p:cNvSpPr>
          <p:nvPr/>
        </p:nvSpPr>
        <p:spPr bwMode="auto">
          <a:xfrm>
            <a:off x="0" y="3281363"/>
            <a:ext cx="9144000" cy="0"/>
          </a:xfrm>
          <a:prstGeom prst="rect">
            <a:avLst/>
          </a:prstGeom>
          <a:noFill/>
          <a:ln w="9525">
            <a:noFill/>
            <a:miter lim="800000"/>
            <a:headEnd/>
            <a:tailEnd/>
          </a:ln>
          <a:effectLst/>
        </p:spPr>
        <p:txBody>
          <a:bodyPr wrap="none" anchor="ctr">
            <a:spAutoFit/>
          </a:bodyPr>
          <a:lstStyle/>
          <a:p>
            <a:endParaRPr lang="fa-IR"/>
          </a:p>
        </p:txBody>
      </p:sp>
      <p:pic>
        <p:nvPicPr>
          <p:cNvPr id="21508" name="Picture 4"/>
          <p:cNvPicPr>
            <a:picLocks noChangeAspect="1" noChangeArrowheads="1"/>
          </p:cNvPicPr>
          <p:nvPr/>
        </p:nvPicPr>
        <p:blipFill>
          <a:blip r:embed="rId2"/>
          <a:srcRect/>
          <a:stretch>
            <a:fillRect/>
          </a:stretch>
        </p:blipFill>
        <p:spPr bwMode="auto">
          <a:xfrm>
            <a:off x="323850" y="3213100"/>
            <a:ext cx="7837488" cy="1584325"/>
          </a:xfrm>
          <a:prstGeom prst="rect">
            <a:avLst/>
          </a:prstGeom>
          <a:noFill/>
        </p:spPr>
      </p:pic>
      <p:sp>
        <p:nvSpPr>
          <p:cNvPr id="21510" name="Rectangle 6"/>
          <p:cNvSpPr>
            <a:spLocks noChangeArrowheads="1"/>
          </p:cNvSpPr>
          <p:nvPr/>
        </p:nvSpPr>
        <p:spPr bwMode="auto">
          <a:xfrm>
            <a:off x="0" y="3576638"/>
            <a:ext cx="9144000" cy="0"/>
          </a:xfrm>
          <a:prstGeom prst="rect">
            <a:avLst/>
          </a:prstGeom>
          <a:noFill/>
          <a:ln w="9525">
            <a:noFill/>
            <a:miter lim="800000"/>
            <a:headEnd/>
            <a:tailEnd/>
          </a:ln>
          <a:effectLst/>
        </p:spPr>
        <p:txBody>
          <a:bodyPr wrap="none" anchor="ctr">
            <a:spAutoFit/>
          </a:bodyPr>
          <a:lstStyle/>
          <a:p>
            <a:endParaRPr lang="en-US"/>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sp>
        <p:nvSpPr>
          <p:cNvPr id="59396" name="Rectangle 4"/>
          <p:cNvSpPr>
            <a:spLocks noChangeArrowheads="1"/>
          </p:cNvSpPr>
          <p:nvPr/>
        </p:nvSpPr>
        <p:spPr bwMode="auto">
          <a:xfrm>
            <a:off x="0" y="752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smtClean="0">
              <a:ln>
                <a:noFill/>
              </a:ln>
              <a:solidFill>
                <a:schemeClr val="tx1"/>
              </a:solidFill>
              <a:effectLst/>
              <a:latin typeface="Arial" pitchFamily="34" charset="0"/>
              <a:cs typeface="Arial" pitchFamily="34" charset="0"/>
            </a:endParaRPr>
          </a:p>
        </p:txBody>
      </p:sp>
      <p:pic>
        <p:nvPicPr>
          <p:cNvPr id="59397" name="Picture 5"/>
          <p:cNvPicPr>
            <a:picLocks noChangeAspect="1" noChangeArrowheads="1"/>
          </p:cNvPicPr>
          <p:nvPr/>
        </p:nvPicPr>
        <p:blipFill>
          <a:blip r:embed="rId2"/>
          <a:srcRect/>
          <a:stretch>
            <a:fillRect/>
          </a:stretch>
        </p:blipFill>
        <p:spPr bwMode="auto">
          <a:xfrm>
            <a:off x="23766" y="1500174"/>
            <a:ext cx="6286544" cy="1857388"/>
          </a:xfrm>
          <a:prstGeom prst="rect">
            <a:avLst/>
          </a:prstGeom>
          <a:noFill/>
          <a:ln w="9525">
            <a:noFill/>
            <a:miter lim="800000"/>
            <a:headEnd/>
            <a:tailEnd/>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pPr hangingPunct="0"/>
            <a:r>
              <a:rPr lang="ar-SA" b="1" dirty="0" smtClean="0"/>
              <a:t>مقادير حدتراكم مجاز براي مخلوط مواد شيميايي</a:t>
            </a:r>
            <a:endParaRPr lang="en-US" dirty="0" smtClean="0"/>
          </a:p>
          <a:p>
            <a:pPr hangingPunct="0"/>
            <a:r>
              <a:rPr lang="ar-SA" dirty="0" smtClean="0"/>
              <a:t>      هنگامي كه تعداد مواد مخاطره آميز در محيط كار دو یا بیشتر است و اثر آنها بر بدن مشابه يكديگرند، </a:t>
            </a:r>
            <a:r>
              <a:rPr lang="en-US" dirty="0" smtClean="0"/>
              <a:t>TLV </a:t>
            </a:r>
            <a:r>
              <a:rPr lang="ar-SA" dirty="0" smtClean="0"/>
              <a:t>مخلوط از رابطه زير محاسبه مي گردد:</a:t>
            </a:r>
            <a:endParaRPr lang="en-US" dirty="0" smtClean="0"/>
          </a:p>
          <a:p>
            <a:endParaRPr lang="ar-SA" dirty="0" smtClean="0"/>
          </a:p>
          <a:p>
            <a:endParaRPr lang="ar-SA" dirty="0" smtClean="0"/>
          </a:p>
          <a:p>
            <a:endParaRPr lang="fa-IR" dirty="0"/>
          </a:p>
        </p:txBody>
      </p:sp>
      <p:pic>
        <p:nvPicPr>
          <p:cNvPr id="4" name="Picture 2"/>
          <p:cNvPicPr>
            <a:picLocks noChangeAspect="1" noChangeArrowheads="1"/>
          </p:cNvPicPr>
          <p:nvPr/>
        </p:nvPicPr>
        <p:blipFill>
          <a:blip r:embed="rId2"/>
          <a:srcRect/>
          <a:stretch>
            <a:fillRect/>
          </a:stretch>
        </p:blipFill>
        <p:spPr bwMode="auto">
          <a:xfrm>
            <a:off x="1428728" y="4357694"/>
            <a:ext cx="5346328" cy="1143008"/>
          </a:xfrm>
          <a:prstGeom prst="rect">
            <a:avLst/>
          </a:prstGeom>
          <a:noFill/>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r>
              <a:rPr lang="ar-SA" dirty="0" smtClean="0"/>
              <a:t>هنگامي كه مواد شيميايي مختلف در محيط كار بوده و هر كدام اثرات سمي مختلفي بر بدن مي‌‌گذارند در اين صورت هر ماده را بايستي جداگانه در نظر گرفته و حاصل هر كدام از روابط ذيل نبايد از 1 بيشتر شود، در غير اين صورت از استاندارد تجاوز نموده است.</a:t>
            </a:r>
            <a:endParaRPr lang="fa-IR" dirty="0" smtClean="0"/>
          </a:p>
          <a:p>
            <a:endParaRPr lang="en-US" dirty="0" smtClean="0"/>
          </a:p>
          <a:p>
            <a:endParaRPr lang="fa-IR" dirty="0"/>
          </a:p>
        </p:txBody>
      </p:sp>
      <p:pic>
        <p:nvPicPr>
          <p:cNvPr id="4" name="Picture 5"/>
          <p:cNvPicPr>
            <a:picLocks noChangeAspect="1" noChangeArrowheads="1"/>
          </p:cNvPicPr>
          <p:nvPr/>
        </p:nvPicPr>
        <p:blipFill>
          <a:blip r:embed="rId2"/>
          <a:srcRect/>
          <a:stretch>
            <a:fillRect/>
          </a:stretch>
        </p:blipFill>
        <p:spPr bwMode="auto">
          <a:xfrm>
            <a:off x="1214414" y="4429132"/>
            <a:ext cx="6286544" cy="1785950"/>
          </a:xfrm>
          <a:prstGeom prst="rect">
            <a:avLst/>
          </a:prstGeom>
          <a:noFill/>
          <a:ln w="9525">
            <a:noFill/>
            <a:miter lim="800000"/>
            <a:headEnd/>
            <a:tailEnd/>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نمونه برداری از ترکیبات فلزی</a:t>
            </a:r>
            <a:endParaRPr lang="fa-IR" dirty="0"/>
          </a:p>
        </p:txBody>
      </p:sp>
      <p:sp>
        <p:nvSpPr>
          <p:cNvPr id="3" name="Content Placeholder 2"/>
          <p:cNvSpPr>
            <a:spLocks noGrp="1"/>
          </p:cNvSpPr>
          <p:nvPr>
            <p:ph idx="1"/>
          </p:nvPr>
        </p:nvSpPr>
        <p:spPr/>
        <p:txBody>
          <a:bodyPr>
            <a:normAutofit fontScale="77500" lnSpcReduction="20000"/>
          </a:bodyPr>
          <a:lstStyle/>
          <a:p>
            <a:r>
              <a:rPr lang="ar-SA" dirty="0"/>
              <a:t>پمپ نمونه‌‌برداري در حاليكه وسيله نمونه‌‌گير به آن متصل است با استفاده از روتامتر (كه از قبل تنظيم شده)  و يا پيستون بدون اصطكاك كاليبره مي‌‌گردد.</a:t>
            </a:r>
            <a:endParaRPr lang="en-US" dirty="0"/>
          </a:p>
          <a:p>
            <a:r>
              <a:rPr lang="ar-SA" dirty="0"/>
              <a:t>2 - فيلتر نمونه‌‌برداري در نگهدارنده گذاشته شده و به پمپ نمونه‌‌برداري وصل مي‌‌گردد.</a:t>
            </a:r>
            <a:endParaRPr lang="en-US" dirty="0"/>
          </a:p>
          <a:p>
            <a:r>
              <a:rPr lang="ar-SA" dirty="0"/>
              <a:t>3 - عمل نمونه‌‌برداري با توجه به دبي 1 تا 3 ليتر در دقيقه انجام گرفته </a:t>
            </a:r>
            <a:r>
              <a:rPr lang="ar-SA" dirty="0" smtClean="0"/>
              <a:t>و </a:t>
            </a:r>
            <a:r>
              <a:rPr lang="ar-SA" dirty="0"/>
              <a:t>وزن  تركيب فلزي جمع‌‌آوري شده نبايستي بيش از </a:t>
            </a:r>
            <a:r>
              <a:rPr lang="en-US" dirty="0"/>
              <a:t>mg</a:t>
            </a:r>
            <a:r>
              <a:rPr lang="ar-SA" dirty="0"/>
              <a:t>2 تجاوز نمايد .</a:t>
            </a:r>
            <a:endParaRPr lang="en-US" dirty="0"/>
          </a:p>
          <a:p>
            <a:r>
              <a:rPr lang="ar-SA" dirty="0"/>
              <a:t>4 - چنانچه هدف، نمونه‌‌برداري فردي است وسيله نمونه گير به يقه كارگر ، در مجاورت دستگاه تنفس وي وصل مي‌‌گردد.</a:t>
            </a:r>
            <a:endParaRPr lang="en-US" dirty="0"/>
          </a:p>
          <a:p>
            <a:r>
              <a:rPr lang="ar-SA" dirty="0"/>
              <a:t>5 - يك نمونه بعنوان شاهد انتخاب كرده وكليه عملياتي كه بر روي نمونه اصلي انجام مي‌‌گيرد بر روي نمونه شاهد نيز انجام داده بجز آنكه هوا از روي آن عبور داده نمي شود.</a:t>
            </a:r>
            <a:endParaRPr lang="en-US" dirty="0"/>
          </a:p>
          <a:p>
            <a:endParaRPr lang="fa-I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عوامل مزاحم در نمونه برداری</a:t>
            </a:r>
            <a:endParaRPr lang="fa-IR" dirty="0"/>
          </a:p>
        </p:txBody>
      </p:sp>
      <p:sp>
        <p:nvSpPr>
          <p:cNvPr id="3" name="Content Placeholder 2"/>
          <p:cNvSpPr>
            <a:spLocks noGrp="1"/>
          </p:cNvSpPr>
          <p:nvPr>
            <p:ph idx="1"/>
          </p:nvPr>
        </p:nvSpPr>
        <p:spPr/>
        <p:txBody>
          <a:bodyPr>
            <a:normAutofit fontScale="85000" lnSpcReduction="10000"/>
          </a:bodyPr>
          <a:lstStyle/>
          <a:p>
            <a:r>
              <a:rPr lang="ar-SA" dirty="0"/>
              <a:t>رطوبت : رطوبت در بعضي از نمونه گيرها تداخل ايجاد نموده و مقادير جذب آلاينده را كاهش مي دهد </a:t>
            </a:r>
            <a:r>
              <a:rPr lang="fa-IR" dirty="0" smtClean="0"/>
              <a:t>(</a:t>
            </a:r>
            <a:r>
              <a:rPr lang="ar-SA" dirty="0" smtClean="0"/>
              <a:t>نمونه </a:t>
            </a:r>
            <a:r>
              <a:rPr lang="ar-SA" dirty="0"/>
              <a:t>برداري با سيليكاژل </a:t>
            </a:r>
            <a:r>
              <a:rPr lang="fa-IR" dirty="0"/>
              <a:t>،</a:t>
            </a:r>
            <a:r>
              <a:rPr lang="ar-SA" dirty="0" smtClean="0"/>
              <a:t> </a:t>
            </a:r>
            <a:r>
              <a:rPr lang="ar-SA" dirty="0"/>
              <a:t>كربوترپ </a:t>
            </a:r>
            <a:r>
              <a:rPr lang="fa-IR" dirty="0" smtClean="0"/>
              <a:t>و فیلتر)</a:t>
            </a:r>
          </a:p>
          <a:p>
            <a:r>
              <a:rPr lang="fa-IR" dirty="0" smtClean="0"/>
              <a:t>دما : تصحیح دمایی</a:t>
            </a:r>
          </a:p>
          <a:p>
            <a:r>
              <a:rPr lang="ar-SA" dirty="0"/>
              <a:t>وجود عوامل طبيعي  مداخله كننده در نمونه برداري : از عوامل فوق مي توان بر تاثير سرعت جريان باد، جهت جريان باد، وجود موانع در محل نمونه برداري همچون ماشين آلات، ساختمان و درخت، تاثير هواكش هاي روشن در زمان نمونه برداري در محل كارگاه، تاثير تهويه مطبوع در نمونه برداري، تاثير دربهاي خروجي و ورودي و پنجره ها  در نمونه برداري را نام برد.</a:t>
            </a:r>
            <a:endParaRPr lang="en-US" dirty="0"/>
          </a:p>
          <a:p>
            <a:endParaRPr lang="en-US" dirty="0"/>
          </a:p>
          <a:p>
            <a:endParaRPr lang="fa-I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خطا های فاحش علمی</a:t>
            </a:r>
            <a:endParaRPr lang="fa-IR" dirty="0"/>
          </a:p>
        </p:txBody>
      </p:sp>
      <p:sp>
        <p:nvSpPr>
          <p:cNvPr id="3" name="Content Placeholder 2"/>
          <p:cNvSpPr>
            <a:spLocks noGrp="1"/>
          </p:cNvSpPr>
          <p:nvPr>
            <p:ph idx="1"/>
          </p:nvPr>
        </p:nvSpPr>
        <p:spPr/>
        <p:txBody>
          <a:bodyPr>
            <a:normAutofit lnSpcReduction="10000"/>
          </a:bodyPr>
          <a:lstStyle/>
          <a:p>
            <a:r>
              <a:rPr lang="fa-IR" dirty="0" smtClean="0"/>
              <a:t>1-عدم آزادی کارگر در حین نمونه برداری</a:t>
            </a:r>
          </a:p>
          <a:p>
            <a:r>
              <a:rPr lang="fa-IR" dirty="0" smtClean="0"/>
              <a:t>2-مقایسه نمونه برداری لحظه ای با </a:t>
            </a:r>
            <a:r>
              <a:rPr lang="en-US" dirty="0" smtClean="0"/>
              <a:t>TWA</a:t>
            </a:r>
          </a:p>
          <a:p>
            <a:r>
              <a:rPr lang="fa-IR" dirty="0" smtClean="0"/>
              <a:t>3-مقایسه نمونه برداری محیطی با </a:t>
            </a:r>
            <a:r>
              <a:rPr lang="en-US" dirty="0" smtClean="0"/>
              <a:t>TWA</a:t>
            </a:r>
          </a:p>
          <a:p>
            <a:r>
              <a:rPr lang="fa-IR" dirty="0" smtClean="0"/>
              <a:t>4- مقایسه ساعات مواجهه و صرف نظر از ساعات غیر مواجهه در محاسبات نهایی</a:t>
            </a:r>
          </a:p>
          <a:p>
            <a:r>
              <a:rPr lang="fa-IR" dirty="0" smtClean="0"/>
              <a:t>5- عدم نیاز به تصحیح حجم</a:t>
            </a:r>
          </a:p>
          <a:p>
            <a:r>
              <a:rPr lang="fa-IR" dirty="0" smtClean="0"/>
              <a:t>6-عدم استفاده از نمونه شاهد</a:t>
            </a:r>
          </a:p>
          <a:p>
            <a:r>
              <a:rPr lang="fa-IR" dirty="0" smtClean="0"/>
              <a:t>7-مقایسه ذرات کل با استاندارد تنفسی</a:t>
            </a:r>
            <a:endParaRPr lang="fa-I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5" name="Rectangle 3"/>
          <p:cNvSpPr>
            <a:spLocks noGrp="1" noChangeArrowheads="1"/>
          </p:cNvSpPr>
          <p:nvPr>
            <p:ph sz="quarter" idx="1"/>
          </p:nvPr>
        </p:nvSpPr>
        <p:spPr/>
        <p:txBody>
          <a:bodyPr/>
          <a:lstStyle/>
          <a:p>
            <a:endParaRPr lang="en-US"/>
          </a:p>
        </p:txBody>
      </p:sp>
      <p:sp>
        <p:nvSpPr>
          <p:cNvPr id="5" name="Slide Number Placeholder 5"/>
          <p:cNvSpPr>
            <a:spLocks noGrp="1"/>
          </p:cNvSpPr>
          <p:nvPr>
            <p:ph type="sldNum" sz="quarter" idx="4294967295"/>
          </p:nvPr>
        </p:nvSpPr>
        <p:spPr>
          <a:xfrm>
            <a:off x="8129016" y="5734050"/>
            <a:ext cx="609600" cy="521208"/>
          </a:xfrm>
          <a:prstGeom prst="rect">
            <a:avLst/>
          </a:prstGeom>
        </p:spPr>
        <p:txBody>
          <a:bodyPr/>
          <a:lstStyle/>
          <a:p>
            <a:fld id="{876431D1-44F3-4617-994B-C207516D556E}" type="slidenum">
              <a:rPr lang="ar-SA"/>
              <a:pPr/>
              <a:t>8</a:t>
            </a:fld>
            <a:endParaRPr lang="en-US"/>
          </a:p>
        </p:txBody>
      </p:sp>
      <p:pic>
        <p:nvPicPr>
          <p:cNvPr id="330756" name="Picture 4"/>
          <p:cNvPicPr>
            <a:picLocks noChangeAspect="1" noChangeArrowheads="1"/>
          </p:cNvPicPr>
          <p:nvPr/>
        </p:nvPicPr>
        <p:blipFill>
          <a:blip r:embed="rId2"/>
          <a:srcRect/>
          <a:stretch>
            <a:fillRect/>
          </a:stretch>
        </p:blipFill>
        <p:spPr bwMode="auto">
          <a:xfrm>
            <a:off x="25368" y="0"/>
            <a:ext cx="9072594" cy="68087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18CB767-43BD-48D9-B539-8AE25339208E}" type="slidenum">
              <a:rPr lang="ar-SA"/>
              <a:pPr/>
              <a:t>9</a:t>
            </a:fld>
            <a:endParaRPr lang="en-US"/>
          </a:p>
        </p:txBody>
      </p:sp>
      <p:sp>
        <p:nvSpPr>
          <p:cNvPr id="538626" name="Rectangle 2"/>
          <p:cNvSpPr>
            <a:spLocks noGrp="1" noChangeArrowheads="1"/>
          </p:cNvSpPr>
          <p:nvPr>
            <p:ph type="title" idx="4294967295"/>
          </p:nvPr>
        </p:nvSpPr>
        <p:spPr>
          <a:xfrm>
            <a:off x="142844" y="71414"/>
            <a:ext cx="8686800" cy="785818"/>
          </a:xfrm>
        </p:spPr>
        <p:txBody>
          <a:bodyPr/>
          <a:lstStyle/>
          <a:p>
            <a:pPr>
              <a:defRPr/>
            </a:pPr>
            <a:r>
              <a:rPr lang="fa-IR" sz="3600" b="0" dirty="0">
                <a:solidFill>
                  <a:srgbClr val="FF0000"/>
                </a:solidFill>
                <a:latin typeface="+mj-lt"/>
                <a:ea typeface="+mj-ea"/>
                <a:cs typeface="B Zar" pitchFamily="2" charset="-78"/>
              </a:rPr>
              <a:t>تقسيم بندي آئروسل ها بر حسب ورود به دستگاه تنفسي انسان:</a:t>
            </a:r>
            <a:endParaRPr lang="en-US" sz="3600" b="0" dirty="0">
              <a:solidFill>
                <a:srgbClr val="FF0000"/>
              </a:solidFill>
              <a:latin typeface="+mj-lt"/>
              <a:ea typeface="+mj-ea"/>
              <a:cs typeface="B Zar" pitchFamily="2" charset="-78"/>
            </a:endParaRPr>
          </a:p>
        </p:txBody>
      </p:sp>
      <p:sp>
        <p:nvSpPr>
          <p:cNvPr id="538627" name="Rectangle 3"/>
          <p:cNvSpPr>
            <a:spLocks noGrp="1" noChangeArrowheads="1"/>
          </p:cNvSpPr>
          <p:nvPr>
            <p:ph type="body" idx="4294967295"/>
          </p:nvPr>
        </p:nvSpPr>
        <p:spPr>
          <a:xfrm>
            <a:off x="71438" y="1182709"/>
            <a:ext cx="8501090" cy="5318125"/>
          </a:xfrm>
        </p:spPr>
        <p:txBody>
          <a:bodyPr>
            <a:normAutofit/>
          </a:bodyPr>
          <a:lstStyle/>
          <a:p>
            <a:pPr algn="r" rtl="1">
              <a:lnSpc>
                <a:spcPct val="80000"/>
              </a:lnSpc>
              <a:buClr>
                <a:schemeClr val="accent1"/>
              </a:buClr>
              <a:buSzPct val="150000"/>
              <a:buFontTx/>
              <a:buNone/>
            </a:pPr>
            <a:r>
              <a:rPr lang="fa-IR" dirty="0" smtClean="0">
                <a:cs typeface="B Nazanin" pitchFamily="2" charset="-78"/>
              </a:rPr>
              <a:t> </a:t>
            </a:r>
            <a:r>
              <a:rPr lang="fa-IR" dirty="0" smtClean="0">
                <a:solidFill>
                  <a:srgbClr val="00B0F0"/>
                </a:solidFill>
                <a:cs typeface="B Nazanin" pitchFamily="2" charset="-78"/>
              </a:rPr>
              <a:t>1-  قابل تنفس (</a:t>
            </a:r>
            <a:r>
              <a:rPr lang="en-US" dirty="0" smtClean="0">
                <a:solidFill>
                  <a:srgbClr val="00B0F0"/>
                </a:solidFill>
                <a:cs typeface="B Nazanin" pitchFamily="2" charset="-78"/>
              </a:rPr>
              <a:t>Inhalable</a:t>
            </a:r>
            <a:r>
              <a:rPr lang="fa-IR" dirty="0" smtClean="0">
                <a:solidFill>
                  <a:srgbClr val="00B0F0"/>
                </a:solidFill>
                <a:cs typeface="B Nazanin" pitchFamily="2" charset="-78"/>
              </a:rPr>
              <a:t>): </a:t>
            </a:r>
            <a:r>
              <a:rPr lang="fa-IR" dirty="0" smtClean="0">
                <a:cs typeface="B Nazanin" pitchFamily="2" charset="-78"/>
              </a:rPr>
              <a:t>ذرات با قطر (آئروديناميكي) كوچكتر از </a:t>
            </a:r>
            <a:r>
              <a:rPr lang="en-US" dirty="0" smtClean="0"/>
              <a:t>µm</a:t>
            </a:r>
            <a:r>
              <a:rPr lang="fa-IR" dirty="0" smtClean="0">
                <a:cs typeface="B Nazanin" pitchFamily="2" charset="-78"/>
              </a:rPr>
              <a:t>100 می باشند.این ذرات قادرند </a:t>
            </a:r>
            <a:r>
              <a:rPr lang="ar-SA" dirty="0" smtClean="0">
                <a:cs typeface="B Zar" pitchFamily="2" charset="-78"/>
              </a:rPr>
              <a:t>در هر نقطه از دستگاه تنفس اعم از راه</a:t>
            </a:r>
            <a:r>
              <a:rPr lang="fa-IR" dirty="0" smtClean="0">
                <a:cs typeface="B Zar" pitchFamily="2" charset="-78"/>
              </a:rPr>
              <a:t> </a:t>
            </a:r>
            <a:r>
              <a:rPr lang="ar-SA" dirty="0" smtClean="0">
                <a:cs typeface="B Zar" pitchFamily="2" charset="-78"/>
              </a:rPr>
              <a:t>هاي تنفسي فوقاني، مياني وتحتاني  ته نشين شوند</a:t>
            </a:r>
            <a:r>
              <a:rPr lang="fa-IR" dirty="0" smtClean="0">
                <a:cs typeface="B Zar" pitchFamily="2" charset="-78"/>
              </a:rPr>
              <a:t>.</a:t>
            </a:r>
            <a:endParaRPr lang="en-US" dirty="0" smtClean="0">
              <a:cs typeface="B Zar" pitchFamily="2" charset="-78"/>
            </a:endParaRPr>
          </a:p>
          <a:p>
            <a:pPr algn="r" rtl="1">
              <a:lnSpc>
                <a:spcPct val="80000"/>
              </a:lnSpc>
              <a:buClr>
                <a:schemeClr val="accent1"/>
              </a:buClr>
              <a:buSzPct val="150000"/>
              <a:buFontTx/>
              <a:buNone/>
            </a:pPr>
            <a:r>
              <a:rPr lang="en-US" dirty="0" smtClean="0">
                <a:cs typeface="B Zar" pitchFamily="2" charset="-78"/>
              </a:rPr>
              <a:t> </a:t>
            </a:r>
            <a:endParaRPr lang="en-US" dirty="0" smtClean="0">
              <a:cs typeface="B Nazanin" pitchFamily="2" charset="-78"/>
            </a:endParaRPr>
          </a:p>
          <a:p>
            <a:pPr algn="r" rtl="1">
              <a:lnSpc>
                <a:spcPct val="80000"/>
              </a:lnSpc>
              <a:buClr>
                <a:schemeClr val="accent1"/>
              </a:buClr>
              <a:buSzPct val="150000"/>
              <a:buFontTx/>
              <a:buNone/>
            </a:pPr>
            <a:r>
              <a:rPr lang="en-US" dirty="0" smtClean="0">
                <a:solidFill>
                  <a:srgbClr val="FF0000"/>
                </a:solidFill>
                <a:cs typeface="B Nazanin" pitchFamily="2" charset="-78"/>
              </a:rPr>
              <a:t>  </a:t>
            </a:r>
            <a:r>
              <a:rPr lang="fa-IR" dirty="0" smtClean="0">
                <a:solidFill>
                  <a:srgbClr val="00B0F0"/>
                </a:solidFill>
                <a:cs typeface="B Nazanin" pitchFamily="2" charset="-78"/>
              </a:rPr>
              <a:t>2- توراسيك (</a:t>
            </a:r>
            <a:r>
              <a:rPr lang="en-US" dirty="0" smtClean="0">
                <a:solidFill>
                  <a:srgbClr val="00B0F0"/>
                </a:solidFill>
                <a:cs typeface="B Nazanin" pitchFamily="2" charset="-78"/>
              </a:rPr>
              <a:t>Thoracic</a:t>
            </a:r>
            <a:r>
              <a:rPr lang="fa-IR" dirty="0" smtClean="0">
                <a:solidFill>
                  <a:srgbClr val="00B0F0"/>
                </a:solidFill>
                <a:cs typeface="B Nazanin" pitchFamily="2" charset="-78"/>
              </a:rPr>
              <a:t>):‌ </a:t>
            </a:r>
            <a:r>
              <a:rPr lang="fa-IR" dirty="0" smtClean="0">
                <a:cs typeface="B Nazanin" pitchFamily="2" charset="-78"/>
              </a:rPr>
              <a:t>ذرات با قطر كمتر از </a:t>
            </a:r>
            <a:r>
              <a:rPr lang="en-US" dirty="0" smtClean="0"/>
              <a:t>µm</a:t>
            </a:r>
            <a:r>
              <a:rPr lang="fa-IR" dirty="0" smtClean="0">
                <a:cs typeface="B Nazanin" pitchFamily="2" charset="-78"/>
              </a:rPr>
              <a:t>25 كه مي توانند</a:t>
            </a:r>
            <a:r>
              <a:rPr lang="ar-SA" dirty="0" smtClean="0">
                <a:cs typeface="B Zar" pitchFamily="2" charset="-78"/>
              </a:rPr>
              <a:t> در هر نقطه از راه هاي هوايي (ناي و نايژه) و ناحيه كيسه هاي هوايي ته نشين گردند.</a:t>
            </a:r>
            <a:endParaRPr lang="fa-IR" dirty="0" smtClean="0">
              <a:cs typeface="B Zar" pitchFamily="2" charset="-78"/>
            </a:endParaRPr>
          </a:p>
          <a:p>
            <a:pPr algn="r" rtl="1">
              <a:lnSpc>
                <a:spcPct val="80000"/>
              </a:lnSpc>
              <a:buClr>
                <a:schemeClr val="accent1"/>
              </a:buClr>
              <a:buSzPct val="150000"/>
              <a:buFontTx/>
              <a:buNone/>
            </a:pPr>
            <a:endParaRPr lang="fa-IR" dirty="0" smtClean="0">
              <a:cs typeface="B Nazanin" pitchFamily="2" charset="-78"/>
            </a:endParaRPr>
          </a:p>
          <a:p>
            <a:pPr algn="r" rtl="1">
              <a:lnSpc>
                <a:spcPct val="80000"/>
              </a:lnSpc>
              <a:buClr>
                <a:schemeClr val="accent1"/>
              </a:buClr>
              <a:buSzPct val="150000"/>
              <a:buFontTx/>
              <a:buNone/>
            </a:pPr>
            <a:r>
              <a:rPr lang="fa-IR" dirty="0" smtClean="0">
                <a:cs typeface="B Nazanin" pitchFamily="2" charset="-78"/>
              </a:rPr>
              <a:t>  </a:t>
            </a:r>
            <a:r>
              <a:rPr lang="fa-IR" dirty="0" smtClean="0">
                <a:solidFill>
                  <a:srgbClr val="00B0F0"/>
                </a:solidFill>
                <a:cs typeface="B Nazanin" pitchFamily="2" charset="-78"/>
              </a:rPr>
              <a:t>3- قابل استنشاق (</a:t>
            </a:r>
            <a:r>
              <a:rPr lang="en-US" dirty="0" err="1" smtClean="0">
                <a:solidFill>
                  <a:srgbClr val="00B0F0"/>
                </a:solidFill>
                <a:cs typeface="B Nazanin" pitchFamily="2" charset="-78"/>
              </a:rPr>
              <a:t>Respirable</a:t>
            </a:r>
            <a:r>
              <a:rPr lang="fa-IR" dirty="0" smtClean="0">
                <a:solidFill>
                  <a:srgbClr val="00B0F0"/>
                </a:solidFill>
                <a:cs typeface="B Nazanin" pitchFamily="2" charset="-78"/>
              </a:rPr>
              <a:t>):</a:t>
            </a:r>
            <a:r>
              <a:rPr lang="fa-IR" dirty="0" smtClean="0">
                <a:solidFill>
                  <a:srgbClr val="FF0000"/>
                </a:solidFill>
                <a:cs typeface="B Nazanin" pitchFamily="2" charset="-78"/>
              </a:rPr>
              <a:t>‌ </a:t>
            </a:r>
            <a:r>
              <a:rPr lang="fa-IR" dirty="0" smtClean="0">
                <a:cs typeface="B Nazanin" pitchFamily="2" charset="-78"/>
              </a:rPr>
              <a:t>ذرات با قطر كمتر از </a:t>
            </a:r>
            <a:r>
              <a:rPr lang="en-US" dirty="0" smtClean="0"/>
              <a:t>µm</a:t>
            </a:r>
            <a:r>
              <a:rPr lang="fa-IR" dirty="0" smtClean="0">
                <a:cs typeface="B Nazanin" pitchFamily="2" charset="-78"/>
              </a:rPr>
              <a:t>10 كه مي توانند تا انتهائي ترين</a:t>
            </a:r>
            <a:r>
              <a:rPr lang="fa-IR" dirty="0" smtClean="0">
                <a:cs typeface="Arial" charset="0"/>
              </a:rPr>
              <a:t> </a:t>
            </a:r>
            <a:r>
              <a:rPr lang="fa-IR" dirty="0" smtClean="0">
                <a:cs typeface="B Nazanin" pitchFamily="2" charset="-78"/>
              </a:rPr>
              <a:t>حبابچه هاي ريوي و منطقه تبادل گازي ريه نفوذ كنند.</a:t>
            </a:r>
            <a:r>
              <a:rPr lang="fa-IR" dirty="0" smtClean="0">
                <a:cs typeface="Arial" charset="0"/>
              </a:rPr>
              <a:t> </a:t>
            </a:r>
            <a:endParaRPr lang="fa-IR" sz="2400" b="1" dirty="0" smtClean="0">
              <a:solidFill>
                <a:srgbClr val="66FF33"/>
              </a:solidFill>
              <a:cs typeface="B Zar" pitchFamily="2" charset="-78"/>
            </a:endParaRPr>
          </a:p>
        </p:txBody>
      </p:sp>
    </p:spTree>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175</TotalTime>
  <Words>2203</Words>
  <Application>Microsoft Office PowerPoint</Application>
  <PresentationFormat>On-screen Show (4:3)</PresentationFormat>
  <Paragraphs>244</Paragraphs>
  <Slides>54</Slides>
  <Notes>7</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54</vt:i4>
      </vt:variant>
    </vt:vector>
  </HeadingPairs>
  <TitlesOfParts>
    <vt:vector size="56" baseType="lpstr">
      <vt:lpstr>Trek</vt:lpstr>
      <vt:lpstr>CorelPhotoPaint.Image.7</vt:lpstr>
      <vt:lpstr>فرایند نمونه برداری تا محاسبات</vt:lpstr>
      <vt:lpstr>اهداف نمونه‌‌برداري </vt:lpstr>
      <vt:lpstr>محل نمونه‌‌برداري </vt:lpstr>
      <vt:lpstr>- برنامه‌‌ريزي جهت عمليات نمونه‌‌برداري و تجزيه </vt:lpstr>
      <vt:lpstr>خطاي ناشي از نمونه برداري و حمل نمونه </vt:lpstr>
      <vt:lpstr>عوامل مزاحم در نمونه برداری</vt:lpstr>
      <vt:lpstr>خطا های فاحش علمی</vt:lpstr>
      <vt:lpstr>Slide 8</vt:lpstr>
      <vt:lpstr>تقسيم بندي آئروسل ها بر حسب ورود به دستگاه تنفسي انسان:</vt:lpstr>
      <vt:lpstr>Slide 10</vt:lpstr>
      <vt:lpstr>Slide 11</vt:lpstr>
      <vt:lpstr>Slide 12</vt:lpstr>
      <vt:lpstr>نمونه برداری از ذرات کل در منطقه تنفسی کارگر</vt:lpstr>
      <vt:lpstr>Slide 14</vt:lpstr>
      <vt:lpstr>“TOTAL” PARTICULATE</vt:lpstr>
      <vt:lpstr>INHALABLE SAMPLERS</vt:lpstr>
      <vt:lpstr>IOM SAMPLER </vt:lpstr>
      <vt:lpstr>روش استفاده از نمونه گیر IOM </vt:lpstr>
      <vt:lpstr>مزایای IOM</vt:lpstr>
      <vt:lpstr>AN ALTERNATIVE INHALABLE SAMPLER</vt:lpstr>
      <vt:lpstr>Slide 21</vt:lpstr>
      <vt:lpstr>Slide 22</vt:lpstr>
      <vt:lpstr>روش استفاده از Button Sampler </vt:lpstr>
      <vt:lpstr>OTHER INHALABLE SAMPLERS</vt:lpstr>
      <vt:lpstr>OTHER INHALABLE SAMPLERS</vt:lpstr>
      <vt:lpstr>OTHER INHALABLE SAMPLERS</vt:lpstr>
      <vt:lpstr>OTHER INHALABLE SAMPLERS</vt:lpstr>
      <vt:lpstr>جمع آوري ذرات به روش گريز از مركز </vt:lpstr>
      <vt:lpstr>Slide 29</vt:lpstr>
      <vt:lpstr>Slide 30</vt:lpstr>
      <vt:lpstr>سیکلون آلومینیومی</vt:lpstr>
      <vt:lpstr>Aluminium Cyclone</vt:lpstr>
      <vt:lpstr> سیکلون های پلاستیکی</vt:lpstr>
      <vt:lpstr>Slide 34</vt:lpstr>
      <vt:lpstr>Slide 35</vt:lpstr>
      <vt:lpstr>Nylone Cyclone</vt:lpstr>
      <vt:lpstr>CYCLONE</vt:lpstr>
      <vt:lpstr>CYCLONES LISTED IN CURRENT NIOSH METHODS</vt:lpstr>
      <vt:lpstr>FIRST THORACIC NIOSH METHOD</vt:lpstr>
      <vt:lpstr>جمع آوري ذرات از طريق برخورد </vt:lpstr>
      <vt:lpstr>نمونه برداری از سیلیس</vt:lpstr>
      <vt:lpstr>نمونه برداری از ذرات سیلیس</vt:lpstr>
      <vt:lpstr>Slide 43</vt:lpstr>
      <vt:lpstr>نمونه برداري</vt:lpstr>
      <vt:lpstr>نمونه برداری</vt:lpstr>
      <vt:lpstr>روش کالیبراسیون</vt:lpstr>
      <vt:lpstr>Slide 47</vt:lpstr>
      <vt:lpstr>آماده سازی نمونه ها</vt:lpstr>
      <vt:lpstr>مقادير حدتراكم مجاز برحسب ميانگين زمان مواجهه  ( TLV-TWA) </vt:lpstr>
      <vt:lpstr>Slide 50</vt:lpstr>
      <vt:lpstr>Slide 51</vt:lpstr>
      <vt:lpstr>Slide 52</vt:lpstr>
      <vt:lpstr>Slide 53</vt:lpstr>
      <vt:lpstr>نمونه برداری از ترکیبات فلزی</vt:lpstr>
    </vt:vector>
  </TitlesOfParts>
  <Company>Proshat-NP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فرایند نمونه برداری تا محاسبات</dc:title>
  <dc:creator>LORD</dc:creator>
  <cp:lastModifiedBy>bahrami</cp:lastModifiedBy>
  <cp:revision>29</cp:revision>
  <dcterms:created xsi:type="dcterms:W3CDTF">2009-11-06T06:32:40Z</dcterms:created>
  <dcterms:modified xsi:type="dcterms:W3CDTF">2013-12-17T07:57:35Z</dcterms:modified>
</cp:coreProperties>
</file>