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17" r:id="rId1"/>
  </p:sldMasterIdLst>
  <p:notesMasterIdLst>
    <p:notesMasterId r:id="rId57"/>
  </p:notesMasterIdLst>
  <p:sldIdLst>
    <p:sldId id="256" r:id="rId2"/>
    <p:sldId id="266" r:id="rId3"/>
    <p:sldId id="257" r:id="rId4"/>
    <p:sldId id="317" r:id="rId5"/>
    <p:sldId id="310" r:id="rId6"/>
    <p:sldId id="312" r:id="rId7"/>
    <p:sldId id="314" r:id="rId8"/>
    <p:sldId id="313" r:id="rId9"/>
    <p:sldId id="315" r:id="rId10"/>
    <p:sldId id="316" r:id="rId11"/>
    <p:sldId id="318" r:id="rId12"/>
    <p:sldId id="339" r:id="rId13"/>
    <p:sldId id="267" r:id="rId14"/>
    <p:sldId id="320" r:id="rId15"/>
    <p:sldId id="268" r:id="rId16"/>
    <p:sldId id="269" r:id="rId17"/>
    <p:sldId id="270" r:id="rId18"/>
    <p:sldId id="319" r:id="rId19"/>
    <p:sldId id="322" r:id="rId20"/>
    <p:sldId id="333" r:id="rId21"/>
    <p:sldId id="323" r:id="rId22"/>
    <p:sldId id="324" r:id="rId23"/>
    <p:sldId id="325" r:id="rId24"/>
    <p:sldId id="326" r:id="rId25"/>
    <p:sldId id="327" r:id="rId26"/>
    <p:sldId id="328" r:id="rId27"/>
    <p:sldId id="330" r:id="rId28"/>
    <p:sldId id="331" r:id="rId29"/>
    <p:sldId id="332" r:id="rId30"/>
    <p:sldId id="334" r:id="rId31"/>
    <p:sldId id="335" r:id="rId32"/>
    <p:sldId id="337" r:id="rId33"/>
    <p:sldId id="338" r:id="rId34"/>
    <p:sldId id="340" r:id="rId35"/>
    <p:sldId id="348" r:id="rId36"/>
    <p:sldId id="341" r:id="rId37"/>
    <p:sldId id="342" r:id="rId38"/>
    <p:sldId id="343" r:id="rId39"/>
    <p:sldId id="344" r:id="rId40"/>
    <p:sldId id="259" r:id="rId41"/>
    <p:sldId id="261" r:id="rId42"/>
    <p:sldId id="347" r:id="rId43"/>
    <p:sldId id="272" r:id="rId44"/>
    <p:sldId id="273" r:id="rId45"/>
    <p:sldId id="274" r:id="rId46"/>
    <p:sldId id="275" r:id="rId47"/>
    <p:sldId id="276" r:id="rId48"/>
    <p:sldId id="277" r:id="rId49"/>
    <p:sldId id="263" r:id="rId50"/>
    <p:sldId id="264" r:id="rId51"/>
    <p:sldId id="265" r:id="rId52"/>
    <p:sldId id="287" r:id="rId53"/>
    <p:sldId id="346" r:id="rId54"/>
    <p:sldId id="345" r:id="rId55"/>
    <p:sldId id="289" r:id="rId56"/>
  </p:sldIdLst>
  <p:sldSz cx="9144000" cy="6858000" type="screen4x3"/>
  <p:notesSz cx="6858000" cy="9144000"/>
  <p:defaultTextStyle>
    <a:defPPr>
      <a:defRPr lang="ar-SA"/>
    </a:defPPr>
    <a:lvl1pPr algn="l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99CCFF"/>
    <a:srgbClr val="00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-60" y="612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image" Target="../media/image82.png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95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5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5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95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fld id="{5F7A1659-5C6B-432A-B014-D9C4E23BADD5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9216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9216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16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9216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9216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216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216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17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17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217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217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217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217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217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1C1E1B0-EEF6-4B52-AC12-CF03B1E50C16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0167FC-7BDD-4379-BD2D-54172ABB782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CB1D0-D222-4A3C-BE63-0C1E7A4B471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5A0C9D4-3546-4240-ABC8-9D35E4501F2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182688" y="4151313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93DC10C-E345-45F7-99A8-40A10B79580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3A673-7AD3-4D11-9A15-8A70B0443D9A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2DFF93-5972-4A51-B7B4-2B7B7455A4DA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ACD7F-EF92-4CD1-8738-43D75A9209E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A507AC-EBC0-4D11-A49A-48A70FE9C3ED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69F73-3FE7-4F04-AC44-B2738AE00B76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98912-B046-4320-B50A-9D3CF4818D8E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B05312-9A6F-4DE2-98CC-CD74DCA60C16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3B803D-A811-4AD1-9ADC-5A8451B4D24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endParaRPr kumimoji="1" lang="en-US" sz="2400"/>
          </a:p>
        </p:txBody>
      </p:sp>
      <p:sp>
        <p:nvSpPr>
          <p:cNvPr id="9113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endParaRPr kumimoji="1" lang="en-US" sz="2400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endParaRPr kumimoji="1" lang="en-US" sz="2400"/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endParaRPr kumimoji="1" lang="en-US" sz="2400"/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endParaRPr kumimoji="1" lang="en-US" sz="2400"/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endParaRPr kumimoji="1" lang="en-US" sz="2400"/>
          </a:p>
        </p:txBody>
      </p:sp>
      <p:sp>
        <p:nvSpPr>
          <p:cNvPr id="9114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/>
            <a:endParaRPr kumimoji="1" lang="en-US" sz="2400"/>
          </a:p>
        </p:txBody>
      </p:sp>
      <p:sp>
        <p:nvSpPr>
          <p:cNvPr id="9114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114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114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400"/>
            </a:lvl1pPr>
          </a:lstStyle>
          <a:p>
            <a:endParaRPr lang="en-US"/>
          </a:p>
        </p:txBody>
      </p:sp>
      <p:sp>
        <p:nvSpPr>
          <p:cNvPr id="9114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>
              <a:defRPr sz="1400"/>
            </a:lvl1pPr>
          </a:lstStyle>
          <a:p>
            <a:endParaRPr lang="en-US"/>
          </a:p>
        </p:txBody>
      </p:sp>
      <p:sp>
        <p:nvSpPr>
          <p:cNvPr id="9114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>
              <a:defRPr sz="1400"/>
            </a:lvl1pPr>
          </a:lstStyle>
          <a:p>
            <a:fld id="{16C606C6-6C2D-4BBE-9BB1-C5AFF15A54B7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</p:sldLayoutIdLst>
  <p:hf hdr="0" ftr="0" dt="0"/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48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1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48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Eslimi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52400"/>
            <a:ext cx="7848600" cy="6583363"/>
          </a:xfrm>
          <a:noFill/>
          <a:ln/>
        </p:spPr>
      </p:pic>
      <p:pic>
        <p:nvPicPr>
          <p:cNvPr id="2054" name="Picture 6" descr="bism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8975" y="2409825"/>
            <a:ext cx="26289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1273175" y="0"/>
            <a:ext cx="462915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rtl="0"/>
            <a:r>
              <a:rPr lang="en-US" sz="2800" b="1">
                <a:latin typeface="Arial" pitchFamily="34" charset="0"/>
              </a:rPr>
              <a:t>1)DIRECT DRIVE MODELS</a:t>
            </a:r>
          </a:p>
        </p:txBody>
      </p:sp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1295400" y="838200"/>
            <a:ext cx="423386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rtl="0"/>
            <a:r>
              <a:rPr lang="en-US" sz="2800" b="1">
                <a:latin typeface="Arial" pitchFamily="34" charset="0"/>
              </a:rPr>
              <a:t>2)BELT DRIVE MODELS</a:t>
            </a:r>
          </a:p>
        </p:txBody>
      </p:sp>
      <p:pic>
        <p:nvPicPr>
          <p:cNvPr id="151556" name="Picture 4" descr="untitled8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 l="-6100" r="38780"/>
          <a:stretch>
            <a:fillRect/>
          </a:stretch>
        </p:blipFill>
        <p:spPr bwMode="auto">
          <a:xfrm>
            <a:off x="533400" y="1581150"/>
            <a:ext cx="7716838" cy="52768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F211F-E85B-44FB-B973-53FD542BB616}" type="slidenum">
              <a:rPr lang="ar-SA"/>
              <a:pPr/>
              <a:t>11</a:t>
            </a:fld>
            <a:endParaRPr lang="en-US"/>
          </a:p>
        </p:txBody>
      </p:sp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6725" y="165100"/>
            <a:ext cx="8334375" cy="914400"/>
          </a:xfrm>
        </p:spPr>
        <p:txBody>
          <a:bodyPr/>
          <a:lstStyle/>
          <a:p>
            <a:pPr algn="ctr"/>
            <a:r>
              <a:rPr lang="fa-IR" sz="4000" dirty="0">
                <a:cs typeface="B Nazanin" pitchFamily="2" charset="-78"/>
              </a:rPr>
              <a:t>2- هواكشهاي سانتريفوژي (</a:t>
            </a:r>
            <a:r>
              <a:rPr lang="en-US" sz="3600" dirty="0">
                <a:latin typeface="Times New Roman" pitchFamily="18" charset="0"/>
                <a:cs typeface="B Nazanin" pitchFamily="2" charset="-78"/>
              </a:rPr>
              <a:t>Centrifugal</a:t>
            </a:r>
            <a:r>
              <a:rPr lang="fa-IR" sz="4000" dirty="0">
                <a:cs typeface="B Nazanin" pitchFamily="2" charset="-78"/>
              </a:rPr>
              <a:t>)</a:t>
            </a:r>
            <a:endParaRPr lang="en-US" sz="4000" dirty="0">
              <a:cs typeface="B Nazanin" pitchFamily="2" charset="-78"/>
            </a:endParaRP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8726488" cy="5105400"/>
          </a:xfrm>
        </p:spPr>
        <p:txBody>
          <a:bodyPr/>
          <a:lstStyle/>
          <a:p>
            <a:pPr>
              <a:buFont typeface="Wingdings" pitchFamily="2" charset="2"/>
              <a:buBlip>
                <a:blip r:embed="rId2"/>
              </a:buBlip>
            </a:pPr>
            <a:r>
              <a:rPr lang="fa-IR" dirty="0">
                <a:cs typeface="B Nazanin" pitchFamily="2" charset="-78"/>
              </a:rPr>
              <a:t>روش كار 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fa-IR" dirty="0">
                <a:cs typeface="B Nazanin" pitchFamily="2" charset="-78"/>
              </a:rPr>
              <a:t>ساختار هواكش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fa-IR" dirty="0">
                <a:cs typeface="B Nazanin" pitchFamily="2" charset="-78"/>
              </a:rPr>
              <a:t>تقسيم بندي:</a:t>
            </a:r>
          </a:p>
          <a:p>
            <a:pPr>
              <a:buFont typeface="Wingdings" pitchFamily="2" charset="2"/>
              <a:buNone/>
            </a:pPr>
            <a:r>
              <a:rPr lang="fa-IR" dirty="0">
                <a:cs typeface="B Nazanin" pitchFamily="2" charset="-78"/>
              </a:rPr>
              <a:t>   2-1 پره خميده به عقب (</a:t>
            </a:r>
            <a:r>
              <a:rPr lang="en-US" dirty="0">
                <a:latin typeface="Times New Roman" pitchFamily="18" charset="0"/>
                <a:cs typeface="B Nazanin" pitchFamily="2" charset="-78"/>
              </a:rPr>
              <a:t>Backward Curved</a:t>
            </a:r>
            <a:r>
              <a:rPr lang="fa-IR" dirty="0">
                <a:cs typeface="B Nazanin" pitchFamily="2" charset="-78"/>
              </a:rPr>
              <a:t>)</a:t>
            </a:r>
          </a:p>
          <a:p>
            <a:pPr>
              <a:buFont typeface="Wingdings" pitchFamily="2" charset="2"/>
              <a:buNone/>
            </a:pPr>
            <a:r>
              <a:rPr lang="fa-IR" dirty="0">
                <a:cs typeface="B Nazanin" pitchFamily="2" charset="-78"/>
              </a:rPr>
              <a:t>   2-2 پره خميده به جلو (</a:t>
            </a:r>
            <a:r>
              <a:rPr lang="en-US" dirty="0">
                <a:latin typeface="Times New Roman" pitchFamily="18" charset="0"/>
                <a:cs typeface="B Nazanin" pitchFamily="2" charset="-78"/>
              </a:rPr>
              <a:t>Forward Curved</a:t>
            </a:r>
            <a:r>
              <a:rPr lang="fa-IR" dirty="0">
                <a:cs typeface="B Nazanin" pitchFamily="2" charset="-78"/>
              </a:rPr>
              <a:t>)</a:t>
            </a:r>
          </a:p>
          <a:p>
            <a:pPr>
              <a:buFont typeface="Wingdings" pitchFamily="2" charset="2"/>
              <a:buNone/>
            </a:pPr>
            <a:r>
              <a:rPr lang="fa-IR" dirty="0">
                <a:cs typeface="B Nazanin" pitchFamily="2" charset="-78"/>
              </a:rPr>
              <a:t>   2-3 شعاعي (</a:t>
            </a:r>
            <a:r>
              <a:rPr lang="en-US" dirty="0">
                <a:latin typeface="Times New Roman" pitchFamily="18" charset="0"/>
                <a:cs typeface="B Nazanin" pitchFamily="2" charset="-78"/>
              </a:rPr>
              <a:t>Radial</a:t>
            </a:r>
            <a:r>
              <a:rPr lang="fa-IR" dirty="0">
                <a:cs typeface="B Nazanin" pitchFamily="2" charset="-78"/>
              </a:rPr>
              <a:t>) </a:t>
            </a:r>
          </a:p>
          <a:p>
            <a:r>
              <a:rPr lang="fa-IR" dirty="0">
                <a:cs typeface="B Nazanin" pitchFamily="2" charset="-78"/>
              </a:rPr>
              <a:t>ويژگيهاي هر مدل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fa-IR" dirty="0">
                <a:cs typeface="B Nazanin" pitchFamily="2" charset="-78"/>
              </a:rPr>
              <a:t>پره هاي يك لايه و </a:t>
            </a:r>
            <a:r>
              <a:rPr lang="en-US" dirty="0">
                <a:latin typeface="Times New Roman" pitchFamily="18" charset="0"/>
                <a:cs typeface="B Nazanin" pitchFamily="2" charset="-78"/>
              </a:rPr>
              <a:t>Airfoil</a:t>
            </a:r>
            <a:endParaRPr lang="fa-IR" dirty="0">
              <a:latin typeface="Times New Roman" pitchFamily="18" charset="0"/>
              <a:cs typeface="B Nazanin" pitchFamily="2" charset="-78"/>
            </a:endParaRPr>
          </a:p>
          <a:p>
            <a:pPr>
              <a:buFont typeface="Wingdings" pitchFamily="2" charset="2"/>
              <a:buNone/>
            </a:pPr>
            <a:endParaRPr lang="en-US" dirty="0">
              <a:latin typeface="Times New Roman" pitchFamily="18" charset="0"/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D42FA-0303-44CD-9496-6BE7612A611D}" type="slidenum">
              <a:rPr lang="ar-SA"/>
              <a:pPr/>
              <a:t>12</a:t>
            </a:fld>
            <a:endParaRPr lang="en-US"/>
          </a:p>
        </p:txBody>
      </p:sp>
      <p:pic>
        <p:nvPicPr>
          <p:cNvPr id="180229" name="Picture 5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-16000" contrast="40000"/>
          </a:blip>
          <a:srcRect/>
          <a:stretch>
            <a:fillRect/>
          </a:stretch>
        </p:blipFill>
        <p:spPr>
          <a:xfrm>
            <a:off x="1600200" y="0"/>
            <a:ext cx="5994400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12327-7699-4A63-A04A-3BACD500CD14}" type="slidenum">
              <a:rPr lang="ar-SA"/>
              <a:pPr/>
              <a:t>13</a:t>
            </a:fld>
            <a:endParaRPr lang="en-US"/>
          </a:p>
        </p:txBody>
      </p:sp>
      <p:grpSp>
        <p:nvGrpSpPr>
          <p:cNvPr id="94210" name="Group 2"/>
          <p:cNvGrpSpPr>
            <a:grpSpLocks/>
          </p:cNvGrpSpPr>
          <p:nvPr/>
        </p:nvGrpSpPr>
        <p:grpSpPr bwMode="auto">
          <a:xfrm>
            <a:off x="2743200" y="5121275"/>
            <a:ext cx="2667000" cy="1508125"/>
            <a:chOff x="1728" y="3226"/>
            <a:chExt cx="1680" cy="950"/>
          </a:xfrm>
        </p:grpSpPr>
        <p:graphicFrame>
          <p:nvGraphicFramePr>
            <p:cNvPr id="94211" name="Object 3"/>
            <p:cNvGraphicFramePr>
              <a:graphicFrameLocks noChangeAspect="1"/>
            </p:cNvGraphicFramePr>
            <p:nvPr/>
          </p:nvGraphicFramePr>
          <p:xfrm>
            <a:off x="2016" y="3226"/>
            <a:ext cx="1152" cy="950"/>
          </p:xfrm>
          <a:graphic>
            <a:graphicData uri="http://schemas.openxmlformats.org/presentationml/2006/ole">
              <p:oleObj spid="_x0000_s94211" name="Dokument" r:id="rId3" imgW="2743920" imgH="2261880" progId="">
                <p:embed/>
              </p:oleObj>
            </a:graphicData>
          </a:graphic>
        </p:graphicFrame>
        <p:sp>
          <p:nvSpPr>
            <p:cNvPr id="94212" name="Line 4"/>
            <p:cNvSpPr>
              <a:spLocks noChangeShapeType="1"/>
            </p:cNvSpPr>
            <p:nvPr/>
          </p:nvSpPr>
          <p:spPr bwMode="auto">
            <a:xfrm flipV="1">
              <a:off x="3168" y="3312"/>
              <a:ext cx="240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213" name="Text Box 5"/>
            <p:cNvSpPr txBox="1">
              <a:spLocks noChangeArrowheads="1"/>
            </p:cNvSpPr>
            <p:nvPr/>
          </p:nvSpPr>
          <p:spPr bwMode="auto">
            <a:xfrm>
              <a:off x="1728" y="3888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rtl="0" eaLnBrk="0" hangingPunct="0">
                <a:spcBef>
                  <a:spcPct val="50000"/>
                </a:spcBef>
              </a:pPr>
              <a:endParaRPr lang="en-US" sz="2400">
                <a:solidFill>
                  <a:srgbClr val="33CCCC"/>
                </a:solidFill>
                <a:latin typeface="Arial" pitchFamily="34" charset="0"/>
              </a:endParaRPr>
            </a:p>
          </p:txBody>
        </p:sp>
      </p:grpSp>
      <p:sp>
        <p:nvSpPr>
          <p:cNvPr id="94214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5638800" y="6172200"/>
            <a:ext cx="609600" cy="6096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4215" name="Group 7"/>
          <p:cNvGrpSpPr>
            <a:grpSpLocks/>
          </p:cNvGrpSpPr>
          <p:nvPr/>
        </p:nvGrpSpPr>
        <p:grpSpPr bwMode="auto">
          <a:xfrm>
            <a:off x="339725" y="762000"/>
            <a:ext cx="4460875" cy="2514600"/>
            <a:chOff x="118" y="624"/>
            <a:chExt cx="2810" cy="1584"/>
          </a:xfrm>
        </p:grpSpPr>
        <p:pic>
          <p:nvPicPr>
            <p:cNvPr id="94216" name="Picture 8" descr="R80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6" y="768"/>
              <a:ext cx="842" cy="977"/>
            </a:xfrm>
            <a:prstGeom prst="rect">
              <a:avLst/>
            </a:prstGeom>
            <a:noFill/>
          </p:spPr>
        </p:pic>
        <p:sp>
          <p:nvSpPr>
            <p:cNvPr id="94217" name="Line 9"/>
            <p:cNvSpPr>
              <a:spLocks noChangeShapeType="1"/>
            </p:cNvSpPr>
            <p:nvPr/>
          </p:nvSpPr>
          <p:spPr bwMode="auto">
            <a:xfrm>
              <a:off x="1816" y="1591"/>
              <a:ext cx="1112" cy="6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218" name="Text Box 10"/>
            <p:cNvSpPr txBox="1">
              <a:spLocks noChangeArrowheads="1"/>
            </p:cNvSpPr>
            <p:nvPr/>
          </p:nvSpPr>
          <p:spPr bwMode="auto">
            <a:xfrm>
              <a:off x="118" y="624"/>
              <a:ext cx="79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rtl="0" eaLnBrk="0" hangingPunct="0">
                <a:spcBef>
                  <a:spcPct val="50000"/>
                </a:spcBef>
              </a:pPr>
              <a:endParaRPr lang="en-US" sz="2400">
                <a:solidFill>
                  <a:srgbClr val="33CCCC"/>
                </a:solidFill>
                <a:latin typeface="Arial" pitchFamily="34" charset="0"/>
              </a:endParaRPr>
            </a:p>
          </p:txBody>
        </p:sp>
      </p:grpSp>
      <p:grpSp>
        <p:nvGrpSpPr>
          <p:cNvPr id="94219" name="Group 11"/>
          <p:cNvGrpSpPr>
            <a:grpSpLocks/>
          </p:cNvGrpSpPr>
          <p:nvPr/>
        </p:nvGrpSpPr>
        <p:grpSpPr bwMode="auto">
          <a:xfrm>
            <a:off x="7162800" y="944563"/>
            <a:ext cx="1981200" cy="2133600"/>
            <a:chOff x="4368" y="672"/>
            <a:chExt cx="1248" cy="1344"/>
          </a:xfrm>
        </p:grpSpPr>
        <p:pic>
          <p:nvPicPr>
            <p:cNvPr id="94220" name="Picture 12" descr="D1007sw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672"/>
              <a:ext cx="960" cy="1056"/>
            </a:xfrm>
            <a:prstGeom prst="rect">
              <a:avLst/>
            </a:prstGeom>
            <a:noFill/>
          </p:spPr>
        </p:pic>
        <p:sp>
          <p:nvSpPr>
            <p:cNvPr id="94221" name="Text Box 13"/>
            <p:cNvSpPr txBox="1">
              <a:spLocks noChangeArrowheads="1"/>
            </p:cNvSpPr>
            <p:nvPr/>
          </p:nvSpPr>
          <p:spPr bwMode="auto">
            <a:xfrm>
              <a:off x="5088" y="1632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rtl="0" eaLnBrk="0" hangingPunct="0">
                <a:spcBef>
                  <a:spcPct val="50000"/>
                </a:spcBef>
              </a:pPr>
              <a:endParaRPr lang="en-US" sz="2400">
                <a:solidFill>
                  <a:srgbClr val="33CCCC"/>
                </a:solidFill>
                <a:latin typeface="Arial" pitchFamily="34" charset="0"/>
              </a:endParaRPr>
            </a:p>
          </p:txBody>
        </p:sp>
        <p:sp>
          <p:nvSpPr>
            <p:cNvPr id="94222" name="Line 14"/>
            <p:cNvSpPr>
              <a:spLocks noChangeShapeType="1"/>
            </p:cNvSpPr>
            <p:nvPr/>
          </p:nvSpPr>
          <p:spPr bwMode="auto">
            <a:xfrm flipH="1">
              <a:off x="4560" y="1680"/>
              <a:ext cx="96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4223" name="Group 15"/>
          <p:cNvGrpSpPr>
            <a:grpSpLocks/>
          </p:cNvGrpSpPr>
          <p:nvPr/>
        </p:nvGrpSpPr>
        <p:grpSpPr bwMode="auto">
          <a:xfrm>
            <a:off x="2590800" y="838200"/>
            <a:ext cx="2362200" cy="1981200"/>
            <a:chOff x="1584" y="528"/>
            <a:chExt cx="1488" cy="1248"/>
          </a:xfrm>
        </p:grpSpPr>
        <p:sp>
          <p:nvSpPr>
            <p:cNvPr id="94224" name="Line 16"/>
            <p:cNvSpPr>
              <a:spLocks noChangeShapeType="1"/>
            </p:cNvSpPr>
            <p:nvPr/>
          </p:nvSpPr>
          <p:spPr bwMode="auto">
            <a:xfrm>
              <a:off x="2928" y="1488"/>
              <a:ext cx="144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4225" name="Picture 17" descr="R76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017" y="528"/>
              <a:ext cx="952" cy="960"/>
            </a:xfrm>
            <a:prstGeom prst="rect">
              <a:avLst/>
            </a:prstGeom>
            <a:noFill/>
          </p:spPr>
        </p:pic>
        <p:sp>
          <p:nvSpPr>
            <p:cNvPr id="94226" name="Text Box 18"/>
            <p:cNvSpPr txBox="1">
              <a:spLocks noChangeArrowheads="1"/>
            </p:cNvSpPr>
            <p:nvPr/>
          </p:nvSpPr>
          <p:spPr bwMode="auto">
            <a:xfrm>
              <a:off x="1584" y="528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rtl="0" eaLnBrk="0" hangingPunct="0">
                <a:spcBef>
                  <a:spcPct val="50000"/>
                </a:spcBef>
              </a:pPr>
              <a:endParaRPr lang="en-US" sz="2400">
                <a:solidFill>
                  <a:srgbClr val="33CCCC"/>
                </a:solidFill>
                <a:latin typeface="Arial" pitchFamily="34" charset="0"/>
              </a:endParaRPr>
            </a:p>
          </p:txBody>
        </p:sp>
      </p:grpSp>
      <p:grpSp>
        <p:nvGrpSpPr>
          <p:cNvPr id="94227" name="Group 19"/>
          <p:cNvGrpSpPr>
            <a:grpSpLocks/>
          </p:cNvGrpSpPr>
          <p:nvPr/>
        </p:nvGrpSpPr>
        <p:grpSpPr bwMode="auto">
          <a:xfrm>
            <a:off x="5327650" y="1125538"/>
            <a:ext cx="1295400" cy="1752600"/>
            <a:chOff x="3360" y="432"/>
            <a:chExt cx="816" cy="1104"/>
          </a:xfrm>
        </p:grpSpPr>
        <p:graphicFrame>
          <p:nvGraphicFramePr>
            <p:cNvPr id="94228" name="Object 20"/>
            <p:cNvGraphicFramePr>
              <a:graphicFrameLocks noChangeAspect="1"/>
            </p:cNvGraphicFramePr>
            <p:nvPr/>
          </p:nvGraphicFramePr>
          <p:xfrm>
            <a:off x="3412" y="432"/>
            <a:ext cx="764" cy="816"/>
          </p:xfrm>
          <a:graphic>
            <a:graphicData uri="http://schemas.openxmlformats.org/presentationml/2006/ole">
              <p:oleObj spid="_x0000_s94228" name="Image" r:id="rId7" imgW="1439024" imgH="1536585" progId="">
                <p:embed/>
              </p:oleObj>
            </a:graphicData>
          </a:graphic>
        </p:graphicFrame>
        <p:sp>
          <p:nvSpPr>
            <p:cNvPr id="94229" name="Line 21"/>
            <p:cNvSpPr>
              <a:spLocks noChangeShapeType="1"/>
            </p:cNvSpPr>
            <p:nvPr/>
          </p:nvSpPr>
          <p:spPr bwMode="auto">
            <a:xfrm flipH="1">
              <a:off x="3990" y="1248"/>
              <a:ext cx="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4230" name="Text Box 22"/>
            <p:cNvSpPr txBox="1">
              <a:spLocks noChangeArrowheads="1"/>
            </p:cNvSpPr>
            <p:nvPr/>
          </p:nvSpPr>
          <p:spPr bwMode="auto">
            <a:xfrm>
              <a:off x="3360" y="1248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rtl="0" eaLnBrk="0" hangingPunct="0">
                <a:spcBef>
                  <a:spcPct val="50000"/>
                </a:spcBef>
              </a:pPr>
              <a:endParaRPr lang="en-US" sz="2400">
                <a:solidFill>
                  <a:srgbClr val="33CCCC"/>
                </a:solidFill>
                <a:latin typeface="Arial" pitchFamily="34" charset="0"/>
              </a:endParaRPr>
            </a:p>
          </p:txBody>
        </p:sp>
      </p:grpSp>
      <p:pic>
        <p:nvPicPr>
          <p:cNvPr id="94231" name="Picture 23" descr="Ventilator-in-Kamme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48313" y="3300413"/>
            <a:ext cx="3214687" cy="1957387"/>
          </a:xfrm>
          <a:prstGeom prst="rect">
            <a:avLst/>
          </a:prstGeom>
          <a:noFill/>
        </p:spPr>
      </p:pic>
      <p:grpSp>
        <p:nvGrpSpPr>
          <p:cNvPr id="94232" name="Group 24"/>
          <p:cNvGrpSpPr>
            <a:grpSpLocks/>
          </p:cNvGrpSpPr>
          <p:nvPr/>
        </p:nvGrpSpPr>
        <p:grpSpPr bwMode="auto">
          <a:xfrm>
            <a:off x="152400" y="2422525"/>
            <a:ext cx="2743200" cy="2119313"/>
            <a:chOff x="96" y="1526"/>
            <a:chExt cx="1728" cy="1335"/>
          </a:xfrm>
        </p:grpSpPr>
        <p:pic>
          <p:nvPicPr>
            <p:cNvPr id="94233" name="Picture 25" descr="RZR1600 cyanKlein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40" y="1584"/>
              <a:ext cx="1259" cy="1277"/>
            </a:xfrm>
            <a:prstGeom prst="rect">
              <a:avLst/>
            </a:prstGeom>
            <a:noFill/>
          </p:spPr>
        </p:pic>
        <p:sp>
          <p:nvSpPr>
            <p:cNvPr id="94234" name="AutoShape 26"/>
            <p:cNvSpPr>
              <a:spLocks noChangeArrowheads="1"/>
            </p:cNvSpPr>
            <p:nvPr/>
          </p:nvSpPr>
          <p:spPr bwMode="auto">
            <a:xfrm>
              <a:off x="1488" y="2544"/>
              <a:ext cx="336" cy="288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235" name="Text Box 27"/>
            <p:cNvSpPr txBox="1">
              <a:spLocks noChangeArrowheads="1"/>
            </p:cNvSpPr>
            <p:nvPr/>
          </p:nvSpPr>
          <p:spPr bwMode="auto">
            <a:xfrm>
              <a:off x="96" y="1526"/>
              <a:ext cx="10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rtl="0">
                <a:spcBef>
                  <a:spcPct val="50000"/>
                </a:spcBef>
              </a:pPr>
              <a:endParaRPr lang="en-US" sz="2400" b="1">
                <a:solidFill>
                  <a:srgbClr val="FF3300"/>
                </a:solidFill>
                <a:latin typeface="Arial" pitchFamily="34" charset="0"/>
              </a:endParaRPr>
            </a:p>
          </p:txBody>
        </p:sp>
      </p:grpSp>
      <p:grpSp>
        <p:nvGrpSpPr>
          <p:cNvPr id="94236" name="Group 28"/>
          <p:cNvGrpSpPr>
            <a:grpSpLocks/>
          </p:cNvGrpSpPr>
          <p:nvPr/>
        </p:nvGrpSpPr>
        <p:grpSpPr bwMode="auto">
          <a:xfrm>
            <a:off x="3124200" y="2986088"/>
            <a:ext cx="2438400" cy="1447800"/>
            <a:chOff x="1968" y="1881"/>
            <a:chExt cx="1536" cy="912"/>
          </a:xfrm>
        </p:grpSpPr>
        <p:pic>
          <p:nvPicPr>
            <p:cNvPr id="94237" name="Picture 29" descr="VZR-Cyan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968" y="1881"/>
              <a:ext cx="912" cy="912"/>
            </a:xfrm>
            <a:prstGeom prst="rect">
              <a:avLst/>
            </a:prstGeom>
            <a:noFill/>
          </p:spPr>
        </p:pic>
        <p:sp>
          <p:nvSpPr>
            <p:cNvPr id="94238" name="AutoShape 30"/>
            <p:cNvSpPr>
              <a:spLocks noChangeArrowheads="1"/>
            </p:cNvSpPr>
            <p:nvPr/>
          </p:nvSpPr>
          <p:spPr bwMode="auto">
            <a:xfrm>
              <a:off x="2928" y="2064"/>
              <a:ext cx="336" cy="288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239" name="Text Box 31"/>
            <p:cNvSpPr txBox="1">
              <a:spLocks noChangeArrowheads="1"/>
            </p:cNvSpPr>
            <p:nvPr/>
          </p:nvSpPr>
          <p:spPr bwMode="auto">
            <a:xfrm>
              <a:off x="2832" y="2448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rtl="0">
                <a:spcBef>
                  <a:spcPct val="50000"/>
                </a:spcBef>
              </a:pPr>
              <a:endParaRPr lang="en-US" sz="2400" b="1">
                <a:solidFill>
                  <a:srgbClr val="FF3300"/>
                </a:solidFill>
                <a:latin typeface="Arial" pitchFamily="34" charset="0"/>
              </a:endParaRPr>
            </a:p>
          </p:txBody>
        </p:sp>
      </p:grpSp>
      <p:grpSp>
        <p:nvGrpSpPr>
          <p:cNvPr id="94240" name="Group 32"/>
          <p:cNvGrpSpPr>
            <a:grpSpLocks/>
          </p:cNvGrpSpPr>
          <p:nvPr/>
        </p:nvGrpSpPr>
        <p:grpSpPr bwMode="auto">
          <a:xfrm>
            <a:off x="561975" y="4616450"/>
            <a:ext cx="2943225" cy="2012950"/>
            <a:chOff x="354" y="2908"/>
            <a:chExt cx="1854" cy="1268"/>
          </a:xfrm>
        </p:grpSpPr>
        <p:sp>
          <p:nvSpPr>
            <p:cNvPr id="94241" name="Text Box 33"/>
            <p:cNvSpPr txBox="1">
              <a:spLocks noChangeArrowheads="1"/>
            </p:cNvSpPr>
            <p:nvPr/>
          </p:nvSpPr>
          <p:spPr bwMode="auto">
            <a:xfrm>
              <a:off x="354" y="3888"/>
              <a:ext cx="6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rtl="0" eaLnBrk="0" hangingPunct="0">
                <a:spcBef>
                  <a:spcPct val="50000"/>
                </a:spcBef>
              </a:pPr>
              <a:endParaRPr lang="en-US" sz="2400">
                <a:solidFill>
                  <a:srgbClr val="33CCCC"/>
                </a:solidFill>
                <a:latin typeface="Arial" pitchFamily="34" charset="0"/>
              </a:endParaRPr>
            </a:p>
          </p:txBody>
        </p:sp>
        <p:sp>
          <p:nvSpPr>
            <p:cNvPr id="94242" name="Line 34"/>
            <p:cNvSpPr>
              <a:spLocks noChangeShapeType="1"/>
            </p:cNvSpPr>
            <p:nvPr/>
          </p:nvSpPr>
          <p:spPr bwMode="auto">
            <a:xfrm flipV="1">
              <a:off x="1632" y="3120"/>
              <a:ext cx="576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4243" name="Picture 35" descr="RLM-frei-klein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25" y="2908"/>
              <a:ext cx="941" cy="106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Oval 2"/>
          <p:cNvSpPr>
            <a:spLocks noChangeArrowheads="1"/>
          </p:cNvSpPr>
          <p:nvPr/>
        </p:nvSpPr>
        <p:spPr bwMode="auto">
          <a:xfrm>
            <a:off x="1295400" y="1371600"/>
            <a:ext cx="6172200" cy="38862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99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9747" name="Line 3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9748" name="Line 4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59750" name="Picture 6" descr="R8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6350" y="4114800"/>
            <a:ext cx="1974850" cy="1981200"/>
          </a:xfrm>
          <a:prstGeom prst="rect">
            <a:avLst/>
          </a:prstGeom>
          <a:noFill/>
        </p:spPr>
      </p:pic>
      <p:pic>
        <p:nvPicPr>
          <p:cNvPr id="159751" name="Picture 7" descr="PLT kompak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95400"/>
            <a:ext cx="1692275" cy="1905000"/>
          </a:xfrm>
          <a:prstGeom prst="rect">
            <a:avLst/>
          </a:prstGeom>
          <a:noFill/>
        </p:spPr>
      </p:pic>
      <p:pic>
        <p:nvPicPr>
          <p:cNvPr id="159752" name="Picture 8" descr="R8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1143000"/>
            <a:ext cx="1828800" cy="1644650"/>
          </a:xfrm>
          <a:prstGeom prst="rect">
            <a:avLst/>
          </a:prstGeom>
          <a:noFill/>
        </p:spPr>
      </p:pic>
      <p:pic>
        <p:nvPicPr>
          <p:cNvPr id="159753" name="Picture 9" descr="R761s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3429000"/>
            <a:ext cx="1676400" cy="1425575"/>
          </a:xfrm>
          <a:prstGeom prst="rect">
            <a:avLst/>
          </a:prstGeom>
          <a:noFill/>
        </p:spPr>
      </p:pic>
      <p:pic>
        <p:nvPicPr>
          <p:cNvPr id="159754" name="Picture 10" descr="R79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3810000"/>
            <a:ext cx="2200275" cy="1981200"/>
          </a:xfrm>
          <a:prstGeom prst="rect">
            <a:avLst/>
          </a:prstGeom>
          <a:noFill/>
        </p:spPr>
      </p:pic>
      <p:pic>
        <p:nvPicPr>
          <p:cNvPr id="159755" name="Picture 11" descr="R782c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0400" y="762000"/>
            <a:ext cx="1752600" cy="1566863"/>
          </a:xfrm>
          <a:prstGeom prst="rect">
            <a:avLst/>
          </a:prstGeom>
          <a:noFill/>
        </p:spPr>
      </p:pic>
      <p:sp>
        <p:nvSpPr>
          <p:cNvPr id="159756" name="Text Box 12"/>
          <p:cNvSpPr txBox="1">
            <a:spLocks noChangeArrowheads="1"/>
          </p:cNvSpPr>
          <p:nvPr/>
        </p:nvSpPr>
        <p:spPr bwMode="auto">
          <a:xfrm>
            <a:off x="3048000" y="2759075"/>
            <a:ext cx="2514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de-DE" sz="2400" b="1">
                <a:latin typeface="Arial" pitchFamily="34" charset="0"/>
              </a:rPr>
              <a:t>Process air for the industry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10AC-8357-44D8-9B43-C1072D4B580D}" type="slidenum">
              <a:rPr lang="ar-SA"/>
              <a:pPr/>
              <a:t>15</a:t>
            </a:fld>
            <a:endParaRPr lang="en-US"/>
          </a:p>
        </p:txBody>
      </p:sp>
      <p:sp>
        <p:nvSpPr>
          <p:cNvPr id="95234" name="Rectangle 2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5235" name="AutoShape 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5715000" y="6324600"/>
            <a:ext cx="533400" cy="5334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5237" name="Picture 5" descr="RZR-TeilbaresGehaeuse (R575sw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887538"/>
            <a:ext cx="3352800" cy="3230562"/>
          </a:xfrm>
          <a:prstGeom prst="rect">
            <a:avLst/>
          </a:prstGeom>
          <a:noFill/>
        </p:spPr>
      </p:pic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1752600" y="5334000"/>
            <a:ext cx="624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>
                <a:latin typeface="Arial" pitchFamily="34" charset="0"/>
              </a:rPr>
              <a:t>Split casing only welded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F1098-3627-49AA-AC9D-C1682A951B9B}" type="slidenum">
              <a:rPr lang="ar-SA"/>
              <a:pPr/>
              <a:t>16</a:t>
            </a:fld>
            <a:endParaRPr lang="en-US"/>
          </a:p>
        </p:txBody>
      </p:sp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6259" name="AutoShape 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5715000" y="6324600"/>
            <a:ext cx="533400" cy="5334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6260" name="Picture 4" descr="RER12-Antriebsseite (R815sw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057400"/>
            <a:ext cx="2032000" cy="3124200"/>
          </a:xfrm>
          <a:prstGeom prst="rect">
            <a:avLst/>
          </a:prstGeom>
          <a:noFill/>
        </p:spPr>
      </p:pic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1143000" y="5410200"/>
            <a:ext cx="762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>
                <a:latin typeface="Arial" pitchFamily="34" charset="0"/>
              </a:rPr>
              <a:t>P</a:t>
            </a:r>
            <a:r>
              <a:rPr lang="de-DE" sz="2800" b="1">
                <a:latin typeface="Arial" pitchFamily="34" charset="0"/>
              </a:rPr>
              <a:t>K</a:t>
            </a:r>
            <a:r>
              <a:rPr lang="de-DE" sz="2400" b="1">
                <a:latin typeface="Arial" pitchFamily="34" charset="0"/>
              </a:rPr>
              <a:t>CB 11- 0200... 0710	P</a:t>
            </a:r>
            <a:r>
              <a:rPr lang="de-DE" sz="2800" b="1">
                <a:latin typeface="Arial" pitchFamily="34" charset="0"/>
              </a:rPr>
              <a:t>K</a:t>
            </a:r>
            <a:r>
              <a:rPr lang="de-DE" sz="2400" b="1">
                <a:latin typeface="Arial" pitchFamily="34" charset="0"/>
              </a:rPr>
              <a:t>CB 12- 0200... 0710</a:t>
            </a:r>
          </a:p>
        </p:txBody>
      </p:sp>
      <p:pic>
        <p:nvPicPr>
          <p:cNvPr id="96263" name="Picture 7" descr="RER11-Saugseite (R771sw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057400"/>
            <a:ext cx="2436813" cy="3124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39839-3BEB-4353-88F7-03CA377F0A6B}" type="slidenum">
              <a:rPr lang="ar-SA"/>
              <a:pPr/>
              <a:t>17</a:t>
            </a:fld>
            <a:endParaRPr lang="en-US"/>
          </a:p>
        </p:txBody>
      </p:sp>
      <p:sp>
        <p:nvSpPr>
          <p:cNvPr id="97282" name="Line 2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283" name="Line 3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284" name="Line 4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7286" name="Picture 6" descr="Einbauverhaeltnisse_RL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276600"/>
            <a:ext cx="3157538" cy="2306638"/>
          </a:xfrm>
          <a:prstGeom prst="rect">
            <a:avLst/>
          </a:prstGeom>
          <a:noFill/>
        </p:spPr>
      </p:pic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914400" y="1066800"/>
            <a:ext cx="3429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>
                <a:latin typeface="Arial" pitchFamily="34" charset="0"/>
              </a:rPr>
              <a:t>Centrifugal fan:  single intaKe with direct drive</a:t>
            </a:r>
          </a:p>
        </p:txBody>
      </p:sp>
      <p:pic>
        <p:nvPicPr>
          <p:cNvPr id="97288" name="Picture 8" descr="RLM-frei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17663" y="2789238"/>
            <a:ext cx="2643187" cy="3227387"/>
          </a:xfrm>
          <a:noFill/>
          <a:ln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3B29E-5DCD-4DF5-865F-F772ECE78A98}" type="slidenum">
              <a:rPr lang="ar-SA"/>
              <a:pPr/>
              <a:t>18</a:t>
            </a:fld>
            <a:endParaRPr lang="en-US"/>
          </a:p>
        </p:txBody>
      </p:sp>
      <p:pic>
        <p:nvPicPr>
          <p:cNvPr id="157698" name="Picture 2" descr="RER-ZubehoerGrundrahmen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>
          <a:xfrm>
            <a:off x="76200" y="0"/>
            <a:ext cx="7772400" cy="6629400"/>
          </a:xfrm>
          <a:solidFill>
            <a:srgbClr val="FFFF66"/>
          </a:solidFill>
          <a:ln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WordArt 3"/>
          <p:cNvSpPr>
            <a:spLocks noChangeArrowheads="1" noChangeShapeType="1" noTextEdit="1"/>
          </p:cNvSpPr>
          <p:nvPr/>
        </p:nvSpPr>
        <p:spPr bwMode="auto">
          <a:xfrm>
            <a:off x="4800600" y="1981200"/>
            <a:ext cx="3813175" cy="411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Arial Black"/>
              </a:rPr>
              <a:t>Impeller with</a:t>
            </a:r>
          </a:p>
          <a:p>
            <a:pPr algn="ctr" rtl="0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Arial Black"/>
              </a:rPr>
              <a:t>backward curved </a:t>
            </a:r>
          </a:p>
          <a:p>
            <a:pPr algn="ctr" rtl="0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latin typeface="Arial Black"/>
              </a:rPr>
              <a:t>air foil blades</a:t>
            </a:r>
          </a:p>
        </p:txBody>
      </p:sp>
      <p:graphicFrame>
        <p:nvGraphicFramePr>
          <p:cNvPr id="161796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381000" y="1828800"/>
          <a:ext cx="3697288" cy="4002088"/>
        </p:xfrm>
        <a:graphic>
          <a:graphicData uri="http://schemas.openxmlformats.org/presentationml/2006/ole">
            <p:oleObj spid="_x0000_s161796" name="Image" r:id="rId3" imgW="1829217" imgH="1931521" progId="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68C3A-8BC4-4ED5-8DB9-37C701D93284}" type="slidenum">
              <a:rPr lang="ar-SA"/>
              <a:pPr/>
              <a:t>2</a:t>
            </a:fld>
            <a:endParaRPr lang="en-US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882650" y="31750"/>
            <a:ext cx="7793038" cy="762000"/>
          </a:xfrm>
        </p:spPr>
        <p:txBody>
          <a:bodyPr/>
          <a:lstStyle/>
          <a:p>
            <a:pPr algn="ctr"/>
            <a:r>
              <a:rPr lang="fa-IR" dirty="0">
                <a:cs typeface="B Nazanin" pitchFamily="2" charset="-78"/>
              </a:rPr>
              <a:t>هواكش (</a:t>
            </a:r>
            <a:r>
              <a:rPr lang="en-US" dirty="0">
                <a:cs typeface="B Nazanin" pitchFamily="2" charset="-78"/>
              </a:rPr>
              <a:t>Fan</a:t>
            </a:r>
            <a:r>
              <a:rPr lang="fa-IR" dirty="0">
                <a:cs typeface="B Nazanin" pitchFamily="2" charset="-78"/>
              </a:rPr>
              <a:t>)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1434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4000" contrast="40000"/>
          </a:blip>
          <a:srcRect/>
          <a:stretch>
            <a:fillRect/>
          </a:stretch>
        </p:blipFill>
        <p:spPr>
          <a:xfrm>
            <a:off x="136525" y="901700"/>
            <a:ext cx="8497888" cy="5678488"/>
          </a:xfr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7F8-D2A4-4FC2-B236-BB17B1B95AE6}" type="slidenum">
              <a:rPr lang="ar-SA"/>
              <a:pPr/>
              <a:t>20</a:t>
            </a:fld>
            <a:endParaRPr lang="en-US"/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793038" cy="914400"/>
          </a:xfrm>
        </p:spPr>
        <p:txBody>
          <a:bodyPr/>
          <a:lstStyle/>
          <a:p>
            <a:pPr algn="ctr"/>
            <a:r>
              <a:rPr lang="fa-IR" sz="4000" dirty="0">
                <a:cs typeface="B Nazanin" pitchFamily="2" charset="-78"/>
              </a:rPr>
              <a:t>3- هواكشهاي ويژه </a:t>
            </a:r>
            <a:endParaRPr lang="en-US" sz="4000" dirty="0">
              <a:cs typeface="B Nazanin" pitchFamily="2" charset="-78"/>
            </a:endParaRP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57400"/>
            <a:ext cx="8650288" cy="4114800"/>
          </a:xfr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هواكشهاي سقفي: اساس طرح شبيه يكي از دو مدل اصلي هواكشهاي محوري يا سانتريفوژي است.</a:t>
            </a:r>
          </a:p>
          <a:p>
            <a:r>
              <a:rPr lang="fa-IR" dirty="0">
                <a:cs typeface="B Nazanin" pitchFamily="2" charset="-78"/>
              </a:rPr>
              <a:t>هواكشهاي سانتريفوژ لوله اي: پره و توپي شبيه به فن سانتريفوژي </a:t>
            </a:r>
            <a:r>
              <a:rPr lang="en-US" dirty="0">
                <a:cs typeface="B Nazanin" pitchFamily="2" charset="-78"/>
              </a:rPr>
              <a:t>Backward</a:t>
            </a:r>
            <a:r>
              <a:rPr lang="fa-IR" dirty="0">
                <a:cs typeface="B Nazanin" pitchFamily="2" charset="-78"/>
              </a:rPr>
              <a:t> دارد. طرح هواكش طوري است كه امكان نصب مستقيم هواكش در كانال وجود دارد و از لحاظ شكل ظاهري شبيه هواكش پره محوري است.</a:t>
            </a:r>
          </a:p>
          <a:p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Oval 2"/>
          <p:cNvSpPr>
            <a:spLocks noChangeArrowheads="1"/>
          </p:cNvSpPr>
          <p:nvPr/>
        </p:nvSpPr>
        <p:spPr bwMode="auto">
          <a:xfrm>
            <a:off x="2087563" y="1557338"/>
            <a:ext cx="5437187" cy="3241675"/>
          </a:xfrm>
          <a:prstGeom prst="ellipse">
            <a:avLst/>
          </a:prstGeom>
          <a:solidFill>
            <a:schemeClr val="bg1"/>
          </a:solidFill>
          <a:ln w="5080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2819" name="Line 3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2820" name="Line 4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2821" name="Line 5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2822" name="Picture 6" descr="R2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196975"/>
            <a:ext cx="1524000" cy="817563"/>
          </a:xfrm>
          <a:prstGeom prst="rect">
            <a:avLst/>
          </a:prstGeom>
          <a:noFill/>
        </p:spPr>
      </p:pic>
      <p:pic>
        <p:nvPicPr>
          <p:cNvPr id="162823" name="Picture 7" descr="D1029s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2250" y="4833938"/>
            <a:ext cx="1792288" cy="1411287"/>
          </a:xfrm>
          <a:prstGeom prst="rect">
            <a:avLst/>
          </a:prstGeom>
          <a:noFill/>
        </p:spPr>
      </p:pic>
      <p:pic>
        <p:nvPicPr>
          <p:cNvPr id="162824" name="Picture 8" descr="R2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2060575"/>
            <a:ext cx="1633537" cy="1009650"/>
          </a:xfrm>
          <a:prstGeom prst="rect">
            <a:avLst/>
          </a:prstGeom>
          <a:noFill/>
        </p:spPr>
      </p:pic>
      <p:pic>
        <p:nvPicPr>
          <p:cNvPr id="162825" name="Picture 9" descr="R58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750" y="3536950"/>
            <a:ext cx="1149350" cy="877888"/>
          </a:xfrm>
          <a:prstGeom prst="rect">
            <a:avLst/>
          </a:prstGeom>
          <a:noFill/>
        </p:spPr>
      </p:pic>
      <p:pic>
        <p:nvPicPr>
          <p:cNvPr id="162826" name="Picture 10" descr="R6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35713" y="4689475"/>
            <a:ext cx="1447800" cy="1374775"/>
          </a:xfrm>
          <a:prstGeom prst="rect">
            <a:avLst/>
          </a:prstGeom>
          <a:noFill/>
        </p:spPr>
      </p:pic>
      <p:pic>
        <p:nvPicPr>
          <p:cNvPr id="162827" name="Picture 11" descr="R64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45388" y="1989138"/>
            <a:ext cx="1598612" cy="912812"/>
          </a:xfrm>
          <a:prstGeom prst="rect">
            <a:avLst/>
          </a:prstGeom>
          <a:noFill/>
        </p:spPr>
      </p:pic>
      <p:pic>
        <p:nvPicPr>
          <p:cNvPr id="162828" name="Picture 12" descr="D1027sw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79613" y="4689475"/>
            <a:ext cx="1828800" cy="1744663"/>
          </a:xfrm>
          <a:prstGeom prst="rect">
            <a:avLst/>
          </a:prstGeom>
          <a:noFill/>
        </p:spPr>
      </p:pic>
      <p:pic>
        <p:nvPicPr>
          <p:cNvPr id="162829" name="Picture 13" descr="D1039sw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288" y="3321050"/>
            <a:ext cx="1752600" cy="1344613"/>
          </a:xfrm>
          <a:prstGeom prst="rect">
            <a:avLst/>
          </a:prstGeom>
          <a:noFill/>
        </p:spPr>
      </p:pic>
      <p:pic>
        <p:nvPicPr>
          <p:cNvPr id="162830" name="Picture 14" descr="RGAco-frei"/>
          <p:cNvPicPr>
            <a:picLocks noGrp="1" noChangeAspect="1" noChangeArrowheads="1"/>
          </p:cNvPicPr>
          <p:nvPr>
            <p:ph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6137275" y="265113"/>
            <a:ext cx="1498600" cy="1090612"/>
          </a:xfrm>
          <a:noFill/>
          <a:ln/>
        </p:spPr>
      </p:pic>
      <p:sp>
        <p:nvSpPr>
          <p:cNvPr id="162831" name="Text Box 15"/>
          <p:cNvSpPr txBox="1">
            <a:spLocks noChangeArrowheads="1"/>
          </p:cNvSpPr>
          <p:nvPr/>
        </p:nvSpPr>
        <p:spPr bwMode="auto">
          <a:xfrm>
            <a:off x="3200400" y="2590800"/>
            <a:ext cx="3124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de-DE" sz="3200" b="1">
                <a:solidFill>
                  <a:srgbClr val="FF0000"/>
                </a:solidFill>
                <a:latin typeface="Arial Narrow" pitchFamily="34" charset="0"/>
              </a:rPr>
              <a:t>The family           of roof fans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37B40-C989-4ECC-8956-2E0D694F1A51}" type="slidenum">
              <a:rPr lang="ar-SA"/>
              <a:pPr/>
              <a:t>22</a:t>
            </a:fld>
            <a:endParaRPr lang="en-US"/>
          </a:p>
        </p:txBody>
      </p:sp>
      <p:sp>
        <p:nvSpPr>
          <p:cNvPr id="163842" name="Line 2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43" name="Line 3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44" name="Line 4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 </a:t>
            </a:r>
          </a:p>
        </p:txBody>
      </p:sp>
      <p:sp>
        <p:nvSpPr>
          <p:cNvPr id="163846" name="Text Box 6"/>
          <p:cNvSpPr txBox="1">
            <a:spLocks noChangeArrowheads="1"/>
          </p:cNvSpPr>
          <p:nvPr/>
        </p:nvSpPr>
        <p:spPr bwMode="auto">
          <a:xfrm>
            <a:off x="914400" y="182880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163847" name="Text Box 7"/>
          <p:cNvSpPr txBox="1">
            <a:spLocks noChangeArrowheads="1"/>
          </p:cNvSpPr>
          <p:nvPr/>
        </p:nvSpPr>
        <p:spPr bwMode="auto">
          <a:xfrm>
            <a:off x="685800" y="2438400"/>
            <a:ext cx="784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1400" b="1">
                <a:latin typeface="Arial" pitchFamily="34" charset="0"/>
              </a:rPr>
              <a:t>    </a:t>
            </a:r>
            <a:r>
              <a:rPr lang="de-DE" sz="1600" b="1">
                <a:latin typeface="Arial" pitchFamily="34" charset="0"/>
              </a:rPr>
              <a:t>2528       2531         3535              3540               3545               4550               4556</a:t>
            </a:r>
            <a:endParaRPr lang="de-DE" sz="1400" b="1">
              <a:latin typeface="Arial" pitchFamily="34" charset="0"/>
            </a:endParaRPr>
          </a:p>
        </p:txBody>
      </p:sp>
      <p:sp>
        <p:nvSpPr>
          <p:cNvPr id="163848" name="Text Box 8"/>
          <p:cNvSpPr txBox="1">
            <a:spLocks noChangeArrowheads="1"/>
          </p:cNvSpPr>
          <p:nvPr/>
        </p:nvSpPr>
        <p:spPr bwMode="auto">
          <a:xfrm>
            <a:off x="533400" y="4768850"/>
            <a:ext cx="8382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1600" b="1">
                <a:latin typeface="Arial" pitchFamily="34" charset="0"/>
              </a:rPr>
              <a:t>                       5663                      5671                         7180                            7190                          </a:t>
            </a:r>
          </a:p>
        </p:txBody>
      </p:sp>
      <p:sp>
        <p:nvSpPr>
          <p:cNvPr id="163850" name="Text Box 10"/>
          <p:cNvSpPr txBox="1">
            <a:spLocks noChangeArrowheads="1"/>
          </p:cNvSpPr>
          <p:nvPr/>
        </p:nvSpPr>
        <p:spPr bwMode="auto">
          <a:xfrm>
            <a:off x="914400" y="5562600"/>
            <a:ext cx="556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>
                <a:latin typeface="Arial" pitchFamily="34" charset="0"/>
              </a:rPr>
              <a:t>All sizes of the product line P</a:t>
            </a:r>
            <a:r>
              <a:rPr lang="de-DE" sz="2800" b="1">
                <a:latin typeface="Arial" pitchFamily="34" charset="0"/>
              </a:rPr>
              <a:t>K</a:t>
            </a:r>
            <a:r>
              <a:rPr lang="de-DE" sz="2400" b="1">
                <a:latin typeface="Arial" pitchFamily="34" charset="0"/>
              </a:rPr>
              <a:t>CR 31</a:t>
            </a:r>
          </a:p>
        </p:txBody>
      </p:sp>
      <p:pic>
        <p:nvPicPr>
          <p:cNvPr id="163851" name="Picture 11" descr="R6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770063"/>
            <a:ext cx="838200" cy="511175"/>
          </a:xfrm>
          <a:prstGeom prst="rect">
            <a:avLst/>
          </a:prstGeom>
          <a:noFill/>
        </p:spPr>
      </p:pic>
      <p:pic>
        <p:nvPicPr>
          <p:cNvPr id="163852" name="Picture 12" descr="R6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592263"/>
            <a:ext cx="1135063" cy="693737"/>
          </a:xfrm>
          <a:prstGeom prst="rect">
            <a:avLst/>
          </a:prstGeom>
          <a:noFill/>
        </p:spPr>
      </p:pic>
      <p:pic>
        <p:nvPicPr>
          <p:cNvPr id="163853" name="Picture 13" descr="R6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592263"/>
            <a:ext cx="1135063" cy="693737"/>
          </a:xfrm>
          <a:prstGeom prst="rect">
            <a:avLst/>
          </a:prstGeom>
          <a:noFill/>
        </p:spPr>
      </p:pic>
      <p:pic>
        <p:nvPicPr>
          <p:cNvPr id="163854" name="Picture 14" descr="R6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592263"/>
            <a:ext cx="1135063" cy="693737"/>
          </a:xfrm>
          <a:prstGeom prst="rect">
            <a:avLst/>
          </a:prstGeom>
          <a:noFill/>
        </p:spPr>
      </p:pic>
      <p:pic>
        <p:nvPicPr>
          <p:cNvPr id="163855" name="Picture 15" descr="R6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03938" y="1452563"/>
            <a:ext cx="1363662" cy="833437"/>
          </a:xfrm>
          <a:prstGeom prst="rect">
            <a:avLst/>
          </a:prstGeom>
          <a:noFill/>
        </p:spPr>
      </p:pic>
      <p:pic>
        <p:nvPicPr>
          <p:cNvPr id="163856" name="Picture 16" descr="R6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5538" y="1452563"/>
            <a:ext cx="1363662" cy="833437"/>
          </a:xfrm>
          <a:prstGeom prst="rect">
            <a:avLst/>
          </a:prstGeom>
          <a:noFill/>
        </p:spPr>
      </p:pic>
      <p:pic>
        <p:nvPicPr>
          <p:cNvPr id="163857" name="Picture 17" descr="R6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3652838"/>
            <a:ext cx="1752600" cy="1071562"/>
          </a:xfrm>
          <a:prstGeom prst="rect">
            <a:avLst/>
          </a:prstGeom>
          <a:noFill/>
        </p:spPr>
      </p:pic>
      <p:pic>
        <p:nvPicPr>
          <p:cNvPr id="163858" name="Picture 18" descr="R63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3454400"/>
            <a:ext cx="2057400" cy="1257300"/>
          </a:xfrm>
          <a:prstGeom prst="rect">
            <a:avLst/>
          </a:prstGeom>
          <a:noFill/>
        </p:spPr>
      </p:pic>
      <p:pic>
        <p:nvPicPr>
          <p:cNvPr id="163859" name="Picture 19" descr="R63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3429000"/>
            <a:ext cx="2057400" cy="1257300"/>
          </a:xfrm>
          <a:prstGeom prst="rect">
            <a:avLst/>
          </a:prstGeom>
          <a:noFill/>
        </p:spPr>
      </p:pic>
      <p:pic>
        <p:nvPicPr>
          <p:cNvPr id="163860" name="Picture 20" descr="R6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3657600"/>
            <a:ext cx="1752600" cy="1071563"/>
          </a:xfrm>
          <a:prstGeom prst="rect">
            <a:avLst/>
          </a:prstGeom>
          <a:noFill/>
        </p:spPr>
      </p:pic>
      <p:pic>
        <p:nvPicPr>
          <p:cNvPr id="163861" name="Picture 21" descr="R6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752600"/>
            <a:ext cx="838200" cy="5111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D3717-4872-42F2-A4F6-E73E661FFA3A}" type="slidenum">
              <a:rPr lang="ar-SA"/>
              <a:pPr/>
              <a:t>23</a:t>
            </a:fld>
            <a:endParaRPr lang="en-US"/>
          </a:p>
        </p:txBody>
      </p:sp>
      <p:sp>
        <p:nvSpPr>
          <p:cNvPr id="164866" name="Line 2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867" name="Line 3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868" name="Line 4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914400" y="182880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pic>
        <p:nvPicPr>
          <p:cNvPr id="164871" name="Picture 7" descr="RDA_MI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762000" cy="723900"/>
          </a:xfrm>
          <a:prstGeom prst="rect">
            <a:avLst/>
          </a:prstGeom>
          <a:noFill/>
        </p:spPr>
      </p:pic>
      <p:pic>
        <p:nvPicPr>
          <p:cNvPr id="164872" name="Picture 8" descr="RDA_MI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371600"/>
            <a:ext cx="1066800" cy="1014413"/>
          </a:xfrm>
          <a:prstGeom prst="rect">
            <a:avLst/>
          </a:prstGeom>
          <a:noFill/>
        </p:spPr>
      </p:pic>
      <p:pic>
        <p:nvPicPr>
          <p:cNvPr id="164873" name="Picture 9" descr="RDA_MI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276600"/>
            <a:ext cx="1447800" cy="1379538"/>
          </a:xfrm>
          <a:prstGeom prst="rect">
            <a:avLst/>
          </a:prstGeom>
          <a:noFill/>
        </p:spPr>
      </p:pic>
      <p:pic>
        <p:nvPicPr>
          <p:cNvPr id="164874" name="Picture 10" descr="RDA_MI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3048000"/>
            <a:ext cx="1828800" cy="1738313"/>
          </a:xfrm>
          <a:prstGeom prst="rect">
            <a:avLst/>
          </a:prstGeom>
          <a:noFill/>
        </p:spPr>
      </p:pic>
      <p:pic>
        <p:nvPicPr>
          <p:cNvPr id="164875" name="Picture 11" descr="RDA_MI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048000"/>
            <a:ext cx="1828800" cy="1739900"/>
          </a:xfrm>
          <a:prstGeom prst="rect">
            <a:avLst/>
          </a:prstGeom>
          <a:noFill/>
        </p:spPr>
      </p:pic>
      <p:pic>
        <p:nvPicPr>
          <p:cNvPr id="164876" name="Picture 12" descr="RDA_MI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371600"/>
            <a:ext cx="1066800" cy="1014413"/>
          </a:xfrm>
          <a:prstGeom prst="rect">
            <a:avLst/>
          </a:prstGeom>
          <a:noFill/>
        </p:spPr>
      </p:pic>
      <p:pic>
        <p:nvPicPr>
          <p:cNvPr id="164877" name="Picture 13" descr="RDA_MI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371600"/>
            <a:ext cx="1066800" cy="1014413"/>
          </a:xfrm>
          <a:prstGeom prst="rect">
            <a:avLst/>
          </a:prstGeom>
          <a:noFill/>
        </p:spPr>
      </p:pic>
      <p:pic>
        <p:nvPicPr>
          <p:cNvPr id="164878" name="Picture 14" descr="RDA_MI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600200"/>
            <a:ext cx="762000" cy="723900"/>
          </a:xfrm>
          <a:prstGeom prst="rect">
            <a:avLst/>
          </a:prstGeom>
          <a:noFill/>
        </p:spPr>
      </p:pic>
      <p:sp>
        <p:nvSpPr>
          <p:cNvPr id="164879" name="Text Box 15"/>
          <p:cNvSpPr txBox="1">
            <a:spLocks noChangeArrowheads="1"/>
          </p:cNvSpPr>
          <p:nvPr/>
        </p:nvSpPr>
        <p:spPr bwMode="auto">
          <a:xfrm>
            <a:off x="685800" y="2438400"/>
            <a:ext cx="784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1400" b="1">
                <a:latin typeface="Arial" pitchFamily="34" charset="0"/>
              </a:rPr>
              <a:t>       </a:t>
            </a:r>
            <a:r>
              <a:rPr lang="de-DE" sz="1600" b="1">
                <a:latin typeface="Arial" pitchFamily="34" charset="0"/>
              </a:rPr>
              <a:t>2528       2531            3535          3540           3545               4550               4556</a:t>
            </a:r>
            <a:endParaRPr lang="de-DE" sz="1400" b="1">
              <a:latin typeface="Arial" pitchFamily="34" charset="0"/>
            </a:endParaRPr>
          </a:p>
        </p:txBody>
      </p:sp>
      <p:sp>
        <p:nvSpPr>
          <p:cNvPr id="164880" name="Text Box 16"/>
          <p:cNvSpPr txBox="1">
            <a:spLocks noChangeArrowheads="1"/>
          </p:cNvSpPr>
          <p:nvPr/>
        </p:nvSpPr>
        <p:spPr bwMode="auto">
          <a:xfrm>
            <a:off x="533400" y="4768850"/>
            <a:ext cx="8382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1600" b="1">
                <a:latin typeface="Arial" pitchFamily="34" charset="0"/>
              </a:rPr>
              <a:t>                       5663                      5671                              7180                            7190                          </a:t>
            </a:r>
          </a:p>
        </p:txBody>
      </p:sp>
      <p:pic>
        <p:nvPicPr>
          <p:cNvPr id="164881" name="Picture 17" descr="RDA_MI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219200"/>
            <a:ext cx="1219200" cy="1158875"/>
          </a:xfrm>
          <a:prstGeom prst="rect">
            <a:avLst/>
          </a:prstGeom>
          <a:noFill/>
        </p:spPr>
      </p:pic>
      <p:pic>
        <p:nvPicPr>
          <p:cNvPr id="164882" name="Picture 18" descr="RDA_MI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1219200"/>
            <a:ext cx="1219200" cy="1158875"/>
          </a:xfrm>
          <a:prstGeom prst="rect">
            <a:avLst/>
          </a:prstGeom>
          <a:noFill/>
        </p:spPr>
      </p:pic>
      <p:pic>
        <p:nvPicPr>
          <p:cNvPr id="164883" name="Picture 19" descr="RDA_MIT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200400"/>
            <a:ext cx="1447800" cy="1379538"/>
          </a:xfrm>
          <a:prstGeom prst="rect">
            <a:avLst/>
          </a:prstGeom>
          <a:noFill/>
        </p:spPr>
      </p:pic>
      <p:sp>
        <p:nvSpPr>
          <p:cNvPr id="164885" name="Text Box 21"/>
          <p:cNvSpPr txBox="1">
            <a:spLocks noChangeArrowheads="1"/>
          </p:cNvSpPr>
          <p:nvPr/>
        </p:nvSpPr>
        <p:spPr bwMode="auto">
          <a:xfrm>
            <a:off x="914400" y="5562600"/>
            <a:ext cx="556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>
                <a:latin typeface="Arial" pitchFamily="34" charset="0"/>
              </a:rPr>
              <a:t>All sizes of the product line P</a:t>
            </a:r>
            <a:r>
              <a:rPr lang="de-DE" sz="2800" b="1">
                <a:latin typeface="Arial" pitchFamily="34" charset="0"/>
              </a:rPr>
              <a:t>K</a:t>
            </a:r>
            <a:r>
              <a:rPr lang="de-DE" sz="2400" b="1">
                <a:latin typeface="Arial" pitchFamily="34" charset="0"/>
              </a:rPr>
              <a:t>CR 31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84C78-6A9F-403D-9EBD-43E89AA37746}" type="slidenum">
              <a:rPr lang="ar-SA"/>
              <a:pPr/>
              <a:t>24</a:t>
            </a:fld>
            <a:endParaRPr lang="en-US"/>
          </a:p>
        </p:txBody>
      </p:sp>
      <p:sp>
        <p:nvSpPr>
          <p:cNvPr id="165893" name="Text Box 5"/>
          <p:cNvSpPr txBox="1">
            <a:spLocks noChangeArrowheads="1"/>
          </p:cNvSpPr>
          <p:nvPr/>
        </p:nvSpPr>
        <p:spPr bwMode="auto">
          <a:xfrm>
            <a:off x="1295400" y="83820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 u="sng" dirty="0">
                <a:latin typeface="Arial Narrow" pitchFamily="34" charset="0"/>
              </a:rPr>
              <a:t>Why to install a roof fan ?</a:t>
            </a:r>
            <a:endParaRPr lang="de-DE" sz="2400" b="1" dirty="0">
              <a:latin typeface="Arial Narrow" pitchFamily="34" charset="0"/>
            </a:endParaRPr>
          </a:p>
        </p:txBody>
      </p:sp>
      <p:pic>
        <p:nvPicPr>
          <p:cNvPr id="165894" name="Picture 6" descr="R6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344988"/>
            <a:ext cx="2667000" cy="1522412"/>
          </a:xfrm>
          <a:prstGeom prst="rect">
            <a:avLst/>
          </a:prstGeom>
          <a:noFill/>
        </p:spPr>
      </p:pic>
      <p:sp>
        <p:nvSpPr>
          <p:cNvPr id="165895" name="Text Box 7"/>
          <p:cNvSpPr txBox="1">
            <a:spLocks noChangeArrowheads="1"/>
          </p:cNvSpPr>
          <p:nvPr/>
        </p:nvSpPr>
        <p:spPr bwMode="auto">
          <a:xfrm>
            <a:off x="762000" y="2286000"/>
            <a:ext cx="4114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de-DE" sz="2400" b="1">
                <a:latin typeface="Arial Narrow" pitchFamily="34" charset="0"/>
              </a:rPr>
              <a:t> low noise generation</a:t>
            </a:r>
            <a:endParaRPr lang="de-DE" sz="2400">
              <a:latin typeface="Times New Roman" pitchFamily="18" charset="0"/>
            </a:endParaRPr>
          </a:p>
        </p:txBody>
      </p:sp>
      <p:sp>
        <p:nvSpPr>
          <p:cNvPr id="165896" name="Text Box 8"/>
          <p:cNvSpPr txBox="1">
            <a:spLocks noChangeArrowheads="1"/>
          </p:cNvSpPr>
          <p:nvPr/>
        </p:nvSpPr>
        <p:spPr bwMode="auto">
          <a:xfrm>
            <a:off x="762000" y="2667000"/>
            <a:ext cx="4114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de-DE" sz="2400" b="1">
                <a:latin typeface="Arial Narrow" pitchFamily="34" charset="0"/>
              </a:rPr>
              <a:t> throwing exhaust air far away</a:t>
            </a:r>
            <a:endParaRPr lang="de-DE" sz="2400">
              <a:latin typeface="Times New Roman" pitchFamily="18" charset="0"/>
            </a:endParaRPr>
          </a:p>
        </p:txBody>
      </p:sp>
      <p:sp>
        <p:nvSpPr>
          <p:cNvPr id="165897" name="Text Box 9"/>
          <p:cNvSpPr txBox="1">
            <a:spLocks noChangeArrowheads="1"/>
          </p:cNvSpPr>
          <p:nvPr/>
        </p:nvSpPr>
        <p:spPr bwMode="auto">
          <a:xfrm>
            <a:off x="762000" y="3048000"/>
            <a:ext cx="4724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de-DE" sz="2400" b="1">
                <a:latin typeface="Arial Narrow" pitchFamily="34" charset="0"/>
              </a:rPr>
              <a:t> turbulence free discharge</a:t>
            </a:r>
            <a:endParaRPr lang="de-DE" sz="2400">
              <a:latin typeface="Times New Roman" pitchFamily="18" charset="0"/>
            </a:endParaRPr>
          </a:p>
        </p:txBody>
      </p:sp>
      <p:sp>
        <p:nvSpPr>
          <p:cNvPr id="165898" name="Text Box 10"/>
          <p:cNvSpPr txBox="1">
            <a:spLocks noChangeArrowheads="1"/>
          </p:cNvSpPr>
          <p:nvPr/>
        </p:nvSpPr>
        <p:spPr bwMode="auto">
          <a:xfrm>
            <a:off x="762000" y="3429000"/>
            <a:ext cx="4495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de-DE" sz="2400" b="1">
                <a:latin typeface="Arial Narrow" pitchFamily="34" charset="0"/>
              </a:rPr>
              <a:t> 100% speed controlled</a:t>
            </a:r>
            <a:endParaRPr lang="de-DE" sz="2400">
              <a:latin typeface="Times New Roman" pitchFamily="18" charset="0"/>
            </a:endParaRPr>
          </a:p>
        </p:txBody>
      </p:sp>
      <p:sp>
        <p:nvSpPr>
          <p:cNvPr id="165899" name="Text Box 11"/>
          <p:cNvSpPr txBox="1">
            <a:spLocks noChangeArrowheads="1"/>
          </p:cNvSpPr>
          <p:nvPr/>
        </p:nvSpPr>
        <p:spPr bwMode="auto">
          <a:xfrm>
            <a:off x="762000" y="3810000"/>
            <a:ext cx="4267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de-DE" sz="2400" b="1">
                <a:latin typeface="Arial Narrow" pitchFamily="34" charset="0"/>
              </a:rPr>
              <a:t> entirely closed at standstill</a:t>
            </a:r>
            <a:endParaRPr lang="de-DE" sz="2400">
              <a:latin typeface="Times New Roman" pitchFamily="18" charset="0"/>
            </a:endParaRPr>
          </a:p>
        </p:txBody>
      </p:sp>
      <p:sp>
        <p:nvSpPr>
          <p:cNvPr id="165900" name="Text Box 12"/>
          <p:cNvSpPr txBox="1">
            <a:spLocks noChangeArrowheads="1"/>
          </p:cNvSpPr>
          <p:nvPr/>
        </p:nvSpPr>
        <p:spPr bwMode="auto">
          <a:xfrm>
            <a:off x="762000" y="4191000"/>
            <a:ext cx="4114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de-DE" sz="2400" b="1">
                <a:latin typeface="Arial Narrow" pitchFamily="34" charset="0"/>
              </a:rPr>
              <a:t> resisting against corrosion</a:t>
            </a:r>
            <a:endParaRPr lang="de-DE" sz="2400">
              <a:latin typeface="Times New Roman" pitchFamily="18" charset="0"/>
            </a:endParaRPr>
          </a:p>
        </p:txBody>
      </p:sp>
      <p:sp>
        <p:nvSpPr>
          <p:cNvPr id="165901" name="Text Box 13"/>
          <p:cNvSpPr txBox="1">
            <a:spLocks noChangeArrowheads="1"/>
          </p:cNvSpPr>
          <p:nvPr/>
        </p:nvSpPr>
        <p:spPr bwMode="auto">
          <a:xfrm>
            <a:off x="762000" y="4572000"/>
            <a:ext cx="4572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de-DE" sz="2400" b="1">
                <a:latin typeface="Arial Narrow" pitchFamily="34" charset="0"/>
              </a:rPr>
              <a:t> economic</a:t>
            </a:r>
            <a:endParaRPr lang="de-DE" sz="2400">
              <a:latin typeface="Times New Roman" pitchFamily="18" charset="0"/>
            </a:endParaRPr>
          </a:p>
        </p:txBody>
      </p:sp>
      <p:sp>
        <p:nvSpPr>
          <p:cNvPr id="165902" name="Text Box 14"/>
          <p:cNvSpPr txBox="1">
            <a:spLocks noChangeArrowheads="1"/>
          </p:cNvSpPr>
          <p:nvPr/>
        </p:nvSpPr>
        <p:spPr bwMode="auto">
          <a:xfrm>
            <a:off x="762000" y="4953000"/>
            <a:ext cx="4343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de-DE" sz="2400" b="1">
                <a:latin typeface="Arial Narrow" pitchFamily="34" charset="0"/>
              </a:rPr>
              <a:t> integrated service switch</a:t>
            </a:r>
            <a:endParaRPr lang="de-DE" sz="2400">
              <a:latin typeface="Times New Roman" pitchFamily="18" charset="0"/>
            </a:endParaRPr>
          </a:p>
        </p:txBody>
      </p:sp>
      <p:sp>
        <p:nvSpPr>
          <p:cNvPr id="165903" name="Text Box 15"/>
          <p:cNvSpPr txBox="1">
            <a:spLocks noChangeArrowheads="1"/>
          </p:cNvSpPr>
          <p:nvPr/>
        </p:nvSpPr>
        <p:spPr bwMode="auto">
          <a:xfrm>
            <a:off x="762000" y="5334000"/>
            <a:ext cx="4267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de-DE" sz="2400" b="1">
                <a:latin typeface="Arial Narrow" pitchFamily="34" charset="0"/>
              </a:rPr>
              <a:t> easy to maintain</a:t>
            </a:r>
            <a:endParaRPr lang="de-DE" sz="2400">
              <a:latin typeface="Times New Roman" pitchFamily="18" charset="0"/>
            </a:endParaRPr>
          </a:p>
        </p:txBody>
      </p:sp>
      <p:sp>
        <p:nvSpPr>
          <p:cNvPr id="165904" name="Text Box 16"/>
          <p:cNvSpPr txBox="1">
            <a:spLocks noChangeArrowheads="1"/>
          </p:cNvSpPr>
          <p:nvPr/>
        </p:nvSpPr>
        <p:spPr bwMode="auto">
          <a:xfrm>
            <a:off x="762000" y="5715000"/>
            <a:ext cx="487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de-DE" sz="2400" b="1">
                <a:latin typeface="Arial Narrow" pitchFamily="34" charset="0"/>
              </a:rPr>
              <a:t> large programme of accessories</a:t>
            </a:r>
            <a:endParaRPr lang="de-DE" sz="2400">
              <a:latin typeface="Times New Roman" pitchFamily="18" charset="0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72DF4-EF5D-4D21-B2B1-F3BD5037FF5A}" type="slidenum">
              <a:rPr lang="ar-SA"/>
              <a:pPr/>
              <a:t>25</a:t>
            </a:fld>
            <a:endParaRPr lang="en-US"/>
          </a:p>
        </p:txBody>
      </p:sp>
      <p:pic>
        <p:nvPicPr>
          <p:cNvPr id="166914" name="Picture 2" descr="BA_RFM30c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64088" y="1470025"/>
            <a:ext cx="3584575" cy="3000375"/>
          </a:xfrm>
          <a:noFill/>
          <a:ln/>
        </p:spPr>
      </p:pic>
      <p:sp>
        <p:nvSpPr>
          <p:cNvPr id="166915" name="AutoShape 3"/>
          <p:cNvSpPr>
            <a:spLocks noChangeArrowheads="1"/>
          </p:cNvSpPr>
          <p:nvPr/>
        </p:nvSpPr>
        <p:spPr bwMode="auto">
          <a:xfrm>
            <a:off x="5867400" y="4365625"/>
            <a:ext cx="360363" cy="719138"/>
          </a:xfrm>
          <a:prstGeom prst="upArrow">
            <a:avLst>
              <a:gd name="adj1" fmla="val 50000"/>
              <a:gd name="adj2" fmla="val 49890"/>
            </a:avLst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6916" name="AutoShape 4"/>
          <p:cNvSpPr>
            <a:spLocks noChangeArrowheads="1"/>
          </p:cNvSpPr>
          <p:nvPr/>
        </p:nvSpPr>
        <p:spPr bwMode="auto">
          <a:xfrm rot="3883336">
            <a:off x="6659563" y="3357563"/>
            <a:ext cx="504825" cy="504825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6917" name="AutoShape 5"/>
          <p:cNvSpPr>
            <a:spLocks noChangeArrowheads="1"/>
          </p:cNvSpPr>
          <p:nvPr/>
        </p:nvSpPr>
        <p:spPr bwMode="auto">
          <a:xfrm rot="17017950" flipH="1">
            <a:off x="4717257" y="3356769"/>
            <a:ext cx="503237" cy="504825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1331913" y="2492375"/>
            <a:ext cx="24479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de-DE" b="1">
                <a:latin typeface="Arial" pitchFamily="34" charset="0"/>
              </a:rPr>
              <a:t>Range PKCR 31</a:t>
            </a:r>
          </a:p>
          <a:p>
            <a:pPr rtl="0">
              <a:spcBef>
                <a:spcPct val="50000"/>
              </a:spcBef>
            </a:pPr>
            <a:r>
              <a:rPr lang="de-DE" b="1">
                <a:latin typeface="Arial" pitchFamily="34" charset="0"/>
              </a:rPr>
              <a:t>Drive: Standard motor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26C8A-9704-47CD-88A6-364CF2AE14A6}" type="slidenum">
              <a:rPr lang="ar-SA"/>
              <a:pPr/>
              <a:t>26</a:t>
            </a:fld>
            <a:endParaRPr lang="en-US"/>
          </a:p>
        </p:txBody>
      </p:sp>
      <p:sp>
        <p:nvSpPr>
          <p:cNvPr id="167938" name="Text Box 2"/>
          <p:cNvSpPr txBox="1">
            <a:spLocks noChangeArrowheads="1"/>
          </p:cNvSpPr>
          <p:nvPr/>
        </p:nvSpPr>
        <p:spPr bwMode="auto">
          <a:xfrm>
            <a:off x="2771775" y="908050"/>
            <a:ext cx="2447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de-DE" b="1">
                <a:latin typeface="Arial" pitchFamily="34" charset="0"/>
              </a:rPr>
              <a:t>range </a:t>
            </a:r>
            <a:r>
              <a:rPr lang="de-DE" sz="2000" b="1">
                <a:latin typeface="Arial" pitchFamily="34" charset="0"/>
              </a:rPr>
              <a:t>PKCR</a:t>
            </a:r>
            <a:r>
              <a:rPr lang="de-DE" b="1">
                <a:latin typeface="Arial" pitchFamily="34" charset="0"/>
              </a:rPr>
              <a:t> 31</a:t>
            </a:r>
          </a:p>
        </p:txBody>
      </p:sp>
      <p:pic>
        <p:nvPicPr>
          <p:cNvPr id="167939" name="Picture 3" descr="BA_RFM30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95650" y="2305050"/>
            <a:ext cx="1773238" cy="1201738"/>
          </a:xfrm>
          <a:noFill/>
          <a:ln/>
        </p:spPr>
      </p:pic>
      <p:pic>
        <p:nvPicPr>
          <p:cNvPr id="167940" name="Picture 4" descr="BA_RFM30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245350" y="2305050"/>
            <a:ext cx="1222375" cy="828675"/>
          </a:xfrm>
          <a:noFill/>
          <a:ln/>
        </p:spPr>
      </p:pic>
      <p:pic>
        <p:nvPicPr>
          <p:cNvPr id="167941" name="Picture 5" descr="BA_RFM30a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71663" y="3811588"/>
            <a:ext cx="1965325" cy="1330325"/>
          </a:xfrm>
          <a:noFill/>
          <a:ln/>
        </p:spPr>
      </p:pic>
      <p:pic>
        <p:nvPicPr>
          <p:cNvPr id="167942" name="Picture 6" descr="BA_RFM30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5750" y="1844675"/>
            <a:ext cx="1366838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43" name="Picture 7" descr="BA_RFM30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205038"/>
            <a:ext cx="194468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44" name="Picture 8" descr="BA_RFM30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3429000"/>
            <a:ext cx="2881312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945" name="Text Box 9"/>
          <p:cNvSpPr txBox="1">
            <a:spLocks noChangeArrowheads="1"/>
          </p:cNvSpPr>
          <p:nvPr/>
        </p:nvSpPr>
        <p:spPr bwMode="auto">
          <a:xfrm>
            <a:off x="914400" y="5445125"/>
            <a:ext cx="5562600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>
                <a:solidFill>
                  <a:schemeClr val="accent2"/>
                </a:solidFill>
                <a:latin typeface="Arial" pitchFamily="34" charset="0"/>
              </a:rPr>
              <a:t>7 sizes</a:t>
            </a:r>
          </a:p>
          <a:p>
            <a:pPr rtl="0" eaLnBrk="0" hangingPunct="0">
              <a:spcBef>
                <a:spcPct val="10000"/>
              </a:spcBef>
            </a:pPr>
            <a:endParaRPr lang="de-DE" sz="2400" b="1">
              <a:solidFill>
                <a:schemeClr val="accent2"/>
              </a:solidFill>
              <a:latin typeface="Arial" pitchFamily="34" charset="0"/>
            </a:endParaRPr>
          </a:p>
        </p:txBody>
      </p:sp>
      <p:pic>
        <p:nvPicPr>
          <p:cNvPr id="167946" name="Picture 10" descr="BA_RFM30a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72213" y="3429000"/>
            <a:ext cx="2871787" cy="2022475"/>
          </a:xfrm>
          <a:noFill/>
          <a:ln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0CAFD-8D8E-40AE-A291-0FF2EDDB3AC0}" type="slidenum">
              <a:rPr lang="ar-SA"/>
              <a:pPr/>
              <a:t>27</a:t>
            </a:fld>
            <a:endParaRPr lang="en-US"/>
          </a:p>
        </p:txBody>
      </p:sp>
      <p:sp>
        <p:nvSpPr>
          <p:cNvPr id="169986" name="Text Box 2"/>
          <p:cNvSpPr txBox="1">
            <a:spLocks noChangeArrowheads="1"/>
          </p:cNvSpPr>
          <p:nvPr/>
        </p:nvSpPr>
        <p:spPr bwMode="auto">
          <a:xfrm>
            <a:off x="611188" y="908050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de-DE" b="1">
                <a:latin typeface="Arial" pitchFamily="34" charset="0"/>
              </a:rPr>
              <a:t> P</a:t>
            </a:r>
            <a:r>
              <a:rPr lang="de-DE" sz="2000" b="1">
                <a:latin typeface="Arial" pitchFamily="34" charset="0"/>
              </a:rPr>
              <a:t>K</a:t>
            </a:r>
            <a:r>
              <a:rPr lang="de-DE" b="1">
                <a:latin typeface="Arial" pitchFamily="34" charset="0"/>
              </a:rPr>
              <a:t>CR</a:t>
            </a:r>
          </a:p>
        </p:txBody>
      </p:sp>
      <p:sp>
        <p:nvSpPr>
          <p:cNvPr id="169987" name="Rectangle 3"/>
          <p:cNvSpPr>
            <a:spLocks noChangeArrowheads="1"/>
          </p:cNvSpPr>
          <p:nvPr/>
        </p:nvSpPr>
        <p:spPr bwMode="auto">
          <a:xfrm>
            <a:off x="4787900" y="1773238"/>
            <a:ext cx="3887788" cy="142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9988" name="Picture 4" descr="RGAco-frei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97425" y="2698750"/>
            <a:ext cx="2209800" cy="1441450"/>
          </a:xfrm>
          <a:noFill/>
          <a:ln/>
        </p:spPr>
      </p:pic>
      <p:pic>
        <p:nvPicPr>
          <p:cNvPr id="169989" name="Picture 5" descr="RGAco-frei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0538" y="2349500"/>
            <a:ext cx="2339975" cy="1585913"/>
          </a:xfrm>
          <a:noFill/>
          <a:ln/>
        </p:spPr>
      </p:pic>
      <p:pic>
        <p:nvPicPr>
          <p:cNvPr id="169990" name="Picture 6" descr="RGAco-frei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1050" y="4005263"/>
            <a:ext cx="3227388" cy="2187575"/>
          </a:xfrm>
          <a:noFill/>
          <a:ln/>
        </p:spPr>
      </p:pic>
      <p:pic>
        <p:nvPicPr>
          <p:cNvPr id="169991" name="Picture 7" descr="RGAco-fr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628775"/>
            <a:ext cx="1239838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2" name="Picture 8" descr="RGAco-fr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628775"/>
            <a:ext cx="1239837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3" name="Picture 9" descr="RGAco-fr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1052513"/>
            <a:ext cx="158432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4" name="Picture 10" descr="RGAco-fr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1052513"/>
            <a:ext cx="158432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5" name="Picture 11" descr="RGAco-fr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2781300"/>
            <a:ext cx="1728787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6" name="Picture 12" descr="RGAco-fr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708275"/>
            <a:ext cx="1728787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7" name="Picture 13" descr="RGAco-fr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1052513"/>
            <a:ext cx="1655763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8" name="Picture 14" descr="RGAco-frei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35600" y="4005263"/>
            <a:ext cx="3227388" cy="2187575"/>
          </a:xfrm>
          <a:noFill/>
          <a:ln/>
        </p:spPr>
      </p:pic>
      <p:sp>
        <p:nvSpPr>
          <p:cNvPr id="169999" name="Text Box 15"/>
          <p:cNvSpPr txBox="1">
            <a:spLocks noChangeArrowheads="1"/>
          </p:cNvSpPr>
          <p:nvPr/>
        </p:nvSpPr>
        <p:spPr bwMode="auto">
          <a:xfrm>
            <a:off x="323850" y="4430713"/>
            <a:ext cx="1871663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>
                <a:solidFill>
                  <a:schemeClr val="accent2"/>
                </a:solidFill>
                <a:latin typeface="Arial" pitchFamily="34" charset="0"/>
              </a:rPr>
              <a:t>11 sizes</a:t>
            </a:r>
          </a:p>
          <a:p>
            <a:pPr rtl="0" eaLnBrk="0" hangingPunct="0">
              <a:spcBef>
                <a:spcPct val="50000"/>
              </a:spcBef>
            </a:pPr>
            <a:endParaRPr lang="de-DE" sz="2400" b="1">
              <a:solidFill>
                <a:schemeClr val="accent2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D5C69-940B-4D2C-9378-3E6CCBAA5969}" type="slidenum">
              <a:rPr lang="ar-SA"/>
              <a:pPr/>
              <a:t>28</a:t>
            </a:fld>
            <a:endParaRPr lang="en-US"/>
          </a:p>
        </p:txBody>
      </p:sp>
      <p:sp>
        <p:nvSpPr>
          <p:cNvPr id="171010" name="Rectangle 2"/>
          <p:cNvSpPr>
            <a:spLocks noChangeArrowheads="1"/>
          </p:cNvSpPr>
          <p:nvPr/>
        </p:nvSpPr>
        <p:spPr bwMode="auto">
          <a:xfrm>
            <a:off x="4787900" y="1773238"/>
            <a:ext cx="3887788" cy="142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827088" y="1052513"/>
            <a:ext cx="6842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de-DE" sz="2000" b="1">
                <a:solidFill>
                  <a:srgbClr val="3333FF"/>
                </a:solidFill>
                <a:latin typeface="Arial" pitchFamily="34" charset="0"/>
              </a:rPr>
              <a:t>This range has been designed for aggressive gases </a:t>
            </a:r>
          </a:p>
        </p:txBody>
      </p:sp>
      <p:pic>
        <p:nvPicPr>
          <p:cNvPr id="171012" name="Picture 4" descr="R74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80063" y="2276475"/>
            <a:ext cx="3159125" cy="1973263"/>
          </a:xfrm>
          <a:noFill/>
          <a:ln/>
        </p:spPr>
      </p:pic>
      <p:sp>
        <p:nvSpPr>
          <p:cNvPr id="171013" name="Text Box 5"/>
          <p:cNvSpPr txBox="1">
            <a:spLocks noChangeArrowheads="1"/>
          </p:cNvSpPr>
          <p:nvPr/>
        </p:nvSpPr>
        <p:spPr bwMode="auto">
          <a:xfrm>
            <a:off x="827088" y="2205038"/>
            <a:ext cx="43926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de-DE" sz="3200" b="1">
                <a:latin typeface="Arial" pitchFamily="34" charset="0"/>
              </a:rPr>
              <a:t> </a:t>
            </a:r>
            <a:r>
              <a:rPr lang="de-DE" b="1">
                <a:latin typeface="Arial" pitchFamily="34" charset="0"/>
              </a:rPr>
              <a:t>Motor out of the air stream</a:t>
            </a:r>
          </a:p>
        </p:txBody>
      </p:sp>
      <p:sp>
        <p:nvSpPr>
          <p:cNvPr id="171014" name="Text Box 6"/>
          <p:cNvSpPr txBox="1">
            <a:spLocks noChangeArrowheads="1"/>
          </p:cNvSpPr>
          <p:nvPr/>
        </p:nvSpPr>
        <p:spPr bwMode="auto">
          <a:xfrm>
            <a:off x="827088" y="2781300"/>
            <a:ext cx="4392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de-DE" sz="3200" b="1">
                <a:latin typeface="Arial" pitchFamily="34" charset="0"/>
              </a:rPr>
              <a:t> </a:t>
            </a:r>
            <a:r>
              <a:rPr lang="de-DE" b="1">
                <a:latin typeface="Arial" pitchFamily="34" charset="0"/>
              </a:rPr>
              <a:t>vertical discharge</a:t>
            </a:r>
          </a:p>
        </p:txBody>
      </p:sp>
      <p:sp>
        <p:nvSpPr>
          <p:cNvPr id="171015" name="Text Box 7"/>
          <p:cNvSpPr txBox="1">
            <a:spLocks noChangeArrowheads="1"/>
          </p:cNvSpPr>
          <p:nvPr/>
        </p:nvSpPr>
        <p:spPr bwMode="auto">
          <a:xfrm>
            <a:off x="827088" y="3357563"/>
            <a:ext cx="4392612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de-DE" sz="3200" b="1">
                <a:latin typeface="Arial" pitchFamily="34" charset="0"/>
              </a:rPr>
              <a:t> </a:t>
            </a:r>
            <a:r>
              <a:rPr lang="de-DE" b="1">
                <a:latin typeface="Arial" pitchFamily="34" charset="0"/>
              </a:rPr>
              <a:t>Housing made of plastic </a:t>
            </a:r>
          </a:p>
          <a:p>
            <a:pPr rtl="0"/>
            <a:r>
              <a:rPr lang="de-DE" b="1">
                <a:latin typeface="Arial" pitchFamily="34" charset="0"/>
              </a:rPr>
              <a:t>      (standard PVC, optional PPs)</a:t>
            </a:r>
          </a:p>
        </p:txBody>
      </p:sp>
      <p:sp>
        <p:nvSpPr>
          <p:cNvPr id="171016" name="Text Box 8"/>
          <p:cNvSpPr txBox="1">
            <a:spLocks noChangeArrowheads="1"/>
          </p:cNvSpPr>
          <p:nvPr/>
        </p:nvSpPr>
        <p:spPr bwMode="auto">
          <a:xfrm>
            <a:off x="827088" y="4144963"/>
            <a:ext cx="5400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de-DE" sz="3200" b="1">
                <a:latin typeface="Arial" pitchFamily="34" charset="0"/>
              </a:rPr>
              <a:t> </a:t>
            </a:r>
            <a:r>
              <a:rPr lang="de-DE" b="1">
                <a:latin typeface="Arial" pitchFamily="34" charset="0"/>
              </a:rPr>
              <a:t>corrosion- and wheather proof</a:t>
            </a:r>
          </a:p>
        </p:txBody>
      </p:sp>
      <p:sp>
        <p:nvSpPr>
          <p:cNvPr id="171018" name="Text Box 10"/>
          <p:cNvSpPr txBox="1">
            <a:spLocks noChangeArrowheads="1"/>
          </p:cNvSpPr>
          <p:nvPr/>
        </p:nvSpPr>
        <p:spPr bwMode="auto">
          <a:xfrm>
            <a:off x="5795963" y="4724400"/>
            <a:ext cx="2808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de-DE" sz="2000" b="1">
                <a:solidFill>
                  <a:srgbClr val="669900"/>
                </a:solidFill>
                <a:latin typeface="Arial" pitchFamily="34" charset="0"/>
                <a:sym typeface="Wingdings" pitchFamily="2" charset="2"/>
              </a:rPr>
              <a:t> </a:t>
            </a:r>
            <a:r>
              <a:rPr lang="de-DE" sz="2000" b="1">
                <a:solidFill>
                  <a:srgbClr val="669900"/>
                </a:solidFill>
                <a:latin typeface="Arial" pitchFamily="34" charset="0"/>
              </a:rPr>
              <a:t>up to 6500 m³/h</a:t>
            </a:r>
            <a:endParaRPr lang="de-DE" sz="2000" b="1">
              <a:latin typeface="Arial" pitchFamily="34" charset="0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171B-34EC-478B-AF7B-12A53435F089}" type="slidenum">
              <a:rPr lang="ar-SA"/>
              <a:pPr/>
              <a:t>29</a:t>
            </a:fld>
            <a:endParaRPr lang="en-US"/>
          </a:p>
        </p:txBody>
      </p:sp>
      <p:sp>
        <p:nvSpPr>
          <p:cNvPr id="172034" name="Oval 2"/>
          <p:cNvSpPr>
            <a:spLocks noChangeArrowheads="1"/>
          </p:cNvSpPr>
          <p:nvPr/>
        </p:nvSpPr>
        <p:spPr bwMode="auto">
          <a:xfrm>
            <a:off x="1676400" y="1676400"/>
            <a:ext cx="6019800" cy="36576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C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72035" name="Picture 3" descr="R5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657600"/>
            <a:ext cx="1497013" cy="1981200"/>
          </a:xfrm>
          <a:prstGeom prst="rect">
            <a:avLst/>
          </a:prstGeom>
          <a:noFill/>
        </p:spPr>
      </p:pic>
      <p:sp>
        <p:nvSpPr>
          <p:cNvPr id="172036" name="Line 4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2037" name="Line 5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2038" name="Line 6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2039" name="Rectangle 7"/>
          <p:cNvSpPr>
            <a:spLocks noGrp="1" noChangeArrowheads="1"/>
          </p:cNvSpPr>
          <p:nvPr>
            <p:ph type="title"/>
          </p:nvPr>
        </p:nvSpPr>
        <p:spPr>
          <a:xfrm>
            <a:off x="1150938" y="701675"/>
            <a:ext cx="7793037" cy="974725"/>
          </a:xfrm>
        </p:spPr>
        <p:txBody>
          <a:bodyPr/>
          <a:lstStyle/>
          <a:p>
            <a:r>
              <a:rPr lang="de-DE"/>
              <a:t> </a:t>
            </a:r>
          </a:p>
        </p:txBody>
      </p:sp>
      <p:pic>
        <p:nvPicPr>
          <p:cNvPr id="172040" name="Picture 8" descr="PLT kompak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990600"/>
            <a:ext cx="1287463" cy="1447800"/>
          </a:xfrm>
          <a:prstGeom prst="rect">
            <a:avLst/>
          </a:prstGeom>
          <a:noFill/>
        </p:spPr>
      </p:pic>
      <p:pic>
        <p:nvPicPr>
          <p:cNvPr id="172041" name="Picture 9" descr="RWM50s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3657600"/>
            <a:ext cx="1206500" cy="1828800"/>
          </a:xfrm>
          <a:prstGeom prst="rect">
            <a:avLst/>
          </a:prstGeom>
          <a:noFill/>
        </p:spPr>
      </p:pic>
      <p:pic>
        <p:nvPicPr>
          <p:cNvPr id="172042" name="Picture 10" descr="VHBsw Kopi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411288"/>
            <a:ext cx="1524000" cy="1471612"/>
          </a:xfrm>
          <a:prstGeom prst="rect">
            <a:avLst/>
          </a:prstGeom>
          <a:noFill/>
        </p:spPr>
      </p:pic>
      <p:pic>
        <p:nvPicPr>
          <p:cNvPr id="172043" name="Picture 11" descr="D1029s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4648200"/>
            <a:ext cx="1792288" cy="1411288"/>
          </a:xfrm>
          <a:prstGeom prst="rect">
            <a:avLst/>
          </a:prstGeom>
          <a:noFill/>
        </p:spPr>
      </p:pic>
      <p:pic>
        <p:nvPicPr>
          <p:cNvPr id="172044" name="Picture 12" descr="D1039s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1752600"/>
            <a:ext cx="1752600" cy="1344613"/>
          </a:xfrm>
          <a:prstGeom prst="rect">
            <a:avLst/>
          </a:prstGeom>
          <a:noFill/>
        </p:spPr>
      </p:pic>
      <p:sp>
        <p:nvSpPr>
          <p:cNvPr id="172045" name="Text Box 13"/>
          <p:cNvSpPr txBox="1">
            <a:spLocks noChangeArrowheads="1"/>
          </p:cNvSpPr>
          <p:nvPr/>
        </p:nvSpPr>
        <p:spPr bwMode="auto">
          <a:xfrm>
            <a:off x="3352800" y="3124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de-DE" sz="2400" b="1">
                <a:latin typeface="Arial Narrow" pitchFamily="34" charset="0"/>
              </a:rPr>
              <a:t>SmoKe extract fans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21396-A24D-4504-96C8-4BDFDE2FDC82}" type="slidenum">
              <a:rPr lang="ar-SA"/>
              <a:pPr/>
              <a:t>3</a:t>
            </a:fld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838200"/>
          </a:xfrm>
        </p:spPr>
        <p:txBody>
          <a:bodyPr/>
          <a:lstStyle/>
          <a:p>
            <a:pPr algn="ctr"/>
            <a:r>
              <a:rPr lang="fa-IR">
                <a:cs typeface="Nazanin" pitchFamily="2" charset="-78"/>
              </a:rPr>
              <a:t>انواع هواكشها </a:t>
            </a:r>
            <a:endParaRPr lang="en-US">
              <a:cs typeface="Nazanin" pitchFamily="2" charset="-78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067800" cy="5715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fa-IR" sz="2800" dirty="0">
                <a:cs typeface="B Nazanin" pitchFamily="2" charset="-78"/>
              </a:rPr>
              <a:t>1- هواكشهاي محوري (</a:t>
            </a:r>
            <a:r>
              <a:rPr lang="en-US" sz="2400" dirty="0">
                <a:latin typeface="Times New Roman" pitchFamily="18" charset="0"/>
                <a:cs typeface="B Nazanin" pitchFamily="2" charset="-78"/>
              </a:rPr>
              <a:t>Axial fan</a:t>
            </a:r>
            <a:r>
              <a:rPr lang="fa-IR" sz="2800" dirty="0">
                <a:cs typeface="B Nazanin" pitchFamily="2" charset="-78"/>
              </a:rPr>
              <a:t>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a-IR" sz="2800" dirty="0">
                <a:cs typeface="B Nazanin" pitchFamily="2" charset="-78"/>
              </a:rPr>
              <a:t>        - مشخصات ساختاري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a-IR" sz="2800" dirty="0">
                <a:cs typeface="B Nazanin" pitchFamily="2" charset="-78"/>
              </a:rPr>
              <a:t>        - مشخصات عملكردي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a-IR" sz="2800" dirty="0">
                <a:cs typeface="B Nazanin" pitchFamily="2" charset="-78"/>
              </a:rPr>
              <a:t>        - تقسيم بندي: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a-IR" sz="2800" dirty="0">
                <a:cs typeface="B Nazanin" pitchFamily="2" charset="-78"/>
              </a:rPr>
              <a:t>    1-1 هواكشهاي ملخي (باريك و پهن): مناسب تهويه عمومي، نوع ملخ پهن براي مواردي كه كانال وجود ندارد و نوع ملخ باريك براي فشارهاي كمتر از </a:t>
            </a:r>
            <a:r>
              <a:rPr lang="en-US" sz="2400" dirty="0" err="1">
                <a:latin typeface="Times New Roman" pitchFamily="18" charset="0"/>
                <a:cs typeface="B Nazanin" pitchFamily="2" charset="-78"/>
              </a:rPr>
              <a:t>in.w.g</a:t>
            </a:r>
            <a:r>
              <a:rPr lang="fa-IR" sz="2800" dirty="0">
                <a:cs typeface="B Nazanin" pitchFamily="2" charset="-78"/>
              </a:rPr>
              <a:t>1 با كوچكترين تغيير فشار راندمان و دبي كاهش مي يابد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a-IR" sz="2800" dirty="0">
                <a:cs typeface="B Nazanin" pitchFamily="2" charset="-78"/>
              </a:rPr>
              <a:t>   1-2 هواكشهاي  لوله محوري (</a:t>
            </a:r>
            <a:r>
              <a:rPr lang="en-US" sz="2400" dirty="0" err="1">
                <a:latin typeface="Times New Roman" pitchFamily="18" charset="0"/>
                <a:cs typeface="B Nazanin" pitchFamily="2" charset="-78"/>
              </a:rPr>
              <a:t>Tubeaxial</a:t>
            </a:r>
            <a:r>
              <a:rPr lang="fa-IR" sz="2800" dirty="0">
                <a:cs typeface="B Nazanin" pitchFamily="2" charset="-78"/>
              </a:rPr>
              <a:t>): مخصوص كانالها، پره هاي باريك، داراي قاب استوانه اي كوتاه، بدون پره هاي هادي جريان هوا ، مناسب براي فشارهاي كمتر از </a:t>
            </a:r>
            <a:r>
              <a:rPr lang="en-US" sz="2400" dirty="0" err="1">
                <a:latin typeface="Times New Roman" pitchFamily="18" charset="0"/>
                <a:cs typeface="B Nazanin" pitchFamily="2" charset="-78"/>
              </a:rPr>
              <a:t>in.w.g</a:t>
            </a:r>
            <a:r>
              <a:rPr lang="fa-IR" sz="2800" dirty="0">
                <a:cs typeface="B Nazanin" pitchFamily="2" charset="-78"/>
              </a:rPr>
              <a:t>2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a-IR" sz="2800" dirty="0">
                <a:cs typeface="B Nazanin" pitchFamily="2" charset="-78"/>
              </a:rPr>
              <a:t>   1-3 هواكشهاي پره محوري (</a:t>
            </a:r>
            <a:r>
              <a:rPr lang="en-US" sz="2400" dirty="0" err="1">
                <a:latin typeface="Times New Roman" pitchFamily="18" charset="0"/>
                <a:cs typeface="B Nazanin" pitchFamily="2" charset="-78"/>
              </a:rPr>
              <a:t>Vaneaxial</a:t>
            </a:r>
            <a:r>
              <a:rPr lang="fa-IR" sz="2800" dirty="0">
                <a:cs typeface="B Nazanin" pitchFamily="2" charset="-78"/>
              </a:rPr>
              <a:t>): داراي يك توپي و پره هدايت هوا، قاب استوانه اي، داراي راندمان و فشار بالاتر (تا </a:t>
            </a:r>
            <a:r>
              <a:rPr lang="en-US" sz="2400" dirty="0" err="1">
                <a:latin typeface="Times New Roman" pitchFamily="18" charset="0"/>
                <a:cs typeface="B Nazanin" pitchFamily="2" charset="-78"/>
              </a:rPr>
              <a:t>in.w.g</a:t>
            </a:r>
            <a:r>
              <a:rPr lang="fa-IR" sz="2800" dirty="0">
                <a:cs typeface="B Nazanin" pitchFamily="2" charset="-78"/>
              </a:rPr>
              <a:t> 8) در مقايسه با ساير هواكشهاي محوري، كارآيي براي اتمسفر عاري از آلودگي </a:t>
            </a:r>
            <a:endParaRPr lang="en-US" sz="2800" dirty="0">
              <a:cs typeface="B Nazanin" pitchFamily="2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67DF-69CB-4207-A575-521F02DC13D7}" type="slidenum">
              <a:rPr lang="ar-SA"/>
              <a:pPr/>
              <a:t>30</a:t>
            </a:fld>
            <a:endParaRPr lang="en-US"/>
          </a:p>
        </p:txBody>
      </p:sp>
      <p:sp>
        <p:nvSpPr>
          <p:cNvPr id="174082" name="Line 2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083" name="Line 3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084" name="Line 4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08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 </a:t>
            </a:r>
          </a:p>
        </p:txBody>
      </p:sp>
      <p:pic>
        <p:nvPicPr>
          <p:cNvPr id="174086" name="Picture 6" descr="RDM17"/>
          <p:cNvPicPr>
            <a:picLocks noChangeAspect="1" noChangeArrowheads="1"/>
          </p:cNvPicPr>
          <p:nvPr/>
        </p:nvPicPr>
        <p:blipFill>
          <a:blip r:embed="rId2" cstate="print">
            <a:lum bright="24000" contrast="6000"/>
          </a:blip>
          <a:srcRect/>
          <a:stretch>
            <a:fillRect/>
          </a:stretch>
        </p:blipFill>
        <p:spPr bwMode="auto">
          <a:xfrm>
            <a:off x="2057400" y="914400"/>
            <a:ext cx="5334000" cy="53181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1F11E-17BD-4A94-BA47-87AC375E17F8}" type="slidenum">
              <a:rPr lang="ar-SA"/>
              <a:pPr/>
              <a:t>31</a:t>
            </a:fld>
            <a:endParaRPr lang="en-US"/>
          </a:p>
        </p:txBody>
      </p:sp>
      <p:sp>
        <p:nvSpPr>
          <p:cNvPr id="175106" name="Line 2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5107" name="Line 3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5108" name="Line 4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5109" name="Rectangle 5"/>
          <p:cNvSpPr>
            <a:spLocks noChangeArrowheads="1"/>
          </p:cNvSpPr>
          <p:nvPr/>
        </p:nvSpPr>
        <p:spPr bwMode="auto">
          <a:xfrm>
            <a:off x="1852613" y="1728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75110" name="Picture 6" descr="Aero01a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04800"/>
            <a:ext cx="9144000" cy="6519863"/>
          </a:xfrm>
          <a:noFill/>
          <a:ln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45442-7841-4D82-AA3F-0095310925F2}" type="slidenum">
              <a:rPr lang="ar-SA"/>
              <a:pPr/>
              <a:t>32</a:t>
            </a:fld>
            <a:endParaRPr lang="en-US"/>
          </a:p>
        </p:txBody>
      </p:sp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93038" cy="776288"/>
          </a:xfrm>
        </p:spPr>
        <p:txBody>
          <a:bodyPr/>
          <a:lstStyle/>
          <a:p>
            <a:pPr algn="ctr"/>
            <a:r>
              <a:rPr lang="fa-IR" dirty="0">
                <a:cs typeface="B Nazanin" pitchFamily="2" charset="-78"/>
              </a:rPr>
              <a:t>4- افشانكهاي هوا (</a:t>
            </a:r>
            <a:r>
              <a:rPr lang="en-US" sz="4000" dirty="0">
                <a:latin typeface="Times New Roman" pitchFamily="18" charset="0"/>
                <a:cs typeface="B Nazanin" pitchFamily="2" charset="-78"/>
              </a:rPr>
              <a:t>Air Ejector</a:t>
            </a:r>
            <a:r>
              <a:rPr lang="fa-IR" dirty="0">
                <a:cs typeface="B Nazanin" pitchFamily="2" charset="-78"/>
              </a:rPr>
              <a:t>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726488" cy="4495800"/>
          </a:xfr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در مواردي كه عبور جريان هوا بطور مستقيم از داخل هواكش مناسب نيست استفاده مي شود.</a:t>
            </a:r>
          </a:p>
          <a:p>
            <a:r>
              <a:rPr lang="fa-IR" dirty="0">
                <a:cs typeface="B Nazanin" pitchFamily="2" charset="-78"/>
              </a:rPr>
              <a:t>براي جريانهاي هواي حاوي آلاينده هاي خورنده، قابل انفجار، قابل اشتعال، داغ و چسبنده استفاده مي شود.</a:t>
            </a:r>
          </a:p>
          <a:p>
            <a:r>
              <a:rPr lang="fa-IR" dirty="0">
                <a:cs typeface="B Nazanin" pitchFamily="2" charset="-78"/>
              </a:rPr>
              <a:t>در سيستمهاي نقاله بادي نيز استفاده مي شوند.</a:t>
            </a:r>
          </a:p>
          <a:p>
            <a:r>
              <a:rPr lang="fa-IR" dirty="0">
                <a:cs typeface="B Nazanin" pitchFamily="2" charset="-78"/>
              </a:rPr>
              <a:t>مهمترين عيب آنها راندمان پائين است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5AE05-1274-4741-830E-6CD931DEF028}" type="slidenum">
              <a:rPr lang="ar-SA"/>
              <a:pPr/>
              <a:t>33</a:t>
            </a:fld>
            <a:endParaRPr lang="en-US"/>
          </a:p>
        </p:txBody>
      </p:sp>
      <p:sp>
        <p:nvSpPr>
          <p:cNvPr id="178182" name="Rectangle 6"/>
          <p:cNvSpPr>
            <a:spLocks noGrp="1" noChangeArrowheads="1"/>
          </p:cNvSpPr>
          <p:nvPr>
            <p:ph type="title"/>
          </p:nvPr>
        </p:nvSpPr>
        <p:spPr>
          <a:xfrm>
            <a:off x="6781800" y="2514600"/>
            <a:ext cx="2162175" cy="1157288"/>
          </a:xfrm>
        </p:spPr>
        <p:txBody>
          <a:bodyPr/>
          <a:lstStyle/>
          <a:p>
            <a:pPr algn="r"/>
            <a:r>
              <a:rPr lang="fa-IR" dirty="0">
                <a:cs typeface="B Nazanin" pitchFamily="2" charset="-78"/>
              </a:rPr>
              <a:t>افشانك هوا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17818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6000" contrast="40000"/>
          </a:blip>
          <a:srcRect/>
          <a:stretch>
            <a:fillRect/>
          </a:stretch>
        </p:blipFill>
        <p:spPr>
          <a:xfrm>
            <a:off x="76200" y="0"/>
            <a:ext cx="6602413" cy="685800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C9548-A7D4-453B-B99A-06C1F18367A5}" type="slidenum">
              <a:rPr lang="ar-SA"/>
              <a:pPr/>
              <a:t>34</a:t>
            </a:fld>
            <a:endParaRPr lang="en-US"/>
          </a:p>
        </p:txBody>
      </p:sp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93038" cy="762000"/>
          </a:xfrm>
        </p:spPr>
        <p:txBody>
          <a:bodyPr/>
          <a:lstStyle/>
          <a:p>
            <a:pPr algn="ctr"/>
            <a:r>
              <a:rPr lang="fa-IR" dirty="0">
                <a:cs typeface="B Nazanin" pitchFamily="2" charset="-78"/>
              </a:rPr>
              <a:t>پارامترهاي محاسباتي هواكش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8421688" cy="5181600"/>
          </a:xfr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دبي هواكش: برابر مجموع دبي كليه شاخه ها </a:t>
            </a:r>
          </a:p>
          <a:p>
            <a:r>
              <a:rPr lang="fa-IR" dirty="0">
                <a:cs typeface="B Nazanin" pitchFamily="2" charset="-78"/>
              </a:rPr>
              <a:t>لزوم تصحيح دبي براي شرايط استاندارد</a:t>
            </a:r>
          </a:p>
          <a:p>
            <a:r>
              <a:rPr lang="fa-IR" dirty="0">
                <a:cs typeface="B Nazanin" pitchFamily="2" charset="-78"/>
              </a:rPr>
              <a:t>فشار هواكش:</a:t>
            </a:r>
          </a:p>
          <a:p>
            <a:r>
              <a:rPr lang="fa-IR" dirty="0">
                <a:cs typeface="B Nazanin" pitchFamily="2" charset="-78"/>
              </a:rPr>
              <a:t>فشار استاتيك هواكش </a:t>
            </a:r>
          </a:p>
          <a:p>
            <a:pPr algn="l" rtl="0">
              <a:buFont typeface="Wingdings" pitchFamily="2" charset="2"/>
              <a:buNone/>
            </a:pPr>
            <a:r>
              <a:rPr lang="en-US" sz="2800" dirty="0">
                <a:latin typeface="Times New Roman" pitchFamily="18" charset="0"/>
                <a:cs typeface="B Nazanin" pitchFamily="2" charset="-78"/>
              </a:rPr>
              <a:t>FSP = </a:t>
            </a:r>
            <a:r>
              <a:rPr lang="en-US" sz="2800" dirty="0" err="1">
                <a:latin typeface="Times New Roman" pitchFamily="18" charset="0"/>
                <a:cs typeface="B Nazanin" pitchFamily="2" charset="-78"/>
              </a:rPr>
              <a:t>SPoutlet</a:t>
            </a:r>
            <a:r>
              <a:rPr lang="en-US" sz="2800" dirty="0">
                <a:latin typeface="Times New Roman" pitchFamily="18" charset="0"/>
                <a:cs typeface="B Nazanin" pitchFamily="2" charset="-78"/>
              </a:rPr>
              <a:t> - </a:t>
            </a:r>
            <a:r>
              <a:rPr lang="en-US" sz="2800" dirty="0" err="1">
                <a:latin typeface="Times New Roman" pitchFamily="18" charset="0"/>
                <a:cs typeface="B Nazanin" pitchFamily="2" charset="-78"/>
              </a:rPr>
              <a:t>SPinlet</a:t>
            </a:r>
            <a:r>
              <a:rPr lang="en-US" sz="2800" dirty="0">
                <a:latin typeface="Times New Roman" pitchFamily="18" charset="0"/>
                <a:cs typeface="B Nazanin" pitchFamily="2" charset="-78"/>
              </a:rPr>
              <a:t> - </a:t>
            </a:r>
            <a:r>
              <a:rPr lang="en-US" sz="2800" dirty="0" err="1">
                <a:latin typeface="Times New Roman" pitchFamily="18" charset="0"/>
                <a:cs typeface="B Nazanin" pitchFamily="2" charset="-78"/>
              </a:rPr>
              <a:t>VPinlet</a:t>
            </a:r>
            <a:r>
              <a:rPr lang="en-US" dirty="0">
                <a:cs typeface="B Nazanin" pitchFamily="2" charset="-78"/>
              </a:rPr>
              <a:t> </a:t>
            </a:r>
            <a:endParaRPr lang="fa-IR" sz="2800" dirty="0">
              <a:cs typeface="B Nazanin" pitchFamily="2" charset="-78"/>
            </a:endParaRPr>
          </a:p>
          <a:p>
            <a:r>
              <a:rPr lang="fa-IR" dirty="0">
                <a:cs typeface="B Nazanin" pitchFamily="2" charset="-78"/>
              </a:rPr>
              <a:t>فشار كل هواكش</a:t>
            </a:r>
            <a:endParaRPr lang="en-US" dirty="0">
              <a:cs typeface="B Nazanin" pitchFamily="2" charset="-78"/>
            </a:endParaRPr>
          </a:p>
          <a:p>
            <a:pPr algn="l" rtl="0">
              <a:buFont typeface="Wingdings" pitchFamily="2" charset="2"/>
              <a:buNone/>
            </a:pPr>
            <a:r>
              <a:rPr lang="en-US" sz="2800" dirty="0" err="1">
                <a:latin typeface="Times New Roman" pitchFamily="18" charset="0"/>
                <a:cs typeface="B Nazanin" pitchFamily="2" charset="-78"/>
              </a:rPr>
              <a:t>FTp</a:t>
            </a:r>
            <a:r>
              <a:rPr lang="en-US" sz="2800" dirty="0">
                <a:latin typeface="Times New Roman" pitchFamily="18" charset="0"/>
                <a:cs typeface="B Nazanin" pitchFamily="2" charset="-78"/>
              </a:rPr>
              <a:t>= (</a:t>
            </a:r>
            <a:r>
              <a:rPr lang="en-US" sz="2800" dirty="0" err="1">
                <a:latin typeface="Times New Roman" pitchFamily="18" charset="0"/>
                <a:cs typeface="B Nazanin" pitchFamily="2" charset="-78"/>
              </a:rPr>
              <a:t>Vpoutlet+Spoutlet</a:t>
            </a:r>
            <a:r>
              <a:rPr lang="en-US" sz="2800" dirty="0">
                <a:latin typeface="Times New Roman" pitchFamily="18" charset="0"/>
                <a:cs typeface="B Nazanin" pitchFamily="2" charset="-78"/>
              </a:rPr>
              <a:t>) – (</a:t>
            </a:r>
            <a:r>
              <a:rPr lang="en-US" sz="2800" dirty="0" err="1">
                <a:latin typeface="Times New Roman" pitchFamily="18" charset="0"/>
                <a:cs typeface="B Nazanin" pitchFamily="2" charset="-78"/>
              </a:rPr>
              <a:t>Vpinlet+Spinlet</a:t>
            </a:r>
            <a:r>
              <a:rPr lang="en-US" sz="2800" dirty="0">
                <a:latin typeface="Times New Roman" pitchFamily="18" charset="0"/>
                <a:cs typeface="B Nazanin" pitchFamily="2" charset="-78"/>
              </a:rPr>
              <a:t>)</a:t>
            </a:r>
            <a:endParaRPr lang="fa-IR" sz="2800" dirty="0">
              <a:latin typeface="Times New Roman" pitchFamily="18" charset="0"/>
              <a:cs typeface="B Nazanin" pitchFamily="2" charset="-78"/>
            </a:endParaRPr>
          </a:p>
          <a:p>
            <a:r>
              <a:rPr lang="fa-IR" dirty="0">
                <a:cs typeface="B Nazanin" pitchFamily="2" charset="-78"/>
              </a:rPr>
              <a:t>توان هواكش </a:t>
            </a:r>
          </a:p>
          <a:p>
            <a:pPr algn="l" rtl="0"/>
            <a:endParaRPr lang="en-US" dirty="0">
              <a:cs typeface="B Nazanin" pitchFamily="2" charset="-78"/>
            </a:endParaRPr>
          </a:p>
        </p:txBody>
      </p:sp>
      <p:sp>
        <p:nvSpPr>
          <p:cNvPr id="1822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82276" name="Object 4"/>
          <p:cNvGraphicFramePr>
            <a:graphicFrameLocks noChangeAspect="1"/>
          </p:cNvGraphicFramePr>
          <p:nvPr/>
        </p:nvGraphicFramePr>
        <p:xfrm>
          <a:off x="547688" y="5732463"/>
          <a:ext cx="2333625" cy="935037"/>
        </p:xfrm>
        <a:graphic>
          <a:graphicData uri="http://schemas.openxmlformats.org/presentationml/2006/ole">
            <p:oleObj spid="_x0000_s182276" name="Equation" r:id="rId3" imgW="1041120" imgH="419040" progId="Equation.3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توان پره </a:t>
            </a:r>
            <a:r>
              <a:rPr lang="ar-SA" dirty="0" smtClean="0"/>
              <a:t>هواكش : </a:t>
            </a:r>
            <a:r>
              <a:rPr lang="ar-SA" dirty="0" smtClean="0"/>
              <a:t>پره هواكش هوا را به جريان انداخته و توان لازم براي هوا را تامين مي نمايد لذا بايد توان جريان هوا را  داشته بعلاوه اينكه داراي كارآئي صددرصد نبوده و مقداري از توان آن به علت وزن پره و غيره تلف مي </a:t>
            </a:r>
            <a:r>
              <a:rPr lang="ar-SA" dirty="0" smtClean="0"/>
              <a:t>شود. </a:t>
            </a:r>
            <a:r>
              <a:rPr lang="en-US" dirty="0" smtClean="0">
                <a:sym typeface="Symbol"/>
              </a:rPr>
              <a:t></a:t>
            </a:r>
            <a:r>
              <a:rPr lang="en-US" dirty="0" smtClean="0"/>
              <a:t> Me </a:t>
            </a:r>
            <a:r>
              <a:rPr lang="en-US" dirty="0" smtClean="0">
                <a:sym typeface="Symbol"/>
              </a:rPr>
              <a:t></a:t>
            </a:r>
            <a:r>
              <a:rPr lang="en-US" dirty="0" smtClean="0"/>
              <a:t> </a:t>
            </a:r>
            <a:r>
              <a:rPr lang="en-US" dirty="0" smtClean="0"/>
              <a:t>0.5</a:t>
            </a:r>
            <a:r>
              <a:rPr lang="fa-IR" smtClean="0"/>
              <a:t>0.65</a:t>
            </a:r>
            <a:endParaRPr lang="en-US" dirty="0" smtClean="0"/>
          </a:p>
          <a:p>
            <a:pPr algn="ctr"/>
            <a:r>
              <a:rPr lang="en-US" dirty="0" err="1" smtClean="0"/>
              <a:t>Cf</a:t>
            </a:r>
            <a:r>
              <a:rPr lang="en-US" dirty="0" smtClean="0"/>
              <a:t>=6356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A673-7AD3-4D11-9A15-8A70B0443D9A}" type="slidenum">
              <a:rPr lang="ar-SA" smtClean="0"/>
              <a:pPr/>
              <a:t>35</a:t>
            </a:fld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1B33-CBCD-4C42-9EAF-B35877040579}" type="slidenum">
              <a:rPr lang="ar-SA"/>
              <a:pPr/>
              <a:t>36</a:t>
            </a:fld>
            <a:endParaRPr lang="en-US"/>
          </a:p>
        </p:txBody>
      </p:sp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793038" cy="762000"/>
          </a:xfrm>
        </p:spPr>
        <p:txBody>
          <a:bodyPr/>
          <a:lstStyle/>
          <a:p>
            <a:pPr algn="ctr"/>
            <a:r>
              <a:rPr lang="fa-IR" dirty="0">
                <a:cs typeface="B Nazanin" pitchFamily="2" charset="-78"/>
              </a:rPr>
              <a:t>انتخاب هواكش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574088" cy="4456113"/>
          </a:xfrm>
        </p:spPr>
        <p:txBody>
          <a:bodyPr/>
          <a:lstStyle/>
          <a:p>
            <a:r>
              <a:rPr lang="fa-IR" sz="3600" dirty="0">
                <a:cs typeface="B Nazanin" pitchFamily="2" charset="-78"/>
              </a:rPr>
              <a:t>تعيين مدل مناسب هواكش  </a:t>
            </a:r>
          </a:p>
          <a:p>
            <a:r>
              <a:rPr lang="fa-IR" sz="3600" dirty="0">
                <a:cs typeface="B Nazanin" pitchFamily="2" charset="-78"/>
              </a:rPr>
              <a:t>تعيين الزامات سخت افزاري هواكش مورد نياز</a:t>
            </a:r>
          </a:p>
          <a:p>
            <a:r>
              <a:rPr lang="fa-IR" sz="3600" dirty="0">
                <a:cs typeface="B Nazanin" pitchFamily="2" charset="-78"/>
              </a:rPr>
              <a:t>آشنائي با منحنيهاي عملكرد سيستم و هواكش </a:t>
            </a:r>
          </a:p>
          <a:p>
            <a:r>
              <a:rPr lang="fa-IR" sz="3600" dirty="0">
                <a:cs typeface="B Nazanin" pitchFamily="2" charset="-78"/>
              </a:rPr>
              <a:t>تطبيق نقطه عملكرد سيستم در منحني مشخصه هواكش </a:t>
            </a:r>
          </a:p>
          <a:p>
            <a:r>
              <a:rPr lang="fa-IR" sz="3600" dirty="0">
                <a:cs typeface="B Nazanin" pitchFamily="2" charset="-78"/>
              </a:rPr>
              <a:t>انتخاب هواكش براساس قابليت اصلاح مشخصه هاي آن </a:t>
            </a:r>
            <a:endParaRPr lang="en-US" sz="3600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21D-4E6C-479D-936F-65C64E7B75AB}" type="slidenum">
              <a:rPr lang="ar-SA"/>
              <a:pPr/>
              <a:t>37</a:t>
            </a:fld>
            <a:endParaRPr lang="en-US"/>
          </a:p>
        </p:txBody>
      </p:sp>
      <p:sp>
        <p:nvSpPr>
          <p:cNvPr id="184324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1066800"/>
          </a:xfrm>
        </p:spPr>
        <p:txBody>
          <a:bodyPr/>
          <a:lstStyle/>
          <a:p>
            <a:pPr algn="ctr"/>
            <a:r>
              <a:rPr lang="fa-IR" dirty="0">
                <a:cs typeface="B Nazanin" pitchFamily="2" charset="-78"/>
              </a:rPr>
              <a:t>منحني عملكرد هواكش  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18432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6000" contrast="40000"/>
          </a:blip>
          <a:srcRect/>
          <a:stretch>
            <a:fillRect/>
          </a:stretch>
        </p:blipFill>
        <p:spPr>
          <a:xfrm>
            <a:off x="1371600" y="1300163"/>
            <a:ext cx="5943600" cy="5348287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E10A9-95B7-41F9-B3D4-81857087F3E9}" type="slidenum">
              <a:rPr lang="ar-SA"/>
              <a:pPr/>
              <a:t>38</a:t>
            </a:fld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title"/>
          </p:nvPr>
        </p:nvSpPr>
        <p:spPr>
          <a:xfrm>
            <a:off x="5791200" y="2362200"/>
            <a:ext cx="3276600" cy="1462088"/>
          </a:xfrm>
        </p:spPr>
        <p:txBody>
          <a:bodyPr/>
          <a:lstStyle/>
          <a:p>
            <a:pPr algn="r"/>
            <a:r>
              <a:rPr lang="fa-IR" dirty="0">
                <a:cs typeface="B Nazanin" pitchFamily="2" charset="-78"/>
              </a:rPr>
              <a:t>منحنيهاي عملكرد مختلف سيستم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18739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6000" contrast="40000"/>
          </a:blip>
          <a:srcRect/>
          <a:stretch>
            <a:fillRect/>
          </a:stretch>
        </p:blipFill>
        <p:spPr>
          <a:xfrm>
            <a:off x="0" y="0"/>
            <a:ext cx="55626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8DA1B-CE94-4A93-9810-322D53CBC38B}" type="slidenum">
              <a:rPr lang="ar-SA"/>
              <a:pPr/>
              <a:t>39</a:t>
            </a:fld>
            <a:endParaRPr lang="en-US"/>
          </a:p>
        </p:txBody>
      </p:sp>
      <p:pic>
        <p:nvPicPr>
          <p:cNvPr id="189445" name="Picture 5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-16000" contrast="40000"/>
          </a:blip>
          <a:srcRect/>
          <a:stretch>
            <a:fillRect/>
          </a:stretch>
        </p:blipFill>
        <p:spPr>
          <a:xfrm>
            <a:off x="685800" y="0"/>
            <a:ext cx="6477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9" name="Picture 5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-16000" contrast="40000"/>
          </a:blip>
          <a:srcRect/>
          <a:stretch>
            <a:fillRect/>
          </a:stretch>
        </p:blipFill>
        <p:spPr>
          <a:xfrm>
            <a:off x="1066800" y="-15875"/>
            <a:ext cx="67056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>
            <p:ph/>
          </p:nvPr>
        </p:nvGraphicFramePr>
        <p:xfrm>
          <a:off x="323850" y="57150"/>
          <a:ext cx="8424863" cy="6648450"/>
        </p:xfrm>
        <a:graphic>
          <a:graphicData uri="http://schemas.openxmlformats.org/presentationml/2006/ole">
            <p:oleObj spid="_x0000_s6146" name="Image" r:id="rId3" imgW="6264737" imgH="4943170" progId="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BCC67-E234-4B53-BC6E-4C75665BC176}" type="slidenum">
              <a:rPr lang="ar-SA"/>
              <a:pPr/>
              <a:t>41</a:t>
            </a:fld>
            <a:endParaRPr 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>
            <p:ph/>
          </p:nvPr>
        </p:nvGraphicFramePr>
        <p:xfrm>
          <a:off x="468313" y="0"/>
          <a:ext cx="8424862" cy="6858000"/>
        </p:xfrm>
        <a:graphic>
          <a:graphicData uri="http://schemas.openxmlformats.org/presentationml/2006/ole">
            <p:oleObj spid="_x0000_s8194" name="Image" r:id="rId3" imgW="6213908" imgH="4930462" progId="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3269C-9279-4A24-B871-1D198CA81FE1}" type="slidenum">
              <a:rPr lang="ar-SA"/>
              <a:pPr/>
              <a:t>42</a:t>
            </a:fld>
            <a:endParaRPr lang="en-US"/>
          </a:p>
        </p:txBody>
      </p:sp>
      <p:pic>
        <p:nvPicPr>
          <p:cNvPr id="193541" name="Picture 5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-16000" contrast="40000"/>
          </a:blip>
          <a:srcRect/>
          <a:stretch>
            <a:fillRect/>
          </a:stretch>
        </p:blipFill>
        <p:spPr>
          <a:xfrm>
            <a:off x="0" y="685800"/>
            <a:ext cx="9144000" cy="5835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7C85B-1E55-4449-8F8C-1DCD79769AAE}" type="slidenum">
              <a:rPr lang="ar-SA"/>
              <a:pPr/>
              <a:t>43</a:t>
            </a:fld>
            <a:endParaRPr lang="en-US"/>
          </a:p>
        </p:txBody>
      </p:sp>
      <p:sp>
        <p:nvSpPr>
          <p:cNvPr id="99330" name="Line 2"/>
          <p:cNvSpPr>
            <a:spLocks noChangeShapeType="1"/>
          </p:cNvSpPr>
          <p:nvPr/>
        </p:nvSpPr>
        <p:spPr bwMode="auto">
          <a:xfrm>
            <a:off x="1905000" y="914400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1143000" y="152400"/>
            <a:ext cx="4464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3200" b="1" dirty="0">
                <a:solidFill>
                  <a:schemeClr val="accent1"/>
                </a:solidFill>
                <a:latin typeface="Arial Narrow" pitchFamily="34" charset="0"/>
                <a:cs typeface="Times New Roman" pitchFamily="18" charset="0"/>
              </a:rPr>
              <a:t>HIGH PRESSUR BLOWER</a:t>
            </a:r>
            <a:endParaRPr lang="de-DE" sz="32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5" name="Picture 7" descr="128594_032420041351_ExhibitPic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>
          <a:xfrm>
            <a:off x="2411413" y="1881188"/>
            <a:ext cx="5940425" cy="4679950"/>
          </a:xfrm>
          <a:noFill/>
          <a:ln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626F1-8704-46E0-A47F-1964652CE5E3}" type="slidenum">
              <a:rPr lang="ar-SA"/>
              <a:pPr/>
              <a:t>44</a:t>
            </a:fld>
            <a:endParaRPr lang="en-US"/>
          </a:p>
        </p:txBody>
      </p:sp>
      <p:sp>
        <p:nvSpPr>
          <p:cNvPr id="100354" name="Line 2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0355" name="Line 3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0356" name="Line 4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0357" name="Picture 5" descr="P2Mmax300°C_s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0713" y="1090613"/>
            <a:ext cx="3951287" cy="4471987"/>
          </a:xfrm>
          <a:prstGeom prst="rect">
            <a:avLst/>
          </a:prstGeom>
          <a:noFill/>
        </p:spPr>
      </p:pic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914400" y="4191000"/>
            <a:ext cx="38100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>
                <a:solidFill>
                  <a:schemeClr val="accent2"/>
                </a:solidFill>
                <a:latin typeface="Arial" pitchFamily="34" charset="0"/>
              </a:rPr>
              <a:t>P2M</a:t>
            </a:r>
          </a:p>
          <a:p>
            <a:pPr rtl="0" eaLnBrk="0" hangingPunct="0">
              <a:spcBef>
                <a:spcPct val="50000"/>
              </a:spcBef>
            </a:pPr>
            <a:r>
              <a:rPr lang="de-DE" sz="2400" b="1">
                <a:solidFill>
                  <a:schemeClr val="accent2"/>
                </a:solidFill>
                <a:latin typeface="Arial" pitchFamily="34" charset="0"/>
              </a:rPr>
              <a:t>t</a:t>
            </a:r>
            <a:r>
              <a:rPr lang="de-DE" sz="2400" b="1" baseline="-25000">
                <a:solidFill>
                  <a:schemeClr val="accent2"/>
                </a:solidFill>
                <a:latin typeface="Arial" pitchFamily="34" charset="0"/>
              </a:rPr>
              <a:t>max</a:t>
            </a:r>
            <a:r>
              <a:rPr lang="de-DE" sz="2400" b="1">
                <a:solidFill>
                  <a:schemeClr val="accent2"/>
                </a:solidFill>
                <a:latin typeface="Arial" pitchFamily="34" charset="0"/>
              </a:rPr>
              <a:t> 300°C</a:t>
            </a:r>
          </a:p>
        </p:txBody>
      </p:sp>
      <p:sp>
        <p:nvSpPr>
          <p:cNvPr id="100359" name="Line 7"/>
          <p:cNvSpPr>
            <a:spLocks noChangeShapeType="1"/>
          </p:cNvSpPr>
          <p:nvPr/>
        </p:nvSpPr>
        <p:spPr bwMode="auto">
          <a:xfrm>
            <a:off x="5184775" y="2024063"/>
            <a:ext cx="457200" cy="6858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1476375" y="1628775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0" eaLnBrk="0" hangingPunct="0">
              <a:spcBef>
                <a:spcPct val="50000"/>
              </a:spcBef>
            </a:pPr>
            <a:r>
              <a:rPr lang="de-DE" sz="2400" b="1">
                <a:solidFill>
                  <a:schemeClr val="accent2"/>
                </a:solidFill>
                <a:latin typeface="Arial" pitchFamily="34" charset="0"/>
              </a:rPr>
              <a:t>Anti heat coupling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6D2AB-F3B3-4BC1-B199-E45F87AA1BCE}" type="slidenum">
              <a:rPr lang="ar-SA"/>
              <a:pPr/>
              <a:t>45</a:t>
            </a:fld>
            <a:endParaRPr lang="en-US"/>
          </a:p>
        </p:txBody>
      </p:sp>
      <p:sp>
        <p:nvSpPr>
          <p:cNvPr id="101378" name="Line 2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1379" name="Line 3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1381" name="Picture 5" descr="P4_mit_Kuehlv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5038" y="1622425"/>
            <a:ext cx="4830762" cy="4244975"/>
          </a:xfrm>
          <a:prstGeom prst="rect">
            <a:avLst/>
          </a:prstGeom>
          <a:noFill/>
        </p:spPr>
      </p:pic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838200" y="1219200"/>
            <a:ext cx="19812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3200" b="1">
                <a:solidFill>
                  <a:schemeClr val="accent2"/>
                </a:solidFill>
                <a:latin typeface="Arial" pitchFamily="34" charset="0"/>
              </a:rPr>
              <a:t>P</a:t>
            </a:r>
            <a:r>
              <a:rPr lang="de-DE" sz="3600" b="1">
                <a:solidFill>
                  <a:schemeClr val="accent2"/>
                </a:solidFill>
                <a:latin typeface="Arial" pitchFamily="34" charset="0"/>
              </a:rPr>
              <a:t>K</a:t>
            </a:r>
            <a:r>
              <a:rPr lang="de-DE" sz="3200" b="1">
                <a:solidFill>
                  <a:schemeClr val="accent2"/>
                </a:solidFill>
                <a:latin typeface="Arial" pitchFamily="34" charset="0"/>
              </a:rPr>
              <a:t>C</a:t>
            </a:r>
            <a:endParaRPr lang="de-DE" b="1">
              <a:solidFill>
                <a:schemeClr val="accent2"/>
              </a:solidFill>
              <a:latin typeface="Arial" pitchFamily="34" charset="0"/>
            </a:endParaRPr>
          </a:p>
          <a:p>
            <a:pPr rtl="0" eaLnBrk="0" hangingPunct="0">
              <a:spcBef>
                <a:spcPct val="50000"/>
              </a:spcBef>
            </a:pPr>
            <a:r>
              <a:rPr lang="de-DE" b="1">
                <a:solidFill>
                  <a:schemeClr val="accent2"/>
                </a:solidFill>
                <a:latin typeface="Arial" pitchFamily="34" charset="0"/>
              </a:rPr>
              <a:t>with secondary fan for cooling</a:t>
            </a:r>
            <a:endParaRPr lang="de-DE" sz="32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2916238" y="5265738"/>
            <a:ext cx="185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rtl="0" eaLnBrk="0" hangingPunct="0"/>
            <a:r>
              <a:rPr lang="de-DE" sz="24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de-DE" sz="2000" b="1">
                <a:solidFill>
                  <a:srgbClr val="FF0000"/>
                </a:solidFill>
                <a:latin typeface="Times New Roman" pitchFamily="18" charset="0"/>
              </a:rPr>
              <a:t>secondary fan</a:t>
            </a:r>
            <a:r>
              <a:rPr lang="de-DE" sz="24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endParaRPr lang="en-US" sz="24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01385" name="Line 9"/>
          <p:cNvSpPr>
            <a:spLocks noChangeShapeType="1"/>
          </p:cNvSpPr>
          <p:nvPr/>
        </p:nvSpPr>
        <p:spPr bwMode="auto">
          <a:xfrm flipV="1">
            <a:off x="3563938" y="4149725"/>
            <a:ext cx="1800225" cy="12239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711D0-A6B4-4A0A-ACBE-7876A6D913A5}" type="slidenum">
              <a:rPr lang="ar-SA"/>
              <a:pPr/>
              <a:t>46</a:t>
            </a:fld>
            <a:endParaRPr lang="en-US"/>
          </a:p>
        </p:txBody>
      </p:sp>
      <p:sp>
        <p:nvSpPr>
          <p:cNvPr id="102402" name="Line 2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03" name="Line 3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04" name="Line 4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2405" name="Picture 5" descr="P7Ransaug_c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7838" y="1427163"/>
            <a:ext cx="4678362" cy="421163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7D2AF1-17B6-433B-A1E7-EE0714809A62}" type="slidenum">
              <a:rPr lang="ar-SA"/>
              <a:pPr/>
              <a:t>47</a:t>
            </a:fld>
            <a:endParaRPr lang="en-US"/>
          </a:p>
        </p:txBody>
      </p:sp>
      <p:sp>
        <p:nvSpPr>
          <p:cNvPr id="103426" name="Line 2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27" name="Line 3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28" name="Line 4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429" name="Picture 5" descr="P7Rantrieb_c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143000"/>
            <a:ext cx="4800600" cy="4445000"/>
          </a:xfrm>
          <a:prstGeom prst="rect">
            <a:avLst/>
          </a:prstGeom>
          <a:noFill/>
        </p:spPr>
      </p:pic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685800" y="4341813"/>
            <a:ext cx="17526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3200" b="1">
                <a:solidFill>
                  <a:schemeClr val="accent2"/>
                </a:solidFill>
                <a:latin typeface="Arial" pitchFamily="34" charset="0"/>
              </a:rPr>
              <a:t>P</a:t>
            </a:r>
            <a:r>
              <a:rPr lang="de-DE" sz="3600" b="1">
                <a:solidFill>
                  <a:schemeClr val="accent2"/>
                </a:solidFill>
                <a:latin typeface="Arial" pitchFamily="34" charset="0"/>
              </a:rPr>
              <a:t>K</a:t>
            </a:r>
            <a:r>
              <a:rPr lang="de-DE" sz="3200" b="1">
                <a:solidFill>
                  <a:schemeClr val="accent2"/>
                </a:solidFill>
                <a:latin typeface="Arial" pitchFamily="34" charset="0"/>
              </a:rPr>
              <a:t>C</a:t>
            </a:r>
            <a:endParaRPr lang="de-DE" b="1">
              <a:solidFill>
                <a:schemeClr val="accent2"/>
              </a:solidFill>
              <a:latin typeface="Arial" pitchFamily="34" charset="0"/>
            </a:endParaRPr>
          </a:p>
          <a:p>
            <a:pPr rtl="0" eaLnBrk="0" hangingPunct="0">
              <a:spcBef>
                <a:spcPct val="50000"/>
              </a:spcBef>
            </a:pPr>
            <a:r>
              <a:rPr lang="de-DE" b="1">
                <a:solidFill>
                  <a:schemeClr val="accent2"/>
                </a:solidFill>
                <a:latin typeface="Arial" pitchFamily="34" charset="0"/>
              </a:rPr>
              <a:t>Drive side</a:t>
            </a:r>
            <a:endParaRPr lang="de-DE" sz="3200" b="1">
              <a:solidFill>
                <a:schemeClr val="accent2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7ECE-E4A0-4FEB-AD37-2797D06D675D}" type="slidenum">
              <a:rPr lang="ar-SA"/>
              <a:pPr/>
              <a:t>48</a:t>
            </a:fld>
            <a:endParaRPr lang="en-US"/>
          </a:p>
        </p:txBody>
      </p:sp>
      <p:sp>
        <p:nvSpPr>
          <p:cNvPr id="104450" name="Line 2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451" name="Line 3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452" name="Line 4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4453" name="Picture 5" descr="P7Rschallhaube_c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603375"/>
            <a:ext cx="6172200" cy="3995738"/>
          </a:xfrm>
          <a:prstGeom prst="rect">
            <a:avLst/>
          </a:prstGeom>
          <a:noFill/>
        </p:spPr>
      </p:pic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762000" y="5410200"/>
            <a:ext cx="571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>
                <a:solidFill>
                  <a:schemeClr val="accent2"/>
                </a:solidFill>
                <a:latin typeface="Arial" pitchFamily="34" charset="0"/>
              </a:rPr>
              <a:t>With noise insulation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F366B-D61C-4F23-B014-E666DD3D8EB6}" type="slidenum">
              <a:rPr lang="ar-SA"/>
              <a:pPr/>
              <a:t>49</a:t>
            </a:fld>
            <a:endParaRPr lang="en-US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60960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 dirty="0">
                <a:latin typeface="Arial" pitchFamily="34" charset="0"/>
              </a:rPr>
              <a:t>P</a:t>
            </a:r>
            <a:r>
              <a:rPr lang="de-DE" sz="2800" b="1" dirty="0">
                <a:latin typeface="Arial" pitchFamily="34" charset="0"/>
              </a:rPr>
              <a:t>K</a:t>
            </a:r>
            <a:r>
              <a:rPr lang="de-DE" sz="2400" b="1" dirty="0">
                <a:latin typeface="Arial" pitchFamily="34" charset="0"/>
              </a:rPr>
              <a:t>CB 11/12: from 1000 to 75.000 m³/h – to app. 2000/1000 Pa</a:t>
            </a:r>
          </a:p>
        </p:txBody>
      </p:sp>
      <p:graphicFrame>
        <p:nvGraphicFramePr>
          <p:cNvPr id="10245" name="Object 5"/>
          <p:cNvGraphicFramePr>
            <a:graphicFrameLocks noChangeAspect="1"/>
          </p:cNvGraphicFramePr>
          <p:nvPr/>
        </p:nvGraphicFramePr>
        <p:xfrm>
          <a:off x="228599" y="1447800"/>
          <a:ext cx="4264025" cy="5181600"/>
        </p:xfrm>
        <a:graphic>
          <a:graphicData uri="http://schemas.openxmlformats.org/presentationml/2006/ole">
            <p:oleObj spid="_x0000_s10245" name="Image" r:id="rId3" imgW="5807271" imgH="4307801" progId="">
              <p:embed/>
            </p:oleObj>
          </a:graphicData>
        </a:graphic>
      </p:graphicFrame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4800599" y="1447800"/>
          <a:ext cx="4218039" cy="5181600"/>
        </p:xfrm>
        <a:graphic>
          <a:graphicData uri="http://schemas.openxmlformats.org/presentationml/2006/ole">
            <p:oleObj spid="_x0000_s10246" name="Image" r:id="rId4" imgW="5819979" imgH="4358630" progId="">
              <p:embed/>
            </p:oleObj>
          </a:graphicData>
        </a:graphic>
      </p:graphicFrame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762000" y="5410200"/>
            <a:ext cx="990600" cy="466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de-DE" sz="2400" b="1">
                <a:latin typeface="Arial" pitchFamily="34" charset="0"/>
              </a:rPr>
              <a:t>0200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5486400" y="4800600"/>
            <a:ext cx="990600" cy="466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de-DE" sz="2400" b="1">
                <a:latin typeface="Arial" pitchFamily="34" charset="0"/>
              </a:rPr>
              <a:t>1000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3C4A-A789-4DD1-9BD3-A6EFAA7ADE85}" type="slidenum">
              <a:rPr lang="ar-SA"/>
              <a:pPr/>
              <a:t>5</a:t>
            </a:fld>
            <a:endParaRPr lang="en-US"/>
          </a:p>
        </p:txBody>
      </p:sp>
      <p:sp>
        <p:nvSpPr>
          <p:cNvPr id="14029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93038" cy="623888"/>
          </a:xfrm>
        </p:spPr>
        <p:txBody>
          <a:bodyPr/>
          <a:lstStyle/>
          <a:p>
            <a:pPr algn="ctr"/>
            <a:r>
              <a:rPr lang="fa-IR" sz="4000">
                <a:cs typeface="B Nazanin" pitchFamily="2" charset="-78"/>
              </a:rPr>
              <a:t>انواع هواكشهاي محوري </a:t>
            </a:r>
            <a:endParaRPr lang="en-US" sz="4000">
              <a:cs typeface="B Nazanin" pitchFamily="2" charset="-78"/>
            </a:endParaRPr>
          </a:p>
        </p:txBody>
      </p:sp>
      <p:pic>
        <p:nvPicPr>
          <p:cNvPr id="140294" name="Picture 6" descr="Vent_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096963"/>
            <a:ext cx="7467600" cy="576103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9126E-B862-49AF-99ED-55604758D17F}" type="slidenum">
              <a:rPr lang="ar-SA"/>
              <a:pPr/>
              <a:t>50</a:t>
            </a:fld>
            <a:endParaRPr lang="en-US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1509713" y="1447800"/>
          <a:ext cx="6124575" cy="4829175"/>
        </p:xfrm>
        <a:graphic>
          <a:graphicData uri="http://schemas.openxmlformats.org/presentationml/2006/ole">
            <p:oleObj spid="_x0000_s11267" name="Image" r:id="rId3" imgW="6124956" imgH="4828803" progId="">
              <p:embed/>
            </p:oleObj>
          </a:graphicData>
        </a:graphic>
      </p:graphicFrame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57200" y="762000"/>
            <a:ext cx="838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>
                <a:latin typeface="Arial" pitchFamily="34" charset="0"/>
              </a:rPr>
              <a:t>P</a:t>
            </a:r>
            <a:r>
              <a:rPr lang="de-DE" sz="2800">
                <a:latin typeface="Arial" pitchFamily="34" charset="0"/>
              </a:rPr>
              <a:t>K</a:t>
            </a:r>
            <a:r>
              <a:rPr lang="de-DE" sz="2400">
                <a:latin typeface="Arial" pitchFamily="34" charset="0"/>
              </a:rPr>
              <a:t>CB range  				</a:t>
            </a:r>
            <a:endParaRPr lang="de-DE" sz="2400" b="1">
              <a:latin typeface="Arial" pitchFamily="34" charset="0"/>
            </a:endParaRP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2362200" y="4572000"/>
            <a:ext cx="1447800" cy="762000"/>
          </a:xfrm>
          <a:prstGeom prst="wedgeRectCallout">
            <a:avLst>
              <a:gd name="adj1" fmla="val 69407"/>
              <a:gd name="adj2" fmla="val -14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rtl="0" eaLnBrk="0" hangingPunct="0"/>
            <a:r>
              <a:rPr lang="de-DE" sz="2400" b="1" dirty="0">
                <a:latin typeface="Arial" pitchFamily="34" charset="0"/>
              </a:rPr>
              <a:t>P</a:t>
            </a:r>
            <a:r>
              <a:rPr lang="de-DE" sz="2800" b="1" dirty="0">
                <a:latin typeface="Arial" pitchFamily="34" charset="0"/>
              </a:rPr>
              <a:t>K</a:t>
            </a:r>
            <a:r>
              <a:rPr lang="de-DE" sz="2400" b="1" dirty="0">
                <a:latin typeface="Arial" pitchFamily="34" charset="0"/>
              </a:rPr>
              <a:t>CB 11</a:t>
            </a:r>
          </a:p>
          <a:p>
            <a:pPr algn="ctr" rtl="0" eaLnBrk="0" hangingPunct="0"/>
            <a:r>
              <a:rPr lang="de-DE" sz="2400" b="1" dirty="0">
                <a:latin typeface="Arial" pitchFamily="34" charset="0"/>
              </a:rPr>
              <a:t>P</a:t>
            </a:r>
            <a:r>
              <a:rPr lang="de-DE" sz="2800" b="1" dirty="0">
                <a:latin typeface="Arial" pitchFamily="34" charset="0"/>
              </a:rPr>
              <a:t>K</a:t>
            </a:r>
            <a:r>
              <a:rPr lang="de-DE" sz="2400" b="1" dirty="0">
                <a:latin typeface="Arial" pitchFamily="34" charset="0"/>
              </a:rPr>
              <a:t>CB 1</a:t>
            </a:r>
          </a:p>
          <a:p>
            <a:pPr algn="ctr" rtl="0" eaLnBrk="0" hangingPunct="0"/>
            <a:r>
              <a:rPr lang="de-DE" sz="2400" b="1" dirty="0">
                <a:latin typeface="Arial" pitchFamily="34" charset="0"/>
              </a:rPr>
              <a:t>2</a:t>
            </a: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6400800" y="3886200"/>
            <a:ext cx="1447800" cy="762000"/>
          </a:xfrm>
          <a:prstGeom prst="wedgeRectCallout">
            <a:avLst>
              <a:gd name="adj1" fmla="val -125329"/>
              <a:gd name="adj2" fmla="val -1025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rtl="0" eaLnBrk="0" hangingPunct="0"/>
            <a:r>
              <a:rPr lang="de-DE" sz="2400" b="1">
                <a:latin typeface="Arial" pitchFamily="34" charset="0"/>
              </a:rPr>
              <a:t>P</a:t>
            </a:r>
            <a:r>
              <a:rPr lang="de-DE" sz="2800" b="1">
                <a:latin typeface="Arial" pitchFamily="34" charset="0"/>
              </a:rPr>
              <a:t>K</a:t>
            </a:r>
            <a:r>
              <a:rPr lang="de-DE" sz="2400" b="1">
                <a:latin typeface="Arial" pitchFamily="34" charset="0"/>
              </a:rPr>
              <a:t>CB 15</a:t>
            </a:r>
          </a:p>
          <a:p>
            <a:pPr algn="ctr" rtl="0" eaLnBrk="0" hangingPunct="0"/>
            <a:r>
              <a:rPr lang="de-DE" sz="2400" b="1">
                <a:latin typeface="Arial" pitchFamily="34" charset="0"/>
              </a:rPr>
              <a:t>PKCB 19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6096000" y="2133600"/>
            <a:ext cx="1447800" cy="838200"/>
          </a:xfrm>
          <a:prstGeom prst="wedgeRectCallout">
            <a:avLst>
              <a:gd name="adj1" fmla="val -129278"/>
              <a:gd name="adj2" fmla="val 27273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rtl="0" eaLnBrk="0" hangingPunct="0"/>
            <a:r>
              <a:rPr lang="de-DE" sz="2400" b="1">
                <a:latin typeface="Arial" pitchFamily="34" charset="0"/>
              </a:rPr>
              <a:t>P</a:t>
            </a:r>
            <a:r>
              <a:rPr lang="de-DE" sz="2800" b="1">
                <a:latin typeface="Arial" pitchFamily="34" charset="0"/>
              </a:rPr>
              <a:t>K</a:t>
            </a:r>
            <a:r>
              <a:rPr lang="de-DE" sz="2400" b="1">
                <a:latin typeface="Arial" pitchFamily="34" charset="0"/>
              </a:rPr>
              <a:t>CB 13</a:t>
            </a:r>
          </a:p>
          <a:p>
            <a:pPr algn="ctr" rtl="0" eaLnBrk="0" hangingPunct="0"/>
            <a:r>
              <a:rPr lang="de-DE" sz="2400" b="1">
                <a:latin typeface="Arial" pitchFamily="34" charset="0"/>
              </a:rPr>
              <a:t>P</a:t>
            </a:r>
            <a:r>
              <a:rPr lang="de-DE" sz="2800" b="1">
                <a:latin typeface="Arial" pitchFamily="34" charset="0"/>
              </a:rPr>
              <a:t>K</a:t>
            </a:r>
            <a:r>
              <a:rPr lang="de-DE" sz="2400" b="1">
                <a:latin typeface="Arial" pitchFamily="34" charset="0"/>
              </a:rPr>
              <a:t>CB 18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381000" y="1905000"/>
            <a:ext cx="1447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>
                <a:latin typeface="Arial" pitchFamily="34" charset="0"/>
              </a:rPr>
              <a:t>Area of use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4BC2-35FC-4CB3-B158-A2DFC4D94CE1}" type="slidenum">
              <a:rPr lang="ar-SA"/>
              <a:pPr/>
              <a:t>51</a:t>
            </a:fld>
            <a:endParaRPr lang="en-US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1" name="AutoShape 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5715000" y="6324600"/>
            <a:ext cx="533400" cy="5334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09600" y="685800"/>
            <a:ext cx="853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de-DE" sz="2400" b="1" dirty="0">
                <a:latin typeface="Arial" pitchFamily="34" charset="0"/>
              </a:rPr>
              <a:t>P</a:t>
            </a:r>
            <a:r>
              <a:rPr lang="de-DE" sz="2800" b="1" dirty="0">
                <a:latin typeface="Arial" pitchFamily="34" charset="0"/>
              </a:rPr>
              <a:t>K</a:t>
            </a:r>
            <a:r>
              <a:rPr lang="de-DE" sz="2400" b="1" dirty="0">
                <a:latin typeface="Arial" pitchFamily="34" charset="0"/>
              </a:rPr>
              <a:t>CB 13/18: from 5000 to 120.000 m³/h – to app. 3000 Pa</a:t>
            </a:r>
          </a:p>
        </p:txBody>
      </p:sp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4419600" y="1676400"/>
          <a:ext cx="4563029" cy="4800600"/>
        </p:xfrm>
        <a:graphic>
          <a:graphicData uri="http://schemas.openxmlformats.org/presentationml/2006/ole">
            <p:oleObj spid="_x0000_s12294" name="Image" r:id="rId3" imgW="5819979" imgH="4358630" progId="">
              <p:embed/>
            </p:oleObj>
          </a:graphicData>
        </a:graphic>
      </p:graphicFrame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76200" y="1981200"/>
          <a:ext cx="4267200" cy="4503986"/>
        </p:xfrm>
        <a:graphic>
          <a:graphicData uri="http://schemas.openxmlformats.org/presentationml/2006/ole">
            <p:oleObj spid="_x0000_s12295" name="Image" r:id="rId4" imgW="5781857" imgH="4256971" progId="">
              <p:embed/>
            </p:oleObj>
          </a:graphicData>
        </a:graphic>
      </p:graphicFrame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609600" y="5257800"/>
            <a:ext cx="990600" cy="466725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de-DE" sz="2400" b="1" dirty="0">
                <a:latin typeface="Arial" pitchFamily="34" charset="0"/>
              </a:rPr>
              <a:t>0400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4953000" y="5105400"/>
            <a:ext cx="990600" cy="466725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de-DE" sz="2400" b="1" dirty="0">
                <a:latin typeface="Arial" pitchFamily="34" charset="0"/>
              </a:rPr>
              <a:t>1000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542DE-049D-41B4-B896-D65423249AE2}" type="slidenum">
              <a:rPr lang="ar-SA"/>
              <a:pPr/>
              <a:t>52</a:t>
            </a:fld>
            <a:endParaRPr lang="en-US"/>
          </a:p>
        </p:txBody>
      </p:sp>
      <p:sp>
        <p:nvSpPr>
          <p:cNvPr id="114690" name="Oval 2"/>
          <p:cNvSpPr>
            <a:spLocks noChangeArrowheads="1"/>
          </p:cNvSpPr>
          <p:nvPr/>
        </p:nvSpPr>
        <p:spPr bwMode="auto">
          <a:xfrm>
            <a:off x="1676400" y="1676400"/>
            <a:ext cx="6019800" cy="36576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C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4691" name="Picture 3" descr="R5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657600"/>
            <a:ext cx="1497013" cy="1981200"/>
          </a:xfrm>
          <a:prstGeom prst="rect">
            <a:avLst/>
          </a:prstGeom>
          <a:noFill/>
        </p:spPr>
      </p:pic>
      <p:sp>
        <p:nvSpPr>
          <p:cNvPr id="114692" name="Line 4"/>
          <p:cNvSpPr>
            <a:spLocks noChangeShapeType="1"/>
          </p:cNvSpPr>
          <p:nvPr/>
        </p:nvSpPr>
        <p:spPr bwMode="auto">
          <a:xfrm>
            <a:off x="1905000" y="604838"/>
            <a:ext cx="701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4693" name="Line 5"/>
          <p:cNvSpPr>
            <a:spLocks noChangeShapeType="1"/>
          </p:cNvSpPr>
          <p:nvPr/>
        </p:nvSpPr>
        <p:spPr bwMode="auto">
          <a:xfrm>
            <a:off x="228600" y="681038"/>
            <a:ext cx="350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4694" name="Line 6"/>
          <p:cNvSpPr>
            <a:spLocks noChangeShapeType="1"/>
          </p:cNvSpPr>
          <p:nvPr/>
        </p:nvSpPr>
        <p:spPr bwMode="auto">
          <a:xfrm>
            <a:off x="685800" y="757238"/>
            <a:ext cx="426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4695" name="Rectangle 7"/>
          <p:cNvSpPr>
            <a:spLocks noGrp="1" noChangeArrowheads="1"/>
          </p:cNvSpPr>
          <p:nvPr>
            <p:ph type="title"/>
          </p:nvPr>
        </p:nvSpPr>
        <p:spPr>
          <a:xfrm>
            <a:off x="1150938" y="701675"/>
            <a:ext cx="7793037" cy="974725"/>
          </a:xfrm>
        </p:spPr>
        <p:txBody>
          <a:bodyPr/>
          <a:lstStyle/>
          <a:p>
            <a:r>
              <a:rPr lang="de-DE"/>
              <a:t> </a:t>
            </a:r>
          </a:p>
        </p:txBody>
      </p:sp>
      <p:pic>
        <p:nvPicPr>
          <p:cNvPr id="114696" name="Picture 8" descr="PLT kompak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990600"/>
            <a:ext cx="1287463" cy="1447800"/>
          </a:xfrm>
          <a:prstGeom prst="rect">
            <a:avLst/>
          </a:prstGeom>
          <a:noFill/>
        </p:spPr>
      </p:pic>
      <p:pic>
        <p:nvPicPr>
          <p:cNvPr id="114697" name="Picture 9" descr="RWM50s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3657600"/>
            <a:ext cx="1206500" cy="1828800"/>
          </a:xfrm>
          <a:prstGeom prst="rect">
            <a:avLst/>
          </a:prstGeom>
          <a:noFill/>
        </p:spPr>
      </p:pic>
      <p:pic>
        <p:nvPicPr>
          <p:cNvPr id="114698" name="Picture 10" descr="VHBsw Kopi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411288"/>
            <a:ext cx="1524000" cy="1471612"/>
          </a:xfrm>
          <a:prstGeom prst="rect">
            <a:avLst/>
          </a:prstGeom>
          <a:noFill/>
        </p:spPr>
      </p:pic>
      <p:pic>
        <p:nvPicPr>
          <p:cNvPr id="114699" name="Picture 11" descr="D1029s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4648200"/>
            <a:ext cx="1792288" cy="1411288"/>
          </a:xfrm>
          <a:prstGeom prst="rect">
            <a:avLst/>
          </a:prstGeom>
          <a:noFill/>
        </p:spPr>
      </p:pic>
      <p:pic>
        <p:nvPicPr>
          <p:cNvPr id="114700" name="Picture 12" descr="D1039s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1752600"/>
            <a:ext cx="1752600" cy="1344613"/>
          </a:xfrm>
          <a:prstGeom prst="rect">
            <a:avLst/>
          </a:prstGeom>
          <a:noFill/>
        </p:spPr>
      </p:pic>
      <p:sp>
        <p:nvSpPr>
          <p:cNvPr id="114701" name="Text Box 13"/>
          <p:cNvSpPr txBox="1">
            <a:spLocks noChangeArrowheads="1"/>
          </p:cNvSpPr>
          <p:nvPr/>
        </p:nvSpPr>
        <p:spPr bwMode="auto">
          <a:xfrm>
            <a:off x="3352800" y="3124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de-DE" sz="2400" b="1">
                <a:latin typeface="Arial Narrow" pitchFamily="34" charset="0"/>
              </a:rPr>
              <a:t>SmoKe extract fans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32CE6-E033-4E29-855E-20F404C22C80}" type="slidenum">
              <a:rPr lang="ar-SA"/>
              <a:pPr/>
              <a:t>53</a:t>
            </a:fld>
            <a:endParaRPr lang="en-US"/>
          </a:p>
        </p:txBody>
      </p:sp>
      <p:pic>
        <p:nvPicPr>
          <p:cNvPr id="192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192515" name="Line 3"/>
          <p:cNvSpPr>
            <a:spLocks noChangeShapeType="1"/>
          </p:cNvSpPr>
          <p:nvPr/>
        </p:nvSpPr>
        <p:spPr bwMode="auto">
          <a:xfrm flipH="1">
            <a:off x="4343400" y="2895600"/>
            <a:ext cx="3276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2516" name="Line 4"/>
          <p:cNvSpPr>
            <a:spLocks noChangeShapeType="1"/>
          </p:cNvSpPr>
          <p:nvPr/>
        </p:nvSpPr>
        <p:spPr bwMode="auto">
          <a:xfrm flipV="1">
            <a:off x="4419600" y="2971800"/>
            <a:ext cx="0" cy="358140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2517" name="WordArt 5"/>
          <p:cNvSpPr>
            <a:spLocks noChangeArrowheads="1" noChangeShapeType="1" noTextEdit="1"/>
          </p:cNvSpPr>
          <p:nvPr/>
        </p:nvSpPr>
        <p:spPr bwMode="auto">
          <a:xfrm>
            <a:off x="3563938" y="2565400"/>
            <a:ext cx="1562100" cy="214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2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DUTY POINT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5405A-A680-4503-9B61-4CFA10C471A9}" type="slidenum">
              <a:rPr lang="ar-SA"/>
              <a:pPr/>
              <a:t>54</a:t>
            </a:fld>
            <a:endParaRPr lang="en-US"/>
          </a:p>
        </p:txBody>
      </p:sp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14313"/>
            <a:ext cx="7793037" cy="1081087"/>
          </a:xfrm>
        </p:spPr>
        <p:txBody>
          <a:bodyPr/>
          <a:lstStyle/>
          <a:p>
            <a:pPr algn="ctr"/>
            <a:r>
              <a:rPr lang="fa-IR" sz="4000" dirty="0">
                <a:cs typeface="B Nazanin" pitchFamily="2" charset="-78"/>
              </a:rPr>
              <a:t>تغييرمشخصات هواكش با تغيير دور </a:t>
            </a:r>
            <a:endParaRPr lang="en-US" sz="4000" dirty="0">
              <a:cs typeface="B Nazanin" pitchFamily="2" charset="-78"/>
            </a:endParaRP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497888" cy="4343400"/>
          </a:xfr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رابطه بين دور و قطر پولي </a:t>
            </a:r>
          </a:p>
          <a:p>
            <a:pPr algn="l" rtl="0"/>
            <a:r>
              <a:rPr lang="en-US" dirty="0">
                <a:cs typeface="B Nazanin" pitchFamily="2" charset="-78"/>
              </a:rPr>
              <a:t>d</a:t>
            </a:r>
            <a:r>
              <a:rPr lang="en-US" baseline="-25000" dirty="0">
                <a:cs typeface="B Nazanin" pitchFamily="2" charset="-78"/>
              </a:rPr>
              <a:t>1</a:t>
            </a:r>
            <a:r>
              <a:rPr lang="en-US" dirty="0">
                <a:latin typeface="Arial" pitchFamily="34" charset="0"/>
                <a:cs typeface="B Nazanin" pitchFamily="2" charset="-78"/>
              </a:rPr>
              <a:t>×RPM</a:t>
            </a:r>
            <a:r>
              <a:rPr lang="en-US" baseline="-25000" dirty="0">
                <a:latin typeface="Arial" pitchFamily="34" charset="0"/>
                <a:cs typeface="B Nazanin" pitchFamily="2" charset="-78"/>
              </a:rPr>
              <a:t>1</a:t>
            </a:r>
            <a:r>
              <a:rPr lang="en-US" dirty="0">
                <a:latin typeface="Arial" pitchFamily="34" charset="0"/>
                <a:cs typeface="B Nazanin" pitchFamily="2" charset="-78"/>
              </a:rPr>
              <a:t>=d</a:t>
            </a:r>
            <a:r>
              <a:rPr lang="en-US" baseline="-25000" dirty="0">
                <a:latin typeface="Arial" pitchFamily="34" charset="0"/>
                <a:cs typeface="B Nazanin" pitchFamily="2" charset="-78"/>
              </a:rPr>
              <a:t>2</a:t>
            </a:r>
            <a:r>
              <a:rPr lang="en-US" dirty="0">
                <a:latin typeface="Arial" pitchFamily="34" charset="0"/>
                <a:cs typeface="B Nazanin" pitchFamily="2" charset="-78"/>
              </a:rPr>
              <a:t>×RPM</a:t>
            </a:r>
            <a:r>
              <a:rPr lang="en-US" baseline="-25000" dirty="0">
                <a:latin typeface="Arial" pitchFamily="34" charset="0"/>
                <a:cs typeface="B Nazanin" pitchFamily="2" charset="-78"/>
              </a:rPr>
              <a:t>2</a:t>
            </a:r>
          </a:p>
          <a:p>
            <a:pPr algn="l" rtl="0"/>
            <a:endParaRPr lang="en-US" baseline="-25000" dirty="0">
              <a:latin typeface="Arial" pitchFamily="34" charset="0"/>
              <a:cs typeface="B Nazanin" pitchFamily="2" charset="-78"/>
            </a:endParaRPr>
          </a:p>
          <a:p>
            <a:r>
              <a:rPr lang="fa-IR" dirty="0">
                <a:latin typeface="Arial" pitchFamily="34" charset="0"/>
                <a:cs typeface="B Nazanin" pitchFamily="2" charset="-78"/>
              </a:rPr>
              <a:t>رابطه بين دور هواكش با دبي، فشار و توان هواكش</a:t>
            </a:r>
            <a:r>
              <a:rPr lang="fa-IR" baseline="-25000" dirty="0">
                <a:latin typeface="Arial" pitchFamily="34" charset="0"/>
                <a:cs typeface="B Nazanin" pitchFamily="2" charset="-78"/>
              </a:rPr>
              <a:t> </a:t>
            </a:r>
          </a:p>
          <a:p>
            <a:endParaRPr lang="fa-IR" baseline="-25000" dirty="0">
              <a:latin typeface="Arial" pitchFamily="34" charset="0"/>
              <a:cs typeface="B Nazanin" pitchFamily="2" charset="-78"/>
            </a:endParaRPr>
          </a:p>
          <a:p>
            <a:endParaRPr lang="en-US" baseline="-25000" dirty="0">
              <a:latin typeface="Arial" pitchFamily="34" charset="0"/>
              <a:cs typeface="B Nazanin" pitchFamily="2" charset="-78"/>
            </a:endParaRPr>
          </a:p>
          <a:p>
            <a:pPr algn="l" rtl="0"/>
            <a:endParaRPr lang="en-US" dirty="0">
              <a:latin typeface="Arial" pitchFamily="34" charset="0"/>
              <a:cs typeface="B Nazanin" pitchFamily="2" charset="-78"/>
            </a:endParaRPr>
          </a:p>
        </p:txBody>
      </p:sp>
      <p:graphicFrame>
        <p:nvGraphicFramePr>
          <p:cNvPr id="191494" name="Object 6"/>
          <p:cNvGraphicFramePr>
            <a:graphicFrameLocks noChangeAspect="1"/>
          </p:cNvGraphicFramePr>
          <p:nvPr/>
        </p:nvGraphicFramePr>
        <p:xfrm>
          <a:off x="479425" y="4237038"/>
          <a:ext cx="1477963" cy="790575"/>
        </p:xfrm>
        <a:graphic>
          <a:graphicData uri="http://schemas.openxmlformats.org/presentationml/2006/ole">
            <p:oleObj spid="_x0000_s191494" name="Equation" r:id="rId3" imgW="812520" imgH="431640" progId="Equation.3">
              <p:embed/>
            </p:oleObj>
          </a:graphicData>
        </a:graphic>
      </p:graphicFrame>
      <p:graphicFrame>
        <p:nvGraphicFramePr>
          <p:cNvPr id="191493" name="Object 5"/>
          <p:cNvGraphicFramePr>
            <a:graphicFrameLocks noChangeAspect="1"/>
          </p:cNvGraphicFramePr>
          <p:nvPr/>
        </p:nvGraphicFramePr>
        <p:xfrm>
          <a:off x="3124200" y="4238625"/>
          <a:ext cx="1752600" cy="800100"/>
        </p:xfrm>
        <a:graphic>
          <a:graphicData uri="http://schemas.openxmlformats.org/presentationml/2006/ole">
            <p:oleObj spid="_x0000_s191493" name="Equation" r:id="rId4" imgW="977476" imgH="444307" progId="Equation.3">
              <p:embed/>
            </p:oleObj>
          </a:graphicData>
        </a:graphic>
      </p:graphicFrame>
      <p:graphicFrame>
        <p:nvGraphicFramePr>
          <p:cNvPr id="191492" name="Object 4"/>
          <p:cNvGraphicFramePr>
            <a:graphicFrameLocks noChangeAspect="1"/>
          </p:cNvGraphicFramePr>
          <p:nvPr/>
        </p:nvGraphicFramePr>
        <p:xfrm>
          <a:off x="6019800" y="4286250"/>
          <a:ext cx="2133600" cy="790575"/>
        </p:xfrm>
        <a:graphic>
          <a:graphicData uri="http://schemas.openxmlformats.org/presentationml/2006/ole">
            <p:oleObj spid="_x0000_s191492" name="Equation" r:id="rId5" imgW="1205977" imgH="444307" progId="Equation.3">
              <p:embed/>
            </p:oleObj>
          </a:graphicData>
        </a:graphic>
      </p:graphicFrame>
      <p:sp>
        <p:nvSpPr>
          <p:cNvPr id="1914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1496" name="Rectangle 8"/>
          <p:cNvSpPr>
            <a:spLocks noChangeArrowheads="1"/>
          </p:cNvSpPr>
          <p:nvPr/>
        </p:nvSpPr>
        <p:spPr bwMode="auto">
          <a:xfrm>
            <a:off x="0" y="447675"/>
            <a:ext cx="160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Low"/>
            <a:r>
              <a:rPr lang="en-US" sz="1400">
                <a:latin typeface="Cambria Math" pitchFamily="18" charset="0"/>
                <a:ea typeface="Times New Roman" pitchFamily="18" charset="0"/>
                <a:cs typeface="Nazanin" pitchFamily="2" charset="-78"/>
              </a:rPr>
              <a:t>                </a:t>
            </a:r>
            <a:endParaRPr lang="en-US"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191497" name="Rectangle 9"/>
          <p:cNvSpPr>
            <a:spLocks noChangeArrowheads="1"/>
          </p:cNvSpPr>
          <p:nvPr/>
        </p:nvSpPr>
        <p:spPr bwMode="auto">
          <a:xfrm>
            <a:off x="0" y="1200150"/>
            <a:ext cx="53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Low"/>
            <a:r>
              <a:rPr lang="en-US" sz="1400">
                <a:latin typeface="Cambria Math" pitchFamily="18" charset="0"/>
                <a:ea typeface="Times New Roman" pitchFamily="18" charset="0"/>
                <a:cs typeface="Nazanin" pitchFamily="2" charset="-78"/>
              </a:rPr>
              <a:t>    </a:t>
            </a:r>
            <a:endParaRPr lang="en-US">
              <a:latin typeface="Arial" pitchFamily="34" charset="0"/>
              <a:ea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005F-ABAF-4ED9-8D01-04F79B0268C1}" type="slidenum">
              <a:rPr lang="ar-SA"/>
              <a:pPr/>
              <a:t>55</a:t>
            </a:fld>
            <a:endParaRPr lang="en-US"/>
          </a:p>
        </p:txBody>
      </p:sp>
      <p:pic>
        <p:nvPicPr>
          <p:cNvPr id="116738" name="Picture 2" descr="beautifulflower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CA8CA-DC24-43BC-A10F-FD26A8DAE5FD}" type="slidenum">
              <a:rPr lang="ar-SA"/>
              <a:pPr/>
              <a:t>6</a:t>
            </a:fld>
            <a:endParaRPr lang="en-US"/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81200"/>
            <a:ext cx="3883025" cy="4119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905000"/>
            <a:ext cx="3268663" cy="403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4389" name="Rectangle 5"/>
          <p:cNvSpPr>
            <a:spLocks noChangeArrowheads="1"/>
          </p:cNvSpPr>
          <p:nvPr/>
        </p:nvSpPr>
        <p:spPr bwMode="auto">
          <a:xfrm>
            <a:off x="1600200" y="381000"/>
            <a:ext cx="55721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rtl="0"/>
            <a:r>
              <a:rPr lang="en-US" sz="4000" b="1">
                <a:latin typeface="Arial" pitchFamily="34" charset="0"/>
              </a:rPr>
              <a:t>Propeller AXIAL FANS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57200"/>
            <a:ext cx="1952625" cy="1962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47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800100"/>
            <a:ext cx="1628775" cy="1685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7460" name="Rectangle 4"/>
          <p:cNvSpPr>
            <a:spLocks noChangeArrowheads="1"/>
          </p:cNvSpPr>
          <p:nvPr/>
        </p:nvSpPr>
        <p:spPr bwMode="auto">
          <a:xfrm>
            <a:off x="2808288" y="1412875"/>
            <a:ext cx="3232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rtl="0"/>
            <a:r>
              <a:rPr lang="en-US">
                <a:latin typeface="Arial" pitchFamily="34" charset="0"/>
              </a:rPr>
              <a:t>Die Cast Aluminum Propellers</a:t>
            </a:r>
          </a:p>
        </p:txBody>
      </p:sp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2895600" y="3048000"/>
            <a:ext cx="28892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rtl="0"/>
            <a:r>
              <a:rPr lang="en-US">
                <a:latin typeface="Arial" pitchFamily="34" charset="0"/>
              </a:rPr>
              <a:t> Cast Aluminum Propellers</a:t>
            </a:r>
          </a:p>
        </p:txBody>
      </p:sp>
      <p:pic>
        <p:nvPicPr>
          <p:cNvPr id="14746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2384425"/>
            <a:ext cx="2000250" cy="1828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4746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2492375"/>
            <a:ext cx="1647825" cy="160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7464" name="Rectangle 8"/>
          <p:cNvSpPr>
            <a:spLocks noChangeArrowheads="1"/>
          </p:cNvSpPr>
          <p:nvPr/>
        </p:nvSpPr>
        <p:spPr bwMode="auto">
          <a:xfrm>
            <a:off x="3059113" y="4221163"/>
            <a:ext cx="28892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rtl="0"/>
            <a:r>
              <a:rPr lang="en-US">
                <a:latin typeface="Arial" pitchFamily="34" charset="0"/>
              </a:rPr>
              <a:t> Fabricated Steel Propeller</a:t>
            </a:r>
          </a:p>
        </p:txBody>
      </p:sp>
      <p:pic>
        <p:nvPicPr>
          <p:cNvPr id="14746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27425" y="4895850"/>
            <a:ext cx="2066925" cy="1962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7466" name="Rectangle 10"/>
          <p:cNvSpPr>
            <a:spLocks noChangeArrowheads="1"/>
          </p:cNvSpPr>
          <p:nvPr/>
        </p:nvSpPr>
        <p:spPr bwMode="auto">
          <a:xfrm>
            <a:off x="3716338" y="277813"/>
            <a:ext cx="18478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rtl="0"/>
            <a:r>
              <a:rPr lang="en-US" sz="4000">
                <a:solidFill>
                  <a:srgbClr val="FF0000"/>
                </a:solidFill>
                <a:latin typeface="Arial" pitchFamily="34" charset="0"/>
              </a:rPr>
              <a:t>BLADS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21" name="Rectangle 13"/>
          <p:cNvSpPr>
            <a:spLocks noGrp="1" noChangeArrowheads="1"/>
          </p:cNvSpPr>
          <p:nvPr>
            <p:ph type="title"/>
          </p:nvPr>
        </p:nvSpPr>
        <p:spPr>
          <a:xfrm>
            <a:off x="762000" y="214313"/>
            <a:ext cx="7793038" cy="547687"/>
          </a:xfrm>
        </p:spPr>
        <p:txBody>
          <a:bodyPr/>
          <a:lstStyle/>
          <a:p>
            <a:pPr algn="ctr"/>
            <a:r>
              <a:rPr lang="fa-IR" sz="3600" dirty="0">
                <a:cs typeface="B Nazanin" pitchFamily="2" charset="-78"/>
              </a:rPr>
              <a:t>هواكشهاي لوله محوري </a:t>
            </a:r>
            <a:endParaRPr lang="en-US" sz="3600" dirty="0">
              <a:cs typeface="B Nazanin" pitchFamily="2" charset="-78"/>
            </a:endParaRPr>
          </a:p>
        </p:txBody>
      </p:sp>
      <p:pic>
        <p:nvPicPr>
          <p:cNvPr id="145417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76400"/>
            <a:ext cx="4267200" cy="4675188"/>
          </a:xfrm>
          <a:noFill/>
          <a:ln/>
        </p:spPr>
      </p:pic>
      <p:pic>
        <p:nvPicPr>
          <p:cNvPr id="145418" name="Picture 10" descr="1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00550" y="1524000"/>
            <a:ext cx="4697413" cy="4876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BAA29-5DF7-41B8-AC09-6CE7A269F02E}" type="slidenum">
              <a:rPr lang="ar-SA"/>
              <a:pPr/>
              <a:t>9</a:t>
            </a:fld>
            <a:endParaRPr lang="en-US"/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93038" cy="914400"/>
          </a:xfrm>
        </p:spPr>
        <p:txBody>
          <a:bodyPr/>
          <a:lstStyle/>
          <a:p>
            <a:pPr algn="ctr"/>
            <a:r>
              <a:rPr lang="fa-IR" dirty="0">
                <a:cs typeface="B Nazanin" pitchFamily="2" charset="-78"/>
              </a:rPr>
              <a:t>هواكشهاي پره محوري 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149511" name="Picture 7" descr="untitled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33170"/>
          <a:stretch>
            <a:fillRect/>
          </a:stretch>
        </p:blipFill>
        <p:spPr>
          <a:xfrm>
            <a:off x="838200" y="1524000"/>
            <a:ext cx="7626350" cy="51085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343</TotalTime>
  <Words>828</Words>
  <Application>Microsoft Office PowerPoint</Application>
  <PresentationFormat>On-screen Show (4:3)</PresentationFormat>
  <Paragraphs>180</Paragraphs>
  <Slides>55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55</vt:i4>
      </vt:variant>
    </vt:vector>
  </HeadingPairs>
  <TitlesOfParts>
    <vt:vector size="59" baseType="lpstr">
      <vt:lpstr>Blends</vt:lpstr>
      <vt:lpstr>Dokument</vt:lpstr>
      <vt:lpstr>Image</vt:lpstr>
      <vt:lpstr>Equation</vt:lpstr>
      <vt:lpstr>Slide 1</vt:lpstr>
      <vt:lpstr>هواكش (Fan)</vt:lpstr>
      <vt:lpstr>انواع هواكشها </vt:lpstr>
      <vt:lpstr>Slide 4</vt:lpstr>
      <vt:lpstr>انواع هواكشهاي محوري </vt:lpstr>
      <vt:lpstr>Slide 6</vt:lpstr>
      <vt:lpstr>Slide 7</vt:lpstr>
      <vt:lpstr>هواكشهاي لوله محوري </vt:lpstr>
      <vt:lpstr>هواكشهاي پره محوري </vt:lpstr>
      <vt:lpstr>Slide 10</vt:lpstr>
      <vt:lpstr>2- هواكشهاي سانتريفوژي (Centrifugal)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3- هواكشهاي ويژه </vt:lpstr>
      <vt:lpstr>Slide 21</vt:lpstr>
      <vt:lpstr> </vt:lpstr>
      <vt:lpstr>Slide 23</vt:lpstr>
      <vt:lpstr>Slide 24</vt:lpstr>
      <vt:lpstr>Slide 25</vt:lpstr>
      <vt:lpstr>Slide 26</vt:lpstr>
      <vt:lpstr>Slide 27</vt:lpstr>
      <vt:lpstr>Slide 28</vt:lpstr>
      <vt:lpstr> </vt:lpstr>
      <vt:lpstr> </vt:lpstr>
      <vt:lpstr>Slide 31</vt:lpstr>
      <vt:lpstr>4- افشانكهاي هوا (Air Ejector)</vt:lpstr>
      <vt:lpstr>افشانك هوا</vt:lpstr>
      <vt:lpstr>پارامترهاي محاسباتي هواكش </vt:lpstr>
      <vt:lpstr>Slide 35</vt:lpstr>
      <vt:lpstr>انتخاب هواكش </vt:lpstr>
      <vt:lpstr>منحني عملكرد هواكش  </vt:lpstr>
      <vt:lpstr>منحنيهاي عملكرد مختلف سيستم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 </vt:lpstr>
      <vt:lpstr>Slide 53</vt:lpstr>
      <vt:lpstr>تغييرمشخصات هواكش با تغيير دور </vt:lpstr>
      <vt:lpstr>Slide 55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Novin</dc:creator>
  <cp:lastModifiedBy>bahrami</cp:lastModifiedBy>
  <cp:revision>26</cp:revision>
  <dcterms:created xsi:type="dcterms:W3CDTF">2009-01-20T14:55:53Z</dcterms:created>
  <dcterms:modified xsi:type="dcterms:W3CDTF">2013-02-27T08:05:49Z</dcterms:modified>
</cp:coreProperties>
</file>