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2.xml" ContentType="application/vnd.openxmlformats-officedocument.drawingml.chart+xml"/>
  <Override PartName="/ppt/drawings/drawing1.xml" ContentType="application/vnd.openxmlformats-officedocument.drawingml.chartshapes+xml"/>
  <Override PartName="/ppt/charts/chart3.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charts/chart8.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notesMasterIdLst>
    <p:notesMasterId r:id="rId119"/>
  </p:notesMasterIdLst>
  <p:sldIdLst>
    <p:sldId id="377" r:id="rId2"/>
    <p:sldId id="259" r:id="rId3"/>
    <p:sldId id="371" r:id="rId4"/>
    <p:sldId id="372" r:id="rId5"/>
    <p:sldId id="373" r:id="rId6"/>
    <p:sldId id="347" r:id="rId7"/>
    <p:sldId id="348" r:id="rId8"/>
    <p:sldId id="349" r:id="rId9"/>
    <p:sldId id="350" r:id="rId10"/>
    <p:sldId id="351" r:id="rId11"/>
    <p:sldId id="352" r:id="rId12"/>
    <p:sldId id="353" r:id="rId13"/>
    <p:sldId id="354" r:id="rId14"/>
    <p:sldId id="355" r:id="rId15"/>
    <p:sldId id="356" r:id="rId16"/>
    <p:sldId id="357" r:id="rId17"/>
    <p:sldId id="358" r:id="rId18"/>
    <p:sldId id="359" r:id="rId19"/>
    <p:sldId id="360" r:id="rId20"/>
    <p:sldId id="361" r:id="rId21"/>
    <p:sldId id="363" r:id="rId22"/>
    <p:sldId id="364" r:id="rId23"/>
    <p:sldId id="365" r:id="rId24"/>
    <p:sldId id="366" r:id="rId25"/>
    <p:sldId id="367" r:id="rId26"/>
    <p:sldId id="368" r:id="rId27"/>
    <p:sldId id="369" r:id="rId28"/>
    <p:sldId id="370" r:id="rId29"/>
    <p:sldId id="335" r:id="rId30"/>
    <p:sldId id="336" r:id="rId31"/>
    <p:sldId id="337" r:id="rId32"/>
    <p:sldId id="338" r:id="rId33"/>
    <p:sldId id="339" r:id="rId34"/>
    <p:sldId id="340" r:id="rId35"/>
    <p:sldId id="341" r:id="rId36"/>
    <p:sldId id="342" r:id="rId37"/>
    <p:sldId id="343" r:id="rId38"/>
    <p:sldId id="344" r:id="rId39"/>
    <p:sldId id="345" r:id="rId40"/>
    <p:sldId id="346" r:id="rId41"/>
    <p:sldId id="260" r:id="rId42"/>
    <p:sldId id="261" r:id="rId43"/>
    <p:sldId id="262" r:id="rId44"/>
    <p:sldId id="263" r:id="rId45"/>
    <p:sldId id="264" r:id="rId46"/>
    <p:sldId id="265" r:id="rId47"/>
    <p:sldId id="266" r:id="rId48"/>
    <p:sldId id="267" r:id="rId49"/>
    <p:sldId id="268" r:id="rId50"/>
    <p:sldId id="269" r:id="rId51"/>
    <p:sldId id="270" r:id="rId52"/>
    <p:sldId id="271" r:id="rId53"/>
    <p:sldId id="272" r:id="rId54"/>
    <p:sldId id="273" r:id="rId55"/>
    <p:sldId id="274" r:id="rId56"/>
    <p:sldId id="275" r:id="rId57"/>
    <p:sldId id="276" r:id="rId58"/>
    <p:sldId id="277" r:id="rId59"/>
    <p:sldId id="278" r:id="rId60"/>
    <p:sldId id="279" r:id="rId61"/>
    <p:sldId id="280" r:id="rId62"/>
    <p:sldId id="281" r:id="rId63"/>
    <p:sldId id="282" r:id="rId64"/>
    <p:sldId id="283" r:id="rId65"/>
    <p:sldId id="284" r:id="rId66"/>
    <p:sldId id="285" r:id="rId67"/>
    <p:sldId id="286" r:id="rId68"/>
    <p:sldId id="287" r:id="rId69"/>
    <p:sldId id="288" r:id="rId70"/>
    <p:sldId id="289" r:id="rId71"/>
    <p:sldId id="290" r:id="rId72"/>
    <p:sldId id="291" r:id="rId73"/>
    <p:sldId id="292" r:id="rId74"/>
    <p:sldId id="293" r:id="rId75"/>
    <p:sldId id="294" r:id="rId76"/>
    <p:sldId id="295" r:id="rId77"/>
    <p:sldId id="296" r:id="rId78"/>
    <p:sldId id="297" r:id="rId79"/>
    <p:sldId id="298" r:id="rId80"/>
    <p:sldId id="299" r:id="rId81"/>
    <p:sldId id="300" r:id="rId82"/>
    <p:sldId id="301" r:id="rId83"/>
    <p:sldId id="302" r:id="rId84"/>
    <p:sldId id="303" r:id="rId85"/>
    <p:sldId id="304" r:id="rId86"/>
    <p:sldId id="375" r:id="rId87"/>
    <p:sldId id="305" r:id="rId88"/>
    <p:sldId id="306" r:id="rId89"/>
    <p:sldId id="307" r:id="rId90"/>
    <p:sldId id="308" r:id="rId91"/>
    <p:sldId id="316" r:id="rId92"/>
    <p:sldId id="317" r:id="rId93"/>
    <p:sldId id="318" r:id="rId94"/>
    <p:sldId id="319" r:id="rId95"/>
    <p:sldId id="320" r:id="rId96"/>
    <p:sldId id="321" r:id="rId97"/>
    <p:sldId id="322" r:id="rId98"/>
    <p:sldId id="323" r:id="rId99"/>
    <p:sldId id="324" r:id="rId100"/>
    <p:sldId id="325" r:id="rId101"/>
    <p:sldId id="326" r:id="rId102"/>
    <p:sldId id="327" r:id="rId103"/>
    <p:sldId id="328" r:id="rId104"/>
    <p:sldId id="329" r:id="rId105"/>
    <p:sldId id="334" r:id="rId106"/>
    <p:sldId id="331" r:id="rId107"/>
    <p:sldId id="332" r:id="rId108"/>
    <p:sldId id="333" r:id="rId109"/>
    <p:sldId id="309" r:id="rId110"/>
    <p:sldId id="310" r:id="rId111"/>
    <p:sldId id="311" r:id="rId112"/>
    <p:sldId id="312" r:id="rId113"/>
    <p:sldId id="313" r:id="rId114"/>
    <p:sldId id="314" r:id="rId115"/>
    <p:sldId id="374" r:id="rId116"/>
    <p:sldId id="315" r:id="rId117"/>
    <p:sldId id="376" r:id="rId118"/>
  </p:sldIdLst>
  <p:sldSz cx="9144000" cy="6858000" type="screen4x3"/>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380"/>
    <p:restoredTop sz="94660"/>
  </p:normalViewPr>
  <p:slideViewPr>
    <p:cSldViewPr>
      <p:cViewPr>
        <p:scale>
          <a:sx n="76" d="100"/>
          <a:sy n="76" d="100"/>
        </p:scale>
        <p:origin x="-336" y="20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2.xlsx"/><Relationship Id="rId1" Type="http://schemas.openxmlformats.org/officeDocument/2006/relationships/image" Target="../media/image69.jpeg"/></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openxmlformats.org/officeDocument/2006/relationships/image" Target="../media/image71.jpeg"/><Relationship Id="rId1" Type="http://schemas.openxmlformats.org/officeDocument/2006/relationships/image" Target="../media/image69.jpeg"/></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floor>
    <c:sideWall>
      <c:thickness val="0"/>
    </c:sideWall>
    <c:backWall>
      <c:thickness val="0"/>
    </c:backWall>
    <c:plotArea>
      <c:layout>
        <c:manualLayout>
          <c:layoutTarget val="inner"/>
          <c:xMode val="edge"/>
          <c:yMode val="edge"/>
          <c:x val="5.9361919434174966E-2"/>
          <c:y val="3.7195177652908452E-2"/>
          <c:w val="0.91938281486663376"/>
          <c:h val="0.73478210569851965"/>
        </c:manualLayout>
      </c:layout>
      <c:bar3DChart>
        <c:barDir val="col"/>
        <c:grouping val="clustered"/>
        <c:varyColors val="0"/>
        <c:ser>
          <c:idx val="0"/>
          <c:order val="0"/>
          <c:tx>
            <c:strRef>
              <c:f>Sheet1!$B$1</c:f>
              <c:strCache>
                <c:ptCount val="1"/>
                <c:pt idx="0">
                  <c:v>cases</c:v>
                </c:pt>
              </c:strCache>
            </c:strRef>
          </c:tx>
          <c:spPr>
            <a:solidFill>
              <a:schemeClr val="bg1">
                <a:lumMod val="20000"/>
                <a:lumOff val="80000"/>
              </a:schemeClr>
            </a:solidFill>
          </c:spPr>
          <c:invertIfNegative val="0"/>
          <c:dLbls>
            <c:dLbl>
              <c:idx val="1"/>
              <c:layout>
                <c:manualLayout>
                  <c:x val="9.2592592592595033E-3"/>
                  <c:y val="2.3391649144418199E-3"/>
                </c:manualLayout>
              </c:layout>
              <c:showLegendKey val="0"/>
              <c:showVal val="1"/>
              <c:showCatName val="0"/>
              <c:showSerName val="0"/>
              <c:showPercent val="0"/>
              <c:showBubbleSize val="0"/>
            </c:dLbl>
            <c:dLbl>
              <c:idx val="2"/>
              <c:layout>
                <c:manualLayout>
                  <c:x val="9.2592592592595242E-3"/>
                  <c:y val="-2.5730814058860196E-2"/>
                </c:manualLayout>
              </c:layout>
              <c:showLegendKey val="0"/>
              <c:showVal val="1"/>
              <c:showCatName val="0"/>
              <c:showSerName val="0"/>
              <c:showPercent val="0"/>
              <c:showBubbleSize val="0"/>
            </c:dLbl>
            <c:dLbl>
              <c:idx val="4"/>
              <c:layout>
                <c:manualLayout>
                  <c:x val="-1.5433313891319441E-3"/>
                  <c:y val="-9.3566596577676579E-3"/>
                </c:manualLayout>
              </c:layout>
              <c:showLegendKey val="0"/>
              <c:showVal val="1"/>
              <c:showCatName val="0"/>
              <c:showSerName val="0"/>
              <c:showPercent val="0"/>
              <c:showBubbleSize val="0"/>
            </c:dLbl>
            <c:dLbl>
              <c:idx val="8"/>
              <c:layout>
                <c:manualLayout>
                  <c:x val="-1.5432098765432345E-3"/>
                  <c:y val="-1.1695824572209105E-2"/>
                </c:manualLayout>
              </c:layout>
              <c:showLegendKey val="0"/>
              <c:showVal val="1"/>
              <c:showCatName val="0"/>
              <c:showSerName val="0"/>
              <c:showPercent val="0"/>
              <c:showBubbleSize val="0"/>
            </c:dLbl>
            <c:dLbl>
              <c:idx val="10"/>
              <c:layout>
                <c:manualLayout>
                  <c:x val="3.086419753086469E-3"/>
                  <c:y val="-7.0176789295392106E-3"/>
                </c:manualLayout>
              </c:layout>
              <c:showLegendKey val="0"/>
              <c:showVal val="1"/>
              <c:showCatName val="0"/>
              <c:showSerName val="0"/>
              <c:showPercent val="0"/>
              <c:showBubbleSize val="0"/>
            </c:dLbl>
            <c:dLbl>
              <c:idx val="12"/>
              <c:layout>
                <c:manualLayout>
                  <c:x val="-1.5432098765432334E-3"/>
                  <c:y val="-4.6785140150973764E-3"/>
                </c:manualLayout>
              </c:layout>
              <c:showLegendKey val="0"/>
              <c:showVal val="1"/>
              <c:showCatName val="0"/>
              <c:showSerName val="0"/>
              <c:showPercent val="0"/>
              <c:showBubbleSize val="0"/>
            </c:dLbl>
            <c:dLbl>
              <c:idx val="14"/>
              <c:layout>
                <c:manualLayout>
                  <c:x val="-1.2151258870419026E-7"/>
                  <c:y val="-7.0176789295392106E-3"/>
                </c:manualLayout>
              </c:layout>
              <c:showLegendKey val="0"/>
              <c:showVal val="1"/>
              <c:showCatName val="0"/>
              <c:showSerName val="0"/>
              <c:showPercent val="0"/>
              <c:showBubbleSize val="0"/>
            </c:dLbl>
            <c:dLbl>
              <c:idx val="16"/>
              <c:layout>
                <c:manualLayout>
                  <c:x val="1.5432098765432334E-3"/>
                  <c:y val="-7.0176789295392106E-3"/>
                </c:manualLayout>
              </c:layout>
              <c:showLegendKey val="0"/>
              <c:showVal val="1"/>
              <c:showCatName val="0"/>
              <c:showSerName val="0"/>
              <c:showPercent val="0"/>
              <c:showBubbleSize val="0"/>
            </c:dLbl>
            <c:txPr>
              <a:bodyPr/>
              <a:lstStyle/>
              <a:p>
                <a:pPr>
                  <a:defRPr lang="en-US" sz="1000" b="1"/>
                </a:pPr>
                <a:endParaRPr lang="en-US"/>
              </a:p>
            </c:txPr>
            <c:showLegendKey val="0"/>
            <c:showVal val="1"/>
            <c:showCatName val="0"/>
            <c:showSerName val="0"/>
            <c:showPercent val="0"/>
            <c:showBubbleSize val="0"/>
            <c:showLeaderLines val="0"/>
          </c:dLbls>
          <c:cat>
            <c:strRef>
              <c:f>Sheet1!$A$2:$A$32</c:f>
              <c:strCache>
                <c:ptCount val="31"/>
                <c:pt idx="0">
                  <c:v>خراسان رضوي</c:v>
                </c:pt>
                <c:pt idx="1">
                  <c:v>فارس</c:v>
                </c:pt>
                <c:pt idx="2">
                  <c:v>اصفهان</c:v>
                </c:pt>
                <c:pt idx="3">
                  <c:v>كرمان</c:v>
                </c:pt>
                <c:pt idx="4">
                  <c:v>خوزستان</c:v>
                </c:pt>
                <c:pt idx="5">
                  <c:v>گلستان</c:v>
                </c:pt>
                <c:pt idx="6">
                  <c:v>ايلام</c:v>
                </c:pt>
                <c:pt idx="7">
                  <c:v>تهران</c:v>
                </c:pt>
                <c:pt idx="8">
                  <c:v>قم</c:v>
                </c:pt>
                <c:pt idx="9">
                  <c:v>يزد</c:v>
                </c:pt>
                <c:pt idx="10">
                  <c:v>خراسان شمالي</c:v>
                </c:pt>
                <c:pt idx="11">
                  <c:v>سيستان و بلوچستان</c:v>
                </c:pt>
                <c:pt idx="12">
                  <c:v>سمنان</c:v>
                </c:pt>
                <c:pt idx="13">
                  <c:v>كرمانشاه</c:v>
                </c:pt>
                <c:pt idx="14">
                  <c:v>بوشهر</c:v>
                </c:pt>
                <c:pt idx="15">
                  <c:v>چهارمحال و بختياري</c:v>
                </c:pt>
                <c:pt idx="16">
                  <c:v>لرستان</c:v>
                </c:pt>
                <c:pt idx="17">
                  <c:v>همدان</c:v>
                </c:pt>
                <c:pt idx="18">
                  <c:v>هرمزگان</c:v>
                </c:pt>
                <c:pt idx="19">
                  <c:v>خراسان جنوبي</c:v>
                </c:pt>
                <c:pt idx="20">
                  <c:v>كهگيلوئيه و بوير احمد</c:v>
                </c:pt>
                <c:pt idx="21">
                  <c:v>البرز </c:v>
                </c:pt>
                <c:pt idx="22">
                  <c:v>مركزي</c:v>
                </c:pt>
                <c:pt idx="23">
                  <c:v>مازندران</c:v>
                </c:pt>
                <c:pt idx="24">
                  <c:v>آذربايجان غربي</c:v>
                </c:pt>
                <c:pt idx="25">
                  <c:v>آذربايجان شرقي</c:v>
                </c:pt>
                <c:pt idx="26">
                  <c:v>اردبيل</c:v>
                </c:pt>
                <c:pt idx="27">
                  <c:v>كردستان </c:v>
                </c:pt>
                <c:pt idx="28">
                  <c:v>گيلان</c:v>
                </c:pt>
                <c:pt idx="29">
                  <c:v>قزوين</c:v>
                </c:pt>
                <c:pt idx="30">
                  <c:v>زنجان</c:v>
                </c:pt>
              </c:strCache>
            </c:strRef>
          </c:cat>
          <c:val>
            <c:numRef>
              <c:f>Sheet1!$B$2:$B$32</c:f>
              <c:numCache>
                <c:formatCode>General</c:formatCode>
                <c:ptCount val="31"/>
                <c:pt idx="0">
                  <c:v>4984</c:v>
                </c:pt>
                <c:pt idx="1">
                  <c:v>4002</c:v>
                </c:pt>
                <c:pt idx="2">
                  <c:v>2961</c:v>
                </c:pt>
                <c:pt idx="3">
                  <c:v>1468</c:v>
                </c:pt>
                <c:pt idx="4">
                  <c:v>995</c:v>
                </c:pt>
                <c:pt idx="5">
                  <c:v>673</c:v>
                </c:pt>
                <c:pt idx="6">
                  <c:v>553</c:v>
                </c:pt>
                <c:pt idx="7">
                  <c:v>477</c:v>
                </c:pt>
                <c:pt idx="8">
                  <c:v>406</c:v>
                </c:pt>
                <c:pt idx="9">
                  <c:v>387</c:v>
                </c:pt>
                <c:pt idx="10">
                  <c:v>383</c:v>
                </c:pt>
                <c:pt idx="11">
                  <c:v>325</c:v>
                </c:pt>
                <c:pt idx="12">
                  <c:v>184</c:v>
                </c:pt>
                <c:pt idx="13">
                  <c:v>161</c:v>
                </c:pt>
                <c:pt idx="14">
                  <c:v>116</c:v>
                </c:pt>
                <c:pt idx="15">
                  <c:v>107</c:v>
                </c:pt>
                <c:pt idx="16">
                  <c:v>91</c:v>
                </c:pt>
                <c:pt idx="17">
                  <c:v>90</c:v>
                </c:pt>
                <c:pt idx="18">
                  <c:v>85</c:v>
                </c:pt>
                <c:pt idx="19">
                  <c:v>84</c:v>
                </c:pt>
                <c:pt idx="20">
                  <c:v>63</c:v>
                </c:pt>
                <c:pt idx="21">
                  <c:v>61</c:v>
                </c:pt>
                <c:pt idx="22">
                  <c:v>57</c:v>
                </c:pt>
                <c:pt idx="23">
                  <c:v>56</c:v>
                </c:pt>
                <c:pt idx="24">
                  <c:v>46</c:v>
                </c:pt>
                <c:pt idx="25">
                  <c:v>23</c:v>
                </c:pt>
                <c:pt idx="26">
                  <c:v>17</c:v>
                </c:pt>
                <c:pt idx="27">
                  <c:v>7</c:v>
                </c:pt>
                <c:pt idx="28">
                  <c:v>7</c:v>
                </c:pt>
                <c:pt idx="29">
                  <c:v>6</c:v>
                </c:pt>
                <c:pt idx="30">
                  <c:v>5</c:v>
                </c:pt>
              </c:numCache>
            </c:numRef>
          </c:val>
        </c:ser>
        <c:dLbls>
          <c:showLegendKey val="0"/>
          <c:showVal val="0"/>
          <c:showCatName val="0"/>
          <c:showSerName val="0"/>
          <c:showPercent val="0"/>
          <c:showBubbleSize val="0"/>
        </c:dLbls>
        <c:gapWidth val="57"/>
        <c:gapDepth val="272"/>
        <c:shape val="box"/>
        <c:axId val="115309952"/>
        <c:axId val="115315840"/>
        <c:axId val="0"/>
      </c:bar3DChart>
      <c:catAx>
        <c:axId val="115309952"/>
        <c:scaling>
          <c:orientation val="minMax"/>
        </c:scaling>
        <c:delete val="0"/>
        <c:axPos val="b"/>
        <c:numFmt formatCode="General" sourceLinked="1"/>
        <c:majorTickMark val="out"/>
        <c:minorTickMark val="none"/>
        <c:tickLblPos val="nextTo"/>
        <c:txPr>
          <a:bodyPr/>
          <a:lstStyle/>
          <a:p>
            <a:pPr>
              <a:defRPr lang="en-US" sz="1400"/>
            </a:pPr>
            <a:endParaRPr lang="en-US"/>
          </a:p>
        </c:txPr>
        <c:crossAx val="115315840"/>
        <c:crosses val="autoZero"/>
        <c:auto val="1"/>
        <c:lblAlgn val="ctr"/>
        <c:lblOffset val="100"/>
        <c:tickLblSkip val="1"/>
        <c:noMultiLvlLbl val="0"/>
      </c:catAx>
      <c:valAx>
        <c:axId val="115315840"/>
        <c:scaling>
          <c:orientation val="minMax"/>
        </c:scaling>
        <c:delete val="0"/>
        <c:axPos val="l"/>
        <c:majorGridlines>
          <c:spPr>
            <a:ln>
              <a:solidFill>
                <a:schemeClr val="bg1"/>
              </a:solidFill>
            </a:ln>
          </c:spPr>
        </c:majorGridlines>
        <c:numFmt formatCode="General" sourceLinked="1"/>
        <c:majorTickMark val="out"/>
        <c:minorTickMark val="none"/>
        <c:tickLblPos val="nextTo"/>
        <c:txPr>
          <a:bodyPr/>
          <a:lstStyle/>
          <a:p>
            <a:pPr>
              <a:defRPr lang="en-US" sz="1400">
                <a:cs typeface="B Titr" pitchFamily="2" charset="-78"/>
              </a:defRPr>
            </a:pPr>
            <a:endParaRPr lang="en-US"/>
          </a:p>
        </c:txPr>
        <c:crossAx val="115309952"/>
        <c:crosses val="autoZero"/>
        <c:crossBetween val="between"/>
      </c:valAx>
      <c:spPr>
        <a:noFill/>
        <a:ln w="25398">
          <a:noFill/>
        </a:ln>
      </c:spPr>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126050420168066"/>
          <c:y val="5.2631578947368432E-2"/>
          <c:w val="0.8679471788715486"/>
          <c:h val="0.72267206477732759"/>
        </c:manualLayout>
      </c:layout>
      <c:lineChart>
        <c:grouping val="standard"/>
        <c:varyColors val="0"/>
        <c:ser>
          <c:idx val="0"/>
          <c:order val="0"/>
          <c:tx>
            <c:strRef>
              <c:f>Sheet1!$A$2</c:f>
              <c:strCache>
                <c:ptCount val="1"/>
                <c:pt idx="0">
                  <c:v>INC.</c:v>
                </c:pt>
              </c:strCache>
            </c:strRef>
          </c:tx>
          <c:spPr>
            <a:ln w="63288">
              <a:solidFill>
                <a:srgbClr val="800080"/>
              </a:solidFill>
              <a:prstDash val="solid"/>
            </a:ln>
          </c:spPr>
          <c:marker>
            <c:symbol val="diamond"/>
            <c:size val="16"/>
            <c:spPr>
              <a:solidFill>
                <a:srgbClr val="800080"/>
              </a:solidFill>
              <a:ln>
                <a:solidFill>
                  <a:srgbClr val="FFFF00"/>
                </a:solidFill>
                <a:prstDash val="solid"/>
              </a:ln>
            </c:spPr>
          </c:marker>
          <c:cat>
            <c:numRef>
              <c:f>Sheet1!$B$1:$AK$1</c:f>
              <c:numCache>
                <c:formatCode>General</c:formatCode>
                <c:ptCount val="36"/>
                <c:pt idx="0">
                  <c:v>1356</c:v>
                </c:pt>
                <c:pt idx="1">
                  <c:v>1357</c:v>
                </c:pt>
                <c:pt idx="2">
                  <c:v>1358</c:v>
                </c:pt>
                <c:pt idx="3">
                  <c:v>1359</c:v>
                </c:pt>
                <c:pt idx="4">
                  <c:v>1360</c:v>
                </c:pt>
                <c:pt idx="5">
                  <c:v>1361</c:v>
                </c:pt>
                <c:pt idx="6">
                  <c:v>1362</c:v>
                </c:pt>
                <c:pt idx="7">
                  <c:v>1363</c:v>
                </c:pt>
                <c:pt idx="8">
                  <c:v>1364</c:v>
                </c:pt>
                <c:pt idx="9">
                  <c:v>1365</c:v>
                </c:pt>
                <c:pt idx="10">
                  <c:v>1366</c:v>
                </c:pt>
                <c:pt idx="11">
                  <c:v>1367</c:v>
                </c:pt>
                <c:pt idx="12">
                  <c:v>1368</c:v>
                </c:pt>
                <c:pt idx="13">
                  <c:v>1369</c:v>
                </c:pt>
                <c:pt idx="14">
                  <c:v>1370</c:v>
                </c:pt>
                <c:pt idx="15">
                  <c:v>1371</c:v>
                </c:pt>
                <c:pt idx="16">
                  <c:v>1372</c:v>
                </c:pt>
                <c:pt idx="17">
                  <c:v>1373</c:v>
                </c:pt>
                <c:pt idx="18">
                  <c:v>1374</c:v>
                </c:pt>
                <c:pt idx="19">
                  <c:v>1375</c:v>
                </c:pt>
                <c:pt idx="20">
                  <c:v>1376</c:v>
                </c:pt>
                <c:pt idx="21">
                  <c:v>1377</c:v>
                </c:pt>
                <c:pt idx="22">
                  <c:v>1378</c:v>
                </c:pt>
                <c:pt idx="23">
                  <c:v>1379</c:v>
                </c:pt>
                <c:pt idx="24">
                  <c:v>1380</c:v>
                </c:pt>
                <c:pt idx="25">
                  <c:v>1381</c:v>
                </c:pt>
                <c:pt idx="26">
                  <c:v>1382</c:v>
                </c:pt>
                <c:pt idx="27">
                  <c:v>1383</c:v>
                </c:pt>
                <c:pt idx="28">
                  <c:v>1384</c:v>
                </c:pt>
                <c:pt idx="29">
                  <c:v>1385</c:v>
                </c:pt>
                <c:pt idx="30">
                  <c:v>1386</c:v>
                </c:pt>
                <c:pt idx="31">
                  <c:v>1387</c:v>
                </c:pt>
                <c:pt idx="32">
                  <c:v>1388</c:v>
                </c:pt>
                <c:pt idx="33">
                  <c:v>1389</c:v>
                </c:pt>
                <c:pt idx="34">
                  <c:v>1390</c:v>
                </c:pt>
                <c:pt idx="35">
                  <c:v>1391</c:v>
                </c:pt>
              </c:numCache>
            </c:numRef>
          </c:cat>
          <c:val>
            <c:numRef>
              <c:f>Sheet1!$B$2:$AK$2</c:f>
              <c:numCache>
                <c:formatCode>General</c:formatCode>
                <c:ptCount val="36"/>
                <c:pt idx="0">
                  <c:v>29</c:v>
                </c:pt>
                <c:pt idx="1">
                  <c:v>15</c:v>
                </c:pt>
                <c:pt idx="2">
                  <c:v>9</c:v>
                </c:pt>
                <c:pt idx="3">
                  <c:v>11</c:v>
                </c:pt>
                <c:pt idx="4">
                  <c:v>23</c:v>
                </c:pt>
                <c:pt idx="5">
                  <c:v>36</c:v>
                </c:pt>
                <c:pt idx="6">
                  <c:v>36</c:v>
                </c:pt>
                <c:pt idx="7">
                  <c:v>48</c:v>
                </c:pt>
                <c:pt idx="8">
                  <c:v>32</c:v>
                </c:pt>
                <c:pt idx="9">
                  <c:v>26</c:v>
                </c:pt>
                <c:pt idx="10">
                  <c:v>42</c:v>
                </c:pt>
                <c:pt idx="11">
                  <c:v>35</c:v>
                </c:pt>
                <c:pt idx="12">
                  <c:v>28</c:v>
                </c:pt>
                <c:pt idx="13">
                  <c:v>33</c:v>
                </c:pt>
                <c:pt idx="14">
                  <c:v>25.3</c:v>
                </c:pt>
                <c:pt idx="15">
                  <c:v>20.6</c:v>
                </c:pt>
                <c:pt idx="16">
                  <c:v>23.25</c:v>
                </c:pt>
                <c:pt idx="17">
                  <c:v>34.5</c:v>
                </c:pt>
                <c:pt idx="18">
                  <c:v>27.419999999999987</c:v>
                </c:pt>
                <c:pt idx="19">
                  <c:v>35.74</c:v>
                </c:pt>
                <c:pt idx="20">
                  <c:v>39.230000000000011</c:v>
                </c:pt>
                <c:pt idx="21">
                  <c:v>30.18</c:v>
                </c:pt>
                <c:pt idx="22">
                  <c:v>30.310000000000031</c:v>
                </c:pt>
                <c:pt idx="23">
                  <c:v>20.2</c:v>
                </c:pt>
                <c:pt idx="24">
                  <c:v>22.29</c:v>
                </c:pt>
                <c:pt idx="25">
                  <c:v>20.8</c:v>
                </c:pt>
                <c:pt idx="26">
                  <c:v>31.99</c:v>
                </c:pt>
                <c:pt idx="27">
                  <c:v>40.21</c:v>
                </c:pt>
                <c:pt idx="28">
                  <c:v>31.57</c:v>
                </c:pt>
                <c:pt idx="29">
                  <c:v>35</c:v>
                </c:pt>
                <c:pt idx="30">
                  <c:v>37</c:v>
                </c:pt>
                <c:pt idx="31">
                  <c:v>37</c:v>
                </c:pt>
                <c:pt idx="32">
                  <c:v>32.1</c:v>
                </c:pt>
                <c:pt idx="33">
                  <c:v>28</c:v>
                </c:pt>
                <c:pt idx="34">
                  <c:v>26.8</c:v>
                </c:pt>
                <c:pt idx="35">
                  <c:v>25</c:v>
                </c:pt>
              </c:numCache>
            </c:numRef>
          </c:val>
          <c:smooth val="0"/>
        </c:ser>
        <c:dLbls>
          <c:showLegendKey val="0"/>
          <c:showVal val="0"/>
          <c:showCatName val="0"/>
          <c:showSerName val="0"/>
          <c:showPercent val="0"/>
          <c:showBubbleSize val="0"/>
        </c:dLbls>
        <c:marker val="1"/>
        <c:smooth val="0"/>
        <c:axId val="133938176"/>
        <c:axId val="133940736"/>
      </c:lineChart>
      <c:lineChart>
        <c:grouping val="standard"/>
        <c:varyColors val="0"/>
        <c:ser>
          <c:idx val="1"/>
          <c:order val="1"/>
          <c:tx>
            <c:strRef>
              <c:f>Sheet1!$A$3</c:f>
              <c:strCache>
                <c:ptCount val="1"/>
                <c:pt idx="0">
                  <c:v>CASE</c:v>
                </c:pt>
              </c:strCache>
            </c:strRef>
          </c:tx>
          <c:spPr>
            <a:ln w="42193">
              <a:solidFill>
                <a:schemeClr val="accent1">
                  <a:lumMod val="75000"/>
                </a:schemeClr>
              </a:solidFill>
              <a:prstDash val="solid"/>
            </a:ln>
          </c:spPr>
          <c:marker>
            <c:symbol val="square"/>
            <c:size val="8"/>
            <c:spPr>
              <a:solidFill>
                <a:srgbClr val="FFFF00"/>
              </a:solidFill>
              <a:ln>
                <a:solidFill>
                  <a:srgbClr val="333333"/>
                </a:solidFill>
                <a:prstDash val="solid"/>
              </a:ln>
            </c:spPr>
          </c:marker>
          <c:cat>
            <c:numRef>
              <c:f>Sheet1!$B$1:$AK$1</c:f>
              <c:numCache>
                <c:formatCode>General</c:formatCode>
                <c:ptCount val="36"/>
                <c:pt idx="0">
                  <c:v>1356</c:v>
                </c:pt>
                <c:pt idx="1">
                  <c:v>1357</c:v>
                </c:pt>
                <c:pt idx="2">
                  <c:v>1358</c:v>
                </c:pt>
                <c:pt idx="3">
                  <c:v>1359</c:v>
                </c:pt>
                <c:pt idx="4">
                  <c:v>1360</c:v>
                </c:pt>
                <c:pt idx="5">
                  <c:v>1361</c:v>
                </c:pt>
                <c:pt idx="6">
                  <c:v>1362</c:v>
                </c:pt>
                <c:pt idx="7">
                  <c:v>1363</c:v>
                </c:pt>
                <c:pt idx="8">
                  <c:v>1364</c:v>
                </c:pt>
                <c:pt idx="9">
                  <c:v>1365</c:v>
                </c:pt>
                <c:pt idx="10">
                  <c:v>1366</c:v>
                </c:pt>
                <c:pt idx="11">
                  <c:v>1367</c:v>
                </c:pt>
                <c:pt idx="12">
                  <c:v>1368</c:v>
                </c:pt>
                <c:pt idx="13">
                  <c:v>1369</c:v>
                </c:pt>
                <c:pt idx="14">
                  <c:v>1370</c:v>
                </c:pt>
                <c:pt idx="15">
                  <c:v>1371</c:v>
                </c:pt>
                <c:pt idx="16">
                  <c:v>1372</c:v>
                </c:pt>
                <c:pt idx="17">
                  <c:v>1373</c:v>
                </c:pt>
                <c:pt idx="18">
                  <c:v>1374</c:v>
                </c:pt>
                <c:pt idx="19">
                  <c:v>1375</c:v>
                </c:pt>
                <c:pt idx="20">
                  <c:v>1376</c:v>
                </c:pt>
                <c:pt idx="21">
                  <c:v>1377</c:v>
                </c:pt>
                <c:pt idx="22">
                  <c:v>1378</c:v>
                </c:pt>
                <c:pt idx="23">
                  <c:v>1379</c:v>
                </c:pt>
                <c:pt idx="24">
                  <c:v>1380</c:v>
                </c:pt>
                <c:pt idx="25">
                  <c:v>1381</c:v>
                </c:pt>
                <c:pt idx="26">
                  <c:v>1382</c:v>
                </c:pt>
                <c:pt idx="27">
                  <c:v>1383</c:v>
                </c:pt>
                <c:pt idx="28">
                  <c:v>1384</c:v>
                </c:pt>
                <c:pt idx="29">
                  <c:v>1385</c:v>
                </c:pt>
                <c:pt idx="30">
                  <c:v>1386</c:v>
                </c:pt>
                <c:pt idx="31">
                  <c:v>1387</c:v>
                </c:pt>
                <c:pt idx="32">
                  <c:v>1388</c:v>
                </c:pt>
                <c:pt idx="33">
                  <c:v>1389</c:v>
                </c:pt>
                <c:pt idx="34">
                  <c:v>1390</c:v>
                </c:pt>
                <c:pt idx="35">
                  <c:v>1391</c:v>
                </c:pt>
              </c:numCache>
            </c:numRef>
          </c:cat>
          <c:val>
            <c:numRef>
              <c:f>Sheet1!$B$3:$AK$3</c:f>
              <c:numCache>
                <c:formatCode>General</c:formatCode>
                <c:ptCount val="36"/>
                <c:pt idx="0">
                  <c:v>12090</c:v>
                </c:pt>
                <c:pt idx="1">
                  <c:v>6199</c:v>
                </c:pt>
                <c:pt idx="2">
                  <c:v>3819</c:v>
                </c:pt>
                <c:pt idx="3">
                  <c:v>4827</c:v>
                </c:pt>
                <c:pt idx="4">
                  <c:v>10217</c:v>
                </c:pt>
                <c:pt idx="5">
                  <c:v>16123</c:v>
                </c:pt>
                <c:pt idx="6">
                  <c:v>15635</c:v>
                </c:pt>
                <c:pt idx="7">
                  <c:v>21863</c:v>
                </c:pt>
                <c:pt idx="8">
                  <c:v>15235</c:v>
                </c:pt>
                <c:pt idx="9">
                  <c:v>12578</c:v>
                </c:pt>
                <c:pt idx="10">
                  <c:v>21224</c:v>
                </c:pt>
                <c:pt idx="11">
                  <c:v>18954</c:v>
                </c:pt>
                <c:pt idx="12">
                  <c:v>15757</c:v>
                </c:pt>
                <c:pt idx="13">
                  <c:v>19198</c:v>
                </c:pt>
                <c:pt idx="14">
                  <c:v>14698</c:v>
                </c:pt>
                <c:pt idx="15">
                  <c:v>11145</c:v>
                </c:pt>
                <c:pt idx="16">
                  <c:v>13873</c:v>
                </c:pt>
                <c:pt idx="17">
                  <c:v>20718</c:v>
                </c:pt>
                <c:pt idx="18">
                  <c:v>16821</c:v>
                </c:pt>
                <c:pt idx="19">
                  <c:v>22030</c:v>
                </c:pt>
                <c:pt idx="20">
                  <c:v>23842</c:v>
                </c:pt>
                <c:pt idx="21">
                  <c:v>18560</c:v>
                </c:pt>
                <c:pt idx="22">
                  <c:v>18863</c:v>
                </c:pt>
                <c:pt idx="23">
                  <c:v>12727</c:v>
                </c:pt>
                <c:pt idx="24">
                  <c:v>14505</c:v>
                </c:pt>
                <c:pt idx="25">
                  <c:v>13729</c:v>
                </c:pt>
                <c:pt idx="26">
                  <c:v>21522</c:v>
                </c:pt>
                <c:pt idx="27">
                  <c:v>27517</c:v>
                </c:pt>
                <c:pt idx="28">
                  <c:v>21419</c:v>
                </c:pt>
                <c:pt idx="29">
                  <c:v>24517</c:v>
                </c:pt>
                <c:pt idx="30">
                  <c:v>26493</c:v>
                </c:pt>
                <c:pt idx="31">
                  <c:v>26824</c:v>
                </c:pt>
                <c:pt idx="32">
                  <c:v>23626</c:v>
                </c:pt>
                <c:pt idx="33">
                  <c:v>20593</c:v>
                </c:pt>
                <c:pt idx="34">
                  <c:v>20329</c:v>
                </c:pt>
                <c:pt idx="35">
                  <c:v>18880</c:v>
                </c:pt>
              </c:numCache>
            </c:numRef>
          </c:val>
          <c:smooth val="0"/>
        </c:ser>
        <c:dLbls>
          <c:showLegendKey val="0"/>
          <c:showVal val="0"/>
          <c:showCatName val="0"/>
          <c:showSerName val="0"/>
          <c:showPercent val="0"/>
          <c:showBubbleSize val="0"/>
        </c:dLbls>
        <c:marker val="1"/>
        <c:smooth val="0"/>
        <c:axId val="133942272"/>
        <c:axId val="133948160"/>
      </c:lineChart>
      <c:catAx>
        <c:axId val="133938176"/>
        <c:scaling>
          <c:orientation val="minMax"/>
        </c:scaling>
        <c:delete val="0"/>
        <c:axPos val="b"/>
        <c:title>
          <c:tx>
            <c:rich>
              <a:bodyPr/>
              <a:lstStyle/>
              <a:p>
                <a:pPr>
                  <a:defRPr sz="1988" b="1" i="0" u="none" strike="noStrike" baseline="0">
                    <a:solidFill>
                      <a:srgbClr val="000000"/>
                    </a:solidFill>
                    <a:latin typeface="Arial"/>
                    <a:ea typeface="Arial"/>
                    <a:cs typeface="Arial"/>
                  </a:defRPr>
                </a:pPr>
                <a:r>
                  <a:rPr lang="en-GB"/>
                  <a:t>I</a:t>
                </a:r>
              </a:p>
            </c:rich>
          </c:tx>
          <c:layout>
            <c:manualLayout>
              <c:xMode val="edge"/>
              <c:yMode val="edge"/>
              <c:x val="0.15136478270626391"/>
              <c:y val="0"/>
            </c:manualLayout>
          </c:layout>
          <c:overlay val="0"/>
          <c:spPr>
            <a:gradFill rotWithShape="0">
              <a:gsLst>
                <a:gs pos="0">
                  <a:srgbClr val="800080"/>
                </a:gs>
                <a:gs pos="50000">
                  <a:srgbClr val="FFFF99"/>
                </a:gs>
                <a:gs pos="100000">
                  <a:srgbClr val="800080"/>
                </a:gs>
              </a:gsLst>
              <a:lin ang="5400000" scaled="1"/>
            </a:gradFill>
            <a:ln w="42193">
              <a:noFill/>
            </a:ln>
          </c:spPr>
        </c:title>
        <c:numFmt formatCode="General" sourceLinked="1"/>
        <c:majorTickMark val="out"/>
        <c:minorTickMark val="none"/>
        <c:tickLblPos val="nextTo"/>
        <c:spPr>
          <a:ln w="5272">
            <a:solidFill>
              <a:schemeClr val="tx1"/>
            </a:solidFill>
            <a:prstDash val="solid"/>
          </a:ln>
        </c:spPr>
        <c:txPr>
          <a:bodyPr rot="-2700000" vert="horz"/>
          <a:lstStyle/>
          <a:p>
            <a:pPr>
              <a:defRPr sz="2992" b="1" i="0" u="none" strike="noStrike" baseline="0">
                <a:solidFill>
                  <a:srgbClr val="000000"/>
                </a:solidFill>
                <a:latin typeface="Arial"/>
                <a:ea typeface="Arial"/>
                <a:cs typeface="Arial"/>
              </a:defRPr>
            </a:pPr>
            <a:endParaRPr lang="en-US"/>
          </a:p>
        </c:txPr>
        <c:crossAx val="133940736"/>
        <c:crosses val="autoZero"/>
        <c:auto val="1"/>
        <c:lblAlgn val="ctr"/>
        <c:lblOffset val="100"/>
        <c:tickMarkSkip val="1"/>
        <c:noMultiLvlLbl val="0"/>
      </c:catAx>
      <c:valAx>
        <c:axId val="133940736"/>
        <c:scaling>
          <c:orientation val="minMax"/>
        </c:scaling>
        <c:delete val="0"/>
        <c:axPos val="l"/>
        <c:majorGridlines>
          <c:spPr>
            <a:ln w="21096">
              <a:solidFill>
                <a:schemeClr val="tx1"/>
              </a:solidFill>
              <a:prstDash val="solid"/>
            </a:ln>
          </c:spPr>
        </c:majorGridlines>
        <c:numFmt formatCode="General" sourceLinked="1"/>
        <c:majorTickMark val="out"/>
        <c:minorTickMark val="none"/>
        <c:tickLblPos val="nextTo"/>
        <c:spPr>
          <a:ln w="5272">
            <a:solidFill>
              <a:schemeClr val="tx1"/>
            </a:solidFill>
            <a:prstDash val="solid"/>
          </a:ln>
        </c:spPr>
        <c:txPr>
          <a:bodyPr rot="0" vert="horz"/>
          <a:lstStyle/>
          <a:p>
            <a:pPr>
              <a:defRPr sz="1698" b="1" i="0" u="none" strike="noStrike" baseline="0">
                <a:solidFill>
                  <a:srgbClr val="000000"/>
                </a:solidFill>
                <a:latin typeface="Arial"/>
                <a:ea typeface="Arial"/>
                <a:cs typeface="Arial"/>
              </a:defRPr>
            </a:pPr>
            <a:endParaRPr lang="en-US"/>
          </a:p>
        </c:txPr>
        <c:crossAx val="133938176"/>
        <c:crosses val="autoZero"/>
        <c:crossBetween val="between"/>
      </c:valAx>
      <c:catAx>
        <c:axId val="133942272"/>
        <c:scaling>
          <c:orientation val="minMax"/>
        </c:scaling>
        <c:delete val="1"/>
        <c:axPos val="b"/>
        <c:numFmt formatCode="General" sourceLinked="1"/>
        <c:majorTickMark val="out"/>
        <c:minorTickMark val="none"/>
        <c:tickLblPos val="none"/>
        <c:crossAx val="133948160"/>
        <c:crosses val="autoZero"/>
        <c:auto val="1"/>
        <c:lblAlgn val="ctr"/>
        <c:lblOffset val="100"/>
        <c:noMultiLvlLbl val="0"/>
      </c:catAx>
      <c:valAx>
        <c:axId val="133948160"/>
        <c:scaling>
          <c:orientation val="minMax"/>
        </c:scaling>
        <c:delete val="0"/>
        <c:axPos val="r"/>
        <c:numFmt formatCode="General" sourceLinked="1"/>
        <c:majorTickMark val="cross"/>
        <c:minorTickMark val="none"/>
        <c:tickLblPos val="nextTo"/>
        <c:spPr>
          <a:ln w="5272">
            <a:solidFill>
              <a:schemeClr val="tx1"/>
            </a:solidFill>
            <a:prstDash val="solid"/>
          </a:ln>
        </c:spPr>
        <c:txPr>
          <a:bodyPr rot="0" vert="horz"/>
          <a:lstStyle/>
          <a:p>
            <a:pPr>
              <a:defRPr sz="1698" b="1" i="0" u="none" strike="noStrike" baseline="0">
                <a:solidFill>
                  <a:srgbClr val="000000"/>
                </a:solidFill>
                <a:latin typeface="Arial"/>
                <a:ea typeface="Arial"/>
                <a:cs typeface="Arial"/>
              </a:defRPr>
            </a:pPr>
            <a:endParaRPr lang="en-US"/>
          </a:p>
        </c:txPr>
        <c:crossAx val="133942272"/>
        <c:crosses val="max"/>
        <c:crossBetween val="between"/>
      </c:valAx>
      <c:dTable>
        <c:showHorzBorder val="1"/>
        <c:showVertBorder val="1"/>
        <c:showOutline val="1"/>
        <c:showKeys val="1"/>
        <c:spPr>
          <a:ln w="42193">
            <a:solidFill>
              <a:srgbClr val="FFCC99"/>
            </a:solidFill>
            <a:prstDash val="solid"/>
          </a:ln>
        </c:spPr>
        <c:txPr>
          <a:bodyPr/>
          <a:lstStyle/>
          <a:p>
            <a:pPr rtl="0">
              <a:defRPr sz="600" b="0" i="0" u="none" strike="noStrike" baseline="0">
                <a:solidFill>
                  <a:srgbClr val="000000"/>
                </a:solidFill>
                <a:latin typeface="Arial"/>
                <a:ea typeface="Arial"/>
                <a:cs typeface="Arial"/>
              </a:defRPr>
            </a:pPr>
            <a:endParaRPr lang="en-US"/>
          </a:p>
        </c:txPr>
      </c:dTable>
      <c:spPr>
        <a:blipFill dpi="0" rotWithShape="0">
          <a:blip xmlns:r="http://schemas.openxmlformats.org/officeDocument/2006/relationships" r:embed="rId1"/>
          <a:srcRect/>
          <a:tile tx="0" ty="0" sx="100000" sy="100000" flip="none" algn="tl"/>
        </a:blipFill>
        <a:ln w="21096">
          <a:solidFill>
            <a:srgbClr val="FF00FF"/>
          </a:solidFill>
          <a:prstDash val="solid"/>
        </a:ln>
      </c:spPr>
    </c:plotArea>
    <c:plotVisOnly val="1"/>
    <c:dispBlanksAs val="gap"/>
    <c:showDLblsOverMax val="0"/>
  </c:chart>
  <c:spPr>
    <a:noFill/>
    <a:ln>
      <a:noFill/>
    </a:ln>
  </c:spPr>
  <c:txPr>
    <a:bodyPr/>
    <a:lstStyle/>
    <a:p>
      <a:pPr>
        <a:defRPr sz="2992" b="1" i="0" u="none" strike="noStrike" baseline="0">
          <a:solidFill>
            <a:srgbClr val="000000"/>
          </a:solidFill>
          <a:latin typeface="Arial"/>
          <a:ea typeface="Arial"/>
          <a:cs typeface="Arial"/>
        </a:defRPr>
      </a:pPr>
      <a:endParaRPr lang="en-US"/>
    </a:p>
  </c:txPr>
  <c:externalData r:id="rId2">
    <c:autoUpdate val="0"/>
  </c:externalData>
  <c:userShapes r:id="rId3"/>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hPercent val="48"/>
      <c:rotY val="20"/>
      <c:depthPercent val="100"/>
      <c:rAngAx val="1"/>
    </c:view3D>
    <c:floor>
      <c:thickness val="0"/>
      <c:spPr>
        <a:blipFill dpi="0" rotWithShape="0">
          <a:blip xmlns:r="http://schemas.openxmlformats.org/officeDocument/2006/relationships" r:embed="rId1"/>
          <a:srcRect/>
          <a:tile tx="0" ty="0" sx="100000" sy="100000" flip="none" algn="tl"/>
        </a:blipFill>
        <a:ln w="3175">
          <a:solidFill>
            <a:schemeClr val="tx1"/>
          </a:solidFill>
          <a:prstDash val="solid"/>
        </a:ln>
      </c:spPr>
    </c:floor>
    <c:sideWall>
      <c:thickness val="0"/>
      <c:spPr>
        <a:blipFill dpi="0" rotWithShape="0">
          <a:blip xmlns:r="http://schemas.openxmlformats.org/officeDocument/2006/relationships" r:embed="rId2"/>
          <a:srcRect/>
          <a:tile tx="0" ty="0" sx="100000" sy="100000" flip="none" algn="tl"/>
        </a:blipFill>
        <a:ln w="12700">
          <a:solidFill>
            <a:srgbClr val="800000"/>
          </a:solidFill>
          <a:prstDash val="solid"/>
        </a:ln>
      </c:spPr>
    </c:sideWall>
    <c:backWall>
      <c:thickness val="0"/>
      <c:spPr>
        <a:blipFill dpi="0" rotWithShape="0">
          <a:blip xmlns:r="http://schemas.openxmlformats.org/officeDocument/2006/relationships" r:embed="rId2"/>
          <a:srcRect/>
          <a:tile tx="0" ty="0" sx="100000" sy="100000" flip="none" algn="tl"/>
        </a:blipFill>
        <a:ln w="12700">
          <a:solidFill>
            <a:srgbClr val="800000"/>
          </a:solidFill>
          <a:prstDash val="solid"/>
        </a:ln>
      </c:spPr>
    </c:backWall>
    <c:plotArea>
      <c:layout>
        <c:manualLayout>
          <c:layoutTarget val="inner"/>
          <c:xMode val="edge"/>
          <c:yMode val="edge"/>
          <c:x val="7.2052401746724934E-2"/>
          <c:y val="6.0538116591928294E-2"/>
          <c:w val="0.9192139737991265"/>
          <c:h val="0.83632286995515659"/>
        </c:manualLayout>
      </c:layout>
      <c:bar3DChart>
        <c:barDir val="col"/>
        <c:grouping val="clustered"/>
        <c:varyColors val="0"/>
        <c:ser>
          <c:idx val="0"/>
          <c:order val="0"/>
          <c:tx>
            <c:strRef>
              <c:f>Sheet1!$A$2</c:f>
              <c:strCache>
                <c:ptCount val="1"/>
                <c:pt idx="0">
                  <c:v>per</c:v>
                </c:pt>
              </c:strCache>
            </c:strRef>
          </c:tx>
          <c:spPr>
            <a:pattFill prst="horzBrick">
              <a:fgClr>
                <a:srgbClr val="993366"/>
              </a:fgClr>
              <a:bgClr>
                <a:srgbClr val="800000"/>
              </a:bgClr>
            </a:pattFill>
            <a:ln w="13188">
              <a:solidFill>
                <a:srgbClr val="FFCC99"/>
              </a:solidFill>
              <a:prstDash val="solid"/>
            </a:ln>
          </c:spPr>
          <c:invertIfNegative val="0"/>
          <c:dLbls>
            <c:dLbl>
              <c:idx val="0"/>
              <c:layout>
                <c:manualLayout>
                  <c:x val="3.1277908944315376E-2"/>
                  <c:y val="-2.7304510656154232E-2"/>
                </c:manualLayout>
              </c:layout>
              <c:showLegendKey val="0"/>
              <c:showVal val="1"/>
              <c:showCatName val="0"/>
              <c:showSerName val="0"/>
              <c:showPercent val="0"/>
              <c:showBubbleSize val="0"/>
            </c:dLbl>
            <c:dLbl>
              <c:idx val="1"/>
              <c:layout>
                <c:manualLayout>
                  <c:x val="2.6450812169161564E-2"/>
                  <c:y val="-2.3142099775341547E-2"/>
                </c:manualLayout>
              </c:layout>
              <c:showLegendKey val="0"/>
              <c:showVal val="1"/>
              <c:showCatName val="0"/>
              <c:showSerName val="0"/>
              <c:showPercent val="0"/>
              <c:showBubbleSize val="0"/>
            </c:dLbl>
            <c:dLbl>
              <c:idx val="2"/>
              <c:layout>
                <c:manualLayout>
                  <c:x val="1.8348716678063821E-2"/>
                  <c:y val="-2.2791231253277811E-2"/>
                </c:manualLayout>
              </c:layout>
              <c:showLegendKey val="0"/>
              <c:showVal val="1"/>
              <c:showCatName val="0"/>
              <c:showSerName val="0"/>
              <c:showPercent val="0"/>
              <c:showBubbleSize val="0"/>
            </c:dLbl>
            <c:dLbl>
              <c:idx val="3"/>
              <c:layout>
                <c:manualLayout>
                  <c:x val="1.3491106644310148E-2"/>
                  <c:y val="-1.1748077297393666E-2"/>
                </c:manualLayout>
              </c:layout>
              <c:showLegendKey val="0"/>
              <c:showVal val="1"/>
              <c:showCatName val="0"/>
              <c:showSerName val="0"/>
              <c:showPercent val="0"/>
              <c:showBubbleSize val="0"/>
            </c:dLbl>
            <c:dLbl>
              <c:idx val="4"/>
              <c:layout>
                <c:manualLayout>
                  <c:x val="5.4195244118122538E-3"/>
                  <c:y val="1.7902805055238695E-3"/>
                </c:manualLayout>
              </c:layout>
              <c:showLegendKey val="0"/>
              <c:showVal val="1"/>
              <c:showCatName val="0"/>
              <c:showSerName val="0"/>
              <c:showPercent val="0"/>
              <c:showBubbleSize val="0"/>
            </c:dLbl>
            <c:spPr>
              <a:noFill/>
              <a:ln w="26376">
                <a:noFill/>
              </a:ln>
            </c:spPr>
            <c:txPr>
              <a:bodyPr/>
              <a:lstStyle/>
              <a:p>
                <a:pPr>
                  <a:defRPr sz="1454" b="1" i="0" u="none" strike="noStrike" baseline="0">
                    <a:solidFill>
                      <a:srgbClr val="000000"/>
                    </a:solidFill>
                    <a:latin typeface="Times New Roman"/>
                    <a:ea typeface="Times New Roman"/>
                    <a:cs typeface="Times New Roman"/>
                  </a:defRPr>
                </a:pPr>
                <a:endParaRPr lang="en-US"/>
              </a:p>
            </c:txPr>
            <c:showLegendKey val="0"/>
            <c:showVal val="1"/>
            <c:showCatName val="0"/>
            <c:showSerName val="0"/>
            <c:showPercent val="0"/>
            <c:showBubbleSize val="0"/>
            <c:showLeaderLines val="0"/>
          </c:dLbls>
          <c:cat>
            <c:strRef>
              <c:f>Sheet1!$B$1:$J$1</c:f>
              <c:strCache>
                <c:ptCount val="9"/>
                <c:pt idx="0">
                  <c:v>  0-4</c:v>
                </c:pt>
                <c:pt idx="1">
                  <c:v>4-8</c:v>
                </c:pt>
                <c:pt idx="2">
                  <c:v>8-12</c:v>
                </c:pt>
                <c:pt idx="3">
                  <c:v>12-16</c:v>
                </c:pt>
                <c:pt idx="4">
                  <c:v>16-20</c:v>
                </c:pt>
                <c:pt idx="5">
                  <c:v>20-24</c:v>
                </c:pt>
                <c:pt idx="6">
                  <c:v>24-28</c:v>
                </c:pt>
                <c:pt idx="7">
                  <c:v>28-32</c:v>
                </c:pt>
                <c:pt idx="8">
                  <c:v>32+</c:v>
                </c:pt>
              </c:strCache>
            </c:strRef>
          </c:cat>
          <c:val>
            <c:numRef>
              <c:f>Sheet1!$B$2:$J$2</c:f>
              <c:numCache>
                <c:formatCode>General</c:formatCode>
                <c:ptCount val="9"/>
                <c:pt idx="0">
                  <c:v>1719</c:v>
                </c:pt>
                <c:pt idx="1">
                  <c:v>1671</c:v>
                </c:pt>
                <c:pt idx="2">
                  <c:v>1361</c:v>
                </c:pt>
                <c:pt idx="3">
                  <c:v>1113</c:v>
                </c:pt>
                <c:pt idx="4">
                  <c:v>1293</c:v>
                </c:pt>
                <c:pt idx="5">
                  <c:v>1870</c:v>
                </c:pt>
                <c:pt idx="6">
                  <c:v>1546</c:v>
                </c:pt>
                <c:pt idx="7">
                  <c:v>1193</c:v>
                </c:pt>
                <c:pt idx="8">
                  <c:v>7114</c:v>
                </c:pt>
              </c:numCache>
            </c:numRef>
          </c:val>
          <c:shape val="cylinder"/>
        </c:ser>
        <c:dLbls>
          <c:showLegendKey val="0"/>
          <c:showVal val="1"/>
          <c:showCatName val="0"/>
          <c:showSerName val="0"/>
          <c:showPercent val="0"/>
          <c:showBubbleSize val="0"/>
        </c:dLbls>
        <c:gapWidth val="350"/>
        <c:gapDepth val="100"/>
        <c:shape val="box"/>
        <c:axId val="134062080"/>
        <c:axId val="134064768"/>
        <c:axId val="0"/>
      </c:bar3DChart>
      <c:catAx>
        <c:axId val="134062080"/>
        <c:scaling>
          <c:orientation val="minMax"/>
        </c:scaling>
        <c:delete val="0"/>
        <c:axPos val="b"/>
        <c:numFmt formatCode="0.0" sourceLinked="0"/>
        <c:majorTickMark val="out"/>
        <c:minorTickMark val="none"/>
        <c:tickLblPos val="nextTo"/>
        <c:spPr>
          <a:ln w="26376">
            <a:solidFill>
              <a:srgbClr val="FFFFFF"/>
            </a:solidFill>
            <a:prstDash val="solid"/>
          </a:ln>
        </c:spPr>
        <c:txPr>
          <a:bodyPr rot="0" vert="horz"/>
          <a:lstStyle/>
          <a:p>
            <a:pPr>
              <a:defRPr sz="1869" b="1" i="0" u="none" strike="noStrike" baseline="0">
                <a:solidFill>
                  <a:srgbClr val="FFFFFF"/>
                </a:solidFill>
                <a:latin typeface="Times New Roman"/>
                <a:ea typeface="Times New Roman"/>
                <a:cs typeface="Times New Roman"/>
              </a:defRPr>
            </a:pPr>
            <a:endParaRPr lang="en-US"/>
          </a:p>
        </c:txPr>
        <c:crossAx val="134064768"/>
        <c:crosses val="autoZero"/>
        <c:auto val="1"/>
        <c:lblAlgn val="ctr"/>
        <c:lblOffset val="100"/>
        <c:tickLblSkip val="1"/>
        <c:tickMarkSkip val="1"/>
        <c:noMultiLvlLbl val="0"/>
      </c:catAx>
      <c:valAx>
        <c:axId val="134064768"/>
        <c:scaling>
          <c:orientation val="minMax"/>
        </c:scaling>
        <c:delete val="0"/>
        <c:axPos val="l"/>
        <c:majorGridlines>
          <c:spPr>
            <a:ln w="13188">
              <a:solidFill>
                <a:srgbClr val="993300"/>
              </a:solidFill>
              <a:prstDash val="solid"/>
            </a:ln>
          </c:spPr>
        </c:majorGridlines>
        <c:numFmt formatCode="General" sourceLinked="1"/>
        <c:majorTickMark val="out"/>
        <c:minorTickMark val="none"/>
        <c:tickLblPos val="nextTo"/>
        <c:spPr>
          <a:ln w="3297">
            <a:solidFill>
              <a:schemeClr val="tx1"/>
            </a:solidFill>
            <a:prstDash val="solid"/>
          </a:ln>
        </c:spPr>
        <c:txPr>
          <a:bodyPr rot="0" vert="horz"/>
          <a:lstStyle/>
          <a:p>
            <a:pPr>
              <a:defRPr sz="1454" b="1" i="0" u="none" strike="noStrike" baseline="0">
                <a:solidFill>
                  <a:schemeClr val="tx1"/>
                </a:solidFill>
                <a:latin typeface="Times New Roman"/>
                <a:ea typeface="Times New Roman"/>
                <a:cs typeface="Times New Roman"/>
              </a:defRPr>
            </a:pPr>
            <a:endParaRPr lang="en-US"/>
          </a:p>
        </c:txPr>
        <c:crossAx val="134062080"/>
        <c:crosses val="autoZero"/>
        <c:crossBetween val="between"/>
      </c:valAx>
      <c:spPr>
        <a:noFill/>
        <a:ln w="26376">
          <a:noFill/>
        </a:ln>
      </c:spPr>
    </c:plotArea>
    <c:plotVisOnly val="1"/>
    <c:dispBlanksAs val="gap"/>
    <c:showDLblsOverMax val="0"/>
  </c:chart>
  <c:spPr>
    <a:noFill/>
    <a:ln>
      <a:noFill/>
    </a:ln>
  </c:spPr>
  <c:txPr>
    <a:bodyPr/>
    <a:lstStyle/>
    <a:p>
      <a:pPr>
        <a:defRPr sz="1869" b="1" i="0" u="none" strike="noStrike" baseline="0">
          <a:solidFill>
            <a:schemeClr val="tx1"/>
          </a:solidFill>
          <a:latin typeface="Times New Roman"/>
          <a:ea typeface="Times New Roman"/>
          <a:cs typeface="Times New Roman"/>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38"/>
    </mc:Choice>
    <mc:Fallback>
      <c:style val="38"/>
    </mc:Fallback>
  </mc:AlternateContent>
  <c:chart>
    <c:title>
      <c:tx>
        <c:rich>
          <a:bodyPr/>
          <a:lstStyle/>
          <a:p>
            <a:pPr>
              <a:defRPr/>
            </a:pPr>
            <a:r>
              <a:rPr lang="fa-IR" sz="2400" dirty="0">
                <a:cs typeface="B Jadid" pitchFamily="2" charset="-78"/>
              </a:rPr>
              <a:t>تعداد مواردبيماري </a:t>
            </a:r>
            <a:r>
              <a:rPr lang="fa-IR" sz="2400" dirty="0" smtClean="0">
                <a:cs typeface="B Jadid" pitchFamily="2" charset="-78"/>
              </a:rPr>
              <a:t>كالا آزار </a:t>
            </a:r>
            <a:r>
              <a:rPr lang="fa-IR" sz="2400" dirty="0">
                <a:cs typeface="B Jadid" pitchFamily="2" charset="-78"/>
              </a:rPr>
              <a:t>كشور به تفكيك ماه</a:t>
            </a:r>
          </a:p>
          <a:p>
            <a:pPr>
              <a:defRPr/>
            </a:pPr>
            <a:r>
              <a:rPr lang="fa-IR" sz="2400" dirty="0">
                <a:cs typeface="B Jadid" pitchFamily="2" charset="-78"/>
              </a:rPr>
              <a:t>سال </a:t>
            </a:r>
            <a:r>
              <a:rPr lang="fa-IR" sz="2400" dirty="0" smtClean="0">
                <a:cs typeface="B Jadid" pitchFamily="2" charset="-78"/>
              </a:rPr>
              <a:t>1391</a:t>
            </a:r>
            <a:endParaRPr lang="fa-IR" sz="2400" dirty="0">
              <a:cs typeface="B Jadid" pitchFamily="2" charset="-78"/>
            </a:endParaRPr>
          </a:p>
        </c:rich>
      </c:tx>
      <c:overlay val="0"/>
    </c:title>
    <c:autoTitleDeleted val="0"/>
    <c:view3D>
      <c:rotX val="15"/>
      <c:rotY val="20"/>
      <c:rAngAx val="1"/>
    </c:view3D>
    <c:floor>
      <c:thickness val="0"/>
    </c:floor>
    <c:sideWall>
      <c:thickness val="0"/>
      <c:spPr>
        <a:solidFill>
          <a:schemeClr val="tx1"/>
        </a:solidFill>
      </c:spPr>
    </c:sideWall>
    <c:backWall>
      <c:thickness val="0"/>
      <c:spPr>
        <a:solidFill>
          <a:schemeClr val="tx1"/>
        </a:solidFill>
      </c:spPr>
    </c:backWall>
    <c:plotArea>
      <c:layout/>
      <c:bar3DChart>
        <c:barDir val="col"/>
        <c:grouping val="clustered"/>
        <c:varyColors val="0"/>
        <c:ser>
          <c:idx val="0"/>
          <c:order val="0"/>
          <c:tx>
            <c:strRef>
              <c:f>Sheet1!$B$1</c:f>
              <c:strCache>
                <c:ptCount val="1"/>
                <c:pt idx="0">
                  <c:v>تعداد موارد كالا آزا ر به تفكيك ماه </c:v>
                </c:pt>
              </c:strCache>
            </c:strRef>
          </c:tx>
          <c:spPr>
            <a:solidFill>
              <a:srgbClr val="9BBB59"/>
            </a:solidFill>
          </c:spPr>
          <c:invertIfNegative val="0"/>
          <c:dLbls>
            <c:txPr>
              <a:bodyPr/>
              <a:lstStyle/>
              <a:p>
                <a:pPr>
                  <a:defRPr sz="1600" b="1"/>
                </a:pPr>
                <a:endParaRPr lang="en-US"/>
              </a:p>
            </c:txPr>
            <c:showLegendKey val="0"/>
            <c:showVal val="1"/>
            <c:showCatName val="0"/>
            <c:showSerName val="0"/>
            <c:showPercent val="0"/>
            <c:showBubbleSize val="0"/>
            <c:showLeaderLines val="0"/>
          </c:dLbls>
          <c:cat>
            <c:strRef>
              <c:f>Sheet1!$A$2:$A$13</c:f>
              <c:strCache>
                <c:ptCount val="12"/>
                <c:pt idx="0">
                  <c:v>فروردين</c:v>
                </c:pt>
                <c:pt idx="1">
                  <c:v>ارديبهشت</c:v>
                </c:pt>
                <c:pt idx="2">
                  <c:v>خرداد</c:v>
                </c:pt>
                <c:pt idx="3">
                  <c:v>تير</c:v>
                </c:pt>
                <c:pt idx="4">
                  <c:v>مرداد</c:v>
                </c:pt>
                <c:pt idx="5">
                  <c:v>شهريور</c:v>
                </c:pt>
                <c:pt idx="6">
                  <c:v>مهر</c:v>
                </c:pt>
                <c:pt idx="7">
                  <c:v>آبان</c:v>
                </c:pt>
                <c:pt idx="8">
                  <c:v>آذر</c:v>
                </c:pt>
                <c:pt idx="9">
                  <c:v>دي</c:v>
                </c:pt>
                <c:pt idx="10">
                  <c:v>بهمن</c:v>
                </c:pt>
                <c:pt idx="11">
                  <c:v>اسفند</c:v>
                </c:pt>
              </c:strCache>
            </c:strRef>
          </c:cat>
          <c:val>
            <c:numRef>
              <c:f>Sheet1!$B$2:$B$13</c:f>
              <c:numCache>
                <c:formatCode>General</c:formatCode>
                <c:ptCount val="12"/>
                <c:pt idx="0">
                  <c:v>18</c:v>
                </c:pt>
                <c:pt idx="1">
                  <c:v>10</c:v>
                </c:pt>
                <c:pt idx="2">
                  <c:v>3</c:v>
                </c:pt>
                <c:pt idx="3">
                  <c:v>14</c:v>
                </c:pt>
                <c:pt idx="4">
                  <c:v>2</c:v>
                </c:pt>
                <c:pt idx="5">
                  <c:v>9</c:v>
                </c:pt>
                <c:pt idx="6">
                  <c:v>5</c:v>
                </c:pt>
                <c:pt idx="7">
                  <c:v>9</c:v>
                </c:pt>
                <c:pt idx="8">
                  <c:v>8</c:v>
                </c:pt>
                <c:pt idx="9">
                  <c:v>9</c:v>
                </c:pt>
                <c:pt idx="10">
                  <c:v>10</c:v>
                </c:pt>
                <c:pt idx="11">
                  <c:v>10</c:v>
                </c:pt>
              </c:numCache>
            </c:numRef>
          </c:val>
          <c:shape val="cylinder"/>
        </c:ser>
        <c:dLbls>
          <c:showLegendKey val="0"/>
          <c:showVal val="0"/>
          <c:showCatName val="0"/>
          <c:showSerName val="0"/>
          <c:showPercent val="0"/>
          <c:showBubbleSize val="0"/>
        </c:dLbls>
        <c:gapWidth val="150"/>
        <c:shape val="box"/>
        <c:axId val="131812736"/>
        <c:axId val="131818624"/>
        <c:axId val="0"/>
      </c:bar3DChart>
      <c:catAx>
        <c:axId val="131812736"/>
        <c:scaling>
          <c:orientation val="minMax"/>
        </c:scaling>
        <c:delete val="0"/>
        <c:axPos val="b"/>
        <c:majorTickMark val="out"/>
        <c:minorTickMark val="none"/>
        <c:tickLblPos val="nextTo"/>
        <c:txPr>
          <a:bodyPr/>
          <a:lstStyle/>
          <a:p>
            <a:pPr>
              <a:defRPr sz="1400">
                <a:cs typeface="B Jadid" pitchFamily="2" charset="-78"/>
              </a:defRPr>
            </a:pPr>
            <a:endParaRPr lang="en-US"/>
          </a:p>
        </c:txPr>
        <c:crossAx val="131818624"/>
        <c:crosses val="autoZero"/>
        <c:auto val="1"/>
        <c:lblAlgn val="ctr"/>
        <c:lblOffset val="100"/>
        <c:noMultiLvlLbl val="0"/>
      </c:catAx>
      <c:valAx>
        <c:axId val="131818624"/>
        <c:scaling>
          <c:orientation val="minMax"/>
        </c:scaling>
        <c:delete val="0"/>
        <c:axPos val="l"/>
        <c:majorGridlines/>
        <c:numFmt formatCode="General" sourceLinked="1"/>
        <c:majorTickMark val="out"/>
        <c:minorTickMark val="none"/>
        <c:tickLblPos val="nextTo"/>
        <c:crossAx val="131812736"/>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view3D>
      <c:rotX val="15"/>
      <c:rotY val="20"/>
      <c:depthPercent val="100"/>
      <c:rAngAx val="1"/>
    </c:view3D>
    <c:floor>
      <c:thickness val="0"/>
    </c:floor>
    <c:sideWall>
      <c:thickness val="0"/>
    </c:sideWall>
    <c:backWall>
      <c:thickness val="0"/>
    </c:backWall>
    <c:plotArea>
      <c:layout/>
      <c:bar3DChart>
        <c:barDir val="col"/>
        <c:grouping val="clustered"/>
        <c:varyColors val="0"/>
        <c:ser>
          <c:idx val="0"/>
          <c:order val="0"/>
          <c:tx>
            <c:strRef>
              <c:f>Sheet1!$B$1</c:f>
              <c:strCache>
                <c:ptCount val="1"/>
                <c:pt idx="0">
                  <c:v>Column1</c:v>
                </c:pt>
              </c:strCache>
            </c:strRef>
          </c:tx>
          <c:invertIfNegative val="0"/>
          <c:dLbls>
            <c:dLbl>
              <c:idx val="0"/>
              <c:layout>
                <c:manualLayout>
                  <c:x val="4.7839506172839497E-2"/>
                  <c:y val="2.5125543636639536E-2"/>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Sheet1!$A$2:$A$10</c:f>
              <c:strCache>
                <c:ptCount val="9"/>
                <c:pt idx="0">
                  <c:v>زير 6 ماه</c:v>
                </c:pt>
                <c:pt idx="1">
                  <c:v>11-7 ماه</c:v>
                </c:pt>
                <c:pt idx="2">
                  <c:v>3-1 </c:v>
                </c:pt>
                <c:pt idx="3">
                  <c:v>6-4</c:v>
                </c:pt>
                <c:pt idx="4">
                  <c:v>11-7</c:v>
                </c:pt>
                <c:pt idx="5">
                  <c:v>15-12</c:v>
                </c:pt>
                <c:pt idx="6">
                  <c:v>20-16</c:v>
                </c:pt>
                <c:pt idx="7">
                  <c:v>30-21</c:v>
                </c:pt>
                <c:pt idx="8">
                  <c:v>بالاتر از 30  </c:v>
                </c:pt>
              </c:strCache>
            </c:strRef>
          </c:cat>
          <c:val>
            <c:numRef>
              <c:f>Sheet1!$B$2:$B$10</c:f>
              <c:numCache>
                <c:formatCode>General</c:formatCode>
                <c:ptCount val="9"/>
                <c:pt idx="0">
                  <c:v>5</c:v>
                </c:pt>
                <c:pt idx="1">
                  <c:v>16</c:v>
                </c:pt>
                <c:pt idx="2">
                  <c:v>54</c:v>
                </c:pt>
                <c:pt idx="3">
                  <c:v>10</c:v>
                </c:pt>
                <c:pt idx="4">
                  <c:v>2</c:v>
                </c:pt>
                <c:pt idx="5">
                  <c:v>0</c:v>
                </c:pt>
                <c:pt idx="6">
                  <c:v>0</c:v>
                </c:pt>
                <c:pt idx="7">
                  <c:v>1</c:v>
                </c:pt>
                <c:pt idx="8">
                  <c:v>8</c:v>
                </c:pt>
              </c:numCache>
            </c:numRef>
          </c:val>
        </c:ser>
        <c:dLbls>
          <c:showLegendKey val="0"/>
          <c:showVal val="0"/>
          <c:showCatName val="0"/>
          <c:showSerName val="0"/>
          <c:showPercent val="0"/>
          <c:showBubbleSize val="0"/>
        </c:dLbls>
        <c:gapWidth val="150"/>
        <c:shape val="cylinder"/>
        <c:axId val="134129536"/>
        <c:axId val="134131072"/>
        <c:axId val="0"/>
      </c:bar3DChart>
      <c:catAx>
        <c:axId val="134129536"/>
        <c:scaling>
          <c:orientation val="minMax"/>
        </c:scaling>
        <c:delete val="0"/>
        <c:axPos val="b"/>
        <c:numFmt formatCode="General" sourceLinked="1"/>
        <c:majorTickMark val="out"/>
        <c:minorTickMark val="none"/>
        <c:tickLblPos val="nextTo"/>
        <c:txPr>
          <a:bodyPr rot="1140000"/>
          <a:lstStyle/>
          <a:p>
            <a:pPr>
              <a:defRPr/>
            </a:pPr>
            <a:endParaRPr lang="en-US"/>
          </a:p>
        </c:txPr>
        <c:crossAx val="134131072"/>
        <c:crosses val="autoZero"/>
        <c:auto val="1"/>
        <c:lblAlgn val="ctr"/>
        <c:lblOffset val="100"/>
        <c:tickLblSkip val="1"/>
        <c:noMultiLvlLbl val="0"/>
      </c:catAx>
      <c:valAx>
        <c:axId val="134131072"/>
        <c:scaling>
          <c:orientation val="minMax"/>
        </c:scaling>
        <c:delete val="0"/>
        <c:axPos val="l"/>
        <c:majorGridlines/>
        <c:numFmt formatCode="General" sourceLinked="1"/>
        <c:majorTickMark val="out"/>
        <c:minorTickMark val="none"/>
        <c:tickLblPos val="nextTo"/>
        <c:crossAx val="134129536"/>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floor>
    <c:sideWall>
      <c:thickness val="0"/>
    </c:sideWall>
    <c:backWall>
      <c:thickness val="0"/>
    </c:backWall>
    <c:plotArea>
      <c:layout/>
      <c:bar3DChart>
        <c:barDir val="col"/>
        <c:grouping val="clustered"/>
        <c:varyColors val="0"/>
        <c:ser>
          <c:idx val="0"/>
          <c:order val="0"/>
          <c:tx>
            <c:strRef>
              <c:f>Sheet1!$B$1</c:f>
              <c:strCache>
                <c:ptCount val="1"/>
                <c:pt idx="0">
                  <c:v>cases</c:v>
                </c:pt>
              </c:strCache>
            </c:strRef>
          </c:tx>
          <c:invertIfNegative val="0"/>
          <c:dLbls>
            <c:dLbl>
              <c:idx val="1"/>
              <c:layout>
                <c:manualLayout>
                  <c:x val="9.2592592592595589E-3"/>
                  <c:y val="2.3391649144418199E-3"/>
                </c:manualLayout>
              </c:layout>
              <c:showLegendKey val="0"/>
              <c:showVal val="1"/>
              <c:showCatName val="0"/>
              <c:showSerName val="0"/>
              <c:showPercent val="0"/>
              <c:showBubbleSize val="0"/>
            </c:dLbl>
            <c:dLbl>
              <c:idx val="2"/>
              <c:layout>
                <c:manualLayout>
                  <c:x val="9.2592592592595814E-3"/>
                  <c:y val="-2.5730814058860092E-2"/>
                </c:manualLayout>
              </c:layout>
              <c:showLegendKey val="0"/>
              <c:showVal val="1"/>
              <c:showCatName val="0"/>
              <c:showSerName val="0"/>
              <c:showPercent val="0"/>
              <c:showBubbleSize val="0"/>
            </c:dLbl>
            <c:dLbl>
              <c:idx val="4"/>
              <c:layout>
                <c:manualLayout>
                  <c:x val="-1.5433313891319441E-3"/>
                  <c:y val="-9.356659657767788E-3"/>
                </c:manualLayout>
              </c:layout>
              <c:showLegendKey val="0"/>
              <c:showVal val="1"/>
              <c:showCatName val="0"/>
              <c:showSerName val="0"/>
              <c:showPercent val="0"/>
              <c:showBubbleSize val="0"/>
            </c:dLbl>
            <c:dLbl>
              <c:idx val="8"/>
              <c:layout>
                <c:manualLayout>
                  <c:x val="-1.5432098765432417E-3"/>
                  <c:y val="-1.16958245722091E-2"/>
                </c:manualLayout>
              </c:layout>
              <c:showLegendKey val="0"/>
              <c:showVal val="1"/>
              <c:showCatName val="0"/>
              <c:showSerName val="0"/>
              <c:showPercent val="0"/>
              <c:showBubbleSize val="0"/>
            </c:dLbl>
            <c:dLbl>
              <c:idx val="10"/>
              <c:layout>
                <c:manualLayout>
                  <c:x val="3.0864197530864855E-3"/>
                  <c:y val="-7.0176789295391994E-3"/>
                </c:manualLayout>
              </c:layout>
              <c:showLegendKey val="0"/>
              <c:showVal val="1"/>
              <c:showCatName val="0"/>
              <c:showSerName val="0"/>
              <c:showPercent val="0"/>
              <c:showBubbleSize val="0"/>
            </c:dLbl>
            <c:dLbl>
              <c:idx val="12"/>
              <c:layout>
                <c:manualLayout>
                  <c:x val="-1.5432098765432404E-3"/>
                  <c:y val="-4.6785140150973764E-3"/>
                </c:manualLayout>
              </c:layout>
              <c:showLegendKey val="0"/>
              <c:showVal val="1"/>
              <c:showCatName val="0"/>
              <c:showSerName val="0"/>
              <c:showPercent val="0"/>
              <c:showBubbleSize val="0"/>
            </c:dLbl>
            <c:dLbl>
              <c:idx val="14"/>
              <c:layout>
                <c:manualLayout>
                  <c:x val="-1.2151258870418981E-7"/>
                  <c:y val="-7.0176789295391994E-3"/>
                </c:manualLayout>
              </c:layout>
              <c:showLegendKey val="0"/>
              <c:showVal val="1"/>
              <c:showCatName val="0"/>
              <c:showSerName val="0"/>
              <c:showPercent val="0"/>
              <c:showBubbleSize val="0"/>
            </c:dLbl>
            <c:dLbl>
              <c:idx val="16"/>
              <c:layout>
                <c:manualLayout>
                  <c:x val="1.5432098765432404E-3"/>
                  <c:y val="-7.0176789295391994E-3"/>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Sheet1!$A$2:$A$32</c:f>
              <c:strCache>
                <c:ptCount val="31"/>
                <c:pt idx="0">
                  <c:v>فارس </c:v>
                </c:pt>
                <c:pt idx="1">
                  <c:v>آذربايجان شرقي </c:v>
                </c:pt>
                <c:pt idx="2">
                  <c:v>تهران</c:v>
                </c:pt>
                <c:pt idx="3">
                  <c:v>اردبيل</c:v>
                </c:pt>
                <c:pt idx="4">
                  <c:v>سيستان و بلوچستان</c:v>
                </c:pt>
                <c:pt idx="5">
                  <c:v>كرمان</c:v>
                </c:pt>
                <c:pt idx="6">
                  <c:v>خراسان شمالي</c:v>
                </c:pt>
                <c:pt idx="7">
                  <c:v>چهارمحال و بختياري</c:v>
                </c:pt>
                <c:pt idx="8">
                  <c:v>خراسان رضوي</c:v>
                </c:pt>
                <c:pt idx="9">
                  <c:v>خوزستان</c:v>
                </c:pt>
                <c:pt idx="10">
                  <c:v>قم</c:v>
                </c:pt>
                <c:pt idx="11">
                  <c:v>كهگيلوئيه و بوير احمد</c:v>
                </c:pt>
                <c:pt idx="12">
                  <c:v>اصفهان</c:v>
                </c:pt>
                <c:pt idx="13">
                  <c:v>سمنان</c:v>
                </c:pt>
                <c:pt idx="14">
                  <c:v>كردستان </c:v>
                </c:pt>
                <c:pt idx="15">
                  <c:v>گيلان</c:v>
                </c:pt>
                <c:pt idx="16">
                  <c:v>لرستان</c:v>
                </c:pt>
                <c:pt idx="17">
                  <c:v>آذربايجان غربي</c:v>
                </c:pt>
                <c:pt idx="18">
                  <c:v>البرز</c:v>
                </c:pt>
                <c:pt idx="19">
                  <c:v>ايلام</c:v>
                </c:pt>
                <c:pt idx="20">
                  <c:v>بوشهر</c:v>
                </c:pt>
                <c:pt idx="21">
                  <c:v>خراسان جنوبي</c:v>
                </c:pt>
                <c:pt idx="22">
                  <c:v>زنجان</c:v>
                </c:pt>
                <c:pt idx="23">
                  <c:v>قزوين</c:v>
                </c:pt>
                <c:pt idx="24">
                  <c:v>كرمانشاه</c:v>
                </c:pt>
                <c:pt idx="25">
                  <c:v>گلستان</c:v>
                </c:pt>
                <c:pt idx="26">
                  <c:v>مازندران</c:v>
                </c:pt>
                <c:pt idx="27">
                  <c:v>مركزي</c:v>
                </c:pt>
                <c:pt idx="28">
                  <c:v>هرمزگان</c:v>
                </c:pt>
                <c:pt idx="29">
                  <c:v>همدان</c:v>
                </c:pt>
                <c:pt idx="30">
                  <c:v>يزد</c:v>
                </c:pt>
              </c:strCache>
            </c:strRef>
          </c:cat>
          <c:val>
            <c:numRef>
              <c:f>Sheet1!$B$2:$B$32</c:f>
              <c:numCache>
                <c:formatCode>General</c:formatCode>
                <c:ptCount val="31"/>
                <c:pt idx="0">
                  <c:v>34</c:v>
                </c:pt>
                <c:pt idx="1">
                  <c:v>19</c:v>
                </c:pt>
                <c:pt idx="2">
                  <c:v>11</c:v>
                </c:pt>
                <c:pt idx="3">
                  <c:v>8</c:v>
                </c:pt>
                <c:pt idx="4">
                  <c:v>7</c:v>
                </c:pt>
                <c:pt idx="5">
                  <c:v>7</c:v>
                </c:pt>
                <c:pt idx="6">
                  <c:v>4</c:v>
                </c:pt>
                <c:pt idx="7">
                  <c:v>3</c:v>
                </c:pt>
                <c:pt idx="8">
                  <c:v>3</c:v>
                </c:pt>
                <c:pt idx="9">
                  <c:v>2</c:v>
                </c:pt>
                <c:pt idx="10">
                  <c:v>2</c:v>
                </c:pt>
                <c:pt idx="11">
                  <c:v>2</c:v>
                </c:pt>
                <c:pt idx="12">
                  <c:v>1</c:v>
                </c:pt>
                <c:pt idx="13">
                  <c:v>1</c:v>
                </c:pt>
                <c:pt idx="14">
                  <c:v>1</c:v>
                </c:pt>
                <c:pt idx="15">
                  <c:v>1</c:v>
                </c:pt>
                <c:pt idx="16">
                  <c:v>1</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numCache>
            </c:numRef>
          </c:val>
        </c:ser>
        <c:dLbls>
          <c:showLegendKey val="0"/>
          <c:showVal val="0"/>
          <c:showCatName val="0"/>
          <c:showSerName val="0"/>
          <c:showPercent val="0"/>
          <c:showBubbleSize val="0"/>
        </c:dLbls>
        <c:gapWidth val="49"/>
        <c:gapDepth val="133"/>
        <c:shape val="box"/>
        <c:axId val="134230784"/>
        <c:axId val="134232320"/>
        <c:axId val="0"/>
      </c:bar3DChart>
      <c:catAx>
        <c:axId val="134230784"/>
        <c:scaling>
          <c:orientation val="minMax"/>
        </c:scaling>
        <c:delete val="0"/>
        <c:axPos val="b"/>
        <c:numFmt formatCode="General" sourceLinked="1"/>
        <c:majorTickMark val="out"/>
        <c:minorTickMark val="none"/>
        <c:tickLblPos val="nextTo"/>
        <c:crossAx val="134232320"/>
        <c:crosses val="autoZero"/>
        <c:auto val="1"/>
        <c:lblAlgn val="ctr"/>
        <c:lblOffset val="100"/>
        <c:tickLblSkip val="1"/>
        <c:noMultiLvlLbl val="0"/>
      </c:catAx>
      <c:valAx>
        <c:axId val="134232320"/>
        <c:scaling>
          <c:orientation val="minMax"/>
        </c:scaling>
        <c:delete val="0"/>
        <c:axPos val="l"/>
        <c:majorGridlines/>
        <c:numFmt formatCode="General" sourceLinked="1"/>
        <c:majorTickMark val="out"/>
        <c:minorTickMark val="none"/>
        <c:tickLblPos val="nextTo"/>
        <c:crossAx val="134230784"/>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4335942958968706"/>
          <c:y val="2.8743621673071831E-2"/>
          <c:w val="0.77667493796526565"/>
          <c:h val="0.77027114466078672"/>
        </c:manualLayout>
      </c:layout>
      <c:lineChart>
        <c:grouping val="standard"/>
        <c:varyColors val="0"/>
        <c:ser>
          <c:idx val="0"/>
          <c:order val="0"/>
          <c:tx>
            <c:strRef>
              <c:f>Sheet1!$A$2</c:f>
              <c:strCache>
                <c:ptCount val="1"/>
                <c:pt idx="0">
                  <c:v>INC.</c:v>
                </c:pt>
              </c:strCache>
            </c:strRef>
          </c:tx>
          <c:spPr>
            <a:ln w="44738">
              <a:solidFill>
                <a:srgbClr val="800080"/>
              </a:solidFill>
              <a:prstDash val="solid"/>
            </a:ln>
          </c:spPr>
          <c:marker>
            <c:symbol val="diamond"/>
            <c:size val="12"/>
            <c:spPr>
              <a:solidFill>
                <a:srgbClr val="800080"/>
              </a:solidFill>
              <a:ln>
                <a:solidFill>
                  <a:srgbClr val="FFFF00"/>
                </a:solidFill>
                <a:prstDash val="solid"/>
              </a:ln>
            </c:spPr>
          </c:marker>
          <c:cat>
            <c:numRef>
              <c:f>Sheet1!$B$1:$L$1</c:f>
              <c:numCache>
                <c:formatCode>General</c:formatCode>
                <c:ptCount val="11"/>
                <c:pt idx="0">
                  <c:v>1381</c:v>
                </c:pt>
                <c:pt idx="1">
                  <c:v>1382</c:v>
                </c:pt>
                <c:pt idx="2">
                  <c:v>1383</c:v>
                </c:pt>
                <c:pt idx="3">
                  <c:v>1384</c:v>
                </c:pt>
                <c:pt idx="4">
                  <c:v>1385</c:v>
                </c:pt>
                <c:pt idx="5">
                  <c:v>1386</c:v>
                </c:pt>
                <c:pt idx="6">
                  <c:v>1387</c:v>
                </c:pt>
                <c:pt idx="7">
                  <c:v>1388</c:v>
                </c:pt>
                <c:pt idx="8">
                  <c:v>1389</c:v>
                </c:pt>
                <c:pt idx="9">
                  <c:v>1390</c:v>
                </c:pt>
                <c:pt idx="10">
                  <c:v>1391</c:v>
                </c:pt>
              </c:numCache>
            </c:numRef>
          </c:cat>
          <c:val>
            <c:numRef>
              <c:f>Sheet1!$B$2:$L$2</c:f>
              <c:numCache>
                <c:formatCode>General</c:formatCode>
                <c:ptCount val="11"/>
                <c:pt idx="0">
                  <c:v>1.2</c:v>
                </c:pt>
                <c:pt idx="1">
                  <c:v>1.3</c:v>
                </c:pt>
                <c:pt idx="2">
                  <c:v>0.70000000000000062</c:v>
                </c:pt>
                <c:pt idx="3">
                  <c:v>0.4</c:v>
                </c:pt>
                <c:pt idx="4">
                  <c:v>0.70000000000000062</c:v>
                </c:pt>
                <c:pt idx="5">
                  <c:v>0.4</c:v>
                </c:pt>
                <c:pt idx="6">
                  <c:v>0.60000000000000064</c:v>
                </c:pt>
                <c:pt idx="7">
                  <c:v>0.60000000000000064</c:v>
                </c:pt>
                <c:pt idx="8">
                  <c:v>0.2</c:v>
                </c:pt>
                <c:pt idx="9">
                  <c:v>0.2</c:v>
                </c:pt>
                <c:pt idx="10">
                  <c:v>0.5</c:v>
                </c:pt>
              </c:numCache>
            </c:numRef>
          </c:val>
          <c:smooth val="0"/>
        </c:ser>
        <c:dLbls>
          <c:showLegendKey val="0"/>
          <c:showVal val="0"/>
          <c:showCatName val="0"/>
          <c:showSerName val="0"/>
          <c:showPercent val="0"/>
          <c:showBubbleSize val="0"/>
        </c:dLbls>
        <c:marker val="1"/>
        <c:smooth val="0"/>
        <c:axId val="50025216"/>
        <c:axId val="51447296"/>
      </c:lineChart>
      <c:lineChart>
        <c:grouping val="standard"/>
        <c:varyColors val="0"/>
        <c:ser>
          <c:idx val="1"/>
          <c:order val="1"/>
          <c:tx>
            <c:strRef>
              <c:f>Sheet1!$A$3</c:f>
              <c:strCache>
                <c:ptCount val="1"/>
                <c:pt idx="0">
                  <c:v>CASE</c:v>
                </c:pt>
              </c:strCache>
            </c:strRef>
          </c:tx>
          <c:spPr>
            <a:ln w="29825">
              <a:solidFill>
                <a:srgbClr val="FFFF00"/>
              </a:solidFill>
              <a:prstDash val="solid"/>
            </a:ln>
          </c:spPr>
          <c:marker>
            <c:symbol val="square"/>
            <c:size val="6"/>
            <c:spPr>
              <a:solidFill>
                <a:srgbClr val="FFFF00"/>
              </a:solidFill>
              <a:ln>
                <a:solidFill>
                  <a:srgbClr val="333333"/>
                </a:solidFill>
                <a:prstDash val="solid"/>
              </a:ln>
            </c:spPr>
          </c:marker>
          <c:cat>
            <c:numRef>
              <c:f>Sheet1!$B$1:$L$1</c:f>
              <c:numCache>
                <c:formatCode>General</c:formatCode>
                <c:ptCount val="11"/>
                <c:pt idx="0">
                  <c:v>1381</c:v>
                </c:pt>
                <c:pt idx="1">
                  <c:v>1382</c:v>
                </c:pt>
                <c:pt idx="2">
                  <c:v>1383</c:v>
                </c:pt>
                <c:pt idx="3">
                  <c:v>1384</c:v>
                </c:pt>
                <c:pt idx="4">
                  <c:v>1385</c:v>
                </c:pt>
                <c:pt idx="5">
                  <c:v>1386</c:v>
                </c:pt>
                <c:pt idx="6">
                  <c:v>1387</c:v>
                </c:pt>
                <c:pt idx="7">
                  <c:v>1388</c:v>
                </c:pt>
                <c:pt idx="8">
                  <c:v>1389</c:v>
                </c:pt>
                <c:pt idx="9">
                  <c:v>1390</c:v>
                </c:pt>
                <c:pt idx="10">
                  <c:v>1391</c:v>
                </c:pt>
              </c:numCache>
            </c:numRef>
          </c:cat>
          <c:val>
            <c:numRef>
              <c:f>Sheet1!$B$3:$L$3</c:f>
              <c:numCache>
                <c:formatCode>General</c:formatCode>
                <c:ptCount val="11"/>
                <c:pt idx="0">
                  <c:v>44</c:v>
                </c:pt>
                <c:pt idx="1">
                  <c:v>47</c:v>
                </c:pt>
                <c:pt idx="2">
                  <c:v>25</c:v>
                </c:pt>
                <c:pt idx="3">
                  <c:v>17</c:v>
                </c:pt>
                <c:pt idx="4">
                  <c:v>27</c:v>
                </c:pt>
                <c:pt idx="5">
                  <c:v>14</c:v>
                </c:pt>
                <c:pt idx="6">
                  <c:v>21</c:v>
                </c:pt>
                <c:pt idx="7">
                  <c:v>21</c:v>
                </c:pt>
                <c:pt idx="8">
                  <c:v>6</c:v>
                </c:pt>
                <c:pt idx="9">
                  <c:v>6</c:v>
                </c:pt>
                <c:pt idx="10">
                  <c:v>19</c:v>
                </c:pt>
              </c:numCache>
            </c:numRef>
          </c:val>
          <c:smooth val="0"/>
        </c:ser>
        <c:dLbls>
          <c:showLegendKey val="0"/>
          <c:showVal val="0"/>
          <c:showCatName val="0"/>
          <c:showSerName val="0"/>
          <c:showPercent val="0"/>
          <c:showBubbleSize val="0"/>
        </c:dLbls>
        <c:marker val="1"/>
        <c:smooth val="0"/>
        <c:axId val="134246784"/>
        <c:axId val="138035584"/>
      </c:lineChart>
      <c:catAx>
        <c:axId val="50025216"/>
        <c:scaling>
          <c:orientation val="minMax"/>
        </c:scaling>
        <c:delete val="0"/>
        <c:axPos val="b"/>
        <c:title>
          <c:tx>
            <c:rich>
              <a:bodyPr/>
              <a:lstStyle/>
              <a:p>
                <a:pPr>
                  <a:defRPr sz="2200" b="1" i="0" u="none" strike="noStrike" baseline="0">
                    <a:solidFill>
                      <a:srgbClr val="000000"/>
                    </a:solidFill>
                    <a:latin typeface="Times New Roman"/>
                    <a:ea typeface="Times New Roman"/>
                    <a:cs typeface="Times New Roman"/>
                  </a:defRPr>
                </a:pPr>
                <a:r>
                  <a:rPr lang="en-GB" dirty="0"/>
                  <a:t>INC/100,000</a:t>
                </a:r>
              </a:p>
            </c:rich>
          </c:tx>
          <c:layout>
            <c:manualLayout>
              <c:xMode val="edge"/>
              <c:yMode val="edge"/>
              <c:x val="0.15136476203947571"/>
              <c:y val="0"/>
            </c:manualLayout>
          </c:layout>
          <c:overlay val="0"/>
          <c:spPr>
            <a:gradFill rotWithShape="0">
              <a:gsLst>
                <a:gs pos="0">
                  <a:srgbClr val="800080"/>
                </a:gs>
                <a:gs pos="50000">
                  <a:srgbClr val="FFFF99"/>
                </a:gs>
                <a:gs pos="100000">
                  <a:srgbClr val="800080"/>
                </a:gs>
              </a:gsLst>
              <a:lin ang="5400000" scaled="1"/>
            </a:gradFill>
            <a:ln w="29825">
              <a:noFill/>
            </a:ln>
          </c:spPr>
        </c:title>
        <c:numFmt formatCode="General" sourceLinked="1"/>
        <c:majorTickMark val="out"/>
        <c:minorTickMark val="none"/>
        <c:tickLblPos val="nextTo"/>
        <c:spPr>
          <a:solidFill>
            <a:schemeClr val="bg1"/>
          </a:solidFill>
          <a:ln w="3728">
            <a:solidFill>
              <a:schemeClr val="bg1"/>
            </a:solidFill>
            <a:prstDash val="solid"/>
          </a:ln>
        </c:spPr>
        <c:txPr>
          <a:bodyPr rot="-2700000" vert="horz"/>
          <a:lstStyle/>
          <a:p>
            <a:pPr>
              <a:defRPr/>
            </a:pPr>
            <a:endParaRPr lang="en-US"/>
          </a:p>
        </c:txPr>
        <c:crossAx val="51447296"/>
        <c:crosses val="autoZero"/>
        <c:auto val="1"/>
        <c:lblAlgn val="ctr"/>
        <c:lblOffset val="100"/>
        <c:tickMarkSkip val="1"/>
        <c:noMultiLvlLbl val="0"/>
      </c:catAx>
      <c:valAx>
        <c:axId val="51447296"/>
        <c:scaling>
          <c:orientation val="minMax"/>
        </c:scaling>
        <c:delete val="0"/>
        <c:axPos val="l"/>
        <c:majorGridlines>
          <c:spPr>
            <a:ln w="14913">
              <a:solidFill>
                <a:schemeClr val="tx1"/>
              </a:solidFill>
              <a:prstDash val="solid"/>
            </a:ln>
          </c:spPr>
        </c:majorGridlines>
        <c:numFmt formatCode="General" sourceLinked="1"/>
        <c:majorTickMark val="out"/>
        <c:minorTickMark val="none"/>
        <c:tickLblPos val="nextTo"/>
        <c:spPr>
          <a:ln w="3728">
            <a:solidFill>
              <a:schemeClr val="tx1"/>
            </a:solidFill>
            <a:prstDash val="solid"/>
          </a:ln>
        </c:spPr>
        <c:txPr>
          <a:bodyPr rot="0" vert="horz"/>
          <a:lstStyle/>
          <a:p>
            <a:pPr>
              <a:defRPr>
                <a:solidFill>
                  <a:schemeClr val="bg1"/>
                </a:solidFill>
              </a:defRPr>
            </a:pPr>
            <a:endParaRPr lang="en-US"/>
          </a:p>
        </c:txPr>
        <c:crossAx val="50025216"/>
        <c:crosses val="autoZero"/>
        <c:crossBetween val="between"/>
      </c:valAx>
      <c:catAx>
        <c:axId val="134246784"/>
        <c:scaling>
          <c:orientation val="minMax"/>
        </c:scaling>
        <c:delete val="1"/>
        <c:axPos val="b"/>
        <c:numFmt formatCode="General" sourceLinked="1"/>
        <c:majorTickMark val="out"/>
        <c:minorTickMark val="none"/>
        <c:tickLblPos val="none"/>
        <c:crossAx val="138035584"/>
        <c:crosses val="autoZero"/>
        <c:auto val="1"/>
        <c:lblAlgn val="ctr"/>
        <c:lblOffset val="100"/>
        <c:noMultiLvlLbl val="0"/>
      </c:catAx>
      <c:valAx>
        <c:axId val="138035584"/>
        <c:scaling>
          <c:orientation val="minMax"/>
        </c:scaling>
        <c:delete val="0"/>
        <c:axPos val="r"/>
        <c:numFmt formatCode="General" sourceLinked="1"/>
        <c:majorTickMark val="cross"/>
        <c:minorTickMark val="none"/>
        <c:tickLblPos val="nextTo"/>
        <c:spPr>
          <a:ln w="3728">
            <a:solidFill>
              <a:schemeClr val="tx1"/>
            </a:solidFill>
            <a:prstDash val="solid"/>
          </a:ln>
        </c:spPr>
        <c:txPr>
          <a:bodyPr rot="0" vert="horz"/>
          <a:lstStyle/>
          <a:p>
            <a:pPr>
              <a:defRPr>
                <a:solidFill>
                  <a:schemeClr val="bg1"/>
                </a:solidFill>
              </a:defRPr>
            </a:pPr>
            <a:endParaRPr lang="en-US"/>
          </a:p>
        </c:txPr>
        <c:crossAx val="134246784"/>
        <c:crosses val="max"/>
        <c:crossBetween val="between"/>
      </c:valAx>
      <c:dTable>
        <c:showHorzBorder val="1"/>
        <c:showVertBorder val="1"/>
        <c:showOutline val="1"/>
        <c:showKeys val="1"/>
        <c:spPr>
          <a:ln w="29825">
            <a:solidFill>
              <a:srgbClr val="FFCC99"/>
            </a:solidFill>
            <a:prstDash val="solid"/>
          </a:ln>
        </c:spPr>
        <c:txPr>
          <a:bodyPr/>
          <a:lstStyle/>
          <a:p>
            <a:pPr rtl="0">
              <a:defRPr sz="1600">
                <a:solidFill>
                  <a:schemeClr val="bg1"/>
                </a:solidFill>
              </a:defRPr>
            </a:pPr>
            <a:endParaRPr lang="en-US"/>
          </a:p>
        </c:txPr>
      </c:dTable>
      <c:spPr>
        <a:solidFill>
          <a:srgbClr val="C0504D">
            <a:lumMod val="60000"/>
            <a:lumOff val="40000"/>
            <a:alpha val="41000"/>
          </a:srgbClr>
        </a:solidFill>
        <a:ln w="14913">
          <a:solidFill>
            <a:srgbClr val="FF00FF"/>
          </a:solidFill>
          <a:prstDash val="solid"/>
        </a:ln>
      </c:spPr>
    </c:plotArea>
    <c:plotVisOnly val="1"/>
    <c:dispBlanksAs val="gap"/>
    <c:showDLblsOverMax val="0"/>
  </c:chart>
  <c:spPr>
    <a:solidFill>
      <a:schemeClr val="tx1">
        <a:lumMod val="75000"/>
        <a:lumOff val="25000"/>
      </a:schemeClr>
    </a:solidFill>
    <a:ln>
      <a:noFill/>
    </a:ln>
  </c:spPr>
  <c:txPr>
    <a:bodyPr/>
    <a:lstStyle/>
    <a:p>
      <a:pPr>
        <a:defRPr sz="2200" b="1" i="0" u="none" strike="noStrike" baseline="0">
          <a:solidFill>
            <a:schemeClr val="tx1"/>
          </a:solidFill>
          <a:latin typeface="Times New Roman"/>
          <a:ea typeface="Times New Roman"/>
          <a:cs typeface="Times New Roman"/>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746794321131794"/>
          <c:y val="2.7794559529197477E-2"/>
          <c:w val="0.77667493796526565"/>
          <c:h val="0.77027114466078483"/>
        </c:manualLayout>
      </c:layout>
      <c:lineChart>
        <c:grouping val="standard"/>
        <c:varyColors val="0"/>
        <c:ser>
          <c:idx val="0"/>
          <c:order val="0"/>
          <c:tx>
            <c:strRef>
              <c:f>Sheet1!$A$2</c:f>
              <c:strCache>
                <c:ptCount val="1"/>
                <c:pt idx="0">
                  <c:v>INC.</c:v>
                </c:pt>
              </c:strCache>
            </c:strRef>
          </c:tx>
          <c:spPr>
            <a:ln w="44728">
              <a:solidFill>
                <a:srgbClr val="800080"/>
              </a:solidFill>
              <a:prstDash val="solid"/>
            </a:ln>
          </c:spPr>
          <c:marker>
            <c:symbol val="diamond"/>
            <c:size val="12"/>
            <c:spPr>
              <a:solidFill>
                <a:srgbClr val="800080"/>
              </a:solidFill>
              <a:ln>
                <a:solidFill>
                  <a:srgbClr val="FFFF00"/>
                </a:solidFill>
                <a:prstDash val="solid"/>
              </a:ln>
            </c:spPr>
          </c:marker>
          <c:cat>
            <c:numRef>
              <c:f>Sheet1!$B$1:$P$1</c:f>
              <c:numCache>
                <c:formatCode>General</c:formatCode>
                <c:ptCount val="15"/>
                <c:pt idx="0">
                  <c:v>1377</c:v>
                </c:pt>
                <c:pt idx="1">
                  <c:v>1378</c:v>
                </c:pt>
                <c:pt idx="2">
                  <c:v>1379</c:v>
                </c:pt>
                <c:pt idx="3">
                  <c:v>1380</c:v>
                </c:pt>
                <c:pt idx="4">
                  <c:v>1381</c:v>
                </c:pt>
                <c:pt idx="5">
                  <c:v>1382</c:v>
                </c:pt>
                <c:pt idx="6">
                  <c:v>1383</c:v>
                </c:pt>
                <c:pt idx="7">
                  <c:v>1384</c:v>
                </c:pt>
                <c:pt idx="8">
                  <c:v>1385</c:v>
                </c:pt>
                <c:pt idx="9">
                  <c:v>1386</c:v>
                </c:pt>
                <c:pt idx="10">
                  <c:v>1387</c:v>
                </c:pt>
                <c:pt idx="11">
                  <c:v>1388</c:v>
                </c:pt>
                <c:pt idx="12">
                  <c:v>1389</c:v>
                </c:pt>
                <c:pt idx="13">
                  <c:v>1390</c:v>
                </c:pt>
                <c:pt idx="14">
                  <c:v>1391</c:v>
                </c:pt>
              </c:numCache>
            </c:numRef>
          </c:cat>
          <c:val>
            <c:numRef>
              <c:f>Sheet1!$B$2:$P$2</c:f>
              <c:numCache>
                <c:formatCode>General</c:formatCode>
                <c:ptCount val="15"/>
                <c:pt idx="0">
                  <c:v>8.0300000000000011</c:v>
                </c:pt>
                <c:pt idx="1">
                  <c:v>9.8000000000000007</c:v>
                </c:pt>
                <c:pt idx="2">
                  <c:v>10</c:v>
                </c:pt>
                <c:pt idx="3">
                  <c:v>8</c:v>
                </c:pt>
                <c:pt idx="4">
                  <c:v>4</c:v>
                </c:pt>
                <c:pt idx="5">
                  <c:v>2.5</c:v>
                </c:pt>
                <c:pt idx="6">
                  <c:v>3.7</c:v>
                </c:pt>
                <c:pt idx="7">
                  <c:v>2.06</c:v>
                </c:pt>
                <c:pt idx="8">
                  <c:v>1.1000000000000001</c:v>
                </c:pt>
                <c:pt idx="9">
                  <c:v>1.2</c:v>
                </c:pt>
                <c:pt idx="10">
                  <c:v>2.1</c:v>
                </c:pt>
                <c:pt idx="11">
                  <c:v>1.8</c:v>
                </c:pt>
                <c:pt idx="12">
                  <c:v>1.1000000000000001</c:v>
                </c:pt>
                <c:pt idx="13">
                  <c:v>1.2</c:v>
                </c:pt>
                <c:pt idx="14">
                  <c:v>0.60000000000000064</c:v>
                </c:pt>
              </c:numCache>
            </c:numRef>
          </c:val>
          <c:smooth val="0"/>
        </c:ser>
        <c:dLbls>
          <c:showLegendKey val="0"/>
          <c:showVal val="0"/>
          <c:showCatName val="0"/>
          <c:showSerName val="0"/>
          <c:showPercent val="0"/>
          <c:showBubbleSize val="0"/>
        </c:dLbls>
        <c:marker val="1"/>
        <c:smooth val="0"/>
        <c:axId val="49582848"/>
        <c:axId val="49585152"/>
      </c:lineChart>
      <c:lineChart>
        <c:grouping val="standard"/>
        <c:varyColors val="0"/>
        <c:ser>
          <c:idx val="1"/>
          <c:order val="1"/>
          <c:tx>
            <c:strRef>
              <c:f>Sheet1!$A$3</c:f>
              <c:strCache>
                <c:ptCount val="1"/>
                <c:pt idx="0">
                  <c:v>CASE</c:v>
                </c:pt>
              </c:strCache>
            </c:strRef>
          </c:tx>
          <c:spPr>
            <a:ln w="29819">
              <a:solidFill>
                <a:srgbClr val="FFFF00"/>
              </a:solidFill>
              <a:prstDash val="solid"/>
            </a:ln>
          </c:spPr>
          <c:marker>
            <c:symbol val="square"/>
            <c:size val="6"/>
            <c:spPr>
              <a:solidFill>
                <a:srgbClr val="FFFF00"/>
              </a:solidFill>
              <a:ln>
                <a:solidFill>
                  <a:srgbClr val="333333"/>
                </a:solidFill>
                <a:prstDash val="solid"/>
              </a:ln>
            </c:spPr>
          </c:marker>
          <c:cat>
            <c:numRef>
              <c:f>Sheet1!$B$1:$P$1</c:f>
              <c:numCache>
                <c:formatCode>General</c:formatCode>
                <c:ptCount val="15"/>
                <c:pt idx="0">
                  <c:v>1377</c:v>
                </c:pt>
                <c:pt idx="1">
                  <c:v>1378</c:v>
                </c:pt>
                <c:pt idx="2">
                  <c:v>1379</c:v>
                </c:pt>
                <c:pt idx="3">
                  <c:v>1380</c:v>
                </c:pt>
                <c:pt idx="4">
                  <c:v>1381</c:v>
                </c:pt>
                <c:pt idx="5">
                  <c:v>1382</c:v>
                </c:pt>
                <c:pt idx="6">
                  <c:v>1383</c:v>
                </c:pt>
                <c:pt idx="7">
                  <c:v>1384</c:v>
                </c:pt>
                <c:pt idx="8">
                  <c:v>1385</c:v>
                </c:pt>
                <c:pt idx="9">
                  <c:v>1386</c:v>
                </c:pt>
                <c:pt idx="10">
                  <c:v>1387</c:v>
                </c:pt>
                <c:pt idx="11">
                  <c:v>1388</c:v>
                </c:pt>
                <c:pt idx="12">
                  <c:v>1389</c:v>
                </c:pt>
                <c:pt idx="13">
                  <c:v>1390</c:v>
                </c:pt>
                <c:pt idx="14">
                  <c:v>1391</c:v>
                </c:pt>
              </c:numCache>
            </c:numRef>
          </c:cat>
          <c:val>
            <c:numRef>
              <c:f>Sheet1!$B$3:$P$3</c:f>
              <c:numCache>
                <c:formatCode>General</c:formatCode>
                <c:ptCount val="15"/>
                <c:pt idx="0">
                  <c:v>96</c:v>
                </c:pt>
                <c:pt idx="1">
                  <c:v>119</c:v>
                </c:pt>
                <c:pt idx="2">
                  <c:v>133</c:v>
                </c:pt>
                <c:pt idx="3">
                  <c:v>101</c:v>
                </c:pt>
                <c:pt idx="4">
                  <c:v>53</c:v>
                </c:pt>
                <c:pt idx="5">
                  <c:v>32</c:v>
                </c:pt>
                <c:pt idx="6">
                  <c:v>49</c:v>
                </c:pt>
                <c:pt idx="7">
                  <c:v>27</c:v>
                </c:pt>
                <c:pt idx="8">
                  <c:v>14</c:v>
                </c:pt>
                <c:pt idx="9">
                  <c:v>15</c:v>
                </c:pt>
                <c:pt idx="10">
                  <c:v>26</c:v>
                </c:pt>
                <c:pt idx="11">
                  <c:v>23</c:v>
                </c:pt>
                <c:pt idx="12">
                  <c:v>14</c:v>
                </c:pt>
                <c:pt idx="13">
                  <c:v>15</c:v>
                </c:pt>
                <c:pt idx="14">
                  <c:v>8</c:v>
                </c:pt>
              </c:numCache>
            </c:numRef>
          </c:val>
          <c:smooth val="0"/>
        </c:ser>
        <c:dLbls>
          <c:showLegendKey val="0"/>
          <c:showVal val="0"/>
          <c:showCatName val="0"/>
          <c:showSerName val="0"/>
          <c:showPercent val="0"/>
          <c:showBubbleSize val="0"/>
        </c:dLbls>
        <c:marker val="1"/>
        <c:smooth val="0"/>
        <c:axId val="49586944"/>
        <c:axId val="49588480"/>
      </c:lineChart>
      <c:catAx>
        <c:axId val="49582848"/>
        <c:scaling>
          <c:orientation val="minMax"/>
        </c:scaling>
        <c:delete val="0"/>
        <c:axPos val="b"/>
        <c:title>
          <c:tx>
            <c:rich>
              <a:bodyPr/>
              <a:lstStyle/>
              <a:p>
                <a:pPr>
                  <a:defRPr sz="2199" b="1" i="0" u="none" strike="noStrike" baseline="0">
                    <a:solidFill>
                      <a:srgbClr val="FFFFFF"/>
                    </a:solidFill>
                    <a:latin typeface="Times New Roman"/>
                    <a:ea typeface="Times New Roman"/>
                    <a:cs typeface="Times New Roman"/>
                  </a:defRPr>
                </a:pPr>
                <a:r>
                  <a:rPr lang="en-GB" dirty="0"/>
                  <a:t>INC/100,000</a:t>
                </a:r>
              </a:p>
            </c:rich>
          </c:tx>
          <c:layout>
            <c:manualLayout>
              <c:xMode val="edge"/>
              <c:yMode val="edge"/>
              <c:x val="0.15136471723085887"/>
              <c:y val="0"/>
            </c:manualLayout>
          </c:layout>
          <c:overlay val="0"/>
          <c:spPr>
            <a:gradFill rotWithShape="0">
              <a:gsLst>
                <a:gs pos="0">
                  <a:srgbClr val="800080"/>
                </a:gs>
                <a:gs pos="50000">
                  <a:srgbClr val="FFFF99"/>
                </a:gs>
                <a:gs pos="100000">
                  <a:srgbClr val="800080"/>
                </a:gs>
              </a:gsLst>
              <a:lin ang="5400000" scaled="1"/>
            </a:gradFill>
            <a:ln w="29819">
              <a:noFill/>
            </a:ln>
          </c:spPr>
        </c:title>
        <c:numFmt formatCode="General" sourceLinked="1"/>
        <c:majorTickMark val="out"/>
        <c:minorTickMark val="none"/>
        <c:tickLblPos val="nextTo"/>
        <c:spPr>
          <a:solidFill>
            <a:schemeClr val="bg1"/>
          </a:solidFill>
          <a:ln w="3727">
            <a:solidFill>
              <a:schemeClr val="bg1"/>
            </a:solidFill>
            <a:prstDash val="solid"/>
          </a:ln>
        </c:spPr>
        <c:txPr>
          <a:bodyPr rot="-2700000" vert="horz"/>
          <a:lstStyle/>
          <a:p>
            <a:pPr>
              <a:defRPr lang="fa-IR"/>
            </a:pPr>
            <a:endParaRPr lang="en-US"/>
          </a:p>
        </c:txPr>
        <c:crossAx val="49585152"/>
        <c:crosses val="autoZero"/>
        <c:auto val="1"/>
        <c:lblAlgn val="ctr"/>
        <c:lblOffset val="100"/>
        <c:tickMarkSkip val="1"/>
        <c:noMultiLvlLbl val="0"/>
      </c:catAx>
      <c:valAx>
        <c:axId val="49585152"/>
        <c:scaling>
          <c:orientation val="minMax"/>
        </c:scaling>
        <c:delete val="0"/>
        <c:axPos val="l"/>
        <c:majorGridlines>
          <c:spPr>
            <a:ln w="14909">
              <a:solidFill>
                <a:schemeClr val="tx1"/>
              </a:solidFill>
              <a:prstDash val="solid"/>
            </a:ln>
          </c:spPr>
        </c:majorGridlines>
        <c:numFmt formatCode="General" sourceLinked="1"/>
        <c:majorTickMark val="out"/>
        <c:minorTickMark val="none"/>
        <c:tickLblPos val="nextTo"/>
        <c:spPr>
          <a:ln w="3727">
            <a:solidFill>
              <a:schemeClr val="tx1"/>
            </a:solidFill>
            <a:prstDash val="solid"/>
          </a:ln>
        </c:spPr>
        <c:txPr>
          <a:bodyPr rot="0" vert="horz"/>
          <a:lstStyle/>
          <a:p>
            <a:pPr>
              <a:defRPr lang="fa-IR">
                <a:solidFill>
                  <a:schemeClr val="bg1"/>
                </a:solidFill>
              </a:defRPr>
            </a:pPr>
            <a:endParaRPr lang="en-US"/>
          </a:p>
        </c:txPr>
        <c:crossAx val="49582848"/>
        <c:crosses val="autoZero"/>
        <c:crossBetween val="between"/>
      </c:valAx>
      <c:catAx>
        <c:axId val="49586944"/>
        <c:scaling>
          <c:orientation val="minMax"/>
        </c:scaling>
        <c:delete val="1"/>
        <c:axPos val="b"/>
        <c:numFmt formatCode="General" sourceLinked="1"/>
        <c:majorTickMark val="out"/>
        <c:minorTickMark val="none"/>
        <c:tickLblPos val="none"/>
        <c:crossAx val="49588480"/>
        <c:crosses val="autoZero"/>
        <c:auto val="1"/>
        <c:lblAlgn val="ctr"/>
        <c:lblOffset val="100"/>
        <c:noMultiLvlLbl val="0"/>
      </c:catAx>
      <c:valAx>
        <c:axId val="49588480"/>
        <c:scaling>
          <c:orientation val="minMax"/>
        </c:scaling>
        <c:delete val="0"/>
        <c:axPos val="r"/>
        <c:numFmt formatCode="General" sourceLinked="1"/>
        <c:majorTickMark val="cross"/>
        <c:minorTickMark val="none"/>
        <c:tickLblPos val="nextTo"/>
        <c:spPr>
          <a:ln w="3727">
            <a:solidFill>
              <a:schemeClr val="tx1"/>
            </a:solidFill>
            <a:prstDash val="solid"/>
          </a:ln>
        </c:spPr>
        <c:txPr>
          <a:bodyPr rot="0" vert="horz"/>
          <a:lstStyle/>
          <a:p>
            <a:pPr>
              <a:defRPr lang="fa-IR">
                <a:solidFill>
                  <a:schemeClr val="bg1"/>
                </a:solidFill>
              </a:defRPr>
            </a:pPr>
            <a:endParaRPr lang="en-US"/>
          </a:p>
        </c:txPr>
        <c:crossAx val="49586944"/>
        <c:crosses val="max"/>
        <c:crossBetween val="between"/>
      </c:valAx>
      <c:dTable>
        <c:showHorzBorder val="1"/>
        <c:showVertBorder val="1"/>
        <c:showOutline val="1"/>
        <c:showKeys val="1"/>
        <c:spPr>
          <a:ln w="29819">
            <a:solidFill>
              <a:srgbClr val="FFCC99"/>
            </a:solidFill>
            <a:prstDash val="solid"/>
          </a:ln>
        </c:spPr>
        <c:txPr>
          <a:bodyPr/>
          <a:lstStyle/>
          <a:p>
            <a:pPr rtl="0">
              <a:defRPr lang="fa-IR" sz="1800">
                <a:solidFill>
                  <a:schemeClr val="bg1"/>
                </a:solidFill>
              </a:defRPr>
            </a:pPr>
            <a:endParaRPr lang="en-US"/>
          </a:p>
        </c:txPr>
      </c:dTable>
      <c:spPr>
        <a:solidFill>
          <a:schemeClr val="bg2">
            <a:lumMod val="50000"/>
          </a:schemeClr>
        </a:solidFill>
        <a:ln w="14909">
          <a:solidFill>
            <a:srgbClr val="FF00FF"/>
          </a:solidFill>
          <a:prstDash val="solid"/>
        </a:ln>
      </c:spPr>
    </c:plotArea>
    <c:plotVisOnly val="1"/>
    <c:dispBlanksAs val="gap"/>
    <c:showDLblsOverMax val="0"/>
  </c:chart>
  <c:spPr>
    <a:noFill/>
    <a:ln>
      <a:noFill/>
    </a:ln>
  </c:spPr>
  <c:txPr>
    <a:bodyPr/>
    <a:lstStyle/>
    <a:p>
      <a:pPr>
        <a:defRPr sz="2199" b="1" i="0" u="none" strike="noStrike" baseline="0">
          <a:solidFill>
            <a:schemeClr val="tx1"/>
          </a:solidFill>
          <a:latin typeface="Times New Roman"/>
          <a:ea typeface="Times New Roman"/>
          <a:cs typeface="Times New Roman"/>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C133C4-E0EA-4C19-BCAD-0B7B7A8378A4}" type="doc">
      <dgm:prSet loTypeId="urn:microsoft.com/office/officeart/2005/8/layout/pyramid2" loCatId="list" qsTypeId="urn:microsoft.com/office/officeart/2005/8/quickstyle/3d2" qsCatId="3D" csTypeId="urn:microsoft.com/office/officeart/2005/8/colors/colorful5" csCatId="colorful" phldr="1"/>
      <dgm:spPr/>
    </dgm:pt>
    <dgm:pt modelId="{5C9692DA-BA6E-49CC-B23F-BC05868AE19C}">
      <dgm:prSet phldrT="[Text]" custT="1"/>
      <dgm:spPr/>
      <dgm:t>
        <a:bodyPr/>
        <a:lstStyle/>
        <a:p>
          <a:r>
            <a:rPr lang="fa-IR" sz="3200" b="1" dirty="0" smtClean="0">
              <a:solidFill>
                <a:srgbClr val="C00000"/>
              </a:solidFill>
              <a:latin typeface="Arial" pitchFamily="34" charset="0"/>
              <a:cs typeface="Arial" pitchFamily="34" charset="0"/>
            </a:rPr>
            <a:t>آزمايشگاه مرجع سلامت </a:t>
          </a:r>
          <a:endParaRPr lang="en-US" sz="3200" b="1" dirty="0">
            <a:solidFill>
              <a:srgbClr val="C00000"/>
            </a:solidFill>
            <a:latin typeface="Arial" pitchFamily="34" charset="0"/>
            <a:cs typeface="Arial" pitchFamily="34" charset="0"/>
          </a:endParaRPr>
        </a:p>
      </dgm:t>
    </dgm:pt>
    <dgm:pt modelId="{5CB3C792-C225-4E1B-A626-A4A4E2FE9D69}" type="parTrans" cxnId="{6DDBF374-1D29-4B26-BA8D-9268CC9A7431}">
      <dgm:prSet/>
      <dgm:spPr/>
      <dgm:t>
        <a:bodyPr/>
        <a:lstStyle/>
        <a:p>
          <a:endParaRPr lang="en-US"/>
        </a:p>
      </dgm:t>
    </dgm:pt>
    <dgm:pt modelId="{11521912-7DCF-4F5D-858A-FABBA681ACE8}" type="sibTrans" cxnId="{6DDBF374-1D29-4B26-BA8D-9268CC9A7431}">
      <dgm:prSet/>
      <dgm:spPr/>
      <dgm:t>
        <a:bodyPr/>
        <a:lstStyle/>
        <a:p>
          <a:endParaRPr lang="en-US"/>
        </a:p>
      </dgm:t>
    </dgm:pt>
    <dgm:pt modelId="{F9E83406-5D62-401B-8777-1B5346E1C511}">
      <dgm:prSet phldrT="[Text]" custT="1"/>
      <dgm:spPr/>
      <dgm:t>
        <a:bodyPr/>
        <a:lstStyle/>
        <a:p>
          <a:r>
            <a:rPr lang="fa-IR" sz="2800" b="1" dirty="0" smtClean="0">
              <a:latin typeface="Arial" pitchFamily="34" charset="0"/>
              <a:cs typeface="Arial" pitchFamily="34" charset="0"/>
            </a:rPr>
            <a:t>آزما یشگاه قطب كشوري</a:t>
          </a:r>
          <a:endParaRPr lang="en-US" sz="2800" b="1" dirty="0">
            <a:latin typeface="Arial" pitchFamily="34" charset="0"/>
            <a:cs typeface="Arial" pitchFamily="34" charset="0"/>
          </a:endParaRPr>
        </a:p>
      </dgm:t>
    </dgm:pt>
    <dgm:pt modelId="{711A3241-6CE7-43AD-8E66-34CE4F884F1B}" type="parTrans" cxnId="{B0B0A52C-3976-4AC5-ACA1-A5A6C9D188F5}">
      <dgm:prSet/>
      <dgm:spPr/>
      <dgm:t>
        <a:bodyPr/>
        <a:lstStyle/>
        <a:p>
          <a:endParaRPr lang="en-US"/>
        </a:p>
      </dgm:t>
    </dgm:pt>
    <dgm:pt modelId="{515844C9-4EDF-400B-ABFF-8C3D00C09EAF}" type="sibTrans" cxnId="{B0B0A52C-3976-4AC5-ACA1-A5A6C9D188F5}">
      <dgm:prSet/>
      <dgm:spPr/>
      <dgm:t>
        <a:bodyPr/>
        <a:lstStyle/>
        <a:p>
          <a:endParaRPr lang="en-US"/>
        </a:p>
      </dgm:t>
    </dgm:pt>
    <dgm:pt modelId="{0B2590DF-A2CD-46BE-B58E-DE167D47401B}">
      <dgm:prSet phldrT="[Text]" custT="1"/>
      <dgm:spPr/>
      <dgm:t>
        <a:bodyPr/>
        <a:lstStyle/>
        <a:p>
          <a:r>
            <a:rPr lang="fa-IR" sz="2400" b="1" dirty="0" smtClean="0">
              <a:latin typeface="Arial" pitchFamily="34" charset="0"/>
              <a:cs typeface="Arial" pitchFamily="34" charset="0"/>
            </a:rPr>
            <a:t>آزمايشگاههاي سطح اول ، </a:t>
          </a:r>
        </a:p>
        <a:p>
          <a:r>
            <a:rPr lang="fa-IR" sz="2400" b="1" dirty="0" smtClean="0">
              <a:latin typeface="Arial" pitchFamily="34" charset="0"/>
              <a:cs typeface="Arial" pitchFamily="34" charset="0"/>
            </a:rPr>
            <a:t>دوم و سوم بهداشتي</a:t>
          </a:r>
          <a:endParaRPr lang="en-US" sz="2400" b="1" dirty="0">
            <a:latin typeface="Arial" pitchFamily="34" charset="0"/>
            <a:cs typeface="Arial" pitchFamily="34" charset="0"/>
          </a:endParaRPr>
        </a:p>
      </dgm:t>
    </dgm:pt>
    <dgm:pt modelId="{BE8D7FD0-644C-4590-A925-8823120B30D8}" type="parTrans" cxnId="{45D6F083-E8FD-4398-83B9-50A1DD6BB22D}">
      <dgm:prSet/>
      <dgm:spPr/>
      <dgm:t>
        <a:bodyPr/>
        <a:lstStyle/>
        <a:p>
          <a:endParaRPr lang="en-US"/>
        </a:p>
      </dgm:t>
    </dgm:pt>
    <dgm:pt modelId="{64950CF4-30F2-4F85-8E2F-8D88F9061928}" type="sibTrans" cxnId="{45D6F083-E8FD-4398-83B9-50A1DD6BB22D}">
      <dgm:prSet/>
      <dgm:spPr/>
      <dgm:t>
        <a:bodyPr/>
        <a:lstStyle/>
        <a:p>
          <a:endParaRPr lang="en-US"/>
        </a:p>
      </dgm:t>
    </dgm:pt>
    <dgm:pt modelId="{E5B7C212-853A-43BA-A0C8-87C476DAFF88}">
      <dgm:prSet/>
      <dgm:spPr/>
      <dgm:t>
        <a:bodyPr/>
        <a:lstStyle/>
        <a:p>
          <a:r>
            <a:rPr lang="fa-IR" b="1" dirty="0" smtClean="0"/>
            <a:t>آزمايشگاههاي بخش درمان</a:t>
          </a:r>
        </a:p>
        <a:p>
          <a:r>
            <a:rPr lang="fa-IR" b="1" dirty="0" smtClean="0"/>
            <a:t>(دولتي و خصوصي )</a:t>
          </a:r>
          <a:endParaRPr lang="en-US" b="1" dirty="0"/>
        </a:p>
      </dgm:t>
    </dgm:pt>
    <dgm:pt modelId="{8CBA27EA-52B4-4601-972F-0E570CB3F8F8}" type="parTrans" cxnId="{AE64458A-F221-4934-802B-E07A6D0F850B}">
      <dgm:prSet/>
      <dgm:spPr/>
      <dgm:t>
        <a:bodyPr/>
        <a:lstStyle/>
        <a:p>
          <a:endParaRPr lang="en-US"/>
        </a:p>
      </dgm:t>
    </dgm:pt>
    <dgm:pt modelId="{0CE2E87D-C2F8-44A9-91D6-A8657D221396}" type="sibTrans" cxnId="{AE64458A-F221-4934-802B-E07A6D0F850B}">
      <dgm:prSet/>
      <dgm:spPr/>
      <dgm:t>
        <a:bodyPr/>
        <a:lstStyle/>
        <a:p>
          <a:endParaRPr lang="en-US"/>
        </a:p>
      </dgm:t>
    </dgm:pt>
    <dgm:pt modelId="{2DEFD8C0-52AF-4083-9357-F23B436B973A}" type="pres">
      <dgm:prSet presAssocID="{0FC133C4-E0EA-4C19-BCAD-0B7B7A8378A4}" presName="compositeShape" presStyleCnt="0">
        <dgm:presLayoutVars>
          <dgm:dir/>
          <dgm:resizeHandles/>
        </dgm:presLayoutVars>
      </dgm:prSet>
      <dgm:spPr/>
    </dgm:pt>
    <dgm:pt modelId="{CABC7A47-1CA7-4A37-B9B4-013786A1773E}" type="pres">
      <dgm:prSet presAssocID="{0FC133C4-E0EA-4C19-BCAD-0B7B7A8378A4}" presName="pyramid" presStyleLbl="node1" presStyleIdx="0" presStyleCnt="1" custLinFactNeighborX="-20809" custLinFactNeighborY="-2941"/>
      <dgm:spPr/>
      <dgm:t>
        <a:bodyPr/>
        <a:lstStyle/>
        <a:p>
          <a:endParaRPr lang="en-US"/>
        </a:p>
      </dgm:t>
    </dgm:pt>
    <dgm:pt modelId="{E059E469-1594-406A-A6F9-B48FA537885D}" type="pres">
      <dgm:prSet presAssocID="{0FC133C4-E0EA-4C19-BCAD-0B7B7A8378A4}" presName="theList" presStyleCnt="0"/>
      <dgm:spPr/>
    </dgm:pt>
    <dgm:pt modelId="{2B8CB889-CB26-44BA-9FEF-E99004792CC8}" type="pres">
      <dgm:prSet presAssocID="{5C9692DA-BA6E-49CC-B23F-BC05868AE19C}" presName="aNode" presStyleLbl="fgAcc1" presStyleIdx="0" presStyleCnt="4" custLinFactY="-34021" custLinFactNeighborX="-1789" custLinFactNeighborY="-100000">
        <dgm:presLayoutVars>
          <dgm:bulletEnabled val="1"/>
        </dgm:presLayoutVars>
      </dgm:prSet>
      <dgm:spPr/>
      <dgm:t>
        <a:bodyPr/>
        <a:lstStyle/>
        <a:p>
          <a:endParaRPr lang="en-US"/>
        </a:p>
      </dgm:t>
    </dgm:pt>
    <dgm:pt modelId="{19D88E02-74BC-4C0B-AEDB-B38DC443F7E9}" type="pres">
      <dgm:prSet presAssocID="{5C9692DA-BA6E-49CC-B23F-BC05868AE19C}" presName="aSpace" presStyleCnt="0"/>
      <dgm:spPr/>
    </dgm:pt>
    <dgm:pt modelId="{D23C7075-E28C-497F-9E98-D4D54060626F}" type="pres">
      <dgm:prSet presAssocID="{F9E83406-5D62-401B-8777-1B5346E1C511}" presName="aNode" presStyleLbl="fgAcc1" presStyleIdx="1" presStyleCnt="4" custScaleY="82031" custLinFactY="42081" custLinFactNeighborX="226" custLinFactNeighborY="100000">
        <dgm:presLayoutVars>
          <dgm:bulletEnabled val="1"/>
        </dgm:presLayoutVars>
      </dgm:prSet>
      <dgm:spPr/>
      <dgm:t>
        <a:bodyPr/>
        <a:lstStyle/>
        <a:p>
          <a:endParaRPr lang="en-US"/>
        </a:p>
      </dgm:t>
    </dgm:pt>
    <dgm:pt modelId="{A6CE55F2-BC59-4441-BB03-9166526D6709}" type="pres">
      <dgm:prSet presAssocID="{F9E83406-5D62-401B-8777-1B5346E1C511}" presName="aSpace" presStyleCnt="0"/>
      <dgm:spPr/>
    </dgm:pt>
    <dgm:pt modelId="{2F82D485-2755-456A-A9F2-29284B380682}" type="pres">
      <dgm:prSet presAssocID="{0B2590DF-A2CD-46BE-B58E-DE167D47401B}" presName="aNode" presStyleLbl="fgAcc1" presStyleIdx="2" presStyleCnt="4" custScaleX="90950" custLinFactY="158718" custLinFactNeighborX="-53507" custLinFactNeighborY="200000">
        <dgm:presLayoutVars>
          <dgm:bulletEnabled val="1"/>
        </dgm:presLayoutVars>
      </dgm:prSet>
      <dgm:spPr/>
      <dgm:t>
        <a:bodyPr/>
        <a:lstStyle/>
        <a:p>
          <a:endParaRPr lang="en-US"/>
        </a:p>
      </dgm:t>
    </dgm:pt>
    <dgm:pt modelId="{DCC6C08A-4F70-4C61-A932-E6C24DCA86B4}" type="pres">
      <dgm:prSet presAssocID="{0B2590DF-A2CD-46BE-B58E-DE167D47401B}" presName="aSpace" presStyleCnt="0"/>
      <dgm:spPr/>
    </dgm:pt>
    <dgm:pt modelId="{FEE5CDD9-7494-4536-B7F1-B507482CFCD3}" type="pres">
      <dgm:prSet presAssocID="{E5B7C212-853A-43BA-A0C8-87C476DAFF88}" presName="aNode" presStyleLbl="fgAcc1" presStyleIdx="3" presStyleCnt="4" custScaleX="80995" custLinFactY="58718" custLinFactNeighborX="36538" custLinFactNeighborY="100000">
        <dgm:presLayoutVars>
          <dgm:bulletEnabled val="1"/>
        </dgm:presLayoutVars>
      </dgm:prSet>
      <dgm:spPr/>
      <dgm:t>
        <a:bodyPr/>
        <a:lstStyle/>
        <a:p>
          <a:endParaRPr lang="en-US"/>
        </a:p>
      </dgm:t>
    </dgm:pt>
    <dgm:pt modelId="{D8AA73F3-8E15-4881-B064-BE4932FB43A1}" type="pres">
      <dgm:prSet presAssocID="{E5B7C212-853A-43BA-A0C8-87C476DAFF88}" presName="aSpace" presStyleCnt="0"/>
      <dgm:spPr/>
    </dgm:pt>
  </dgm:ptLst>
  <dgm:cxnLst>
    <dgm:cxn modelId="{6DDBF374-1D29-4B26-BA8D-9268CC9A7431}" srcId="{0FC133C4-E0EA-4C19-BCAD-0B7B7A8378A4}" destId="{5C9692DA-BA6E-49CC-B23F-BC05868AE19C}" srcOrd="0" destOrd="0" parTransId="{5CB3C792-C225-4E1B-A626-A4A4E2FE9D69}" sibTransId="{11521912-7DCF-4F5D-858A-FABBA681ACE8}"/>
    <dgm:cxn modelId="{AE64458A-F221-4934-802B-E07A6D0F850B}" srcId="{0FC133C4-E0EA-4C19-BCAD-0B7B7A8378A4}" destId="{E5B7C212-853A-43BA-A0C8-87C476DAFF88}" srcOrd="3" destOrd="0" parTransId="{8CBA27EA-52B4-4601-972F-0E570CB3F8F8}" sibTransId="{0CE2E87D-C2F8-44A9-91D6-A8657D221396}"/>
    <dgm:cxn modelId="{B0B0A52C-3976-4AC5-ACA1-A5A6C9D188F5}" srcId="{0FC133C4-E0EA-4C19-BCAD-0B7B7A8378A4}" destId="{F9E83406-5D62-401B-8777-1B5346E1C511}" srcOrd="1" destOrd="0" parTransId="{711A3241-6CE7-43AD-8E66-34CE4F884F1B}" sibTransId="{515844C9-4EDF-400B-ABFF-8C3D00C09EAF}"/>
    <dgm:cxn modelId="{45D6F083-E8FD-4398-83B9-50A1DD6BB22D}" srcId="{0FC133C4-E0EA-4C19-BCAD-0B7B7A8378A4}" destId="{0B2590DF-A2CD-46BE-B58E-DE167D47401B}" srcOrd="2" destOrd="0" parTransId="{BE8D7FD0-644C-4590-A925-8823120B30D8}" sibTransId="{64950CF4-30F2-4F85-8E2F-8D88F9061928}"/>
    <dgm:cxn modelId="{B4A496C5-8024-4F14-8115-1CBA9E50ABAB}" type="presOf" srcId="{F9E83406-5D62-401B-8777-1B5346E1C511}" destId="{D23C7075-E28C-497F-9E98-D4D54060626F}" srcOrd="0" destOrd="0" presId="urn:microsoft.com/office/officeart/2005/8/layout/pyramid2"/>
    <dgm:cxn modelId="{CA51C3CF-B9A5-40CC-A057-6136E45DEAA6}" type="presOf" srcId="{0B2590DF-A2CD-46BE-B58E-DE167D47401B}" destId="{2F82D485-2755-456A-A9F2-29284B380682}" srcOrd="0" destOrd="0" presId="urn:microsoft.com/office/officeart/2005/8/layout/pyramid2"/>
    <dgm:cxn modelId="{E946D376-791C-44D2-A32D-0AEA32A8297B}" type="presOf" srcId="{5C9692DA-BA6E-49CC-B23F-BC05868AE19C}" destId="{2B8CB889-CB26-44BA-9FEF-E99004792CC8}" srcOrd="0" destOrd="0" presId="urn:microsoft.com/office/officeart/2005/8/layout/pyramid2"/>
    <dgm:cxn modelId="{156EDE70-9CCA-4761-981F-557043D005DF}" type="presOf" srcId="{0FC133C4-E0EA-4C19-BCAD-0B7B7A8378A4}" destId="{2DEFD8C0-52AF-4083-9357-F23B436B973A}" srcOrd="0" destOrd="0" presId="urn:microsoft.com/office/officeart/2005/8/layout/pyramid2"/>
    <dgm:cxn modelId="{4735639B-9233-46D9-BFEE-6BF8D83514B1}" type="presOf" srcId="{E5B7C212-853A-43BA-A0C8-87C476DAFF88}" destId="{FEE5CDD9-7494-4536-B7F1-B507482CFCD3}" srcOrd="0" destOrd="0" presId="urn:microsoft.com/office/officeart/2005/8/layout/pyramid2"/>
    <dgm:cxn modelId="{591D1D2A-C994-4CB1-AD1D-E8DA7064015C}" type="presParOf" srcId="{2DEFD8C0-52AF-4083-9357-F23B436B973A}" destId="{CABC7A47-1CA7-4A37-B9B4-013786A1773E}" srcOrd="0" destOrd="0" presId="urn:microsoft.com/office/officeart/2005/8/layout/pyramid2"/>
    <dgm:cxn modelId="{3EE1FF97-03EF-4DEB-BAD2-A2510B088F5D}" type="presParOf" srcId="{2DEFD8C0-52AF-4083-9357-F23B436B973A}" destId="{E059E469-1594-406A-A6F9-B48FA537885D}" srcOrd="1" destOrd="0" presId="urn:microsoft.com/office/officeart/2005/8/layout/pyramid2"/>
    <dgm:cxn modelId="{E0C66D98-F63E-4141-A560-397FE117E9EB}" type="presParOf" srcId="{E059E469-1594-406A-A6F9-B48FA537885D}" destId="{2B8CB889-CB26-44BA-9FEF-E99004792CC8}" srcOrd="0" destOrd="0" presId="urn:microsoft.com/office/officeart/2005/8/layout/pyramid2"/>
    <dgm:cxn modelId="{34F7BBCC-AA1B-4C22-B86C-9EA0AB290633}" type="presParOf" srcId="{E059E469-1594-406A-A6F9-B48FA537885D}" destId="{19D88E02-74BC-4C0B-AEDB-B38DC443F7E9}" srcOrd="1" destOrd="0" presId="urn:microsoft.com/office/officeart/2005/8/layout/pyramid2"/>
    <dgm:cxn modelId="{415CAE49-B75A-4B41-A4D2-5D99A779BAD4}" type="presParOf" srcId="{E059E469-1594-406A-A6F9-B48FA537885D}" destId="{D23C7075-E28C-497F-9E98-D4D54060626F}" srcOrd="2" destOrd="0" presId="urn:microsoft.com/office/officeart/2005/8/layout/pyramid2"/>
    <dgm:cxn modelId="{C4674FED-4EBE-4C6E-B882-E3F2B4C7592E}" type="presParOf" srcId="{E059E469-1594-406A-A6F9-B48FA537885D}" destId="{A6CE55F2-BC59-4441-BB03-9166526D6709}" srcOrd="3" destOrd="0" presId="urn:microsoft.com/office/officeart/2005/8/layout/pyramid2"/>
    <dgm:cxn modelId="{55E55470-BCB0-45C3-BCAD-BBC7299B038B}" type="presParOf" srcId="{E059E469-1594-406A-A6F9-B48FA537885D}" destId="{2F82D485-2755-456A-A9F2-29284B380682}" srcOrd="4" destOrd="0" presId="urn:microsoft.com/office/officeart/2005/8/layout/pyramid2"/>
    <dgm:cxn modelId="{988B46BB-8682-4821-A555-9082B16B4592}" type="presParOf" srcId="{E059E469-1594-406A-A6F9-B48FA537885D}" destId="{DCC6C08A-4F70-4C61-A932-E6C24DCA86B4}" srcOrd="5" destOrd="0" presId="urn:microsoft.com/office/officeart/2005/8/layout/pyramid2"/>
    <dgm:cxn modelId="{04C4629A-C730-476B-A919-0F33101F4259}" type="presParOf" srcId="{E059E469-1594-406A-A6F9-B48FA537885D}" destId="{FEE5CDD9-7494-4536-B7F1-B507482CFCD3}" srcOrd="6" destOrd="0" presId="urn:microsoft.com/office/officeart/2005/8/layout/pyramid2"/>
    <dgm:cxn modelId="{953F90CE-2D17-4099-8F57-84588CC0E410}" type="presParOf" srcId="{E059E469-1594-406A-A6F9-B48FA537885D}" destId="{D8AA73F3-8E15-4881-B064-BE4932FB43A1}" srcOrd="7"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0.emf"/></Relationships>
</file>

<file path=ppt/drawings/drawing1.xml><?xml version="1.0" encoding="utf-8"?>
<c:userShapes xmlns:c="http://schemas.openxmlformats.org/drawingml/2006/chart">
  <cdr:relSizeAnchor xmlns:cdr="http://schemas.openxmlformats.org/drawingml/2006/chartDrawing">
    <cdr:from>
      <cdr:x>0.70849</cdr:x>
      <cdr:y>0.55596</cdr:y>
    </cdr:from>
    <cdr:to>
      <cdr:x>0.84133</cdr:x>
      <cdr:y>0.67275</cdr:y>
    </cdr:to>
    <cdr:sp macro="" textlink="">
      <cdr:nvSpPr>
        <cdr:cNvPr id="2" name="Rectangle 1"/>
        <cdr:cNvSpPr/>
      </cdr:nvSpPr>
      <cdr:spPr>
        <a:xfrm xmlns:a="http://schemas.openxmlformats.org/drawingml/2006/main">
          <a:off x="6096000" y="2176462"/>
          <a:ext cx="1143000" cy="457200"/>
        </a:xfrm>
        <a:prstGeom xmlns:a="http://schemas.openxmlformats.org/drawingml/2006/main" prst="rect">
          <a:avLst/>
        </a:prstGeom>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pPr algn="r"/>
          <a:r>
            <a:rPr lang="fa-IR" dirty="0" smtClean="0"/>
            <a:t>اجرای برنامه نوین کنترل سالک  1386</a:t>
          </a:r>
          <a:endParaRPr lang="fa-IR"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fa-IR"/>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77D8D7EF-4BA1-4EB0-9317-C42788563207}" type="datetimeFigureOut">
              <a:rPr lang="fa-IR" smtClean="0"/>
              <a:pPr/>
              <a:t>10/10/1435</a:t>
            </a:fld>
            <a:endParaRPr lang="fa-I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fa-I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fa-IR"/>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FEF7FE91-18BD-4D7A-83D4-84991DAADBD7}" type="slidenum">
              <a:rPr lang="fa-IR" smtClean="0"/>
              <a:pPr/>
              <a:t>‹#›</a:t>
            </a:fld>
            <a:endParaRPr lang="fa-IR"/>
          </a:p>
        </p:txBody>
      </p:sp>
    </p:spTree>
    <p:extLst>
      <p:ext uri="{BB962C8B-B14F-4D97-AF65-F5344CB8AC3E}">
        <p14:creationId xmlns:p14="http://schemas.microsoft.com/office/powerpoint/2010/main" val="185340251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p:spPr>
        <p:txBody>
          <a:bodyPr/>
          <a:lstStyle/>
          <a:p>
            <a:pPr defTabSz="912958"/>
            <a:fld id="{B3B101F4-D63B-4D64-B36E-D778E89ECD6B}" type="slidenum">
              <a:rPr lang="en-US" smtClean="0"/>
              <a:pPr defTabSz="912958"/>
              <a:t>41</a:t>
            </a:fld>
            <a:endParaRPr lang="en-US" dirty="0" smtClean="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p:spPr>
        <p:txBody>
          <a:bodyPr/>
          <a:lstStyle/>
          <a:p>
            <a:pPr eaLnBrk="1" hangingPunct="1"/>
            <a:endParaRPr lang="fa-IR"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p:spPr>
        <p:txBody>
          <a:bodyPr/>
          <a:lstStyle/>
          <a:p>
            <a:endParaRPr lang="fa-IR" smtClean="0"/>
          </a:p>
        </p:txBody>
      </p:sp>
      <p:sp>
        <p:nvSpPr>
          <p:cNvPr id="31748" name="Slide Number Placeholder 3"/>
          <p:cNvSpPr>
            <a:spLocks noGrp="1"/>
          </p:cNvSpPr>
          <p:nvPr>
            <p:ph type="sldNum" sz="quarter" idx="5"/>
          </p:nvPr>
        </p:nvSpPr>
        <p:spPr>
          <a:noFill/>
        </p:spPr>
        <p:txBody>
          <a:bodyPr/>
          <a:lstStyle/>
          <a:p>
            <a:fld id="{FB9C1097-9F49-4302-AE7C-AB85FD3B4B14}" type="slidenum">
              <a:rPr lang="en-US" smtClean="0"/>
              <a:pPr/>
              <a:t>71</a:t>
            </a:fld>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p:spPr>
        <p:txBody>
          <a:bodyPr/>
          <a:lstStyle/>
          <a:p>
            <a:endParaRPr lang="fa-IR" smtClean="0"/>
          </a:p>
        </p:txBody>
      </p:sp>
      <p:sp>
        <p:nvSpPr>
          <p:cNvPr id="33796" name="Slide Number Placeholder 3"/>
          <p:cNvSpPr>
            <a:spLocks noGrp="1"/>
          </p:cNvSpPr>
          <p:nvPr>
            <p:ph type="sldNum" sz="quarter" idx="5"/>
          </p:nvPr>
        </p:nvSpPr>
        <p:spPr>
          <a:noFill/>
        </p:spPr>
        <p:txBody>
          <a:bodyPr/>
          <a:lstStyle/>
          <a:p>
            <a:fld id="{C718A60A-E7CB-43D5-A0BB-A4AECB612523}" type="slidenum">
              <a:rPr lang="en-US" smtClean="0"/>
              <a:pPr/>
              <a:t>72</a:t>
            </a:fld>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p:spPr>
        <p:txBody>
          <a:bodyPr/>
          <a:lstStyle/>
          <a:p>
            <a:fld id="{F8B88A5E-D331-4169-9BEF-F45530D730C6}" type="slidenum">
              <a:rPr lang="ar-SA" smtClean="0"/>
              <a:pPr/>
              <a:t>73</a:t>
            </a:fld>
            <a:endParaRPr lang="en-US" smtClean="0"/>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p:spPr>
        <p:txBody>
          <a:bodyPr/>
          <a:lstStyle/>
          <a:p>
            <a:pPr algn="ctr" eaLnBrk="1" hangingPunct="1">
              <a:spcBef>
                <a:spcPct val="0"/>
              </a:spcBef>
            </a:pPr>
            <a:r>
              <a:rPr lang="en-US" b="1" smtClean="0"/>
              <a:t>Sand Fly Life Cycle</a:t>
            </a:r>
          </a:p>
          <a:p>
            <a:pPr eaLnBrk="1" hangingPunct="1">
              <a:spcBef>
                <a:spcPct val="0"/>
              </a:spcBef>
            </a:pPr>
            <a:r>
              <a:rPr lang="en-US" b="1" smtClean="0"/>
              <a:t>Life cycle takes 20-40 days except in diapausing species.</a:t>
            </a:r>
          </a:p>
          <a:p>
            <a:pPr eaLnBrk="1" hangingPunct="1">
              <a:spcBef>
                <a:spcPct val="0"/>
              </a:spcBef>
            </a:pPr>
            <a:r>
              <a:rPr lang="en-US" smtClean="0"/>
              <a:t>Eggs</a:t>
            </a:r>
            <a:r>
              <a:rPr lang="en-US" b="1" smtClean="0"/>
              <a:t>. The female lays 30-70 eggs that hatch within 1-2 weeks.</a:t>
            </a:r>
          </a:p>
          <a:p>
            <a:pPr eaLnBrk="1" hangingPunct="1">
              <a:spcBef>
                <a:spcPct val="0"/>
              </a:spcBef>
            </a:pPr>
            <a:r>
              <a:rPr lang="en-US" smtClean="0"/>
              <a:t>Larvae</a:t>
            </a:r>
            <a:r>
              <a:rPr lang="en-US" b="1" smtClean="0"/>
              <a:t>. Larvae feed on dead organic matter and are found in damp places containing organic matter. In regions with cool winters, larvae diapause in the fourth (final) instar.</a:t>
            </a:r>
          </a:p>
          <a:p>
            <a:pPr eaLnBrk="1" hangingPunct="1">
              <a:spcBef>
                <a:spcPct val="0"/>
              </a:spcBef>
            </a:pPr>
            <a:r>
              <a:rPr lang="en-US" smtClean="0"/>
              <a:t>Pupae</a:t>
            </a:r>
            <a:r>
              <a:rPr lang="en-US" b="1" smtClean="0"/>
              <a:t>. Pupal development takes 5-10 days.</a:t>
            </a:r>
          </a:p>
          <a:p>
            <a:pPr eaLnBrk="1" hangingPunct="1">
              <a:spcBef>
                <a:spcPct val="0"/>
              </a:spcBef>
            </a:pPr>
            <a:r>
              <a:rPr lang="en-US" smtClean="0"/>
              <a:t>Adults</a:t>
            </a:r>
            <a:r>
              <a:rPr lang="en-US" b="1" smtClean="0"/>
              <a:t>. Mating takes place at or near hosts: the males congregate in leks on or near the host and produce sex pheromones. Females home in on hosts using both host odor and the odor produced by the males. Vibration of the wings by males can be important in encouraging females to mate. </a:t>
            </a:r>
          </a:p>
          <a:p>
            <a:pPr eaLnBrk="1" hangingPunct="1">
              <a:spcBef>
                <a:spcPct val="0"/>
              </a:spcBef>
            </a:pPr>
            <a:r>
              <a:rPr lang="en-US" b="1" smtClean="0"/>
              <a:t>Adults are mainly active in the early morning, evening and at night. When inactive, adult sand lies have habitat-specific resting sites that are characteristic of particular species. </a:t>
            </a:r>
            <a:endParaRPr lang="en-US" smtClean="0"/>
          </a:p>
          <a:p>
            <a:pPr eaLnBrk="1" hangingPunct="1">
              <a:spcBef>
                <a:spcPct val="0"/>
              </a:spcBef>
            </a:pPr>
            <a:endParaRPr lang="en-US" smtClean="0"/>
          </a:p>
          <a:p>
            <a:pPr eaLnBrk="1" hangingPunct="1"/>
            <a:endParaRPr 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p:spPr>
      </p:sp>
      <p:sp>
        <p:nvSpPr>
          <p:cNvPr id="95235" name="Notes Placeholder 2"/>
          <p:cNvSpPr>
            <a:spLocks noGrp="1"/>
          </p:cNvSpPr>
          <p:nvPr>
            <p:ph type="body" idx="1"/>
          </p:nvPr>
        </p:nvSpPr>
        <p:spPr bwMode="auto">
          <a:noFill/>
        </p:spPr>
        <p:txBody>
          <a:bodyPr/>
          <a:lstStyle/>
          <a:p>
            <a:endParaRPr lang="fa-IR" smtClean="0"/>
          </a:p>
        </p:txBody>
      </p:sp>
      <p:sp>
        <p:nvSpPr>
          <p:cNvPr id="952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980F168-551A-4A90-AAB1-D5F8E7BA5A7E}" type="slidenum">
              <a:rPr lang="fa-IR" smtClean="0"/>
              <a:pPr/>
              <a:t>84</a:t>
            </a:fld>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p:spPr>
      </p:sp>
      <p:sp>
        <p:nvSpPr>
          <p:cNvPr id="103427" name="Notes Placeholder 2"/>
          <p:cNvSpPr>
            <a:spLocks noGrp="1"/>
          </p:cNvSpPr>
          <p:nvPr>
            <p:ph type="body" idx="1"/>
          </p:nvPr>
        </p:nvSpPr>
        <p:spPr bwMode="auto">
          <a:noFill/>
        </p:spPr>
        <p:txBody>
          <a:bodyPr/>
          <a:lstStyle/>
          <a:p>
            <a:pPr eaLnBrk="1" hangingPunct="1">
              <a:spcBef>
                <a:spcPct val="0"/>
              </a:spcBef>
            </a:pPr>
            <a:endParaRPr lang="fa-IR" smtClean="0"/>
          </a:p>
        </p:txBody>
      </p:sp>
      <p:sp>
        <p:nvSpPr>
          <p:cNvPr id="1034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5788534-85F7-49C1-9572-7FF09001DC30}" type="slidenum">
              <a:rPr lang="ar-SA" smtClean="0"/>
              <a:pPr/>
              <a:t>90</a:t>
            </a:fld>
            <a:endParaRPr lang="en-US" smtClean="0">
              <a:cs typeface="Times New Roman"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C69B2C68-6804-459B-AA24-D66A930E488B}" type="slidenum">
              <a:rPr lang="ar-SA">
                <a:cs typeface="Arial" charset="0"/>
              </a:rPr>
              <a:pPr/>
              <a:t>96</a:t>
            </a:fld>
            <a:endParaRPr lang="en-US">
              <a:cs typeface="Arial" charset="0"/>
            </a:endParaRPr>
          </a:p>
        </p:txBody>
      </p:sp>
      <p:sp>
        <p:nvSpPr>
          <p:cNvPr id="71683" name="Rectangle 2"/>
          <p:cNvSpPr>
            <a:spLocks noGrp="1" noRot="1" noChangeAspect="1" noChangeArrowheads="1" noTextEdit="1"/>
          </p:cNvSpPr>
          <p:nvPr>
            <p:ph type="sldImg"/>
          </p:nvPr>
        </p:nvSpPr>
        <p:spPr bwMode="auto">
          <a:xfrm>
            <a:off x="1143000" y="685800"/>
            <a:ext cx="4572000" cy="3429000"/>
          </a:xfrm>
          <a:noFill/>
          <a:ln>
            <a:solidFill>
              <a:srgbClr val="000000"/>
            </a:solidFill>
            <a:miter lim="800000"/>
            <a:headEnd/>
            <a:tailEnd/>
          </a:ln>
        </p:spPr>
      </p:sp>
      <p:sp>
        <p:nvSpPr>
          <p:cNvPr id="71684" name="Rectangle 3"/>
          <p:cNvSpPr>
            <a:spLocks noGrp="1" noChangeArrowheads="1"/>
          </p:cNvSpPr>
          <p:nvPr>
            <p:ph type="body" idx="1"/>
          </p:nvPr>
        </p:nvSpPr>
        <p:spPr>
          <a:noFill/>
          <a:ln/>
        </p:spPr>
        <p:txBody>
          <a:bodyPr/>
          <a:lstStyle/>
          <a:p>
            <a:pPr eaLnBrk="1" hangingPunct="1">
              <a:spcBef>
                <a:spcPct val="0"/>
              </a:spcBef>
            </a:pPr>
            <a:endParaRPr lang="ar-SA"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a-IR" dirty="0" smtClean="0"/>
              <a:t>اجرای برنامه</a:t>
            </a:r>
            <a:r>
              <a:rPr lang="fa-IR" baseline="0" dirty="0" smtClean="0"/>
              <a:t> عملیات جونده کشی دستی</a:t>
            </a:r>
            <a:endParaRPr lang="en-US" dirty="0"/>
          </a:p>
        </p:txBody>
      </p:sp>
      <p:sp>
        <p:nvSpPr>
          <p:cNvPr id="4" name="Slide Number Placeholder 3"/>
          <p:cNvSpPr>
            <a:spLocks noGrp="1"/>
          </p:cNvSpPr>
          <p:nvPr>
            <p:ph type="sldNum" sz="quarter" idx="10"/>
          </p:nvPr>
        </p:nvSpPr>
        <p:spPr/>
        <p:txBody>
          <a:bodyPr/>
          <a:lstStyle/>
          <a:p>
            <a:fld id="{98EEE0C9-BFEB-441A-A234-75451BBD88E0}" type="slidenum">
              <a:rPr lang="fa-IR" smtClean="0"/>
              <a:pPr/>
              <a:t>102</a:t>
            </a:fld>
            <a:endParaRPr lang="fa-IR"/>
          </a:p>
        </p:txBody>
      </p:sp>
    </p:spTree>
    <p:extLst>
      <p:ext uri="{BB962C8B-B14F-4D97-AF65-F5344CB8AC3E}">
        <p14:creationId xmlns:p14="http://schemas.microsoft.com/office/powerpoint/2010/main" val="36839713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fa-IR" dirty="0" smtClean="0"/>
              <a:t>اجرای برنامه</a:t>
            </a:r>
            <a:r>
              <a:rPr lang="fa-IR" baseline="0" dirty="0" smtClean="0"/>
              <a:t> عملیات   تسطیح و نخاله برداری مکانیزه</a:t>
            </a:r>
            <a:endParaRPr lang="en-US" dirty="0" smtClean="0"/>
          </a:p>
        </p:txBody>
      </p:sp>
      <p:sp>
        <p:nvSpPr>
          <p:cNvPr id="4" name="Slide Number Placeholder 3"/>
          <p:cNvSpPr>
            <a:spLocks noGrp="1"/>
          </p:cNvSpPr>
          <p:nvPr>
            <p:ph type="sldNum" sz="quarter" idx="10"/>
          </p:nvPr>
        </p:nvSpPr>
        <p:spPr/>
        <p:txBody>
          <a:bodyPr/>
          <a:lstStyle/>
          <a:p>
            <a:fld id="{98EEE0C9-BFEB-441A-A234-75451BBD88E0}" type="slidenum">
              <a:rPr lang="fa-IR" smtClean="0"/>
              <a:pPr/>
              <a:t>103</a:t>
            </a:fld>
            <a:endParaRPr lang="fa-IR"/>
          </a:p>
        </p:txBody>
      </p:sp>
    </p:spTree>
    <p:extLst>
      <p:ext uri="{BB962C8B-B14F-4D97-AF65-F5344CB8AC3E}">
        <p14:creationId xmlns:p14="http://schemas.microsoft.com/office/powerpoint/2010/main" val="3960455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pPr defTabSz="912958"/>
            <a:fld id="{D7BFFD4F-D507-4B59-981A-7FDEEE8898EE}" type="slidenum">
              <a:rPr lang="en-US" smtClean="0"/>
              <a:pPr defTabSz="912958"/>
              <a:t>54</a:t>
            </a:fld>
            <a:endParaRPr lang="en-US" dirty="0" smtClean="0"/>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pPr eaLnBrk="1" hangingPunct="1"/>
            <a:endParaRPr lang="fa-I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p>
            <a:pPr defTabSz="912958"/>
            <a:fld id="{719FCC23-26E4-4CCC-BF4E-17EA78FE4DAE}" type="slidenum">
              <a:rPr lang="en-US" smtClean="0"/>
              <a:pPr defTabSz="912958"/>
              <a:t>56</a:t>
            </a:fld>
            <a:endParaRPr lang="en-US" dirty="0" smtClean="0"/>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a:ln/>
        </p:spPr>
        <p:txBody>
          <a:bodyPr/>
          <a:lstStyle/>
          <a:p>
            <a:pPr eaLnBrk="1" hangingPunct="1"/>
            <a:endParaRPr lang="fa-I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a:noFill/>
        </p:spPr>
        <p:txBody>
          <a:bodyPr/>
          <a:lstStyle/>
          <a:p>
            <a:pPr defTabSz="912958"/>
            <a:fld id="{F26206CE-2158-4B6C-9884-3604F4D33D20}" type="slidenum">
              <a:rPr lang="en-US" smtClean="0"/>
              <a:pPr defTabSz="912958"/>
              <a:t>59</a:t>
            </a:fld>
            <a:endParaRPr lang="en-US" dirty="0" smtClean="0"/>
          </a:p>
        </p:txBody>
      </p:sp>
      <p:sp>
        <p:nvSpPr>
          <p:cNvPr id="128003" name="Rectangle 2"/>
          <p:cNvSpPr>
            <a:spLocks noGrp="1" noRot="1" noChangeAspect="1" noChangeArrowheads="1" noTextEdit="1"/>
          </p:cNvSpPr>
          <p:nvPr>
            <p:ph type="sldImg"/>
          </p:nvPr>
        </p:nvSpPr>
        <p:spPr>
          <a:ln/>
        </p:spPr>
      </p:sp>
      <p:sp>
        <p:nvSpPr>
          <p:cNvPr id="128004" name="Rectangle 3"/>
          <p:cNvSpPr>
            <a:spLocks noGrp="1" noChangeArrowheads="1"/>
          </p:cNvSpPr>
          <p:nvPr>
            <p:ph type="body" idx="1"/>
          </p:nvPr>
        </p:nvSpPr>
        <p:spPr>
          <a:noFill/>
          <a:ln/>
        </p:spPr>
        <p:txBody>
          <a:bodyPr/>
          <a:lstStyle/>
          <a:p>
            <a:pPr eaLnBrk="1" hangingPunct="1"/>
            <a:endParaRPr lang="fa-I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p:spPr>
        <p:txBody>
          <a:bodyPr/>
          <a:lstStyle/>
          <a:p>
            <a:pPr defTabSz="912958"/>
            <a:fld id="{F9C1A97A-7CA9-4A68-982C-D87A7E6E7D0F}" type="slidenum">
              <a:rPr lang="en-US" smtClean="0"/>
              <a:pPr defTabSz="912958"/>
              <a:t>60</a:t>
            </a:fld>
            <a:endParaRPr lang="en-US" dirty="0" smtClean="0"/>
          </a:p>
        </p:txBody>
      </p:sp>
      <p:sp>
        <p:nvSpPr>
          <p:cNvPr id="129027" name="Rectangle 2"/>
          <p:cNvSpPr>
            <a:spLocks noGrp="1" noRot="1" noChangeAspect="1" noChangeArrowheads="1" noTextEdit="1"/>
          </p:cNvSpPr>
          <p:nvPr>
            <p:ph type="sldImg"/>
          </p:nvPr>
        </p:nvSpPr>
        <p:spPr>
          <a:ln/>
        </p:spPr>
      </p:sp>
      <p:sp>
        <p:nvSpPr>
          <p:cNvPr id="129028" name="Rectangle 3"/>
          <p:cNvSpPr>
            <a:spLocks noGrp="1" noChangeArrowheads="1"/>
          </p:cNvSpPr>
          <p:nvPr>
            <p:ph type="body" idx="1"/>
          </p:nvPr>
        </p:nvSpPr>
        <p:spPr>
          <a:noFill/>
          <a:ln/>
        </p:spPr>
        <p:txBody>
          <a:bodyPr/>
          <a:lstStyle/>
          <a:p>
            <a:pPr eaLnBrk="1" hangingPunct="1"/>
            <a:endParaRPr lang="fa-IR"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a:noFill/>
        </p:spPr>
        <p:txBody>
          <a:bodyPr/>
          <a:lstStyle/>
          <a:p>
            <a:pPr defTabSz="912958"/>
            <a:fld id="{E5CC694B-DB73-4EB9-A2E7-714EEF99D54F}" type="slidenum">
              <a:rPr lang="en-US" smtClean="0"/>
              <a:pPr defTabSz="912958"/>
              <a:t>62</a:t>
            </a:fld>
            <a:endParaRPr lang="en-US" dirty="0" smtClean="0"/>
          </a:p>
        </p:txBody>
      </p:sp>
      <p:sp>
        <p:nvSpPr>
          <p:cNvPr id="125955" name="Rectangle 2"/>
          <p:cNvSpPr>
            <a:spLocks noGrp="1" noRot="1" noChangeAspect="1" noChangeArrowheads="1" noTextEdit="1"/>
          </p:cNvSpPr>
          <p:nvPr>
            <p:ph type="sldImg"/>
          </p:nvPr>
        </p:nvSpPr>
        <p:spPr>
          <a:ln/>
        </p:spPr>
      </p:sp>
      <p:sp>
        <p:nvSpPr>
          <p:cNvPr id="125956" name="Rectangle 3"/>
          <p:cNvSpPr>
            <a:spLocks noGrp="1" noChangeArrowheads="1"/>
          </p:cNvSpPr>
          <p:nvPr>
            <p:ph type="body" idx="1"/>
          </p:nvPr>
        </p:nvSpPr>
        <p:spPr>
          <a:noFill/>
          <a:ln/>
        </p:spPr>
        <p:txBody>
          <a:bodyPr/>
          <a:lstStyle/>
          <a:p>
            <a:pPr eaLnBrk="1" hangingPunct="1"/>
            <a:endParaRPr lang="fa-IR"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a:noFill/>
        </p:spPr>
        <p:txBody>
          <a:bodyPr/>
          <a:lstStyle/>
          <a:p>
            <a:pPr defTabSz="912958"/>
            <a:fld id="{4DD07A84-53BB-4D57-BBE6-E1C5591B39F9}" type="slidenum">
              <a:rPr lang="en-US" smtClean="0"/>
              <a:pPr defTabSz="912958"/>
              <a:t>63</a:t>
            </a:fld>
            <a:endParaRPr lang="en-US" dirty="0" smtClean="0"/>
          </a:p>
        </p:txBody>
      </p:sp>
      <p:sp>
        <p:nvSpPr>
          <p:cNvPr id="126979" name="Rectangle 2"/>
          <p:cNvSpPr>
            <a:spLocks noGrp="1" noRot="1" noChangeAspect="1" noChangeArrowheads="1" noTextEdit="1"/>
          </p:cNvSpPr>
          <p:nvPr>
            <p:ph type="sldImg"/>
          </p:nvPr>
        </p:nvSpPr>
        <p:spPr>
          <a:ln/>
        </p:spPr>
      </p:sp>
      <p:sp>
        <p:nvSpPr>
          <p:cNvPr id="126980" name="Rectangle 3"/>
          <p:cNvSpPr>
            <a:spLocks noGrp="1" noChangeArrowheads="1"/>
          </p:cNvSpPr>
          <p:nvPr>
            <p:ph type="body" idx="1"/>
          </p:nvPr>
        </p:nvSpPr>
        <p:spPr>
          <a:noFill/>
          <a:ln/>
        </p:spPr>
        <p:txBody>
          <a:bodyPr/>
          <a:lstStyle/>
          <a:p>
            <a:pPr eaLnBrk="1" hangingPunct="1"/>
            <a:endParaRPr lang="fa-IR"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330F402-8F7C-4F82-86C0-12CE80387E11}" type="slidenum">
              <a:rPr lang="ar-SA"/>
              <a:pPr/>
              <a:t>64</a:t>
            </a:fld>
            <a:endParaRPr lang="en-US"/>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ln/>
        </p:spPr>
        <p:txBody>
          <a:bodyPr/>
          <a:lstStyle/>
          <a:p>
            <a:endParaRPr lang="fa-IR" smtClean="0"/>
          </a:p>
        </p:txBody>
      </p:sp>
      <p:sp>
        <p:nvSpPr>
          <p:cNvPr id="30724" name="Slide Number Placeholder 3"/>
          <p:cNvSpPr>
            <a:spLocks noGrp="1"/>
          </p:cNvSpPr>
          <p:nvPr>
            <p:ph type="sldNum" sz="quarter" idx="5"/>
          </p:nvPr>
        </p:nvSpPr>
        <p:spPr>
          <a:noFill/>
        </p:spPr>
        <p:txBody>
          <a:bodyPr/>
          <a:lstStyle/>
          <a:p>
            <a:fld id="{FC4FA4D7-05A1-4BC6-8D0B-A55FD7D6C5D0}" type="slidenum">
              <a:rPr lang="en-US" smtClean="0"/>
              <a:pPr/>
              <a:t>70</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30" name="Date Placeholder 29"/>
          <p:cNvSpPr>
            <a:spLocks noGrp="1"/>
          </p:cNvSpPr>
          <p:nvPr>
            <p:ph type="dt" sz="half" idx="10"/>
          </p:nvPr>
        </p:nvSpPr>
        <p:spPr/>
        <p:txBody>
          <a:bodyPr/>
          <a:lstStyle/>
          <a:p>
            <a:fld id="{8D6B5737-DE7D-4962-983C-B208EED43246}" type="datetimeFigureOut">
              <a:rPr lang="fa-IR" smtClean="0"/>
              <a:pPr/>
              <a:t>10/10/1435</a:t>
            </a:fld>
            <a:endParaRPr lang="fa-IR"/>
          </a:p>
        </p:txBody>
      </p:sp>
      <p:sp>
        <p:nvSpPr>
          <p:cNvPr id="19" name="Footer Placeholder 18"/>
          <p:cNvSpPr>
            <a:spLocks noGrp="1"/>
          </p:cNvSpPr>
          <p:nvPr>
            <p:ph type="ftr" sz="quarter" idx="11"/>
          </p:nvPr>
        </p:nvSpPr>
        <p:spPr/>
        <p:txBody>
          <a:bodyPr/>
          <a:lstStyle/>
          <a:p>
            <a:endParaRPr lang="fa-IR"/>
          </a:p>
        </p:txBody>
      </p:sp>
      <p:sp>
        <p:nvSpPr>
          <p:cNvPr id="27" name="Slide Number Placeholder 26"/>
          <p:cNvSpPr>
            <a:spLocks noGrp="1"/>
          </p:cNvSpPr>
          <p:nvPr>
            <p:ph type="sldNum" sz="quarter" idx="12"/>
          </p:nvPr>
        </p:nvSpPr>
        <p:spPr/>
        <p:txBody>
          <a:bodyPr/>
          <a:lstStyle/>
          <a:p>
            <a:fld id="{A1F9F723-6D62-42B6-94FC-3D48511FC179}" type="slidenum">
              <a:rPr lang="fa-IR" smtClean="0"/>
              <a:pPr/>
              <a:t>‹#›</a:t>
            </a:fld>
            <a:endParaRPr lang="fa-IR"/>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D6B5737-DE7D-4962-983C-B208EED43246}" type="datetimeFigureOut">
              <a:rPr lang="fa-IR" smtClean="0"/>
              <a:pPr/>
              <a:t>10/10/1435</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A1F9F723-6D62-42B6-94FC-3D48511FC179}" type="slidenum">
              <a:rPr lang="fa-IR" smtClean="0"/>
              <a:pPr/>
              <a:t>‹#›</a:t>
            </a:fld>
            <a:endParaRPr lang="fa-I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D6B5737-DE7D-4962-983C-B208EED43246}" type="datetimeFigureOut">
              <a:rPr lang="fa-IR" smtClean="0"/>
              <a:pPr/>
              <a:t>10/10/1435</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A1F9F723-6D62-42B6-94FC-3D48511FC179}" type="slidenum">
              <a:rPr lang="fa-IR" smtClean="0"/>
              <a:pPr/>
              <a:t>‹#›</a:t>
            </a:fld>
            <a:endParaRPr lang="fa-I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hart">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fa-IR"/>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hart Placeholder 3"/>
          <p:cNvSpPr>
            <a:spLocks noGrp="1"/>
          </p:cNvSpPr>
          <p:nvPr>
            <p:ph type="chart" sz="half" idx="2"/>
          </p:nvPr>
        </p:nvSpPr>
        <p:spPr>
          <a:xfrm>
            <a:off x="4648200" y="1600200"/>
            <a:ext cx="4038600" cy="4525963"/>
          </a:xfrm>
        </p:spPr>
        <p:txBody>
          <a:bodyPr rtlCol="1">
            <a:normAutofit/>
          </a:bodyPr>
          <a:lstStyle/>
          <a:p>
            <a:pPr lvl="0"/>
            <a:endParaRPr lang="fa-IR" noProof="0"/>
          </a:p>
        </p:txBody>
      </p:sp>
      <p:sp>
        <p:nvSpPr>
          <p:cNvPr id="5" name="Rectangle 4"/>
          <p:cNvSpPr>
            <a:spLocks noGrp="1" noChangeArrowheads="1"/>
          </p:cNvSpPr>
          <p:nvPr>
            <p:ph type="dt" sz="half" idx="10"/>
          </p:nvPr>
        </p:nvSpPr>
        <p:spPr/>
        <p:txBody>
          <a:bodyPr/>
          <a:lstStyle>
            <a:lvl1pPr>
              <a:defRPr/>
            </a:lvl1pPr>
          </a:lstStyle>
          <a:p>
            <a:pPr>
              <a:defRPr/>
            </a:pPr>
            <a:endParaRPr lang="fy-NL">
              <a:solidFill>
                <a:prstClr val="black">
                  <a:tint val="75000"/>
                </a:prstClr>
              </a:solidFill>
            </a:endParaRPr>
          </a:p>
        </p:txBody>
      </p:sp>
      <p:sp>
        <p:nvSpPr>
          <p:cNvPr id="6" name="Rectangle 5"/>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Rectangle 6"/>
          <p:cNvSpPr>
            <a:spLocks noGrp="1" noChangeArrowheads="1"/>
          </p:cNvSpPr>
          <p:nvPr>
            <p:ph type="sldNum" sz="quarter" idx="12"/>
          </p:nvPr>
        </p:nvSpPr>
        <p:spPr/>
        <p:txBody>
          <a:bodyPr/>
          <a:lstStyle>
            <a:lvl1pPr>
              <a:defRPr/>
            </a:lvl1pPr>
          </a:lstStyle>
          <a:p>
            <a:pPr>
              <a:defRPr/>
            </a:pPr>
            <a:fld id="{EF06DEEA-D17A-4536-AF88-CDF453A385F4}" type="slidenum">
              <a:rPr lang="ar-SA">
                <a:solidFill>
                  <a:prstClr val="black">
                    <a:tint val="75000"/>
                  </a:prstClr>
                </a:solidFill>
              </a:rPr>
              <a:pPr>
                <a:defRPr/>
              </a:pPr>
              <a:t>‹#›</a:t>
            </a:fld>
            <a:endParaRPr lang="fy-NL">
              <a:solidFill>
                <a:prstClr val="black">
                  <a:tint val="75000"/>
                </a:prstClr>
              </a:solidFill>
            </a:endParaRPr>
          </a:p>
        </p:txBody>
      </p:sp>
    </p:spTree>
    <p:extLst>
      <p:ext uri="{BB962C8B-B14F-4D97-AF65-F5344CB8AC3E}">
        <p14:creationId xmlns:p14="http://schemas.microsoft.com/office/powerpoint/2010/main" val="42381017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1625" y="228600"/>
            <a:ext cx="8510588" cy="13255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01625" y="1676400"/>
            <a:ext cx="4194175" cy="4422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76400"/>
            <a:ext cx="4194175" cy="44227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1CB4F81-035C-4DDD-B130-D183CD57A3E6}" type="slidenum">
              <a:rPr lang="fa-IR"/>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8D6B5737-DE7D-4962-983C-B208EED43246}" type="datetimeFigureOut">
              <a:rPr lang="fa-IR" smtClean="0"/>
              <a:pPr/>
              <a:t>10/10/1435</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A1F9F723-6D62-42B6-94FC-3D48511FC179}" type="slidenum">
              <a:rPr lang="fa-IR" smtClean="0"/>
              <a:pPr/>
              <a:t>‹#›</a:t>
            </a:fld>
            <a:endParaRPr lang="fa-I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8D6B5737-DE7D-4962-983C-B208EED43246}" type="datetimeFigureOut">
              <a:rPr lang="fa-IR" smtClean="0"/>
              <a:pPr/>
              <a:t>10/10/1435</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A1F9F723-6D62-42B6-94FC-3D48511FC179}" type="slidenum">
              <a:rPr lang="fa-IR" smtClean="0"/>
              <a:pPr/>
              <a:t>‹#›</a:t>
            </a:fld>
            <a:endParaRPr lang="fa-I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8D6B5737-DE7D-4962-983C-B208EED43246}" type="datetimeFigureOut">
              <a:rPr lang="fa-IR" smtClean="0"/>
              <a:pPr/>
              <a:t>10/10/1435</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A1F9F723-6D62-42B6-94FC-3D48511FC179}" type="slidenum">
              <a:rPr lang="fa-IR" smtClean="0"/>
              <a:pPr/>
              <a:t>‹#›</a:t>
            </a:fld>
            <a:endParaRPr lang="fa-I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8D6B5737-DE7D-4962-983C-B208EED43246}" type="datetimeFigureOut">
              <a:rPr lang="fa-IR" smtClean="0"/>
              <a:pPr/>
              <a:t>10/10/1435</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A1F9F723-6D62-42B6-94FC-3D48511FC179}" type="slidenum">
              <a:rPr lang="fa-IR" smtClean="0"/>
              <a:pPr/>
              <a:t>‹#›</a:t>
            </a:fld>
            <a:endParaRPr lang="fa-I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8D6B5737-DE7D-4962-983C-B208EED43246}" type="datetimeFigureOut">
              <a:rPr lang="fa-IR" smtClean="0"/>
              <a:pPr/>
              <a:t>10/10/1435</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A1F9F723-6D62-42B6-94FC-3D48511FC179}" type="slidenum">
              <a:rPr lang="fa-IR" smtClean="0"/>
              <a:pPr/>
              <a:t>‹#›</a:t>
            </a:fld>
            <a:endParaRPr lang="fa-I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6B5737-DE7D-4962-983C-B208EED43246}" type="datetimeFigureOut">
              <a:rPr lang="fa-IR" smtClean="0"/>
              <a:pPr/>
              <a:t>10/10/1435</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A1F9F723-6D62-42B6-94FC-3D48511FC179}" type="slidenum">
              <a:rPr lang="fa-IR" smtClean="0"/>
              <a:pPr/>
              <a:t>‹#›</a:t>
            </a:fld>
            <a:endParaRPr lang="fa-I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8D6B5737-DE7D-4962-983C-B208EED43246}" type="datetimeFigureOut">
              <a:rPr lang="fa-IR" smtClean="0"/>
              <a:pPr/>
              <a:t>10/10/1435</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A1F9F723-6D62-42B6-94FC-3D48511FC179}" type="slidenum">
              <a:rPr lang="fa-IR" smtClean="0"/>
              <a:pPr/>
              <a:t>‹#›</a:t>
            </a:fld>
            <a:endParaRPr lang="fa-I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8D6B5737-DE7D-4962-983C-B208EED43246}" type="datetimeFigureOut">
              <a:rPr lang="fa-IR" smtClean="0"/>
              <a:pPr/>
              <a:t>10/10/1435</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a:xfrm>
            <a:off x="8077200" y="6356350"/>
            <a:ext cx="609600" cy="365125"/>
          </a:xfrm>
        </p:spPr>
        <p:txBody>
          <a:bodyPr/>
          <a:lstStyle/>
          <a:p>
            <a:fld id="{A1F9F723-6D62-42B6-94FC-3D48511FC179}" type="slidenum">
              <a:rPr lang="fa-IR" smtClean="0"/>
              <a:pPr/>
              <a:t>‹#›</a:t>
            </a:fld>
            <a:endParaRPr lang="fa-I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smtClean="0"/>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8D6B5737-DE7D-4962-983C-B208EED43246}" type="datetimeFigureOut">
              <a:rPr lang="fa-IR" smtClean="0"/>
              <a:pPr/>
              <a:t>10/10/1435</a:t>
            </a:fld>
            <a:endParaRPr lang="fa-I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fa-I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A1F9F723-6D62-42B6-94FC-3D48511FC179}" type="slidenum">
              <a:rPr lang="fa-IR" smtClean="0"/>
              <a:pPr/>
              <a:t>‹#›</a:t>
            </a:fld>
            <a:endParaRPr lang="fa-I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rtl="1"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r" rtl="1"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r" rtl="1"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r" rtl="1"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r" rtl="1"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r" rtl="1"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r" rtl="1"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r" rtl="1"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r" rtl="1"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r" rtl="1"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 Id="rId5" Type="http://schemas.openxmlformats.org/officeDocument/2006/relationships/image" Target="../media/image88.jpeg"/><Relationship Id="rId4" Type="http://schemas.openxmlformats.org/officeDocument/2006/relationships/image" Target="../media/image87.jpeg"/></Relationships>
</file>

<file path=ppt/slides/_rels/slide10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91.jpeg"/><Relationship Id="rId4" Type="http://schemas.openxmlformats.org/officeDocument/2006/relationships/image" Target="../media/image90.jpeg"/></Relationships>
</file>

<file path=ppt/slides/_rels/slide10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94.jpeg"/><Relationship Id="rId4" Type="http://schemas.openxmlformats.org/officeDocument/2006/relationships/image" Target="../media/image93.jpeg"/></Relationships>
</file>

<file path=ppt/slides/_rels/slide10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2.xml"/><Relationship Id="rId5" Type="http://schemas.openxmlformats.org/officeDocument/2006/relationships/image" Target="../media/image98.jpeg"/><Relationship Id="rId4" Type="http://schemas.openxmlformats.org/officeDocument/2006/relationships/image" Target="../media/image97.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xml"/><Relationship Id="rId5" Type="http://schemas.openxmlformats.org/officeDocument/2006/relationships/image" Target="../media/image102.jpeg"/><Relationship Id="rId4" Type="http://schemas.openxmlformats.org/officeDocument/2006/relationships/image" Target="../media/image101.jpeg"/></Relationships>
</file>

<file path=ppt/slides/_rels/slide10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12.xml"/><Relationship Id="rId5" Type="http://schemas.openxmlformats.org/officeDocument/2006/relationships/image" Target="../media/image106.jpeg"/><Relationship Id="rId4" Type="http://schemas.openxmlformats.org/officeDocument/2006/relationships/image" Target="../media/image105.jpeg"/></Relationships>
</file>

<file path=ppt/slides/_rels/slide108.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2.xml"/><Relationship Id="rId4" Type="http://schemas.openxmlformats.org/officeDocument/2006/relationships/image" Target="../media/image109.jpeg"/></Relationships>
</file>

<file path=ppt/slides/_rels/slide10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110.emf"/><Relationship Id="rId4" Type="http://schemas.openxmlformats.org/officeDocument/2006/relationships/oleObject" Target="../embeddings/Microsoft_Excel_97-2003_Worksheet2.xls"/></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image" Target="../media/image111.jpg"/><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4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4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4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image" Target="../media/image28.jpeg"/><Relationship Id="rId4" Type="http://schemas.openxmlformats.org/officeDocument/2006/relationships/image" Target="../media/image27.jpeg"/></Relationships>
</file>

<file path=ppt/slides/_rels/slide5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hyperlink" Target="http://www.emedicine.com/cgi-bin/foxweb.exe/makezoom@/em/makezoom?picture=\websites\emedicine\emerg\images\Large\305leishmaniasis2.jpg&amp;template=izoom2"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6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42.emf"/><Relationship Id="rId4" Type="http://schemas.openxmlformats.org/officeDocument/2006/relationships/oleObject" Target="../embeddings/Microsoft_Excel_97-2003_Worksheet1.xls"/></Relationships>
</file>

<file path=ppt/slides/_rels/slide6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xml"/><Relationship Id="rId4" Type="http://schemas.openxmlformats.org/officeDocument/2006/relationships/image" Target="../media/image45.jpeg"/></Relationships>
</file>

<file path=ppt/slides/_rels/slide6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7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7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7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7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73.jpeg"/></Relationships>
</file>

<file path=ppt/slides/_rels/slide9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image" Target="../media/image82.jp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idx="1"/>
          </p:nvPr>
        </p:nvSpPr>
        <p:spPr/>
        <p:txBody>
          <a:bodyPr/>
          <a:lstStyle/>
          <a:p>
            <a:pPr eaLnBrk="1" hangingPunct="1">
              <a:buFont typeface="Wingdings" pitchFamily="2" charset="2"/>
              <a:buNone/>
              <a:defRPr/>
            </a:pPr>
            <a:endParaRPr lang="fa-IR" smtClean="0"/>
          </a:p>
        </p:txBody>
      </p:sp>
      <p:pic>
        <p:nvPicPr>
          <p:cNvPr id="29700" name="Picture 4"/>
          <p:cNvPicPr>
            <a:picLocks noChangeAspect="1" noChangeArrowheads="1"/>
          </p:cNvPicPr>
          <p:nvPr/>
        </p:nvPicPr>
        <p:blipFill>
          <a:blip r:embed="rId2"/>
          <a:srcRect/>
          <a:stretch>
            <a:fillRect/>
          </a:stretch>
        </p:blipFill>
        <p:spPr bwMode="auto">
          <a:xfrm>
            <a:off x="3543300" y="838200"/>
            <a:ext cx="2171700" cy="1346200"/>
          </a:xfrm>
          <a:prstGeom prst="rect">
            <a:avLst/>
          </a:prstGeom>
          <a:solidFill>
            <a:srgbClr val="333333"/>
          </a:solidFill>
          <a:ln w="9525">
            <a:solidFill>
              <a:srgbClr val="FF0000"/>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3" presetClass="entr" presetSubtype="16" fill="hold" nodeType="afterEffect">
                                  <p:stCondLst>
                                    <p:cond delay="0"/>
                                  </p:stCondLst>
                                  <p:childTnLst>
                                    <p:set>
                                      <p:cBhvr>
                                        <p:cTn id="6" dur="1" fill="hold">
                                          <p:stCondLst>
                                            <p:cond delay="0"/>
                                          </p:stCondLst>
                                        </p:cTn>
                                        <p:tgtEl>
                                          <p:spTgt spid="29700"/>
                                        </p:tgtEl>
                                        <p:attrNameLst>
                                          <p:attrName>style.visibility</p:attrName>
                                        </p:attrNameLst>
                                      </p:cBhvr>
                                      <p:to>
                                        <p:strVal val="visible"/>
                                      </p:to>
                                    </p:set>
                                    <p:anim calcmode="lin" valueType="num">
                                      <p:cBhvr>
                                        <p:cTn id="7" dur="500" fill="hold"/>
                                        <p:tgtEl>
                                          <p:spTgt spid="29700"/>
                                        </p:tgtEl>
                                        <p:attrNameLst>
                                          <p:attrName>ppt_w</p:attrName>
                                        </p:attrNameLst>
                                      </p:cBhvr>
                                      <p:tavLst>
                                        <p:tav tm="0">
                                          <p:val>
                                            <p:fltVal val="0"/>
                                          </p:val>
                                        </p:tav>
                                        <p:tav tm="100000">
                                          <p:val>
                                            <p:strVal val="#ppt_w"/>
                                          </p:val>
                                        </p:tav>
                                      </p:tavLst>
                                    </p:anim>
                                    <p:anim calcmode="lin" valueType="num">
                                      <p:cBhvr>
                                        <p:cTn id="8" dur="500" fill="hold"/>
                                        <p:tgtEl>
                                          <p:spTgt spid="2970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30352" y="1142984"/>
            <a:ext cx="7970738" cy="5072098"/>
          </a:xfrm>
        </p:spPr>
        <p:txBody>
          <a:bodyPr/>
          <a:lstStyle/>
          <a:p>
            <a:pPr algn="just">
              <a:lnSpc>
                <a:spcPct val="150000"/>
              </a:lnSpc>
              <a:buFontTx/>
              <a:buChar char="-"/>
            </a:pPr>
            <a:r>
              <a:rPr lang="fa-IR" dirty="0" smtClean="0"/>
              <a:t>ارجاع بیماران درمان شده ای که دچار شکست درمان یا عود علائم شده اند به سطوح تشخیصی بالاتر </a:t>
            </a:r>
          </a:p>
          <a:p>
            <a:pPr algn="just">
              <a:lnSpc>
                <a:spcPct val="150000"/>
              </a:lnSpc>
              <a:buFontTx/>
              <a:buChar char="-"/>
            </a:pPr>
            <a:endParaRPr lang="en-US" dirty="0" smtClean="0"/>
          </a:p>
          <a:p>
            <a:pPr algn="just">
              <a:lnSpc>
                <a:spcPct val="150000"/>
              </a:lnSpc>
              <a:buFontTx/>
              <a:buChar char="-"/>
            </a:pPr>
            <a:r>
              <a:rPr lang="fa-IR" dirty="0" smtClean="0"/>
              <a:t>ثبت نتیجه آزمایش در دفتر آزمایشگاه ليشمانيوز پوستي وفرم بیماریابی و ارسال نتیجه آزمایش و ارجاع بیمار به مرکز درمان سالک</a:t>
            </a:r>
          </a:p>
          <a:p>
            <a:pPr algn="just">
              <a:lnSpc>
                <a:spcPct val="150000"/>
              </a:lnSpc>
              <a:buFontTx/>
              <a:buChar char="-"/>
            </a:pPr>
            <a:endParaRPr lang="en-US" dirty="0" smtClean="0"/>
          </a:p>
          <a:p>
            <a:pPr algn="just">
              <a:lnSpc>
                <a:spcPct val="150000"/>
              </a:lnSpc>
            </a:pPr>
            <a:r>
              <a:rPr lang="fa-IR" dirty="0" smtClean="0"/>
              <a:t>- ارسال گزارش عملكرد به صورت ماهانه به مرکز بهداشت شهرستان</a:t>
            </a:r>
            <a:endParaRPr lang="fa-IR" dirty="0"/>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4"/>
          <p:cNvPicPr>
            <a:picLocks noChangeAspect="1" noChangeArrowheads="1"/>
          </p:cNvPicPr>
          <p:nvPr/>
        </p:nvPicPr>
        <p:blipFill>
          <a:blip r:embed="rId2" cstate="print">
            <a:lum bright="12000" contrast="12000"/>
          </a:blip>
          <a:srcRect l="47490" t="47720" r="432" b="25385"/>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I:\zeonosis.ostan.esfahan\ejucaion zoo\Motofaregheh\klip.pic.video.zoo\Pictur  &amp; video zoo\pictur\kargaha\kargah shlak ardestan tir 86\PHOT011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86313" y="0"/>
            <a:ext cx="4357687"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3" descr="I:\zeonosis.ostan.esfahan\ejucaion zoo\Motofaregheh\klip.pic.video.zoo\Pictur  &amp; video zoo\pictur\kargaha\kargah shlak ardestan tir 86\PHOT012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3929063" cy="321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4" descr="I:\zeonosis.ostan.esfahan\ejucaion zoo\Motofaregheh\klip.pic.video.zoo\Pictur  &amp; video zoo\pictur\kargaha\kargah shlak ardestan tir 86\PHOT012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714750"/>
            <a:ext cx="40005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Left Arrow 9"/>
          <p:cNvSpPr>
            <a:spLocks noChangeArrowheads="1"/>
          </p:cNvSpPr>
          <p:nvPr/>
        </p:nvSpPr>
        <p:spPr bwMode="auto">
          <a:xfrm>
            <a:off x="4000500" y="1357313"/>
            <a:ext cx="714375" cy="357187"/>
          </a:xfrm>
          <a:prstGeom prst="leftArrow">
            <a:avLst>
              <a:gd name="adj1" fmla="val 50000"/>
              <a:gd name="adj2" fmla="val 50000"/>
            </a:avLst>
          </a:prstGeom>
          <a:solidFill>
            <a:srgbClr val="FFFF00"/>
          </a:solidFill>
          <a:ln w="9525" algn="ctr">
            <a:solidFill>
              <a:schemeClr val="tx1"/>
            </a:solidFill>
            <a:round/>
            <a:headEnd/>
            <a:tailEnd/>
          </a:ln>
        </p:spPr>
        <p:txBody>
          <a:bodyPr/>
          <a:lstStyle/>
          <a:p>
            <a:pPr fontAlgn="base">
              <a:spcBef>
                <a:spcPct val="0"/>
              </a:spcBef>
              <a:spcAft>
                <a:spcPct val="0"/>
              </a:spcAft>
            </a:pPr>
            <a:endParaRPr lang="fa-IR" smtClean="0">
              <a:solidFill>
                <a:prstClr val="black"/>
              </a:solidFill>
            </a:endParaRPr>
          </a:p>
        </p:txBody>
      </p:sp>
      <p:sp>
        <p:nvSpPr>
          <p:cNvPr id="20486" name="Down Arrow 11"/>
          <p:cNvSpPr>
            <a:spLocks noChangeArrowheads="1"/>
          </p:cNvSpPr>
          <p:nvPr/>
        </p:nvSpPr>
        <p:spPr bwMode="auto">
          <a:xfrm>
            <a:off x="1857375" y="3286125"/>
            <a:ext cx="357188" cy="357188"/>
          </a:xfrm>
          <a:prstGeom prst="downArrow">
            <a:avLst>
              <a:gd name="adj1" fmla="val 50000"/>
              <a:gd name="adj2" fmla="val 50000"/>
            </a:avLst>
          </a:prstGeom>
          <a:solidFill>
            <a:srgbClr val="FFFF00"/>
          </a:solidFill>
          <a:ln w="9525" algn="ctr">
            <a:solidFill>
              <a:schemeClr val="tx1"/>
            </a:solidFill>
            <a:round/>
            <a:headEnd/>
            <a:tailEnd/>
          </a:ln>
        </p:spPr>
        <p:txBody>
          <a:bodyPr/>
          <a:lstStyle/>
          <a:p>
            <a:pPr fontAlgn="base">
              <a:spcBef>
                <a:spcPct val="0"/>
              </a:spcBef>
              <a:spcAft>
                <a:spcPct val="0"/>
              </a:spcAft>
            </a:pPr>
            <a:endParaRPr lang="fa-IR" smtClean="0">
              <a:solidFill>
                <a:prstClr val="black"/>
              </a:solidFill>
            </a:endParaRPr>
          </a:p>
        </p:txBody>
      </p:sp>
      <p:sp>
        <p:nvSpPr>
          <p:cNvPr id="20487" name="Right Arrow 12"/>
          <p:cNvSpPr>
            <a:spLocks noChangeArrowheads="1"/>
          </p:cNvSpPr>
          <p:nvPr/>
        </p:nvSpPr>
        <p:spPr bwMode="auto">
          <a:xfrm>
            <a:off x="4000500" y="4929188"/>
            <a:ext cx="785813" cy="285750"/>
          </a:xfrm>
          <a:prstGeom prst="rightArrow">
            <a:avLst>
              <a:gd name="adj1" fmla="val 50000"/>
              <a:gd name="adj2" fmla="val 49997"/>
            </a:avLst>
          </a:prstGeom>
          <a:solidFill>
            <a:srgbClr val="FFFF00"/>
          </a:solidFill>
          <a:ln w="9525" algn="ctr">
            <a:solidFill>
              <a:schemeClr val="tx1"/>
            </a:solidFill>
            <a:round/>
            <a:headEnd/>
            <a:tailEnd/>
          </a:ln>
        </p:spPr>
        <p:txBody>
          <a:bodyPr/>
          <a:lstStyle/>
          <a:p>
            <a:pPr fontAlgn="base">
              <a:spcBef>
                <a:spcPct val="0"/>
              </a:spcBef>
              <a:spcAft>
                <a:spcPct val="0"/>
              </a:spcAft>
            </a:pPr>
            <a:endParaRPr lang="fa-IR" smtClean="0">
              <a:solidFill>
                <a:prstClr val="black"/>
              </a:solidFill>
            </a:endParaRPr>
          </a:p>
        </p:txBody>
      </p:sp>
      <p:pic>
        <p:nvPicPr>
          <p:cNvPr id="20488" name="Picture 6" descr="I:\zeonosis.ostan.esfahan\ejucaion zoo\Motofaregheh\klip.pic.video.zoo\Pictur  &amp; video zoo\pictur\kargaha\kargah shlak ardestan tir 86\PHOT012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57750" y="3571875"/>
            <a:ext cx="4286250"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3779722"/>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E:\ramazanpoor\Raytiha y.n\rightshodeha\pics\pic zoo\pic.salak\pics.amaliate.salak.1387.1388\R.salak.1388\ardestan salak 1388\ardestan.m4 . 88.5.13\DSC0534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357563"/>
            <a:ext cx="9144000" cy="350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4" descr="E:\ramazanpoor\Raytiha y.n\rightshodeha\pics\pic zoo\pic.salak\pics.amaliate.salak.1387.1388\R.salak.1388\esfahan 2 salak 1388\esfahane 2.m1.88.2.17\esfahan 2.m1  .88.2.17\DSC0309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4643438" cy="335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4" descr="DSC0001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3438" y="0"/>
            <a:ext cx="4500562" cy="335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6382949"/>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8" descr="G:\P102052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3322638"/>
            <a:ext cx="9144000" cy="353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7" descr="E:\ramazanpoor\Raytiha y.n\rightshodeha\pics\pic zoo\pic.salak\R.hashtom shekari 88.col\P100040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4643438" cy="335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5" descr="E:\ramazanpoor\Raytiha y.n\rightshodeha\pics\pic zoo\pic.salak\R.hashtom shekari 88.col\P100052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27538" y="0"/>
            <a:ext cx="4716462"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4252705"/>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E:\rayt\rayt nashodeh\pics\pic zoo\salak\esfahan 1\varzaneh 89\sampashi es 1 .89.6 varzaneh\DSC0075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429000"/>
            <a:ext cx="44577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3" descr="E:\rayt\rayt nashodeh\pics\pic zoo\salak\esfahan 1\varzaneh 89\sampashi es 1 .89.6 varzaneh\DSC0076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68800" y="3429000"/>
            <a:ext cx="47752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0" name="Picture 4" descr="E:\rayt\rayt nashodeh\pics\pic zoo\salak\esfahan 1\varzaneh 89\varzaneh 89.6.13 amuzeshe sampashi\DSC0553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9125" y="0"/>
            <a:ext cx="4714875" cy="3514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Picture 5" descr="E:\rayt\rayt nashodeh\pics\pic zoo\salak\esfahan 1\varzaneh 89\varzaneh 89.6.13 amuzeshe sampashi\DSC0551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0"/>
            <a:ext cx="442912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053619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pPr eaLnBrk="1" hangingPunct="1"/>
            <a:r>
              <a:rPr lang="fa-IR" sz="4800" dirty="0">
                <a:cs typeface="B Titr" pitchFamily="2" charset="-78"/>
              </a:rPr>
              <a:t>برگزاری</a:t>
            </a:r>
            <a:r>
              <a:rPr lang="en-US" sz="4800" dirty="0">
                <a:cs typeface="B Titr" pitchFamily="2" charset="-78"/>
              </a:rPr>
              <a:t> </a:t>
            </a:r>
            <a:r>
              <a:rPr lang="fa-IR" sz="4800" dirty="0" smtClean="0">
                <a:cs typeface="B Titr" pitchFamily="2" charset="-78"/>
              </a:rPr>
              <a:t>کارگاه </a:t>
            </a:r>
            <a:r>
              <a:rPr lang="fa-IR" sz="4800" dirty="0">
                <a:cs typeface="B Titr" pitchFamily="2" charset="-78"/>
              </a:rPr>
              <a:t>تخصصی کرایوتراپی</a:t>
            </a:r>
            <a:endParaRPr lang="fa-IR" sz="4800" dirty="0" smtClean="0"/>
          </a:p>
        </p:txBody>
      </p:sp>
      <p:sp>
        <p:nvSpPr>
          <p:cNvPr id="3" name="Content Placeholder 2"/>
          <p:cNvSpPr>
            <a:spLocks noGrp="1"/>
          </p:cNvSpPr>
          <p:nvPr>
            <p:ph idx="1"/>
          </p:nvPr>
        </p:nvSpPr>
        <p:spPr/>
        <p:txBody>
          <a:bodyPr/>
          <a:lstStyle/>
          <a:p>
            <a:pPr marL="0" indent="0">
              <a:buNone/>
            </a:pPr>
            <a:r>
              <a:rPr lang="fa-IR" b="1" dirty="0" smtClean="0">
                <a:cs typeface="B Compset" panose="00000400000000000000" pitchFamily="2" charset="-78"/>
              </a:rPr>
              <a:t>برگزاری</a:t>
            </a:r>
            <a:r>
              <a:rPr lang="en-US" b="1" dirty="0" smtClean="0">
                <a:cs typeface="B Compset" panose="00000400000000000000" pitchFamily="2" charset="-78"/>
              </a:rPr>
              <a:t> </a:t>
            </a:r>
            <a:r>
              <a:rPr lang="fa-IR" b="1" dirty="0">
                <a:cs typeface="B Compset" panose="00000400000000000000" pitchFamily="2" charset="-78"/>
              </a:rPr>
              <a:t>شش کارگاه تخصصی کرایوتراپی توام با تزریق گلوکانتیم  درمان سالک جهت ارائه خدمات درمانی رایگان به بیماران طی سه سال اخیر زیر نظر استاد ارجمند جناب آقای دکتر اصیلیان و تربیت 150 پزشک در سطح استان</a:t>
            </a:r>
            <a:endParaRPr lang="en-US" b="1" dirty="0">
              <a:cs typeface="B Compset" panose="00000400000000000000" pitchFamily="2" charset="-78"/>
            </a:endParaRPr>
          </a:p>
        </p:txBody>
      </p:sp>
    </p:spTree>
    <p:extLst>
      <p:ext uri="{BB962C8B-B14F-4D97-AF65-F5344CB8AC3E}">
        <p14:creationId xmlns:p14="http://schemas.microsoft.com/office/powerpoint/2010/main" val="1287803962"/>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3" descr="E:\ramazanpoor\Raytiha y.n\rightshodeha\pics\pic zoo\pic.salak\crayo\amuzesh crayo dr.asilian\crau.dr.asilian88.8.21asli\DSC0822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4875" y="0"/>
            <a:ext cx="4429125" cy="321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2" descr="E:\ramazanpoor\Raytiha y.n\rightshodeha\pics\pic zoo\pic.salak\crayo\amuzesh crayo dr.asilian\amuzeshe crayo.1  Dr.asilian  88.7.29.asli\DSC07952.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0" y="3286125"/>
            <a:ext cx="4714875" cy="3571875"/>
          </a:xfrm>
        </p:spPr>
      </p:pic>
      <p:pic>
        <p:nvPicPr>
          <p:cNvPr id="19460" name="Picture 2" descr="E:\ramazanpoor\Raytiha y.n\rightshodeha\pics\pic zoo\pic.salak\crayo\amuzesh crayo dr.asilian\amuzeshe crayo.1  Dr.asilian  88.7.29.asli\DSC0798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4714875" cy="328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3" descr="E:\ramazanpoor\Raytiha y.n\rightshodeha\pics\pic zoo\pic.salak\crayo\amuzesh crayo dr.asilian\amuzeshe crayo.1  Dr.asilian  88.7.29.asli\DSC0795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3438" y="3214688"/>
            <a:ext cx="4500562" cy="3643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77103632"/>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descr="E:\ramazanpoor\Raytiha y.n\rightshodeha\pics\pic zoo\pic.salak\crayo\amuzesh crayo dr.asilian\crau.dr.asilian88.8.21asli\DSC0822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357563"/>
            <a:ext cx="4714875" cy="350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3" descr="F:\amuzesh crayo dr.asilian\crau.dr.asilian88.8.21asli\DSC0821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471487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2" descr="E:\ramazanpoor\Raytiha y.n\rightshodeha\pics\pic zoo\pic.salak\crayo\amuzesh crayo dr.asilian\amuzeshe crayo.1  Dr.asilian  88.7.29.asli\DSC07986.JPG"/>
          <p:cNvPicPr>
            <a:picLocks noGrp="1" noChangeAspect="1" noChangeArrowheads="1"/>
          </p:cNvPicPr>
          <p:nvPr>
            <p:ph type="chart" sz="half" idx="2"/>
          </p:nvPr>
        </p:nvPicPr>
        <p:blipFill>
          <a:blip r:embed="rId4" cstate="print">
            <a:extLst>
              <a:ext uri="{28A0092B-C50C-407E-A947-70E740481C1C}">
                <a14:useLocalDpi xmlns:a14="http://schemas.microsoft.com/office/drawing/2010/main" val="0"/>
              </a:ext>
            </a:extLst>
          </a:blip>
          <a:srcRect/>
          <a:stretch>
            <a:fillRect/>
          </a:stretch>
        </p:blipFill>
        <p:spPr>
          <a:xfrm>
            <a:off x="4643438" y="0"/>
            <a:ext cx="4500562" cy="3500438"/>
          </a:xfrm>
          <a:noFill/>
        </p:spPr>
      </p:pic>
      <p:pic>
        <p:nvPicPr>
          <p:cNvPr id="15365" name="Picture 3" descr="E:\ramazanpoor\Raytiha y.n\rightshodeha\pics\pic zoo\pic.salak\varzaneh 88 col\Rmazanpoor pic .film .asli.SALAK VARZANEH 88.7.12\DSC07483.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67250" y="3500438"/>
            <a:ext cx="4476750" cy="335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457092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8288"/>
            <a:ext cx="8229600" cy="1398587"/>
          </a:xfrm>
        </p:spPr>
        <p:txBody>
          <a:bodyPr/>
          <a:lstStyle/>
          <a:p>
            <a:pPr marL="484632" indent="0" algn="ctr" eaLnBrk="1" fontAlgn="auto" hangingPunct="1">
              <a:spcAft>
                <a:spcPts val="0"/>
              </a:spcAft>
              <a:defRPr/>
            </a:pPr>
            <a:r>
              <a:rPr lang="fa-IR" dirty="0" smtClean="0">
                <a:solidFill>
                  <a:schemeClr val="accent1">
                    <a:tint val="83000"/>
                    <a:satMod val="150000"/>
                  </a:schemeClr>
                </a:solidFill>
                <a:cs typeface="2  Titr" pitchFamily="2" charset="-78"/>
              </a:rPr>
              <a:t>نحوه نمونه گیری از بیماران</a:t>
            </a:r>
            <a:endParaRPr lang="fa-IR" dirty="0">
              <a:solidFill>
                <a:schemeClr val="accent1">
                  <a:tint val="83000"/>
                  <a:satMod val="150000"/>
                </a:schemeClr>
              </a:solidFill>
              <a:cs typeface="2  Titr" pitchFamily="2" charset="-78"/>
            </a:endParaRPr>
          </a:p>
        </p:txBody>
      </p:sp>
      <p:pic>
        <p:nvPicPr>
          <p:cNvPr id="33795" name="Content Placeholder 3" descr="aspiration.jpg"/>
          <p:cNvPicPr>
            <a:picLocks noGrp="1" noChangeAspect="1"/>
          </p:cNvPicPr>
          <p:nvPr>
            <p:ph idx="1"/>
          </p:nvPr>
        </p:nvPicPr>
        <p:blipFill>
          <a:blip r:embed="rId2"/>
          <a:srcRect/>
          <a:stretch>
            <a:fillRect/>
          </a:stretch>
        </p:blipFill>
        <p:spPr>
          <a:xfrm>
            <a:off x="566738" y="1928813"/>
            <a:ext cx="3719512" cy="2500312"/>
          </a:xfrm>
          <a:ln w="38100" cap="sq">
            <a:solidFill>
              <a:srgbClr val="92D050"/>
            </a:solidFill>
          </a:ln>
          <a:effectLst>
            <a:outerShdw blurRad="50800" dist="38100" dir="2700000" algn="tl" rotWithShape="0">
              <a:srgbClr val="000000">
                <a:alpha val="43000"/>
              </a:srgbClr>
            </a:outerShdw>
          </a:effectLst>
        </p:spPr>
      </p:pic>
      <p:pic>
        <p:nvPicPr>
          <p:cNvPr id="33796" name="Picture 4" descr="1.JPG"/>
          <p:cNvPicPr>
            <a:picLocks noChangeAspect="1"/>
          </p:cNvPicPr>
          <p:nvPr/>
        </p:nvPicPr>
        <p:blipFill>
          <a:blip r:embed="rId3"/>
          <a:srcRect/>
          <a:stretch>
            <a:fillRect/>
          </a:stretch>
        </p:blipFill>
        <p:spPr bwMode="auto">
          <a:xfrm>
            <a:off x="2711450" y="5214938"/>
            <a:ext cx="3503613" cy="871537"/>
          </a:xfrm>
          <a:prstGeom prst="rect">
            <a:avLst/>
          </a:prstGeom>
          <a:ln w="38100" cap="sq">
            <a:solidFill>
              <a:srgbClr val="92D050"/>
            </a:solidFill>
            <a:prstDash val="solid"/>
            <a:miter lim="800000"/>
          </a:ln>
          <a:effectLst>
            <a:outerShdw blurRad="50800" dist="38100" dir="2700000" algn="tl" rotWithShape="0">
              <a:srgbClr val="000000">
                <a:alpha val="43000"/>
              </a:srgbClr>
            </a:outerShdw>
          </a:effectLst>
        </p:spPr>
      </p:pic>
      <p:pic>
        <p:nvPicPr>
          <p:cNvPr id="33797" name="Picture 3" descr="incision.jpg"/>
          <p:cNvPicPr>
            <a:picLocks noChangeAspect="1"/>
          </p:cNvPicPr>
          <p:nvPr/>
        </p:nvPicPr>
        <p:blipFill>
          <a:blip r:embed="rId4"/>
          <a:srcRect/>
          <a:stretch>
            <a:fillRect/>
          </a:stretch>
        </p:blipFill>
        <p:spPr bwMode="auto">
          <a:xfrm>
            <a:off x="5000625" y="1900238"/>
            <a:ext cx="3500438" cy="2536825"/>
          </a:xfrm>
          <a:prstGeom prst="rect">
            <a:avLst/>
          </a:prstGeom>
          <a:ln w="38100" cap="sq">
            <a:solidFill>
              <a:srgbClr val="92D05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0868893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7"/>
          <p:cNvGraphicFramePr>
            <a:graphicFrameLocks noGrp="1" noChangeAspect="1"/>
          </p:cNvGraphicFramePr>
          <p:nvPr>
            <p:ph sz="half" idx="4294967295"/>
          </p:nvPr>
        </p:nvGraphicFramePr>
        <p:xfrm>
          <a:off x="0" y="1600200"/>
          <a:ext cx="8674100" cy="4806950"/>
        </p:xfrm>
        <a:graphic>
          <a:graphicData uri="http://schemas.openxmlformats.org/presentationml/2006/ole">
            <mc:AlternateContent xmlns:mc="http://schemas.openxmlformats.org/markup-compatibility/2006">
              <mc:Choice xmlns:v="urn:schemas-microsoft-com:vml" Requires="v">
                <p:oleObj spid="_x0000_s52232" name="Worksheet" r:id="rId4" imgW="6943725" imgH="3848100" progId="Excel.Sheet.8">
                  <p:embed/>
                </p:oleObj>
              </mc:Choice>
              <mc:Fallback>
                <p:oleObj name="Worksheet" r:id="rId4" imgW="6943725" imgH="3848100" progId="Excel.Sheet.8">
                  <p:embed/>
                  <p:pic>
                    <p:nvPicPr>
                      <p:cNvPr id="0" name="Object 7"/>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600200"/>
                        <a:ext cx="8674100" cy="48069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51" name="WordArt 8"/>
          <p:cNvSpPr>
            <a:spLocks noChangeArrowheads="1" noChangeShapeType="1" noTextEdit="1"/>
          </p:cNvSpPr>
          <p:nvPr/>
        </p:nvSpPr>
        <p:spPr bwMode="auto">
          <a:xfrm>
            <a:off x="642938" y="357188"/>
            <a:ext cx="8072437" cy="642937"/>
          </a:xfrm>
          <a:prstGeom prst="rect">
            <a:avLst/>
          </a:prstGeom>
        </p:spPr>
        <p:txBody>
          <a:bodyPr wrap="none" fromWordArt="1">
            <a:prstTxWarp prst="textPlain">
              <a:avLst>
                <a:gd name="adj" fmla="val 50000"/>
              </a:avLst>
            </a:prstTxWarp>
          </a:bodyPr>
          <a:lstStyle/>
          <a:p>
            <a:pPr algn="ctr" rtl="1"/>
            <a:r>
              <a:rPr lang="fa-IR" sz="2800" b="1" kern="10" dirty="0">
                <a:ln w="9525">
                  <a:noFill/>
                  <a:round/>
                  <a:headEnd/>
                  <a:tailEnd/>
                </a:ln>
                <a:effectLst>
                  <a:prstShdw prst="shdw17" dist="17961" dir="2700000">
                    <a:srgbClr val="FF6600"/>
                  </a:prstShdw>
                </a:effectLst>
                <a:cs typeface="B Jadid"/>
              </a:rPr>
              <a:t>تعداد موارد و میزان بروز بیماری کالاآزار در ایران (</a:t>
            </a:r>
            <a:r>
              <a:rPr lang="fa-IR" sz="2800" b="1" kern="10" dirty="0" smtClean="0">
                <a:ln w="9525">
                  <a:noFill/>
                  <a:round/>
                  <a:headEnd/>
                  <a:tailEnd/>
                </a:ln>
                <a:effectLst>
                  <a:prstShdw prst="shdw17" dist="17961" dir="2700000">
                    <a:srgbClr val="FF6600"/>
                  </a:prstShdw>
                </a:effectLst>
                <a:cs typeface="B Jadid"/>
              </a:rPr>
              <a:t>1391-1377</a:t>
            </a:r>
            <a:r>
              <a:rPr lang="fa-IR" sz="2800" b="1" kern="10" dirty="0">
                <a:ln w="9525">
                  <a:noFill/>
                  <a:round/>
                  <a:headEnd/>
                  <a:tailEnd/>
                </a:ln>
                <a:effectLst>
                  <a:prstShdw prst="shdw17" dist="17961" dir="2700000">
                    <a:srgbClr val="FF6600"/>
                  </a:prstShdw>
                </a:effectLst>
                <a:cs typeface="B Jadid"/>
              </a:rPr>
              <a:t>)</a:t>
            </a:r>
            <a:endParaRPr lang="en-US" sz="2800" b="1" kern="10" dirty="0">
              <a:ln w="9525">
                <a:noFill/>
                <a:round/>
                <a:headEnd/>
                <a:tailEnd/>
              </a:ln>
              <a:effectLst>
                <a:prstShdw prst="shdw17" dist="17961" dir="2700000">
                  <a:srgbClr val="FF6600"/>
                </a:prstShdw>
              </a:effectLst>
              <a:cs typeface="B Jadid"/>
            </a:endParaRPr>
          </a:p>
        </p:txBody>
      </p:sp>
    </p:spTree>
  </p:cSld>
  <p:clrMapOvr>
    <a:masterClrMapping/>
  </p:clrMapOvr>
  <p:transition spd="med">
    <p:dissolv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714356"/>
            <a:ext cx="7772400" cy="862390"/>
          </a:xfrm>
        </p:spPr>
        <p:txBody>
          <a:bodyPr/>
          <a:lstStyle/>
          <a:p>
            <a:pPr algn="r"/>
            <a:r>
              <a:rPr lang="fa-IR" sz="4000" dirty="0" smtClean="0">
                <a:solidFill>
                  <a:srgbClr val="FFFF00"/>
                </a:solidFill>
              </a:rPr>
              <a:t>شرح وظايف </a:t>
            </a:r>
            <a:r>
              <a:rPr lang="ar-SA" sz="4000" dirty="0" smtClean="0">
                <a:solidFill>
                  <a:srgbClr val="FFFF00"/>
                </a:solidFill>
              </a:rPr>
              <a:t>آزمايشگاه مركز بهداشت شهرستان</a:t>
            </a:r>
            <a:endParaRPr lang="fa-IR" sz="4000" dirty="0">
              <a:solidFill>
                <a:srgbClr val="FFFF00"/>
              </a:solidFill>
            </a:endParaRPr>
          </a:p>
        </p:txBody>
      </p:sp>
      <p:sp>
        <p:nvSpPr>
          <p:cNvPr id="3" name="Text Placeholder 2"/>
          <p:cNvSpPr>
            <a:spLocks noGrp="1"/>
          </p:cNvSpPr>
          <p:nvPr>
            <p:ph type="body" idx="1"/>
          </p:nvPr>
        </p:nvSpPr>
        <p:spPr>
          <a:xfrm>
            <a:off x="285720" y="1785926"/>
            <a:ext cx="8185052" cy="4857784"/>
          </a:xfrm>
        </p:spPr>
        <p:txBody>
          <a:bodyPr>
            <a:normAutofit/>
          </a:bodyPr>
          <a:lstStyle/>
          <a:p>
            <a:r>
              <a:rPr lang="ar-SA" dirty="0" smtClean="0">
                <a:solidFill>
                  <a:srgbClr val="FFC000"/>
                </a:solidFill>
              </a:rPr>
              <a:t>كارشناس </a:t>
            </a:r>
            <a:r>
              <a:rPr lang="fa-IR" dirty="0" smtClean="0">
                <a:solidFill>
                  <a:srgbClr val="FFC000"/>
                </a:solidFill>
              </a:rPr>
              <a:t>آزمایشگاه شهرستان اولين سطح مديريت آزمايشگاه سالك  مي باشد و نقش مهمی را در تشخیص بیماری و روند بیماریابی دارد. </a:t>
            </a:r>
          </a:p>
          <a:p>
            <a:endParaRPr lang="en-US" dirty="0" smtClean="0">
              <a:solidFill>
                <a:srgbClr val="FFC000"/>
              </a:solidFill>
            </a:endParaRPr>
          </a:p>
          <a:p>
            <a:pPr>
              <a:buFontTx/>
              <a:buChar char="-"/>
            </a:pPr>
            <a:r>
              <a:rPr lang="fa-IR" dirty="0" smtClean="0"/>
              <a:t>نظارت بر عملکرد آزمایشگاههای تحت پوشش با استفاده از چک لیست های تخصصی</a:t>
            </a:r>
          </a:p>
          <a:p>
            <a:pPr>
              <a:buFontTx/>
              <a:buChar char="-"/>
            </a:pPr>
            <a:endParaRPr lang="en-US" dirty="0" smtClean="0"/>
          </a:p>
          <a:p>
            <a:pPr>
              <a:buFontTx/>
              <a:buChar char="-"/>
            </a:pPr>
            <a:r>
              <a:rPr lang="fa-IR" dirty="0" smtClean="0"/>
              <a:t>آموزش کارشناسان شاغل در آزمایشگاههای مراکز بهداشتی درمانی روستایی و شهری تحت پوشش با استفاده از دستورالعمل های استاندارد کشوری ابلاغ شده به دانشگاهها</a:t>
            </a:r>
          </a:p>
          <a:p>
            <a:pPr>
              <a:buFontTx/>
              <a:buChar char="-"/>
            </a:pPr>
            <a:endParaRPr lang="en-US" dirty="0" smtClean="0"/>
          </a:p>
          <a:p>
            <a:r>
              <a:rPr lang="fa-IR" dirty="0" smtClean="0"/>
              <a:t>- کنترل کبفی مراکز تحت پوشش بوسیله بازبيني 20% لام های مثبت و 20% لام های منفي مشکوک به سالک در مناطق بومی وكليه لام هاي مثبت و کلیه لام هاي منفي مشکوک به سالک در مناطق غیر بومی</a:t>
            </a:r>
            <a:endParaRPr lang="en-US" dirty="0" smtClean="0"/>
          </a:p>
          <a:p>
            <a:r>
              <a:rPr lang="fa-IR" dirty="0" smtClean="0"/>
              <a:t>-</a:t>
            </a:r>
            <a:endParaRPr lang="en-US" dirty="0"/>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p:cNvGraphicFramePr/>
          <p:nvPr/>
        </p:nvGraphicFramePr>
        <p:xfrm>
          <a:off x="467544" y="620688"/>
          <a:ext cx="8143932" cy="5786478"/>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itle 3"/>
          <p:cNvSpPr>
            <a:spLocks noGrp="1"/>
          </p:cNvSpPr>
          <p:nvPr>
            <p:ph type="title"/>
          </p:nvPr>
        </p:nvSpPr>
        <p:spPr>
          <a:xfrm>
            <a:off x="457200" y="274638"/>
            <a:ext cx="8229600" cy="725487"/>
          </a:xfrm>
        </p:spPr>
        <p:txBody>
          <a:bodyPr/>
          <a:lstStyle/>
          <a:p>
            <a:pPr algn="ctr"/>
            <a:r>
              <a:rPr lang="fa-IR" sz="2800" dirty="0" smtClean="0">
                <a:solidFill>
                  <a:schemeClr val="tx1"/>
                </a:solidFill>
                <a:cs typeface="B Titr" pitchFamily="2" charset="-78"/>
              </a:rPr>
              <a:t>توزیع سنی موارد بیماری کالاآزار در سال 1391</a:t>
            </a:r>
            <a:endParaRPr lang="en-US" sz="2800" dirty="0" smtClean="0">
              <a:solidFill>
                <a:schemeClr val="tx1"/>
              </a:solidFill>
              <a:cs typeface="Times New Roman" pitchFamily="18" charset="0"/>
            </a:endParaRPr>
          </a:p>
        </p:txBody>
      </p:sp>
      <p:graphicFrame>
        <p:nvGraphicFramePr>
          <p:cNvPr id="4" name="Content Placeholder 5"/>
          <p:cNvGraphicFramePr>
            <a:graphicFrameLocks noGrp="1"/>
          </p:cNvGraphicFramePr>
          <p:nvPr>
            <p:ph idx="1"/>
          </p:nvPr>
        </p:nvGraphicFramePr>
        <p:xfrm>
          <a:off x="428625" y="1303338"/>
          <a:ext cx="8229600" cy="48768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itle 1"/>
          <p:cNvSpPr>
            <a:spLocks noGrp="1"/>
          </p:cNvSpPr>
          <p:nvPr>
            <p:ph type="title"/>
          </p:nvPr>
        </p:nvSpPr>
        <p:spPr>
          <a:xfrm>
            <a:off x="533400" y="228600"/>
            <a:ext cx="8229600" cy="796925"/>
          </a:xfrm>
        </p:spPr>
        <p:txBody>
          <a:bodyPr/>
          <a:lstStyle/>
          <a:p>
            <a:r>
              <a:rPr lang="fa-IR" sz="2400" dirty="0" smtClean="0">
                <a:solidFill>
                  <a:schemeClr val="bg1"/>
                </a:solidFill>
                <a:cs typeface="B Titr" pitchFamily="2" charset="-78"/>
              </a:rPr>
              <a:t>ت</a:t>
            </a:r>
            <a:r>
              <a:rPr lang="fa-IR" sz="2400" dirty="0" smtClean="0">
                <a:cs typeface="B Titr" pitchFamily="2" charset="-78"/>
              </a:rPr>
              <a:t>عداد موارد كالاآزار به تفكيك استان در سال 1391</a:t>
            </a:r>
            <a:endParaRPr lang="en-US" sz="2400" dirty="0" smtClean="0">
              <a:cs typeface="B Titr" pitchFamily="2" charset="-78"/>
            </a:endParaRPr>
          </a:p>
        </p:txBody>
      </p:sp>
      <p:graphicFrame>
        <p:nvGraphicFramePr>
          <p:cNvPr id="4" name="Content Placeholder 3"/>
          <p:cNvGraphicFramePr>
            <a:graphicFrameLocks noGrp="1"/>
          </p:cNvGraphicFramePr>
          <p:nvPr>
            <p:ph idx="1"/>
          </p:nvPr>
        </p:nvGraphicFramePr>
        <p:xfrm>
          <a:off x="457200" y="1071563"/>
          <a:ext cx="8229600" cy="542925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7"/>
          <p:cNvGraphicFramePr>
            <a:graphicFrameLocks noGrp="1" noChangeAspect="1"/>
          </p:cNvGraphicFramePr>
          <p:nvPr>
            <p:ph sz="half" idx="4294967295"/>
          </p:nvPr>
        </p:nvGraphicFramePr>
        <p:xfrm>
          <a:off x="233363" y="1082675"/>
          <a:ext cx="8910637" cy="5775325"/>
        </p:xfrm>
        <a:graphic>
          <a:graphicData uri="http://schemas.openxmlformats.org/drawingml/2006/chart">
            <c:chart xmlns:c="http://schemas.openxmlformats.org/drawingml/2006/chart" xmlns:r="http://schemas.openxmlformats.org/officeDocument/2006/relationships" r:id="rId2"/>
          </a:graphicData>
        </a:graphic>
      </p:graphicFrame>
      <p:sp>
        <p:nvSpPr>
          <p:cNvPr id="35843" name="WordArt 8"/>
          <p:cNvSpPr>
            <a:spLocks noChangeArrowheads="1" noChangeShapeType="1" noTextEdit="1"/>
          </p:cNvSpPr>
          <p:nvPr/>
        </p:nvSpPr>
        <p:spPr bwMode="auto">
          <a:xfrm>
            <a:off x="2124075" y="0"/>
            <a:ext cx="4968875" cy="981075"/>
          </a:xfrm>
          <a:prstGeom prst="rect">
            <a:avLst/>
          </a:prstGeom>
        </p:spPr>
        <p:txBody>
          <a:bodyPr wrap="none" fromWordArt="1">
            <a:prstTxWarp prst="textPlain">
              <a:avLst>
                <a:gd name="adj" fmla="val 50000"/>
              </a:avLst>
            </a:prstTxWarp>
          </a:bodyPr>
          <a:lstStyle/>
          <a:p>
            <a:r>
              <a:rPr lang="fa-IR" sz="1050" kern="10">
                <a:ln w="9525">
                  <a:noFill/>
                  <a:round/>
                  <a:headEnd/>
                  <a:tailEnd/>
                </a:ln>
                <a:cs typeface="B Titr"/>
              </a:rPr>
              <a:t>تعداد موارد و میزان بروز كالا آزار </a:t>
            </a:r>
          </a:p>
          <a:p>
            <a:r>
              <a:rPr lang="fa-IR" sz="1050" kern="10">
                <a:ln w="9525">
                  <a:noFill/>
                  <a:round/>
                  <a:headEnd/>
                  <a:tailEnd/>
                </a:ln>
                <a:cs typeface="B Titr"/>
              </a:rPr>
              <a:t>دانشگاه علوم پرشكي آذربايجان شرقي </a:t>
            </a:r>
            <a:br>
              <a:rPr lang="fa-IR" sz="1050" kern="10">
                <a:ln w="9525">
                  <a:noFill/>
                  <a:round/>
                  <a:headEnd/>
                  <a:tailEnd/>
                </a:ln>
                <a:cs typeface="B Titr"/>
              </a:rPr>
            </a:br>
            <a:r>
              <a:rPr lang="fa-IR" sz="1050" kern="10">
                <a:ln w="9525">
                  <a:noFill/>
                  <a:round/>
                  <a:headEnd/>
                  <a:tailEnd/>
                </a:ln>
                <a:cs typeface="B Titr"/>
              </a:rPr>
              <a:t>1391-1381</a:t>
            </a:r>
          </a:p>
        </p:txBody>
      </p:sp>
    </p:spTree>
  </p:cSld>
  <p:clrMapOvr>
    <a:masterClrMapping/>
  </p:clrMapOvr>
  <p:transition spd="med">
    <p:dissolve/>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7"/>
          <p:cNvGraphicFramePr>
            <a:graphicFrameLocks noGrp="1" noChangeAspect="1"/>
          </p:cNvGraphicFramePr>
          <p:nvPr>
            <p:ph sz="half" idx="4294967295"/>
          </p:nvPr>
        </p:nvGraphicFramePr>
        <p:xfrm>
          <a:off x="0" y="1003300"/>
          <a:ext cx="8916988" cy="5780088"/>
        </p:xfrm>
        <a:graphic>
          <a:graphicData uri="http://schemas.openxmlformats.org/drawingml/2006/chart">
            <c:chart xmlns:c="http://schemas.openxmlformats.org/drawingml/2006/chart" xmlns:r="http://schemas.openxmlformats.org/officeDocument/2006/relationships" r:id="rId2"/>
          </a:graphicData>
        </a:graphic>
      </p:graphicFrame>
      <p:sp>
        <p:nvSpPr>
          <p:cNvPr id="12291" name="WordArt 8"/>
          <p:cNvSpPr>
            <a:spLocks noChangeArrowheads="1" noChangeShapeType="1" noTextEdit="1"/>
          </p:cNvSpPr>
          <p:nvPr/>
        </p:nvSpPr>
        <p:spPr bwMode="auto">
          <a:xfrm>
            <a:off x="1752600" y="228600"/>
            <a:ext cx="5472113" cy="982663"/>
          </a:xfrm>
          <a:prstGeom prst="rect">
            <a:avLst/>
          </a:prstGeom>
        </p:spPr>
        <p:txBody>
          <a:bodyPr wrap="none" fromWordArt="1">
            <a:prstTxWarp prst="textPlain">
              <a:avLst>
                <a:gd name="adj" fmla="val 50000"/>
              </a:avLst>
            </a:prstTxWarp>
          </a:bodyPr>
          <a:lstStyle/>
          <a:p>
            <a:r>
              <a:rPr lang="fa-IR" sz="2800" kern="10" dirty="0">
                <a:ln w="9525">
                  <a:noFill/>
                  <a:round/>
                  <a:headEnd/>
                  <a:tailEnd/>
                </a:ln>
                <a:cs typeface="B Titr"/>
              </a:rPr>
              <a:t>تعداد موارد و میزان بروز كالا آزار </a:t>
            </a:r>
          </a:p>
          <a:p>
            <a:r>
              <a:rPr lang="fa-IR" sz="2800" kern="10" dirty="0">
                <a:ln w="9525">
                  <a:noFill/>
                  <a:round/>
                  <a:headEnd/>
                  <a:tailEnd/>
                </a:ln>
                <a:cs typeface="B Titr"/>
              </a:rPr>
              <a:t> استان اردبيل </a:t>
            </a:r>
            <a:br>
              <a:rPr lang="fa-IR" sz="2800" kern="10" dirty="0">
                <a:ln w="9525">
                  <a:noFill/>
                  <a:round/>
                  <a:headEnd/>
                  <a:tailEnd/>
                </a:ln>
                <a:cs typeface="B Titr"/>
              </a:rPr>
            </a:br>
            <a:r>
              <a:rPr lang="fa-IR" sz="2800" kern="10" dirty="0">
                <a:ln w="9525">
                  <a:noFill/>
                  <a:round/>
                  <a:headEnd/>
                  <a:tailEnd/>
                </a:ln>
                <a:cs typeface="B Titr"/>
              </a:rPr>
              <a:t>1391-1377</a:t>
            </a:r>
          </a:p>
        </p:txBody>
      </p:sp>
    </p:spTree>
  </p:cSld>
  <p:clrMapOvr>
    <a:masterClrMapping/>
  </p:clrMapOvr>
  <p:transition spd="med">
    <p:dissolve/>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half" idx="2"/>
          </p:nvPr>
        </p:nvSpPr>
        <p:spPr/>
        <p:txBody>
          <a:bodyPr/>
          <a:lstStyle/>
          <a:p>
            <a:endParaRPr lang="fa-IR" dirty="0"/>
          </a:p>
        </p:txBody>
      </p:sp>
      <p:pic>
        <p:nvPicPr>
          <p:cNvPr id="3" name="Content Placeholder 2"/>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0" y="3254"/>
            <a:ext cx="9144000" cy="6351509"/>
          </a:xfrm>
        </p:spPr>
      </p:pic>
    </p:spTree>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3" name="Text Box 3"/>
          <p:cNvSpPr txBox="1">
            <a:spLocks noChangeArrowheads="1"/>
          </p:cNvSpPr>
          <p:nvPr/>
        </p:nvSpPr>
        <p:spPr bwMode="auto">
          <a:xfrm>
            <a:off x="50800" y="4848225"/>
            <a:ext cx="9144000" cy="1477963"/>
          </a:xfrm>
          <a:prstGeom prst="rect">
            <a:avLst/>
          </a:prstGeom>
          <a:noFill/>
          <a:ln w="9525">
            <a:noFill/>
            <a:miter lim="800000"/>
            <a:headEnd/>
            <a:tailEnd/>
          </a:ln>
        </p:spPr>
        <p:txBody>
          <a:bodyPr>
            <a:spAutoFit/>
          </a:bodyPr>
          <a:lstStyle/>
          <a:p>
            <a:pPr rtl="0">
              <a:lnSpc>
                <a:spcPct val="150000"/>
              </a:lnSpc>
            </a:pPr>
            <a:r>
              <a:rPr lang="en-US" sz="3200" dirty="0" err="1"/>
              <a:t>Leishmaniasis</a:t>
            </a:r>
            <a:r>
              <a:rPr lang="en-US" sz="3200" dirty="0"/>
              <a:t> control will work only when </a:t>
            </a:r>
            <a:endParaRPr lang="fa-IR" sz="3200" dirty="0"/>
          </a:p>
          <a:p>
            <a:pPr rtl="0">
              <a:lnSpc>
                <a:spcPct val="150000"/>
              </a:lnSpc>
            </a:pPr>
            <a:r>
              <a:rPr lang="en-US" sz="3200" dirty="0" smtClean="0"/>
              <a:t>Collaboration make </a:t>
            </a:r>
            <a:r>
              <a:rPr lang="en-US" sz="3200" dirty="0"/>
              <a:t>strengthen</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56" y="0"/>
            <a:ext cx="9144000" cy="4848225"/>
          </a:xfrm>
          <a:prstGeom prst="rect">
            <a:avLst/>
          </a:prstGeom>
        </p:spPr>
      </p:pic>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3"/>
          <p:cNvSpPr>
            <a:spLocks noChangeArrowheads="1"/>
          </p:cNvSpPr>
          <p:nvPr/>
        </p:nvSpPr>
        <p:spPr bwMode="auto">
          <a:xfrm>
            <a:off x="228600" y="5715000"/>
            <a:ext cx="1981200" cy="762000"/>
          </a:xfrm>
          <a:prstGeom prst="rect">
            <a:avLst/>
          </a:prstGeom>
          <a:solidFill>
            <a:schemeClr val="hlink"/>
          </a:solidFill>
          <a:ln w="9525" algn="ctr">
            <a:solidFill>
              <a:schemeClr val="tx1"/>
            </a:solidFill>
            <a:miter lim="800000"/>
            <a:headEnd/>
            <a:tailEnd/>
          </a:ln>
        </p:spPr>
        <p:txBody>
          <a:bodyPr wrap="none" anchor="ctr"/>
          <a:lstStyle/>
          <a:p>
            <a:pPr algn="ctr"/>
            <a:r>
              <a:rPr lang="fa-IR" b="1" dirty="0">
                <a:solidFill>
                  <a:srgbClr val="FF0000"/>
                </a:solidFill>
              </a:rPr>
              <a:t>خدا نگهدار</a:t>
            </a:r>
            <a:endParaRPr lang="en-US" b="1" dirty="0">
              <a:solidFill>
                <a:srgbClr val="FF0000"/>
              </a:solidFill>
            </a:endParaRPr>
          </a:p>
        </p:txBody>
      </p:sp>
      <p:sp>
        <p:nvSpPr>
          <p:cNvPr id="31748" name="Oval 4"/>
          <p:cNvSpPr>
            <a:spLocks noChangeArrowheads="1"/>
          </p:cNvSpPr>
          <p:nvPr/>
        </p:nvSpPr>
        <p:spPr bwMode="auto">
          <a:xfrm>
            <a:off x="4419600" y="4953000"/>
            <a:ext cx="4572000" cy="1828800"/>
          </a:xfrm>
          <a:prstGeom prst="ellipse">
            <a:avLst/>
          </a:prstGeom>
          <a:noFill/>
          <a:ln w="9525">
            <a:solidFill>
              <a:srgbClr val="FF0066"/>
            </a:solidFill>
            <a:round/>
            <a:headEnd/>
            <a:tailEnd/>
          </a:ln>
        </p:spPr>
        <p:txBody>
          <a:bodyPr wrap="none" anchor="ctr"/>
          <a:lstStyle/>
          <a:p>
            <a:pPr algn="ctr" eaLnBrk="0" hangingPunct="0"/>
            <a:r>
              <a:rPr lang="ar-SA" sz="2000" b="1">
                <a:solidFill>
                  <a:srgbClr val="000000"/>
                </a:solidFill>
              </a:rPr>
              <a:t>با تشكر وسپاس فراوان </a:t>
            </a:r>
          </a:p>
          <a:p>
            <a:pPr algn="ctr" eaLnBrk="0" hangingPunct="0"/>
            <a:r>
              <a:rPr lang="ar-SA" sz="2000" b="1">
                <a:solidFill>
                  <a:srgbClr val="000000"/>
                </a:solidFill>
              </a:rPr>
              <a:t>امورآزمايشگاهي </a:t>
            </a:r>
          </a:p>
          <a:p>
            <a:pPr algn="ctr" eaLnBrk="0" hangingPunct="0"/>
            <a:r>
              <a:rPr lang="ar-SA" sz="2000" b="1">
                <a:solidFill>
                  <a:srgbClr val="000000"/>
                </a:solidFill>
              </a:rPr>
              <a:t>معاونت بهداشتي استان </a:t>
            </a:r>
            <a:r>
              <a:rPr lang="fa-IR" sz="2000" b="1">
                <a:solidFill>
                  <a:srgbClr val="000000"/>
                </a:solidFill>
              </a:rPr>
              <a:t>آذربایجان شرقی</a:t>
            </a:r>
            <a:endParaRPr lang="en-US" sz="2000" b="1">
              <a:solidFill>
                <a:srgbClr val="000000"/>
              </a:solidFill>
            </a:endParaRPr>
          </a:p>
        </p:txBody>
      </p:sp>
      <p:sp>
        <p:nvSpPr>
          <p:cNvPr id="31749" name="Oval 5"/>
          <p:cNvSpPr>
            <a:spLocks noChangeArrowheads="1"/>
          </p:cNvSpPr>
          <p:nvPr/>
        </p:nvSpPr>
        <p:spPr bwMode="auto">
          <a:xfrm>
            <a:off x="0" y="381000"/>
            <a:ext cx="9144000" cy="914400"/>
          </a:xfrm>
          <a:prstGeom prst="ellipse">
            <a:avLst/>
          </a:prstGeom>
          <a:noFill/>
          <a:ln w="9525">
            <a:solidFill>
              <a:srgbClr val="FF0066"/>
            </a:solidFill>
            <a:round/>
            <a:headEnd/>
            <a:tailEnd/>
          </a:ln>
        </p:spPr>
        <p:txBody>
          <a:bodyPr wrap="none" anchor="ctr"/>
          <a:lstStyle/>
          <a:p>
            <a:pPr algn="ctr" rtl="1" eaLnBrk="0" hangingPunct="0"/>
            <a:r>
              <a:rPr lang="ar-SA" sz="3600" b="1">
                <a:solidFill>
                  <a:srgbClr val="000000"/>
                </a:solidFill>
              </a:rPr>
              <a:t>خدايا تواني ده تاتعهد خود را نسبت به حرفه</a:t>
            </a:r>
            <a:r>
              <a:rPr lang="en-US" sz="3600" b="1">
                <a:solidFill>
                  <a:srgbClr val="000000"/>
                </a:solidFill>
              </a:rPr>
              <a:t> </a:t>
            </a:r>
            <a:r>
              <a:rPr lang="ar-SA" sz="3600" b="1">
                <a:solidFill>
                  <a:srgbClr val="000000"/>
                </a:solidFill>
              </a:rPr>
              <a:t>ام انجام دهم </a:t>
            </a:r>
            <a:endParaRPr lang="en-US" sz="3600" b="1">
              <a:solidFill>
                <a:srgbClr val="00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31749"/>
                                        </p:tgtEl>
                                        <p:attrNameLst>
                                          <p:attrName>style.visibility</p:attrName>
                                        </p:attrNameLst>
                                      </p:cBhvr>
                                      <p:to>
                                        <p:strVal val="visible"/>
                                      </p:to>
                                    </p:set>
                                    <p:anim calcmode="lin" valueType="num">
                                      <p:cBhvr>
                                        <p:cTn id="7" dur="500" fill="hold"/>
                                        <p:tgtEl>
                                          <p:spTgt spid="31749"/>
                                        </p:tgtEl>
                                        <p:attrNameLst>
                                          <p:attrName>ppt_w</p:attrName>
                                        </p:attrNameLst>
                                      </p:cBhvr>
                                      <p:tavLst>
                                        <p:tav tm="0">
                                          <p:val>
                                            <p:fltVal val="0"/>
                                          </p:val>
                                        </p:tav>
                                        <p:tav tm="100000">
                                          <p:val>
                                            <p:strVal val="#ppt_w"/>
                                          </p:val>
                                        </p:tav>
                                      </p:tavLst>
                                    </p:anim>
                                    <p:anim calcmode="lin" valueType="num">
                                      <p:cBhvr>
                                        <p:cTn id="8" dur="500" fill="hold"/>
                                        <p:tgtEl>
                                          <p:spTgt spid="31749"/>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6" presetClass="entr" presetSubtype="0" fill="hold" grpId="0" nodeType="afterEffect">
                                  <p:stCondLst>
                                    <p:cond delay="0"/>
                                  </p:stCondLst>
                                  <p:childTnLst>
                                    <p:set>
                                      <p:cBhvr>
                                        <p:cTn id="11" dur="1" fill="hold">
                                          <p:stCondLst>
                                            <p:cond delay="0"/>
                                          </p:stCondLst>
                                        </p:cTn>
                                        <p:tgtEl>
                                          <p:spTgt spid="31747"/>
                                        </p:tgtEl>
                                        <p:attrNameLst>
                                          <p:attrName>style.visibility</p:attrName>
                                        </p:attrNameLst>
                                      </p:cBhvr>
                                      <p:to>
                                        <p:strVal val="visible"/>
                                      </p:to>
                                    </p:set>
                                    <p:animEffect transition="in" filter="wipe(down)">
                                      <p:cBhvr>
                                        <p:cTn id="12" dur="580">
                                          <p:stCondLst>
                                            <p:cond delay="0"/>
                                          </p:stCondLst>
                                        </p:cTn>
                                        <p:tgtEl>
                                          <p:spTgt spid="31747"/>
                                        </p:tgtEl>
                                      </p:cBhvr>
                                    </p:animEffect>
                                    <p:anim calcmode="lin" valueType="num">
                                      <p:cBhvr>
                                        <p:cTn id="13" dur="1822" tmFilter="0,0; 0.14,0.36; 0.43,0.73; 0.71,0.91; 1.0,1.0">
                                          <p:stCondLst>
                                            <p:cond delay="0"/>
                                          </p:stCondLst>
                                        </p:cTn>
                                        <p:tgtEl>
                                          <p:spTgt spid="31747"/>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1747"/>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1747"/>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1747"/>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1747"/>
                                        </p:tgtEl>
                                        <p:attrNameLst>
                                          <p:attrName>ppt_y</p:attrName>
                                        </p:attrNameLst>
                                      </p:cBhvr>
                                      <p:tavLst>
                                        <p:tav tm="0" fmla="#ppt_y-sin(pi*$)/81">
                                          <p:val>
                                            <p:fltVal val="0"/>
                                          </p:val>
                                        </p:tav>
                                        <p:tav tm="100000">
                                          <p:val>
                                            <p:fltVal val="1"/>
                                          </p:val>
                                        </p:tav>
                                      </p:tavLst>
                                    </p:anim>
                                    <p:animScale>
                                      <p:cBhvr>
                                        <p:cTn id="18" dur="26">
                                          <p:stCondLst>
                                            <p:cond delay="650"/>
                                          </p:stCondLst>
                                        </p:cTn>
                                        <p:tgtEl>
                                          <p:spTgt spid="31747"/>
                                        </p:tgtEl>
                                      </p:cBhvr>
                                      <p:to x="100000" y="60000"/>
                                    </p:animScale>
                                    <p:animScale>
                                      <p:cBhvr>
                                        <p:cTn id="19" dur="166" decel="50000">
                                          <p:stCondLst>
                                            <p:cond delay="676"/>
                                          </p:stCondLst>
                                        </p:cTn>
                                        <p:tgtEl>
                                          <p:spTgt spid="31747"/>
                                        </p:tgtEl>
                                      </p:cBhvr>
                                      <p:to x="100000" y="100000"/>
                                    </p:animScale>
                                    <p:animScale>
                                      <p:cBhvr>
                                        <p:cTn id="20" dur="26">
                                          <p:stCondLst>
                                            <p:cond delay="1312"/>
                                          </p:stCondLst>
                                        </p:cTn>
                                        <p:tgtEl>
                                          <p:spTgt spid="31747"/>
                                        </p:tgtEl>
                                      </p:cBhvr>
                                      <p:to x="100000" y="80000"/>
                                    </p:animScale>
                                    <p:animScale>
                                      <p:cBhvr>
                                        <p:cTn id="21" dur="166" decel="50000">
                                          <p:stCondLst>
                                            <p:cond delay="1338"/>
                                          </p:stCondLst>
                                        </p:cTn>
                                        <p:tgtEl>
                                          <p:spTgt spid="31747"/>
                                        </p:tgtEl>
                                      </p:cBhvr>
                                      <p:to x="100000" y="100000"/>
                                    </p:animScale>
                                    <p:animScale>
                                      <p:cBhvr>
                                        <p:cTn id="22" dur="26">
                                          <p:stCondLst>
                                            <p:cond delay="1642"/>
                                          </p:stCondLst>
                                        </p:cTn>
                                        <p:tgtEl>
                                          <p:spTgt spid="31747"/>
                                        </p:tgtEl>
                                      </p:cBhvr>
                                      <p:to x="100000" y="90000"/>
                                    </p:animScale>
                                    <p:animScale>
                                      <p:cBhvr>
                                        <p:cTn id="23" dur="166" decel="50000">
                                          <p:stCondLst>
                                            <p:cond delay="1668"/>
                                          </p:stCondLst>
                                        </p:cTn>
                                        <p:tgtEl>
                                          <p:spTgt spid="31747"/>
                                        </p:tgtEl>
                                      </p:cBhvr>
                                      <p:to x="100000" y="100000"/>
                                    </p:animScale>
                                    <p:animScale>
                                      <p:cBhvr>
                                        <p:cTn id="24" dur="26">
                                          <p:stCondLst>
                                            <p:cond delay="1808"/>
                                          </p:stCondLst>
                                        </p:cTn>
                                        <p:tgtEl>
                                          <p:spTgt spid="31747"/>
                                        </p:tgtEl>
                                      </p:cBhvr>
                                      <p:to x="100000" y="95000"/>
                                    </p:animScale>
                                    <p:animScale>
                                      <p:cBhvr>
                                        <p:cTn id="25" dur="166" decel="50000">
                                          <p:stCondLst>
                                            <p:cond delay="1834"/>
                                          </p:stCondLst>
                                        </p:cTn>
                                        <p:tgtEl>
                                          <p:spTgt spid="31747"/>
                                        </p:tgtEl>
                                      </p:cBhvr>
                                      <p:to x="100000" y="100000"/>
                                    </p:animScale>
                                  </p:childTnLst>
                                </p:cTn>
                              </p:par>
                            </p:childTnLst>
                          </p:cTn>
                        </p:par>
                        <p:par>
                          <p:cTn id="26" fill="hold" nodeType="afterGroup">
                            <p:stCondLst>
                              <p:cond delay="2500"/>
                            </p:stCondLst>
                            <p:childTnLst>
                              <p:par>
                                <p:cTn id="27" presetID="31" presetClass="entr" presetSubtype="0" fill="hold" grpId="0" nodeType="afterEffect">
                                  <p:stCondLst>
                                    <p:cond delay="0"/>
                                  </p:stCondLst>
                                  <p:iterate type="lt">
                                    <p:tmPct val="5000"/>
                                  </p:iterate>
                                  <p:childTnLst>
                                    <p:set>
                                      <p:cBhvr>
                                        <p:cTn id="28" dur="1" fill="hold">
                                          <p:stCondLst>
                                            <p:cond delay="0"/>
                                          </p:stCondLst>
                                        </p:cTn>
                                        <p:tgtEl>
                                          <p:spTgt spid="31748"/>
                                        </p:tgtEl>
                                        <p:attrNameLst>
                                          <p:attrName>style.visibility</p:attrName>
                                        </p:attrNameLst>
                                      </p:cBhvr>
                                      <p:to>
                                        <p:strVal val="visible"/>
                                      </p:to>
                                    </p:set>
                                    <p:anim calcmode="lin" valueType="num">
                                      <p:cBhvr>
                                        <p:cTn id="29" dur="1000" fill="hold"/>
                                        <p:tgtEl>
                                          <p:spTgt spid="31748"/>
                                        </p:tgtEl>
                                        <p:attrNameLst>
                                          <p:attrName>ppt_w</p:attrName>
                                        </p:attrNameLst>
                                      </p:cBhvr>
                                      <p:tavLst>
                                        <p:tav tm="0">
                                          <p:val>
                                            <p:fltVal val="0"/>
                                          </p:val>
                                        </p:tav>
                                        <p:tav tm="100000">
                                          <p:val>
                                            <p:strVal val="#ppt_w"/>
                                          </p:val>
                                        </p:tav>
                                      </p:tavLst>
                                    </p:anim>
                                    <p:anim calcmode="lin" valueType="num">
                                      <p:cBhvr>
                                        <p:cTn id="30" dur="1000" fill="hold"/>
                                        <p:tgtEl>
                                          <p:spTgt spid="31748"/>
                                        </p:tgtEl>
                                        <p:attrNameLst>
                                          <p:attrName>ppt_h</p:attrName>
                                        </p:attrNameLst>
                                      </p:cBhvr>
                                      <p:tavLst>
                                        <p:tav tm="0">
                                          <p:val>
                                            <p:fltVal val="0"/>
                                          </p:val>
                                        </p:tav>
                                        <p:tav tm="100000">
                                          <p:val>
                                            <p:strVal val="#ppt_h"/>
                                          </p:val>
                                        </p:tav>
                                      </p:tavLst>
                                    </p:anim>
                                    <p:anim calcmode="lin" valueType="num">
                                      <p:cBhvr>
                                        <p:cTn id="31" dur="1000" fill="hold"/>
                                        <p:tgtEl>
                                          <p:spTgt spid="31748"/>
                                        </p:tgtEl>
                                        <p:attrNameLst>
                                          <p:attrName>style.rotation</p:attrName>
                                        </p:attrNameLst>
                                      </p:cBhvr>
                                      <p:tavLst>
                                        <p:tav tm="0">
                                          <p:val>
                                            <p:fltVal val="90"/>
                                          </p:val>
                                        </p:tav>
                                        <p:tav tm="100000">
                                          <p:val>
                                            <p:fltVal val="0"/>
                                          </p:val>
                                        </p:tav>
                                      </p:tavLst>
                                    </p:anim>
                                    <p:animEffect transition="in" filter="fade">
                                      <p:cBhvr>
                                        <p:cTn id="32" dur="1000"/>
                                        <p:tgtEl>
                                          <p:spTgt spid="317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animBg="1"/>
      <p:bldP spid="31748" grpId="0" animBg="1"/>
      <p:bldP spid="31749" grpId="0" animBg="1"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30352" y="785794"/>
            <a:ext cx="8113614" cy="5786478"/>
          </a:xfrm>
        </p:spPr>
        <p:txBody>
          <a:bodyPr>
            <a:normAutofit fontScale="77500" lnSpcReduction="20000"/>
          </a:bodyPr>
          <a:lstStyle/>
          <a:p>
            <a:pPr algn="just">
              <a:lnSpc>
                <a:spcPct val="120000"/>
              </a:lnSpc>
              <a:buFontTx/>
              <a:buChar char="-"/>
            </a:pPr>
            <a:r>
              <a:rPr lang="fa-IR" sz="2600" dirty="0" smtClean="0"/>
              <a:t>تهیه اسمیر از ضایعات پوستي افراد مشکوک به ليشمانيوز پوستي و انجام آزمایش میکروسکوپی جهت مشاهده انگل در جمعیت تحت پوشش و در موارد لزوم (مواردي كه از نظر باليني و ميكروسكوپي به بيماري مشكوك است اما در اسمير تهيه شده انگل بطور واضح ديده نمي شود يا لام مخدوش است) انجام كشت بر روي محيط اختصاصی از قبیل </a:t>
            </a:r>
            <a:r>
              <a:rPr lang="en-US" sz="2600" dirty="0" smtClean="0"/>
              <a:t>NNN</a:t>
            </a:r>
            <a:r>
              <a:rPr lang="fa-IR" sz="2600" dirty="0" smtClean="0"/>
              <a:t> بعنوان روش تكميلي انجام گيرد.</a:t>
            </a:r>
          </a:p>
          <a:p>
            <a:pPr algn="just">
              <a:lnSpc>
                <a:spcPct val="120000"/>
              </a:lnSpc>
              <a:buFontTx/>
              <a:buChar char="-"/>
            </a:pPr>
            <a:endParaRPr lang="en-US" sz="2600" dirty="0" smtClean="0"/>
          </a:p>
          <a:p>
            <a:pPr algn="just">
              <a:lnSpc>
                <a:spcPct val="120000"/>
              </a:lnSpc>
              <a:buFontTx/>
              <a:buChar char="-"/>
            </a:pPr>
            <a:r>
              <a:rPr lang="fa-IR" sz="2600" dirty="0" smtClean="0"/>
              <a:t>تهیه اسمیر از ضایعات پوستي بیماران درمان شده که دچار شکست درمان شده اند یا مجدداً علائم عود کرده است، </a:t>
            </a:r>
          </a:p>
          <a:p>
            <a:pPr algn="just">
              <a:lnSpc>
                <a:spcPct val="120000"/>
              </a:lnSpc>
              <a:buFontTx/>
              <a:buChar char="-"/>
            </a:pPr>
            <a:endParaRPr lang="en-US" sz="2600" dirty="0" smtClean="0"/>
          </a:p>
          <a:p>
            <a:pPr algn="just">
              <a:lnSpc>
                <a:spcPct val="120000"/>
              </a:lnSpc>
              <a:buFontTx/>
              <a:buChar char="-"/>
            </a:pPr>
            <a:r>
              <a:rPr lang="fa-IR" sz="2600" dirty="0" smtClean="0"/>
              <a:t>ثبت نتیجه آزمایش در دفتر آزمایشگاه ليشمانيوز پوستي وفرم بیماریابی و ارسال آن</a:t>
            </a:r>
            <a:r>
              <a:rPr lang="fa-IR" sz="2600" strike="sngStrike" dirty="0" smtClean="0"/>
              <a:t> </a:t>
            </a:r>
            <a:r>
              <a:rPr lang="fa-IR" sz="2600" dirty="0" smtClean="0"/>
              <a:t>به</a:t>
            </a:r>
            <a:r>
              <a:rPr lang="fa-IR" sz="2600" strike="sngStrike" dirty="0" smtClean="0"/>
              <a:t> </a:t>
            </a:r>
            <a:r>
              <a:rPr lang="fa-IR" sz="2600" dirty="0" smtClean="0"/>
              <a:t>کارشناس بیماری های شهرستان</a:t>
            </a:r>
          </a:p>
          <a:p>
            <a:pPr algn="just">
              <a:lnSpc>
                <a:spcPct val="120000"/>
              </a:lnSpc>
              <a:buFontTx/>
              <a:buChar char="-"/>
            </a:pPr>
            <a:endParaRPr lang="en-US" sz="2600" dirty="0" smtClean="0"/>
          </a:p>
          <a:p>
            <a:pPr algn="just">
              <a:lnSpc>
                <a:spcPct val="120000"/>
              </a:lnSpc>
              <a:buFontTx/>
              <a:buChar char="-"/>
            </a:pPr>
            <a:r>
              <a:rPr lang="fa-IR" sz="2600" dirty="0" smtClean="0"/>
              <a:t>ارسال گزارش عملكرد به طور ماهانه به آزمایشگاه مرجع دانشگاه  و یا آز مایشگاه مرکز بهداشت استان</a:t>
            </a:r>
          </a:p>
          <a:p>
            <a:pPr algn="just">
              <a:lnSpc>
                <a:spcPct val="120000"/>
              </a:lnSpc>
              <a:buFontTx/>
              <a:buChar char="-"/>
            </a:pPr>
            <a:endParaRPr lang="en-US" sz="2600" dirty="0" smtClean="0"/>
          </a:p>
          <a:p>
            <a:pPr algn="just">
              <a:lnSpc>
                <a:spcPct val="120000"/>
              </a:lnSpc>
            </a:pPr>
            <a:r>
              <a:rPr lang="fa-IR" sz="2600" dirty="0" smtClean="0"/>
              <a:t>- آزمایشگاه سطح شهرستان بایستی  با کارشناس بیماری های شهرستان هماهنگی کامل داشته باشد</a:t>
            </a:r>
            <a:endParaRPr lang="en-US" sz="2600" dirty="0" smtClean="0"/>
          </a:p>
          <a:p>
            <a:r>
              <a:rPr lang="ar-SA" dirty="0" smtClean="0"/>
              <a:t> </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910" y="714356"/>
            <a:ext cx="7970738" cy="821828"/>
          </a:xfrm>
        </p:spPr>
        <p:txBody>
          <a:bodyPr/>
          <a:lstStyle/>
          <a:p>
            <a:pPr algn="ctr"/>
            <a:r>
              <a:rPr lang="fa-IR" sz="4000" dirty="0" smtClean="0">
                <a:solidFill>
                  <a:srgbClr val="FFFF00"/>
                </a:solidFill>
              </a:rPr>
              <a:t>شرح وظايف آزمايشگاه مرجع دانشگاه</a:t>
            </a:r>
            <a:endParaRPr lang="fa-IR" sz="4000" dirty="0">
              <a:solidFill>
                <a:srgbClr val="FFFF00"/>
              </a:solidFill>
            </a:endParaRPr>
          </a:p>
        </p:txBody>
      </p:sp>
      <p:sp>
        <p:nvSpPr>
          <p:cNvPr id="3" name="Text Placeholder 2"/>
          <p:cNvSpPr>
            <a:spLocks noGrp="1"/>
          </p:cNvSpPr>
          <p:nvPr>
            <p:ph type="body" idx="1"/>
          </p:nvPr>
        </p:nvSpPr>
        <p:spPr>
          <a:xfrm>
            <a:off x="530352" y="1643050"/>
            <a:ext cx="7970738" cy="4857784"/>
          </a:xfrm>
        </p:spPr>
        <p:txBody>
          <a:bodyPr>
            <a:normAutofit/>
          </a:bodyPr>
          <a:lstStyle/>
          <a:p>
            <a:r>
              <a:rPr lang="fa-IR" dirty="0" smtClean="0"/>
              <a:t>آزمایشگاه مرجع دانشگاهی باید دارای یك آزمایشگاه انگل شناسی ليشمانيوز (سالك) با امکان انجام آزمایشهای انگل شناسی شامل میکرسکپی،کشت ودر آزمایشگاههای مرجع منطقه ای علاوه بر آزمایش های فوق درصورت نیاز به تشخيص گونه انگل با استفاده از آزمايشهای تخصصي پيشرفته مانند آزمایش های ملکولی، مونوكلونال آنتي بادي و ... انجام پذیرد.</a:t>
            </a:r>
          </a:p>
          <a:p>
            <a:r>
              <a:rPr lang="fa-IR" dirty="0" smtClean="0"/>
              <a:t> </a:t>
            </a:r>
            <a:endParaRPr lang="en-US" dirty="0" smtClean="0"/>
          </a:p>
          <a:p>
            <a:pPr>
              <a:buFontTx/>
              <a:buChar char="-"/>
            </a:pPr>
            <a:r>
              <a:rPr lang="fa-IR" dirty="0" smtClean="0"/>
              <a:t>تدوين برنامه عملياتي توسط آزمایشگاه مرجع دانشگاه با همکاری واحد مبارزه با بیماری ها، جهت مدیریت و نظارت بر عملکرد آزمایشگاههای تشخیص سالک دانشگاه در سطوح مختلف</a:t>
            </a:r>
          </a:p>
          <a:p>
            <a:pPr>
              <a:buFontTx/>
              <a:buChar char="-"/>
            </a:pPr>
            <a:endParaRPr lang="en-US" dirty="0" smtClean="0"/>
          </a:p>
          <a:p>
            <a:r>
              <a:rPr lang="fa-IR" dirty="0" smtClean="0"/>
              <a:t>- شرکت فعال در کمیته استانی لیشمانیوز و گزارش فعالیت های شبکه آزمایشگاهی در سطح استان</a:t>
            </a:r>
            <a:endParaRPr lang="en-US" dirty="0" smtClean="0"/>
          </a:p>
          <a:p>
            <a:r>
              <a:rPr lang="fa-IR" dirty="0" smtClean="0"/>
              <a:t>.</a:t>
            </a:r>
            <a:endParaRPr lang="en-US"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30352" y="785794"/>
            <a:ext cx="8113614" cy="5857916"/>
          </a:xfrm>
        </p:spPr>
        <p:txBody>
          <a:bodyPr/>
          <a:lstStyle/>
          <a:p>
            <a:pPr>
              <a:buFontTx/>
              <a:buChar char="-"/>
            </a:pPr>
            <a:r>
              <a:rPr lang="fa-IR" dirty="0" smtClean="0"/>
              <a:t>انجام آزمایش های لازم  در موارد ارجاع</a:t>
            </a:r>
          </a:p>
          <a:p>
            <a:pPr>
              <a:buFontTx/>
              <a:buChar char="-"/>
            </a:pPr>
            <a:endParaRPr lang="en-US" dirty="0" smtClean="0"/>
          </a:p>
          <a:p>
            <a:pPr>
              <a:buFontTx/>
              <a:buChar char="-"/>
            </a:pPr>
            <a:r>
              <a:rPr lang="fa-IR" dirty="0" smtClean="0"/>
              <a:t>انجام کشت در موارد لازم از ضایعات بیماران طبق دستورالعمل پیوست و ارسال نمونه ها به سطح کشوری</a:t>
            </a:r>
          </a:p>
          <a:p>
            <a:pPr>
              <a:buFontTx/>
              <a:buChar char="-"/>
            </a:pPr>
            <a:endParaRPr lang="en-US" dirty="0" smtClean="0"/>
          </a:p>
          <a:p>
            <a:pPr>
              <a:buFontTx/>
              <a:buChar char="-"/>
            </a:pPr>
            <a:r>
              <a:rPr lang="fa-IR" dirty="0" smtClean="0"/>
              <a:t>آموزش كاركنان آزمایشگاهی شاغل در آزمایشگاه های انگل شناسی ليشمانيوز در سطح شهرستان هاي تابعه</a:t>
            </a:r>
          </a:p>
          <a:p>
            <a:pPr>
              <a:buFontTx/>
              <a:buChar char="-"/>
            </a:pPr>
            <a:endParaRPr lang="en-US" dirty="0" smtClean="0"/>
          </a:p>
          <a:p>
            <a:pPr>
              <a:buFontTx/>
              <a:buChar char="-"/>
            </a:pPr>
            <a:r>
              <a:rPr lang="fa-IR" dirty="0" smtClean="0"/>
              <a:t>ثبت فعالیتها و ارسال نتایج به واحد مبارزه با بیماری های دانشگاه  </a:t>
            </a:r>
          </a:p>
          <a:p>
            <a:pPr>
              <a:buFontTx/>
              <a:buChar char="-"/>
            </a:pPr>
            <a:endParaRPr lang="en-US" dirty="0" smtClean="0"/>
          </a:p>
          <a:p>
            <a:r>
              <a:rPr lang="fa-IR" dirty="0" smtClean="0"/>
              <a:t>- نظارت فنی وكنترل كیفی تمام آزمایشگاه های انگل شناسی شهرستانهای تابعه حداکثرهر سه ماه یکبار از طریق بررسی نمونه های اسمیر مثبت و منفی كه با توجه به اندميسيته بيماري در استان10 % لام هاي منفي و20 % لام هاي مثبت شهرستان ها بازبيني شود. در استان هاي غيراندميك 100% لام ها بازبيني شود</a:t>
            </a:r>
            <a:endParaRPr lang="fa-IR"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714356"/>
            <a:ext cx="7772400" cy="750390"/>
          </a:xfrm>
        </p:spPr>
        <p:txBody>
          <a:bodyPr/>
          <a:lstStyle/>
          <a:p>
            <a:pPr algn="r"/>
            <a:r>
              <a:rPr lang="fa-IR" sz="4400" dirty="0" smtClean="0">
                <a:solidFill>
                  <a:srgbClr val="FFFF00"/>
                </a:solidFill>
              </a:rPr>
              <a:t>شرح وظايف آزمايشگاه مرجع منطقه ای</a:t>
            </a:r>
            <a:endParaRPr lang="fa-IR" sz="4400" dirty="0">
              <a:solidFill>
                <a:srgbClr val="FFFF00"/>
              </a:solidFill>
            </a:endParaRPr>
          </a:p>
        </p:txBody>
      </p:sp>
      <p:sp>
        <p:nvSpPr>
          <p:cNvPr id="3" name="Text Placeholder 2"/>
          <p:cNvSpPr>
            <a:spLocks noGrp="1"/>
          </p:cNvSpPr>
          <p:nvPr>
            <p:ph type="body" idx="1"/>
          </p:nvPr>
        </p:nvSpPr>
        <p:spPr>
          <a:xfrm>
            <a:off x="530352" y="1571612"/>
            <a:ext cx="7970738" cy="4929222"/>
          </a:xfrm>
        </p:spPr>
        <p:txBody>
          <a:bodyPr>
            <a:normAutofit lnSpcReduction="10000"/>
          </a:bodyPr>
          <a:lstStyle/>
          <a:p>
            <a:pPr algn="just"/>
            <a:r>
              <a:rPr lang="fa-IR" dirty="0" smtClean="0"/>
              <a:t> </a:t>
            </a:r>
            <a:endParaRPr lang="en-US" dirty="0" smtClean="0"/>
          </a:p>
          <a:p>
            <a:pPr algn="just"/>
            <a:r>
              <a:rPr lang="fa-IR" dirty="0" smtClean="0"/>
              <a:t>-نظارت بر تدوين واجرای برنامه عملياتي دانشگاههای تحت پوشش</a:t>
            </a:r>
          </a:p>
          <a:p>
            <a:pPr algn="just"/>
            <a:endParaRPr lang="en-US" dirty="0" smtClean="0"/>
          </a:p>
          <a:p>
            <a:pPr algn="just"/>
            <a:r>
              <a:rPr lang="fa-IR" dirty="0" smtClean="0"/>
              <a:t>-آموزش كاركنان آزمایشگاهی شاغل در آزمایشگاه های انگل شناسی ليشمانيوز در سطح دانشگاههای تابعه</a:t>
            </a:r>
          </a:p>
          <a:p>
            <a:pPr algn="just"/>
            <a:endParaRPr lang="en-US" dirty="0" smtClean="0"/>
          </a:p>
          <a:p>
            <a:pPr algn="just"/>
            <a:r>
              <a:rPr lang="fa-IR" dirty="0" smtClean="0"/>
              <a:t>- پایش ، ارزیابی و نظارت فنی وكنترل كیفی آزمایشگاه های انگل شناسی دانشگاههای تابعه</a:t>
            </a:r>
            <a:endParaRPr lang="en-US" dirty="0" smtClean="0"/>
          </a:p>
          <a:p>
            <a:pPr algn="just"/>
            <a:r>
              <a:rPr lang="fa-IR" dirty="0" smtClean="0"/>
              <a:t> </a:t>
            </a:r>
            <a:endParaRPr lang="en-US" dirty="0" smtClean="0"/>
          </a:p>
          <a:p>
            <a:pPr algn="just"/>
            <a:r>
              <a:rPr lang="fa-IR" dirty="0" smtClean="0"/>
              <a:t>امکان انجام آزمایشهای انگل شناسی شامل میکرسکپی،کشت ودر صورت نیاز و صلاحدید مرکز مدیریت بیماری ها و آزمایشگاه مرجع سلامت وآزمایشگاه مرجع لیشمانیوز به منظور تعيين گونه انگل در حال گردش در منطقه در آزمایشگاههای مرجع منطقه ای که دارای  امكانات و تجربه لازم می باشند آزمایش های تخصصی پیشرفته مولکولی ، مونوكلونال آنتي بادي و..... انجام خواهد شد.</a:t>
            </a: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910" y="785794"/>
            <a:ext cx="7772400" cy="678952"/>
          </a:xfrm>
        </p:spPr>
        <p:txBody>
          <a:bodyPr/>
          <a:lstStyle/>
          <a:p>
            <a:pPr algn="r"/>
            <a:r>
              <a:rPr lang="fa-IR" sz="4400" dirty="0" smtClean="0">
                <a:solidFill>
                  <a:srgbClr val="FFFF00"/>
                </a:solidFill>
              </a:rPr>
              <a:t>شرح وظايف آزمايشگاه مرجع کشوری ليشمانيوز</a:t>
            </a:r>
            <a:endParaRPr lang="fa-IR" sz="4400" dirty="0">
              <a:solidFill>
                <a:srgbClr val="FFFF00"/>
              </a:solidFill>
            </a:endParaRPr>
          </a:p>
        </p:txBody>
      </p:sp>
      <p:sp>
        <p:nvSpPr>
          <p:cNvPr id="3" name="Text Placeholder 2"/>
          <p:cNvSpPr>
            <a:spLocks noGrp="1"/>
          </p:cNvSpPr>
          <p:nvPr>
            <p:ph type="body" idx="1"/>
          </p:nvPr>
        </p:nvSpPr>
        <p:spPr>
          <a:xfrm>
            <a:off x="530352" y="1571612"/>
            <a:ext cx="7970738" cy="5072098"/>
          </a:xfrm>
        </p:spPr>
        <p:txBody>
          <a:bodyPr>
            <a:normAutofit fontScale="92500"/>
          </a:bodyPr>
          <a:lstStyle/>
          <a:p>
            <a:pPr algn="just"/>
            <a:r>
              <a:rPr lang="fa-IR" dirty="0" smtClean="0">
                <a:solidFill>
                  <a:srgbClr val="FFC000"/>
                </a:solidFill>
              </a:rPr>
              <a:t>آزمايشگاه مرجع كشوري ليشمانيوز بالاترين سطح تشخيص آزمايشگاهي ليشمانيوز در كشور است كه شرح وظايف آن شامل تشخيص ، تضمين كيفيت، آموزش، پژوهش، ارزيابي فرآورده هاي تشخيصي و همكاري در پايش آزمايشگاههاي بهداشتي مي باشد كه جزئيات آن بر اساس شرح وظايف مصوب آزمايشگاه مرجع سلامت ابلاغ مي شود. </a:t>
            </a:r>
            <a:r>
              <a:rPr lang="fa-IR" dirty="0" smtClean="0"/>
              <a:t>در سطح كشوری آزمایشگاه یا آزمایشگاه های  مجهز مرجع با تکنولوژی مناسب مسئولیتهای زیر را به عهده دارد:</a:t>
            </a:r>
          </a:p>
          <a:p>
            <a:pPr algn="just"/>
            <a:endParaRPr lang="en-US" dirty="0" smtClean="0"/>
          </a:p>
          <a:p>
            <a:pPr algn="just">
              <a:buFontTx/>
              <a:buChar char="-"/>
            </a:pPr>
            <a:r>
              <a:rPr lang="fa-IR" dirty="0" smtClean="0"/>
              <a:t>همکاری در تدوين برنامه عملياتي با مشارکت آزمایشگاه مرجع سلامت و مرکز مدیریت بیماری ها</a:t>
            </a:r>
          </a:p>
          <a:p>
            <a:pPr algn="just">
              <a:buFontTx/>
              <a:buChar char="-"/>
            </a:pPr>
            <a:endParaRPr lang="en-US" dirty="0" smtClean="0"/>
          </a:p>
          <a:p>
            <a:pPr algn="just">
              <a:buFontTx/>
              <a:buChar char="-"/>
            </a:pPr>
            <a:r>
              <a:rPr lang="fa-IR" dirty="0" smtClean="0"/>
              <a:t>همکاری کامل و دقیق با مرکز مدیریت بیماری ها در خصوص هر چه بهتر اجرا شدن برنامه کشوری کنترل ليشمانيوز جلدي و اهداف وزارت بهداشت </a:t>
            </a:r>
          </a:p>
          <a:p>
            <a:pPr algn="just">
              <a:buFontTx/>
              <a:buChar char="-"/>
            </a:pPr>
            <a:endParaRPr lang="en-US" dirty="0" smtClean="0"/>
          </a:p>
          <a:p>
            <a:pPr algn="just"/>
            <a:r>
              <a:rPr lang="fa-IR" dirty="0" smtClean="0"/>
              <a:t>- همکاری در تدوین و بازنگری دستورالعمل های آموزشی کشوری و چک لیست های تخصصی</a:t>
            </a:r>
            <a:endParaRPr lang="en-US" dirty="0" smtClean="0"/>
          </a:p>
          <a:p>
            <a:pPr algn="just"/>
            <a:r>
              <a:rPr lang="fa-IR" dirty="0" smtClean="0"/>
              <a:t>-</a:t>
            </a:r>
            <a:endParaRPr lang="en-US" dirty="0" smtClean="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30352" y="714356"/>
            <a:ext cx="8256490" cy="5857916"/>
          </a:xfrm>
        </p:spPr>
        <p:txBody>
          <a:bodyPr>
            <a:normAutofit/>
          </a:bodyPr>
          <a:lstStyle/>
          <a:p>
            <a:pPr>
              <a:buFontTx/>
              <a:buChar char="-"/>
            </a:pPr>
            <a:r>
              <a:rPr lang="fa-IR" dirty="0" smtClean="0"/>
              <a:t>همكاري نظارت بر عملکرد آزمایشگاههای مرجع منطقه ای</a:t>
            </a:r>
          </a:p>
          <a:p>
            <a:pPr>
              <a:buFontTx/>
              <a:buChar char="-"/>
            </a:pPr>
            <a:endParaRPr lang="fa-IR" dirty="0" smtClean="0"/>
          </a:p>
          <a:p>
            <a:r>
              <a:rPr lang="fa-IR" dirty="0" smtClean="0"/>
              <a:t> انجام آزمایش اسمیر، كشت و تعيين نوع انگل با بهره گیری از تكنولوژی تشخیصی پیشرفته در صورت نیاز</a:t>
            </a:r>
          </a:p>
          <a:p>
            <a:endParaRPr lang="en-US" dirty="0" smtClean="0"/>
          </a:p>
          <a:p>
            <a:pPr>
              <a:buFontTx/>
              <a:buChar char="-"/>
            </a:pPr>
            <a:r>
              <a:rPr lang="fa-IR" dirty="0" smtClean="0"/>
              <a:t>طراحي و همكاري جهت   انجام طرحهای تحقیقاتی و مشارکت با سایر موسسات علمی خارج و داخل کشور در راستای اهداف مراقبت بیماری و با همکاری تنگاتنگ مرکز مدیریت بیماری های واگیر و آزمايشگاه مرجع سلامت </a:t>
            </a:r>
          </a:p>
          <a:p>
            <a:pPr>
              <a:buFontTx/>
              <a:buChar char="-"/>
            </a:pPr>
            <a:endParaRPr lang="en-US" dirty="0" smtClean="0"/>
          </a:p>
          <a:p>
            <a:pPr>
              <a:buFontTx/>
              <a:buChar char="-"/>
            </a:pPr>
            <a:r>
              <a:rPr lang="fa-IR" dirty="0" smtClean="0"/>
              <a:t>آموزش فوکال پوینت های آزمایشگاهی منطقه ای </a:t>
            </a:r>
          </a:p>
          <a:p>
            <a:pPr>
              <a:buFontTx/>
              <a:buChar char="-"/>
            </a:pPr>
            <a:endParaRPr lang="en-US" dirty="0" smtClean="0"/>
          </a:p>
          <a:p>
            <a:r>
              <a:rPr lang="fa-IR" dirty="0" smtClean="0"/>
              <a:t>-ارزیابی فرآورده های تشخیصی بر اساس نیازهای اعلام شده توسط آزمایشگاه مرجع سلامت</a:t>
            </a:r>
          </a:p>
          <a:p>
            <a:endParaRPr lang="en-US" dirty="0" smtClean="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30352" y="1142984"/>
            <a:ext cx="8185052" cy="5357850"/>
          </a:xfrm>
        </p:spPr>
        <p:txBody>
          <a:bodyPr/>
          <a:lstStyle/>
          <a:p>
            <a:pPr>
              <a:buFontTx/>
              <a:buChar char="-"/>
            </a:pPr>
            <a:r>
              <a:rPr lang="fa-IR" dirty="0" smtClean="0"/>
              <a:t>همکاری در اجرای برنامه ارزیابی خارجی کیفیت </a:t>
            </a:r>
            <a:r>
              <a:rPr lang="en-US" dirty="0" smtClean="0"/>
              <a:t>EQAS</a:t>
            </a:r>
            <a:r>
              <a:rPr lang="fa-IR" dirty="0" smtClean="0"/>
              <a:t> آزمایشگاههای بهداشتی </a:t>
            </a:r>
          </a:p>
          <a:p>
            <a:pPr>
              <a:buFontTx/>
              <a:buChar char="-"/>
            </a:pPr>
            <a:endParaRPr lang="en-US" dirty="0" smtClean="0"/>
          </a:p>
          <a:p>
            <a:pPr>
              <a:buFontTx/>
              <a:buChar char="-"/>
            </a:pPr>
            <a:r>
              <a:rPr lang="fa-IR" dirty="0" smtClean="0"/>
              <a:t>مشاركت در تجزيه و تحليل هاي نهايي نتايج در گزارشات ساليانه</a:t>
            </a:r>
          </a:p>
          <a:p>
            <a:pPr>
              <a:buFontTx/>
              <a:buChar char="-"/>
            </a:pPr>
            <a:endParaRPr lang="en-US" dirty="0" smtClean="0"/>
          </a:p>
          <a:p>
            <a:r>
              <a:rPr lang="fa-IR" dirty="0" smtClean="0"/>
              <a:t>- ارائه گزارش از فعالیت های انجام شده و برنامه های آتی به طورسالانه به آزمایشگاه مرجع سلامت و مرکز مدیریت بیماری </a:t>
            </a:r>
            <a:endParaRPr lang="fa-IR"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785794"/>
            <a:ext cx="7772400" cy="750390"/>
          </a:xfrm>
        </p:spPr>
        <p:txBody>
          <a:bodyPr/>
          <a:lstStyle/>
          <a:p>
            <a:pPr algn="r"/>
            <a:r>
              <a:rPr lang="fa-IR" dirty="0" smtClean="0">
                <a:solidFill>
                  <a:srgbClr val="FFFF00"/>
                </a:solidFill>
              </a:rPr>
              <a:t>آزمايشگاه مرجع سلامت</a:t>
            </a:r>
            <a:endParaRPr lang="fa-IR" dirty="0">
              <a:solidFill>
                <a:srgbClr val="FFFF00"/>
              </a:solidFill>
            </a:endParaRPr>
          </a:p>
        </p:txBody>
      </p:sp>
      <p:sp>
        <p:nvSpPr>
          <p:cNvPr id="3" name="Text Placeholder 2"/>
          <p:cNvSpPr>
            <a:spLocks noGrp="1"/>
          </p:cNvSpPr>
          <p:nvPr>
            <p:ph type="body" idx="1"/>
          </p:nvPr>
        </p:nvSpPr>
        <p:spPr>
          <a:xfrm>
            <a:off x="530352" y="1571612"/>
            <a:ext cx="7970738" cy="5000660"/>
          </a:xfrm>
        </p:spPr>
        <p:txBody>
          <a:bodyPr>
            <a:noAutofit/>
          </a:bodyPr>
          <a:lstStyle/>
          <a:p>
            <a:r>
              <a:rPr lang="fa-IR" sz="2400" dirty="0" smtClean="0">
                <a:solidFill>
                  <a:srgbClr val="FFC000"/>
                </a:solidFill>
              </a:rPr>
              <a:t>آزمايشگاه مرجع سلامت بالاترين سطح مديريتي شبكه تشخيص آزمايشگاهي در كشورمي باشد كه شرح وظايف آن درشبکه تشخیص آزمایشگاهی  ليشمانيوز شامل موارد زير است:</a:t>
            </a:r>
            <a:endParaRPr lang="en-US" sz="2400" dirty="0" smtClean="0">
              <a:solidFill>
                <a:srgbClr val="FFC000"/>
              </a:solidFill>
            </a:endParaRPr>
          </a:p>
          <a:p>
            <a:r>
              <a:rPr lang="fa-IR" sz="2400" dirty="0" smtClean="0"/>
              <a:t> </a:t>
            </a:r>
            <a:endParaRPr lang="en-US" sz="2400" dirty="0" smtClean="0"/>
          </a:p>
          <a:p>
            <a:pPr lvl="0"/>
            <a:r>
              <a:rPr lang="fa-IR" sz="2400" dirty="0" smtClean="0"/>
              <a:t>تدوين برنامه عملياتي براي شبكه تشخيص آزمايشگاهي ليشمانيوز با همكاري مركز مديريت بيماري ها و آزمايشگاه مرجع كشوري</a:t>
            </a:r>
          </a:p>
          <a:p>
            <a:pPr lvl="0"/>
            <a:endParaRPr lang="en-US" sz="2400" dirty="0" smtClean="0"/>
          </a:p>
          <a:p>
            <a:pPr lvl="0"/>
            <a:r>
              <a:rPr lang="fa-IR" sz="2400" dirty="0" smtClean="0"/>
              <a:t>تدوین و بازنگری دستورالعمل های آموزشی کشوری و چک لیست های تخصصی با همكاري مركز مديريت بيماري ها و آزمايشگاه مرجع كشوري</a:t>
            </a:r>
          </a:p>
          <a:p>
            <a:pPr lvl="0"/>
            <a:endParaRPr lang="en-US" sz="2400" dirty="0" smtClean="0"/>
          </a:p>
          <a:p>
            <a:pPr lvl="0"/>
            <a:r>
              <a:rPr lang="fa-IR" sz="2400" dirty="0" smtClean="0"/>
              <a:t>نظارت بر عملکرد آزمایشگاههای كليه سطوح بهداشتي </a:t>
            </a:r>
            <a:endParaRPr lang="en-US" sz="2400" dirty="0" smtClean="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277813"/>
            <a:ext cx="8229600" cy="1436676"/>
          </a:xfrm>
        </p:spPr>
        <p:txBody>
          <a:bodyPr/>
          <a:lstStyle/>
          <a:p>
            <a:pPr algn="ctr" eaLnBrk="1" hangingPunct="1">
              <a:defRPr/>
            </a:pPr>
            <a:r>
              <a:rPr lang="fa-IR" sz="3600" b="1" dirty="0" smtClean="0"/>
              <a:t>دانشگاه علوم پزشکی وخدمات بهداشتی درمانی </a:t>
            </a:r>
            <a:r>
              <a:rPr lang="fa-IR" sz="4400" b="1" dirty="0" smtClean="0"/>
              <a:t>تبریز</a:t>
            </a:r>
            <a:r>
              <a:rPr lang="fa-IR" sz="4000" b="1" dirty="0" smtClean="0"/>
              <a:t/>
            </a:r>
            <a:br>
              <a:rPr lang="fa-IR" sz="4000" b="1" dirty="0" smtClean="0"/>
            </a:br>
            <a:r>
              <a:rPr lang="fa-IR" sz="3200" b="1" dirty="0" smtClean="0"/>
              <a:t>مرکز بهداشت استان آذربایجان شرقی</a:t>
            </a:r>
            <a:endParaRPr lang="en-US" sz="4000" b="1" dirty="0" smtClean="0"/>
          </a:p>
        </p:txBody>
      </p:sp>
      <p:sp>
        <p:nvSpPr>
          <p:cNvPr id="13315" name="Rectangle 3"/>
          <p:cNvSpPr>
            <a:spLocks noGrp="1" noChangeArrowheads="1"/>
          </p:cNvSpPr>
          <p:nvPr>
            <p:ph idx="1"/>
          </p:nvPr>
        </p:nvSpPr>
        <p:spPr>
          <a:xfrm>
            <a:off x="457200" y="1785926"/>
            <a:ext cx="8229600" cy="4538674"/>
          </a:xfrm>
        </p:spPr>
        <p:txBody>
          <a:bodyPr/>
          <a:lstStyle/>
          <a:p>
            <a:pPr algn="ctr" eaLnBrk="1" hangingPunct="1">
              <a:buFont typeface="Wingdings" pitchFamily="2" charset="2"/>
              <a:buNone/>
              <a:defRPr/>
            </a:pPr>
            <a:endParaRPr lang="fa-IR" dirty="0" smtClean="0"/>
          </a:p>
          <a:p>
            <a:pPr algn="ctr" eaLnBrk="1" hangingPunct="1">
              <a:buFont typeface="Wingdings" pitchFamily="2" charset="2"/>
              <a:buNone/>
              <a:defRPr/>
            </a:pPr>
            <a:r>
              <a:rPr lang="fa-IR" sz="6600" dirty="0" smtClean="0">
                <a:cs typeface="B Nazanin" pitchFamily="2" charset="-78"/>
              </a:rPr>
              <a:t>مهدی پارسایی</a:t>
            </a:r>
          </a:p>
          <a:p>
            <a:pPr algn="ctr" eaLnBrk="1" hangingPunct="1">
              <a:buFont typeface="Wingdings" pitchFamily="2" charset="2"/>
              <a:buNone/>
              <a:defRPr/>
            </a:pPr>
            <a:endParaRPr lang="fa-IR" sz="6600" dirty="0" smtClean="0"/>
          </a:p>
          <a:p>
            <a:pPr algn="ctr" eaLnBrk="1" hangingPunct="1">
              <a:buFont typeface="Wingdings" pitchFamily="2" charset="2"/>
              <a:buNone/>
              <a:defRPr/>
            </a:pPr>
            <a:r>
              <a:rPr lang="fa-IR" dirty="0" smtClean="0"/>
              <a:t>کارشناس آزمایشگاه معاونت بهداشتی</a:t>
            </a:r>
          </a:p>
          <a:p>
            <a:pPr algn="ctr" eaLnBrk="1" hangingPunct="1">
              <a:buFont typeface="Wingdings" pitchFamily="2" charset="2"/>
              <a:buNone/>
              <a:defRPr/>
            </a:pPr>
            <a:r>
              <a:rPr lang="fa-IR" smtClean="0"/>
              <a:t>تابستان 93</a:t>
            </a:r>
          </a:p>
          <a:p>
            <a:pPr algn="ctr" eaLnBrk="1" hangingPunct="1">
              <a:buFont typeface="Wingdings" pitchFamily="2" charset="2"/>
              <a:buNone/>
              <a:defRPr/>
            </a:pPr>
            <a:endParaRPr lang="en-US" dirty="0" smtClean="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30352" y="1000108"/>
            <a:ext cx="8042176" cy="5143536"/>
          </a:xfrm>
        </p:spPr>
        <p:txBody>
          <a:bodyPr>
            <a:normAutofit/>
          </a:bodyPr>
          <a:lstStyle/>
          <a:p>
            <a:pPr lvl="0"/>
            <a:r>
              <a:rPr lang="fa-IR" sz="2800" dirty="0" smtClean="0"/>
              <a:t>برنامه ريزي جهت اجراي كارگاه هاي آموزشي براي فوكال پوينت هاي منطقه اي و مميزين آزمايشگاهي</a:t>
            </a:r>
          </a:p>
          <a:p>
            <a:pPr lvl="0"/>
            <a:endParaRPr lang="en-US" sz="2800" dirty="0" smtClean="0"/>
          </a:p>
          <a:p>
            <a:pPr lvl="0"/>
            <a:r>
              <a:rPr lang="fa-IR" sz="2800" dirty="0" smtClean="0"/>
              <a:t>مديريت كيفيت فرآورده های تشخیصی</a:t>
            </a:r>
          </a:p>
          <a:p>
            <a:pPr lvl="0"/>
            <a:endParaRPr lang="en-US" sz="2800" dirty="0" smtClean="0"/>
          </a:p>
          <a:p>
            <a:pPr lvl="0"/>
            <a:r>
              <a:rPr lang="fa-IR" sz="2800" dirty="0" smtClean="0"/>
              <a:t>اجرای برنامه ارزیابی خارجی کیفیت </a:t>
            </a:r>
            <a:r>
              <a:rPr lang="en-US" sz="2800" dirty="0" smtClean="0"/>
              <a:t>EQAS</a:t>
            </a:r>
            <a:r>
              <a:rPr lang="fa-IR" sz="2800" dirty="0" smtClean="0"/>
              <a:t> آزمایشگاههای بهداشتی </a:t>
            </a:r>
          </a:p>
          <a:p>
            <a:pPr lvl="0"/>
            <a:endParaRPr lang="en-US" sz="2800" dirty="0" smtClean="0"/>
          </a:p>
          <a:p>
            <a:pPr lvl="0"/>
            <a:r>
              <a:rPr lang="fa-IR" sz="2800" dirty="0" smtClean="0"/>
              <a:t>مديريت نظام ثبت و مراقبت وسايل تشخيص آزمايشگاهي ليشمانيوز</a:t>
            </a:r>
            <a:endParaRPr lang="en-US" sz="28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2857496"/>
            <a:ext cx="8305800" cy="1143008"/>
          </a:xfrm>
        </p:spPr>
        <p:txBody>
          <a:bodyPr/>
          <a:lstStyle/>
          <a:p>
            <a:r>
              <a:rPr lang="fa-IR" sz="4000" dirty="0" smtClean="0">
                <a:cs typeface="B Titr" pitchFamily="2" charset="-78"/>
              </a:rPr>
              <a:t>شبکه تشخیص آزمایشگاهی لیشمانیوز احشایی</a:t>
            </a:r>
            <a:endParaRPr lang="fa-IR" sz="4000" dirty="0">
              <a:cs typeface="B Titr" pitchFamily="2" charset="-78"/>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642918"/>
            <a:ext cx="8229600" cy="775542"/>
          </a:xfrm>
        </p:spPr>
        <p:txBody>
          <a:bodyPr>
            <a:normAutofit/>
          </a:bodyPr>
          <a:lstStyle/>
          <a:p>
            <a:r>
              <a:rPr lang="fa-IR" sz="4000" dirty="0" smtClean="0">
                <a:cs typeface="B Titr" pitchFamily="2" charset="-78"/>
              </a:rPr>
              <a:t>شبکه تشخیص آزمایشگاهی لیشمانیوز احشایی</a:t>
            </a:r>
            <a:endParaRPr lang="fa-IR" sz="4000" dirty="0"/>
          </a:p>
        </p:txBody>
      </p:sp>
      <p:sp>
        <p:nvSpPr>
          <p:cNvPr id="3" name="Content Placeholder 2"/>
          <p:cNvSpPr>
            <a:spLocks noGrp="1"/>
          </p:cNvSpPr>
          <p:nvPr>
            <p:ph idx="1"/>
          </p:nvPr>
        </p:nvSpPr>
        <p:spPr/>
        <p:txBody>
          <a:bodyPr>
            <a:normAutofit/>
          </a:bodyPr>
          <a:lstStyle/>
          <a:p>
            <a:pPr algn="just">
              <a:lnSpc>
                <a:spcPct val="150000"/>
              </a:lnSpc>
            </a:pPr>
            <a:r>
              <a:rPr lang="fa-IR" sz="3200" dirty="0" smtClean="0">
                <a:cs typeface="B Nazanin" pitchFamily="2" charset="-78"/>
              </a:rPr>
              <a:t>با</a:t>
            </a:r>
            <a:r>
              <a:rPr lang="ar-SA" sz="3200" dirty="0" smtClean="0">
                <a:cs typeface="B Nazanin" pitchFamily="2" charset="-78"/>
              </a:rPr>
              <a:t>توجه به اینکه لیشمانیوز احشایی (کالاآزار)در صورت ظهور علائم بالینی وعدم تشخیص و درمان به موقع و مناسب دارای مرگ و میر بالایی است لذا وجود شبکه تشخیص آزمایشگاهی کالاآزار که دسترسی همه افراد در معرض خطر به این خدمات را فراهم سازد ضروری است </a:t>
            </a:r>
            <a:endParaRPr lang="fa-IR" sz="3200" dirty="0">
              <a:cs typeface="B Nazanin" pitchFamily="2" charset="-78"/>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8604"/>
            <a:ext cx="8229600" cy="1418484"/>
          </a:xfrm>
        </p:spPr>
        <p:txBody>
          <a:bodyPr>
            <a:normAutofit/>
          </a:bodyPr>
          <a:lstStyle/>
          <a:p>
            <a:pPr algn="ctr"/>
            <a:r>
              <a:rPr lang="fa-IR" sz="3600" dirty="0" smtClean="0">
                <a:cs typeface="B Titr" pitchFamily="2" charset="-78"/>
              </a:rPr>
              <a:t>شرح وظایف آزمایشگاه مرکز بهداشتی درمانی روستایی و شهری و مرکز بهداشت شهرستان</a:t>
            </a:r>
            <a:endParaRPr lang="fa-IR" sz="3600" dirty="0">
              <a:cs typeface="B Titr" pitchFamily="2" charset="-78"/>
            </a:endParaRPr>
          </a:p>
        </p:txBody>
      </p:sp>
      <p:sp>
        <p:nvSpPr>
          <p:cNvPr id="3" name="Content Placeholder 2"/>
          <p:cNvSpPr>
            <a:spLocks noGrp="1"/>
          </p:cNvSpPr>
          <p:nvPr>
            <p:ph idx="1"/>
          </p:nvPr>
        </p:nvSpPr>
        <p:spPr>
          <a:xfrm>
            <a:off x="142844" y="2285992"/>
            <a:ext cx="8643998" cy="4389120"/>
          </a:xfrm>
        </p:spPr>
        <p:txBody>
          <a:bodyPr>
            <a:normAutofit fontScale="77500" lnSpcReduction="20000"/>
          </a:bodyPr>
          <a:lstStyle/>
          <a:p>
            <a:r>
              <a:rPr lang="fa-IR" dirty="0" smtClean="0">
                <a:solidFill>
                  <a:srgbClr val="C00000"/>
                </a:solidFill>
              </a:rPr>
              <a:t>درکانون های بومی کشور</a:t>
            </a:r>
          </a:p>
          <a:p>
            <a:endParaRPr lang="fa-IR" dirty="0" smtClean="0">
              <a:solidFill>
                <a:srgbClr val="C00000"/>
              </a:solidFill>
            </a:endParaRPr>
          </a:p>
          <a:p>
            <a:r>
              <a:rPr lang="fa-IR" dirty="0" smtClean="0"/>
              <a:t>(خصوصا</a:t>
            </a:r>
            <a:r>
              <a:rPr lang="fa-IR" dirty="0" smtClean="0">
                <a:solidFill>
                  <a:srgbClr val="C00000"/>
                </a:solidFill>
              </a:rPr>
              <a:t> </a:t>
            </a:r>
            <a:r>
              <a:rPr lang="fa-IR" dirty="0" smtClean="0"/>
              <a:t>استانهای اردبیل ، فارس ، آذربایجان شرقی، خراسان شمالی )</a:t>
            </a:r>
            <a:endParaRPr lang="en-US" dirty="0" smtClean="0"/>
          </a:p>
          <a:p>
            <a:r>
              <a:rPr lang="fa-IR" dirty="0" smtClean="0"/>
              <a:t> </a:t>
            </a:r>
            <a:endParaRPr lang="en-US" dirty="0" smtClean="0"/>
          </a:p>
          <a:p>
            <a:r>
              <a:rPr lang="fa-IR" dirty="0" smtClean="0"/>
              <a:t>مراکز بهداشتی درمانی روستايي و شهري </a:t>
            </a:r>
            <a:r>
              <a:rPr lang="fa-IR" u="sng" dirty="0" smtClean="0">
                <a:solidFill>
                  <a:srgbClr val="7030A0"/>
                </a:solidFill>
              </a:rPr>
              <a:t>دارای آزمایشگاه </a:t>
            </a:r>
            <a:r>
              <a:rPr lang="fa-IR" dirty="0" smtClean="0"/>
              <a:t>: </a:t>
            </a:r>
          </a:p>
          <a:p>
            <a:endParaRPr lang="fa-IR" dirty="0" smtClean="0"/>
          </a:p>
          <a:p>
            <a:r>
              <a:rPr lang="fa-IR" dirty="0" smtClean="0"/>
              <a:t>تهیه نمونه  سرم یا پلاسما (لوله های میکروهماتوکریت) از افراد مشکوک –</a:t>
            </a:r>
          </a:p>
          <a:p>
            <a:r>
              <a:rPr lang="fa-IR" dirty="0" smtClean="0"/>
              <a:t>تکمیل فرم های مربوطه- </a:t>
            </a:r>
          </a:p>
          <a:p>
            <a:endParaRPr lang="fa-IR" dirty="0" smtClean="0"/>
          </a:p>
          <a:p>
            <a:r>
              <a:rPr lang="fa-IR" dirty="0" smtClean="0"/>
              <a:t>ارسال نمونه ها تحت شرایط زنجیره سرد به مرکز بهداشت شهرستان جهت انجام آزمايش </a:t>
            </a:r>
            <a:r>
              <a:rPr lang="en-US" dirty="0" smtClean="0"/>
              <a:t>DAT</a:t>
            </a:r>
            <a:r>
              <a:rPr lang="fa-IR" dirty="0" smtClean="0"/>
              <a:t> وسایرروش های تشخیصی سریع</a:t>
            </a:r>
          </a:p>
          <a:p>
            <a:endParaRPr lang="en-US" dirty="0" smtClean="0"/>
          </a:p>
          <a:p>
            <a:pPr lvl="0"/>
            <a:endParaRPr lang="fa-IR" dirty="0" smtClean="0"/>
          </a:p>
          <a:p>
            <a:pPr lvl="0"/>
            <a:r>
              <a:rPr lang="fa-IR" dirty="0" smtClean="0"/>
              <a:t> </a:t>
            </a:r>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034" y="1071546"/>
            <a:ext cx="8186766" cy="5253054"/>
          </a:xfrm>
        </p:spPr>
        <p:txBody>
          <a:bodyPr>
            <a:normAutofit fontScale="92500" lnSpcReduction="10000"/>
          </a:bodyPr>
          <a:lstStyle/>
          <a:p>
            <a:pPr lvl="0"/>
            <a:r>
              <a:rPr lang="fa-IR" dirty="0" smtClean="0"/>
              <a:t>مراکز بهداشتی درمانی روستايي و شهري </a:t>
            </a:r>
            <a:r>
              <a:rPr lang="fa-IR" u="sng" dirty="0" smtClean="0">
                <a:solidFill>
                  <a:srgbClr val="7030A0"/>
                </a:solidFill>
              </a:rPr>
              <a:t>فاقد آزمایشگاه</a:t>
            </a:r>
            <a:r>
              <a:rPr lang="fa-IR" dirty="0" smtClean="0">
                <a:solidFill>
                  <a:srgbClr val="7030A0"/>
                </a:solidFill>
              </a:rPr>
              <a:t> </a:t>
            </a:r>
            <a:r>
              <a:rPr lang="fa-IR" dirty="0" smtClean="0"/>
              <a:t>: </a:t>
            </a:r>
          </a:p>
          <a:p>
            <a:pPr lvl="0"/>
            <a:endParaRPr lang="fa-IR" dirty="0" smtClean="0"/>
          </a:p>
          <a:p>
            <a:pPr lvl="0"/>
            <a:r>
              <a:rPr lang="fa-IR" dirty="0" smtClean="0"/>
              <a:t>تهیه نمونه خون (فیلتر پی پر) از افراد مشکوک توسط بهورزان آموزش دیده </a:t>
            </a:r>
          </a:p>
          <a:p>
            <a:pPr lvl="0"/>
            <a:r>
              <a:rPr lang="fa-IR" dirty="0" smtClean="0"/>
              <a:t>– تکمیل فرم توسط مركز بهداشتي روستايي و شهري </a:t>
            </a:r>
          </a:p>
          <a:p>
            <a:pPr lvl="0">
              <a:buNone/>
            </a:pPr>
            <a:endParaRPr lang="fa-IR" dirty="0" smtClean="0"/>
          </a:p>
          <a:p>
            <a:pPr lvl="0"/>
            <a:r>
              <a:rPr lang="fa-IR" dirty="0" smtClean="0"/>
              <a:t>ارسال نمونه ها به مرکز بهداشت شهرستان جهت انجام آزمايش </a:t>
            </a:r>
            <a:r>
              <a:rPr lang="en-US" dirty="0" smtClean="0"/>
              <a:t>DAT</a:t>
            </a:r>
            <a:endParaRPr lang="fa-IR" dirty="0" smtClean="0"/>
          </a:p>
          <a:p>
            <a:pPr lvl="0"/>
            <a:endParaRPr lang="en-US" dirty="0" smtClean="0"/>
          </a:p>
          <a:p>
            <a:pPr lvl="0"/>
            <a:r>
              <a:rPr lang="fa-IR" dirty="0" smtClean="0">
                <a:solidFill>
                  <a:srgbClr val="C00000"/>
                </a:solidFill>
              </a:rPr>
              <a:t>درمناطق غیر بومی </a:t>
            </a:r>
            <a:r>
              <a:rPr lang="fa-IR" dirty="0" smtClean="0"/>
              <a:t>ارجاع بیماران مشکوک به بیمارستان و گزارش به مرکز بهداشت شهرستان</a:t>
            </a:r>
            <a:endParaRPr lang="en-US" dirty="0" smtClean="0"/>
          </a:p>
          <a:p>
            <a:r>
              <a:rPr lang="fa-IR" dirty="0" smtClean="0"/>
              <a:t> </a:t>
            </a:r>
            <a:endParaRPr lang="en-US" dirty="0" smtClean="0"/>
          </a:p>
          <a:p>
            <a:pPr lvl="0"/>
            <a:r>
              <a:rPr lang="fa-IR" b="1" dirty="0" smtClean="0"/>
              <a:t>آزمایشگاه مرکز بهداشت شهرستان</a:t>
            </a:r>
            <a:endParaRPr lang="en-US" dirty="0" smtClean="0"/>
          </a:p>
          <a:p>
            <a:pPr lvl="0"/>
            <a:r>
              <a:rPr lang="fa-IR" dirty="0" smtClean="0"/>
              <a:t>انجام آزمایشات سرولوژی  </a:t>
            </a:r>
            <a:r>
              <a:rPr lang="en-US" b="1" dirty="0" smtClean="0"/>
              <a:t>  DAT</a:t>
            </a:r>
            <a:r>
              <a:rPr lang="fa-IR" dirty="0" smtClean="0"/>
              <a:t>ثبت نتایج + ارسال نتایج به پزشک معالج واحد بیماری ها</a:t>
            </a:r>
            <a:endParaRPr lang="en-US"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714356"/>
            <a:ext cx="8229600" cy="1143000"/>
          </a:xfrm>
        </p:spPr>
        <p:txBody>
          <a:bodyPr>
            <a:noAutofit/>
          </a:bodyPr>
          <a:lstStyle/>
          <a:p>
            <a:pPr algn="ctr"/>
            <a:r>
              <a:rPr lang="fa-IR" sz="4000" b="1" dirty="0" smtClean="0"/>
              <a:t>شرح وظايف </a:t>
            </a:r>
            <a:r>
              <a:rPr lang="ar-SA" sz="4000" b="1" dirty="0" smtClean="0"/>
              <a:t>آزمايشگاه مركز بهداشت استان(آزمايشگاه مرجع دانشگاهي) </a:t>
            </a:r>
            <a:endParaRPr lang="fa-IR" sz="4000" dirty="0"/>
          </a:p>
        </p:txBody>
      </p:sp>
      <p:sp>
        <p:nvSpPr>
          <p:cNvPr id="3" name="Content Placeholder 2"/>
          <p:cNvSpPr>
            <a:spLocks noGrp="1"/>
          </p:cNvSpPr>
          <p:nvPr>
            <p:ph idx="1"/>
          </p:nvPr>
        </p:nvSpPr>
        <p:spPr>
          <a:xfrm>
            <a:off x="285720" y="2071678"/>
            <a:ext cx="8358246" cy="4786322"/>
          </a:xfrm>
        </p:spPr>
        <p:txBody>
          <a:bodyPr>
            <a:normAutofit fontScale="92500" lnSpcReduction="10000"/>
          </a:bodyPr>
          <a:lstStyle/>
          <a:p>
            <a:pPr algn="just"/>
            <a:r>
              <a:rPr lang="fa-IR" dirty="0" smtClean="0">
                <a:cs typeface="B Mitra" pitchFamily="2" charset="-78"/>
              </a:rPr>
              <a:t>آزمایشگاه مرجع دانشگاهی باید دارای یك آزمایشگاه انگل شناسی ليشمانيوز احشایی(کالاآزار) با امکان انجام آزمایشهای آزمایشات تاییدی انگل شناسی شامل میکرسکپی،کشت وسرولوژی شامل الایزا و </a:t>
            </a:r>
            <a:r>
              <a:rPr lang="en-US" dirty="0" smtClean="0">
                <a:cs typeface="B Mitra" pitchFamily="2" charset="-78"/>
              </a:rPr>
              <a:t>IFA</a:t>
            </a:r>
            <a:r>
              <a:rPr lang="fa-IR" dirty="0" smtClean="0">
                <a:cs typeface="B Mitra" pitchFamily="2" charset="-78"/>
              </a:rPr>
              <a:t>. در آزمایشگاههای مرجع منطقه ای علاوه بر آزمایش های فوق درصورت نیاز به تشخيص گونه انگل با استفاده از آزمايشهای تخصصي پيشرفته مانند آزمایش های ملکولی، مونوكلونال آنتي بادي و ... انجام پذیرد</a:t>
            </a:r>
          </a:p>
          <a:p>
            <a:pPr algn="just"/>
            <a:r>
              <a:rPr lang="fa-IR" dirty="0" smtClean="0">
                <a:cs typeface="B Mitra" pitchFamily="2" charset="-78"/>
              </a:rPr>
              <a:t>. </a:t>
            </a:r>
            <a:endParaRPr lang="en-US" dirty="0" smtClean="0">
              <a:cs typeface="B Mitra" pitchFamily="2" charset="-78"/>
            </a:endParaRPr>
          </a:p>
          <a:p>
            <a:pPr algn="just"/>
            <a:r>
              <a:rPr lang="fa-IR" dirty="0" smtClean="0">
                <a:cs typeface="B Mitra" pitchFamily="2" charset="-78"/>
              </a:rPr>
              <a:t>- تدوين برنامه عملياتي توسط آزمایشگاه مرجع دانشگاه با همکاری واحد مبارزه با بیماری ها، جهت مدیریت و نظارت بر عملکرد آزمایشگاههای تشخیص کالاآزار دانشگاه در سطوح مختلف</a:t>
            </a:r>
          </a:p>
          <a:p>
            <a:pPr algn="just"/>
            <a:endParaRPr lang="en-US" dirty="0" smtClean="0">
              <a:cs typeface="B Mitra" pitchFamily="2" charset="-78"/>
            </a:endParaRPr>
          </a:p>
          <a:p>
            <a:pPr algn="just"/>
            <a:r>
              <a:rPr lang="fa-IR" dirty="0" smtClean="0">
                <a:cs typeface="B Mitra" pitchFamily="2" charset="-78"/>
              </a:rPr>
              <a:t>- شرکت فعال در کمیته استانی لیشمانیوز و گزارش فعالیت های شبکه آزمایشگاهی در سطح استان</a:t>
            </a:r>
            <a:endParaRPr lang="en-US" dirty="0" smtClean="0">
              <a:cs typeface="B Mitra" pitchFamily="2" charset="-78"/>
            </a:endParaRPr>
          </a:p>
          <a:p>
            <a:pPr algn="just"/>
            <a:r>
              <a:rPr lang="fa-IR" dirty="0" smtClean="0"/>
              <a:t>-</a:t>
            </a:r>
            <a:endParaRPr lang="en-US" dirty="0" smtClean="0"/>
          </a:p>
          <a:p>
            <a:endParaRPr lang="fa-IR"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85794"/>
            <a:ext cx="8401080" cy="5857916"/>
          </a:xfrm>
        </p:spPr>
        <p:txBody>
          <a:bodyPr>
            <a:normAutofit fontScale="92500" lnSpcReduction="10000"/>
          </a:bodyPr>
          <a:lstStyle/>
          <a:p>
            <a:r>
              <a:rPr lang="fa-IR" dirty="0" smtClean="0"/>
              <a:t>آموزش كاركنان آزمایشگاهی شاغل در آزمایشگاه های انگل شناسی ليشمانيوز در سطح شهرستان هاي تابعه</a:t>
            </a:r>
          </a:p>
          <a:p>
            <a:endParaRPr lang="fa-IR" dirty="0" smtClean="0"/>
          </a:p>
          <a:p>
            <a:r>
              <a:rPr lang="fa-IR" dirty="0" smtClean="0"/>
              <a:t>ثبت فعالیتها و ارسال نتایج به واحد مبارزه با بیماری های دانشگاه </a:t>
            </a:r>
          </a:p>
          <a:p>
            <a:r>
              <a:rPr lang="fa-IR" dirty="0" smtClean="0"/>
              <a:t> </a:t>
            </a:r>
            <a:endParaRPr lang="en-US" dirty="0" smtClean="0"/>
          </a:p>
          <a:p>
            <a:r>
              <a:rPr lang="fa-IR" dirty="0" smtClean="0"/>
              <a:t>- نظارت فنی وكنترل كیفی تمام آزمایشگاه های انگل شناسی شهرستانهای تابعه از طریق بررسی تمام آزمایشات</a:t>
            </a:r>
            <a:r>
              <a:rPr lang="en-US" dirty="0" smtClean="0"/>
              <a:t>DAT</a:t>
            </a:r>
            <a:r>
              <a:rPr lang="fa-IR" dirty="0" smtClean="0"/>
              <a:t> مشکوک و منفی در اسرع وقت و 10% موارد </a:t>
            </a:r>
            <a:r>
              <a:rPr lang="en-US" dirty="0" smtClean="0"/>
              <a:t>DAT</a:t>
            </a:r>
            <a:r>
              <a:rPr lang="fa-IR" dirty="0" smtClean="0"/>
              <a:t> مثبت حداکثر هر سه ماه یکبار</a:t>
            </a:r>
          </a:p>
          <a:p>
            <a:endParaRPr lang="en-US" dirty="0" smtClean="0"/>
          </a:p>
          <a:p>
            <a:r>
              <a:rPr lang="fa-IR" dirty="0" smtClean="0"/>
              <a:t>-در کانون های غیربومی بیماری لازم است آزمایشگاه استان توانایی انجام آزمایش  </a:t>
            </a:r>
            <a:r>
              <a:rPr lang="en-US" dirty="0" smtClean="0"/>
              <a:t>DAT</a:t>
            </a:r>
            <a:r>
              <a:rPr lang="fa-IR" dirty="0" smtClean="0"/>
              <a:t> را خصوصا در مواردی که نمونه مغز استخوان در بیماران مشکوک به کالاآزارمنفی است داشته باشد .</a:t>
            </a:r>
          </a:p>
          <a:p>
            <a:endParaRPr lang="en-US" dirty="0" smtClean="0"/>
          </a:p>
          <a:p>
            <a:r>
              <a:rPr lang="fa-IR" dirty="0" smtClean="0"/>
              <a:t>-در صورت عدم تشخیص قطعی ، لام های مشکوک به آزمایشگاه مرجع کشوری لیشمانیوز ارسال گردد .</a:t>
            </a:r>
            <a:endParaRPr lang="en-US" dirty="0" smtClean="0"/>
          </a:p>
          <a:p>
            <a:endParaRPr lang="fa-IR"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348" y="857232"/>
            <a:ext cx="8229600" cy="714372"/>
          </a:xfrm>
        </p:spPr>
        <p:txBody>
          <a:bodyPr>
            <a:normAutofit fontScale="90000"/>
          </a:bodyPr>
          <a:lstStyle/>
          <a:p>
            <a:pPr lvl="0"/>
            <a:r>
              <a:rPr lang="fa-IR" sz="4000" b="1" dirty="0" smtClean="0">
                <a:cs typeface="B Titr" pitchFamily="2" charset="-78"/>
              </a:rPr>
              <a:t>شرح وظايف آزمايشگاه مرجع کشوری ليشمانيوز </a:t>
            </a:r>
            <a:endParaRPr lang="en-US" sz="4000" b="1" dirty="0" smtClean="0">
              <a:cs typeface="B Titr" pitchFamily="2" charset="-78"/>
            </a:endParaRPr>
          </a:p>
        </p:txBody>
      </p:sp>
      <p:sp>
        <p:nvSpPr>
          <p:cNvPr id="3" name="Content Placeholder 2"/>
          <p:cNvSpPr>
            <a:spLocks noGrp="1"/>
          </p:cNvSpPr>
          <p:nvPr>
            <p:ph idx="1"/>
          </p:nvPr>
        </p:nvSpPr>
        <p:spPr/>
        <p:txBody>
          <a:bodyPr/>
          <a:lstStyle/>
          <a:p>
            <a:pPr lvl="0"/>
            <a:r>
              <a:rPr lang="fa-IR" dirty="0" smtClean="0"/>
              <a:t>شرح وظایف طبق بند الف شرح وظايف آزمايشگاه مرجع كشوري سالك</a:t>
            </a:r>
          </a:p>
          <a:p>
            <a:pPr lvl="0"/>
            <a:endParaRPr lang="en-US" dirty="0" smtClean="0"/>
          </a:p>
          <a:p>
            <a:pPr lvl="0"/>
            <a:r>
              <a:rPr lang="ar-SA" dirty="0" smtClean="0"/>
              <a:t>تهیه و </a:t>
            </a:r>
            <a:r>
              <a:rPr lang="fa-IR" dirty="0" smtClean="0"/>
              <a:t>کنترل کیفی</a:t>
            </a:r>
            <a:r>
              <a:rPr lang="ar-SA" dirty="0" smtClean="0"/>
              <a:t> آنتی ژن آگلوتيناسيون مستقيم</a:t>
            </a:r>
            <a:r>
              <a:rPr lang="en-US" dirty="0" smtClean="0"/>
              <a:t>DAT)</a:t>
            </a:r>
            <a:r>
              <a:rPr lang="fa-IR" dirty="0" smtClean="0"/>
              <a:t>) جهت تشخیص آزمایشگاهی مطالعات سرواپیدمیولوژی در مناطق اندمیک لیشمانیوز احشائی </a:t>
            </a:r>
            <a:endParaRPr lang="en-US" dirty="0" smtClean="0"/>
          </a:p>
          <a:p>
            <a:r>
              <a:rPr lang="en-US" dirty="0" smtClean="0"/>
              <a:t> </a:t>
            </a:r>
            <a:endParaRPr lang="en-US"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rot="19998469">
            <a:off x="233060" y="709496"/>
            <a:ext cx="1586087" cy="1413957"/>
          </a:xfrm>
          <a:prstGeom prst="rect">
            <a:avLst/>
          </a:prstGeom>
        </p:spPr>
        <p:style>
          <a:lnRef idx="1">
            <a:schemeClr val="accent2"/>
          </a:lnRef>
          <a:fillRef idx="2">
            <a:schemeClr val="accent2"/>
          </a:fillRef>
          <a:effectRef idx="1">
            <a:schemeClr val="accent2"/>
          </a:effectRef>
          <a:fontRef idx="minor">
            <a:schemeClr val="dk1"/>
          </a:fontRef>
        </p:style>
        <p:txBody>
          <a:bodyPr rtlCol="1" anchor="ctr"/>
          <a:lstStyle/>
          <a:p>
            <a:pPr algn="ctr"/>
            <a:r>
              <a:rPr lang="fa-IR" sz="4400" dirty="0" smtClean="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rPr>
              <a:t>پایان</a:t>
            </a:r>
            <a:endParaRPr lang="fa-IR" sz="4400" dirty="0">
              <a:ln w="18415" cmpd="sng">
                <a:solidFill>
                  <a:srgbClr val="FFFFFF"/>
                </a:solidFill>
                <a:prstDash val="solid"/>
              </a:ln>
              <a:solidFill>
                <a:srgbClr val="FFFFFF"/>
              </a:solidFill>
              <a:effectLst>
                <a:glow rad="228600">
                  <a:schemeClr val="accent6">
                    <a:satMod val="175000"/>
                    <a:alpha val="40000"/>
                  </a:schemeClr>
                </a:glow>
                <a:outerShdw blurRad="63500" dir="3600000" algn="tl" rotWithShape="0">
                  <a:srgbClr val="000000">
                    <a:alpha val="70000"/>
                  </a:srgbClr>
                </a:outerShdw>
              </a:effectLst>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fa-IR" sz="2800" dirty="0" smtClean="0">
                <a:cs typeface="B Titr" pitchFamily="2" charset="-78"/>
              </a:rPr>
              <a:t>آشنایی با تعدادی از واژه ها</a:t>
            </a:r>
            <a:endParaRPr lang="en-US" sz="2800" dirty="0">
              <a:cs typeface="B Titr" pitchFamily="2" charset="-78"/>
            </a:endParaRPr>
          </a:p>
        </p:txBody>
      </p:sp>
      <p:sp>
        <p:nvSpPr>
          <p:cNvPr id="3" name="Content Placeholder 2"/>
          <p:cNvSpPr>
            <a:spLocks noGrp="1"/>
          </p:cNvSpPr>
          <p:nvPr>
            <p:ph idx="1"/>
          </p:nvPr>
        </p:nvSpPr>
        <p:spPr/>
        <p:txBody>
          <a:bodyPr>
            <a:normAutofit/>
          </a:bodyPr>
          <a:lstStyle/>
          <a:p>
            <a:pPr algn="r" rtl="1"/>
            <a:r>
              <a:rPr lang="fa-IR" sz="4000" dirty="0" smtClean="0">
                <a:cs typeface="B Mitra" pitchFamily="2" charset="-78"/>
              </a:rPr>
              <a:t>برنامه ریزی </a:t>
            </a:r>
            <a:endParaRPr lang="en-US" sz="4000" dirty="0" smtClean="0">
              <a:cs typeface="B Mitra" pitchFamily="2" charset="-78"/>
            </a:endParaRPr>
          </a:p>
          <a:p>
            <a:pPr algn="r" rtl="1"/>
            <a:r>
              <a:rPr lang="fa-IR" sz="4000" dirty="0" smtClean="0">
                <a:cs typeface="B Mitra" pitchFamily="2" charset="-78"/>
              </a:rPr>
              <a:t>برنامه عملیاتی </a:t>
            </a:r>
          </a:p>
          <a:p>
            <a:pPr algn="r" rtl="1"/>
            <a:endParaRPr lang="en-US" sz="40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762000" y="500042"/>
            <a:ext cx="7772400" cy="871558"/>
          </a:xfrm>
        </p:spPr>
        <p:txBody>
          <a:bodyPr rtlCol="0">
            <a:normAutofit/>
          </a:bodyPr>
          <a:lstStyle/>
          <a:p>
            <a:pPr algn="ctr" eaLnBrk="1" fontAlgn="auto" hangingPunct="1">
              <a:spcAft>
                <a:spcPts val="0"/>
              </a:spcAft>
              <a:buFont typeface="Arial" pitchFamily="34" charset="0"/>
              <a:buNone/>
              <a:defRPr/>
            </a:pPr>
            <a:r>
              <a:rPr lang="fa-IR" sz="3600" b="1" dirty="0" smtClean="0">
                <a:solidFill>
                  <a:srgbClr val="7030A0"/>
                </a:solidFill>
              </a:rPr>
              <a:t>استقرار شبکه ارائه خدمت</a:t>
            </a:r>
            <a:endParaRPr lang="en-US" sz="3600" b="1" dirty="0">
              <a:solidFill>
                <a:srgbClr val="7030A0"/>
              </a:solidFill>
            </a:endParaRPr>
          </a:p>
        </p:txBody>
      </p:sp>
      <p:sp>
        <p:nvSpPr>
          <p:cNvPr id="4" name="Rectangle 3"/>
          <p:cNvSpPr/>
          <p:nvPr/>
        </p:nvSpPr>
        <p:spPr>
          <a:xfrm>
            <a:off x="3048000" y="1524000"/>
            <a:ext cx="2667000" cy="3352800"/>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r>
              <a:rPr lang="fa-IR" sz="2600" b="1" dirty="0"/>
              <a:t>کيفيت</a:t>
            </a:r>
          </a:p>
          <a:p>
            <a:pPr algn="ctr" fontAlgn="auto">
              <a:spcBef>
                <a:spcPts val="0"/>
              </a:spcBef>
              <a:spcAft>
                <a:spcPts val="0"/>
              </a:spcAft>
              <a:defRPr/>
            </a:pPr>
            <a:endParaRPr lang="fa-IR" sz="2600" b="1" dirty="0"/>
          </a:p>
          <a:p>
            <a:pPr algn="ctr" fontAlgn="auto">
              <a:spcBef>
                <a:spcPts val="0"/>
              </a:spcBef>
              <a:spcAft>
                <a:spcPts val="0"/>
              </a:spcAft>
              <a:defRPr/>
            </a:pPr>
            <a:r>
              <a:rPr lang="fa-IR" sz="2600" b="1" dirty="0"/>
              <a:t>دسترسی</a:t>
            </a:r>
          </a:p>
          <a:p>
            <a:pPr algn="ctr" fontAlgn="auto">
              <a:spcBef>
                <a:spcPts val="0"/>
              </a:spcBef>
              <a:spcAft>
                <a:spcPts val="0"/>
              </a:spcAft>
              <a:defRPr/>
            </a:pPr>
            <a:endParaRPr lang="fa-IR" sz="2600" b="1" dirty="0"/>
          </a:p>
          <a:p>
            <a:pPr algn="ctr" rtl="1" fontAlgn="auto">
              <a:spcBef>
                <a:spcPts val="0"/>
              </a:spcBef>
              <a:spcAft>
                <a:spcPts val="0"/>
              </a:spcAft>
              <a:defRPr/>
            </a:pPr>
            <a:r>
              <a:rPr lang="fa-IR" sz="2600" b="1" dirty="0"/>
              <a:t>پاسخگويی </a:t>
            </a:r>
          </a:p>
          <a:p>
            <a:pPr algn="ctr" rtl="1" fontAlgn="auto">
              <a:spcBef>
                <a:spcPts val="0"/>
              </a:spcBef>
              <a:spcAft>
                <a:spcPts val="0"/>
              </a:spcAft>
              <a:defRPr/>
            </a:pPr>
            <a:endParaRPr lang="fa-IR" sz="2600" b="1" dirty="0"/>
          </a:p>
          <a:p>
            <a:pPr algn="ctr" rtl="1" fontAlgn="auto">
              <a:spcBef>
                <a:spcPts val="0"/>
              </a:spcBef>
              <a:spcAft>
                <a:spcPts val="0"/>
              </a:spcAft>
              <a:defRPr/>
            </a:pPr>
            <a:r>
              <a:rPr lang="fa-IR" sz="2600" b="1" dirty="0"/>
              <a:t>واکنش بهنگام</a:t>
            </a:r>
          </a:p>
          <a:p>
            <a:pPr algn="ctr" fontAlgn="auto">
              <a:spcBef>
                <a:spcPts val="0"/>
              </a:spcBef>
              <a:spcAft>
                <a:spcPts val="0"/>
              </a:spcAft>
              <a:defRPr/>
            </a:pPr>
            <a:r>
              <a:rPr lang="fa-IR" sz="2800" b="1" dirty="0"/>
              <a:t>.....</a:t>
            </a:r>
            <a:endParaRPr lang="en-US" sz="2800" b="1" dirty="0"/>
          </a:p>
        </p:txBody>
      </p:sp>
      <p:sp>
        <p:nvSpPr>
          <p:cNvPr id="8" name="Rounded Rectangle 7"/>
          <p:cNvSpPr/>
          <p:nvPr/>
        </p:nvSpPr>
        <p:spPr>
          <a:xfrm>
            <a:off x="1714480" y="5214950"/>
            <a:ext cx="5562600" cy="1285884"/>
          </a:xfrm>
          <a:prstGeom prst="roundRect">
            <a:avLst/>
          </a:prstGeom>
          <a:ln>
            <a:noFill/>
          </a:ln>
          <a:effectLst>
            <a:innerShdw blurRad="63500" dist="50800" dir="8100000">
              <a:prstClr val="black">
                <a:alpha val="50000"/>
              </a:prstClr>
            </a:innerShdw>
          </a:effectLst>
        </p:spPr>
        <p:style>
          <a:lnRef idx="2">
            <a:schemeClr val="accent2"/>
          </a:lnRef>
          <a:fillRef idx="1">
            <a:schemeClr val="lt1"/>
          </a:fillRef>
          <a:effectRef idx="0">
            <a:schemeClr val="accent2"/>
          </a:effectRef>
          <a:fontRef idx="minor">
            <a:schemeClr val="dk1"/>
          </a:fontRef>
        </p:style>
        <p:txBody>
          <a:bodyPr anchor="ctr"/>
          <a:lstStyle/>
          <a:p>
            <a:pPr algn="ctr" fontAlgn="auto">
              <a:spcBef>
                <a:spcPts val="0"/>
              </a:spcBef>
              <a:spcAft>
                <a:spcPts val="0"/>
              </a:spcAft>
              <a:defRPr/>
            </a:pPr>
            <a:r>
              <a:rPr lang="fa-IR" sz="3200" b="1" dirty="0">
                <a:solidFill>
                  <a:schemeClr val="accent2">
                    <a:lumMod val="75000"/>
                  </a:schemeClr>
                </a:solidFill>
              </a:rPr>
              <a:t>بهبود روند ارائه خدمات در نظام سلامت در کشور</a:t>
            </a:r>
            <a:endParaRPr lang="en-US" sz="3200" b="1" dirty="0">
              <a:solidFill>
                <a:schemeClr val="accent2">
                  <a:lumMod val="75000"/>
                </a:schemeClr>
              </a:solidFill>
            </a:endParaRPr>
          </a:p>
          <a:p>
            <a:pPr algn="ctr" fontAlgn="auto">
              <a:spcBef>
                <a:spcPts val="0"/>
              </a:spcBef>
              <a:spcAft>
                <a:spcPts val="0"/>
              </a:spcAft>
              <a:defRPr/>
            </a:pPr>
            <a:r>
              <a:rPr lang="en-US" sz="3200" dirty="0">
                <a:solidFill>
                  <a:srgbClr val="008000"/>
                </a:solidFill>
              </a:rPr>
              <a:t>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12"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strips(downLeft)">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fa-IR" sz="2800" dirty="0">
                <a:cs typeface="B Titr" pitchFamily="2" charset="-78"/>
              </a:rPr>
              <a:t>برنامه </a:t>
            </a:r>
            <a:r>
              <a:rPr lang="fa-IR" sz="2800" dirty="0" smtClean="0">
                <a:cs typeface="B Titr" pitchFamily="2" charset="-78"/>
              </a:rPr>
              <a:t>ریزی چیست </a:t>
            </a:r>
            <a:r>
              <a:rPr lang="fa-IR" sz="2800" dirty="0">
                <a:cs typeface="B Titr" pitchFamily="2" charset="-78"/>
              </a:rPr>
              <a:t>؟</a:t>
            </a:r>
            <a:endParaRPr lang="en-US" sz="2800" dirty="0">
              <a:cs typeface="B Titr" pitchFamily="2" charset="-78"/>
            </a:endParaRPr>
          </a:p>
        </p:txBody>
      </p:sp>
      <p:sp>
        <p:nvSpPr>
          <p:cNvPr id="3" name="Content Placeholder 2"/>
          <p:cNvSpPr>
            <a:spLocks noGrp="1"/>
          </p:cNvSpPr>
          <p:nvPr>
            <p:ph idx="1"/>
          </p:nvPr>
        </p:nvSpPr>
        <p:spPr/>
        <p:txBody>
          <a:bodyPr>
            <a:normAutofit/>
          </a:bodyPr>
          <a:lstStyle/>
          <a:p>
            <a:pPr algn="r" rtl="1">
              <a:lnSpc>
                <a:spcPct val="150000"/>
              </a:lnSpc>
            </a:pPr>
            <a:r>
              <a:rPr lang="fa-IR" dirty="0">
                <a:cs typeface="B Mitra" pitchFamily="2" charset="-78"/>
              </a:rPr>
              <a:t>برنامه ریزي عبارتست از فرآیندي داراي مراحل مشخص و بهم پیوسته براي تولید </a:t>
            </a:r>
            <a:r>
              <a:rPr lang="fa-IR" dirty="0" smtClean="0">
                <a:cs typeface="B Mitra" pitchFamily="2" charset="-78"/>
              </a:rPr>
              <a:t>یک خروجی </a:t>
            </a:r>
            <a:r>
              <a:rPr lang="fa-IR" dirty="0">
                <a:cs typeface="B Mitra" pitchFamily="2" charset="-78"/>
              </a:rPr>
              <a:t>منسجم در قالب سیستمی </a:t>
            </a:r>
            <a:r>
              <a:rPr lang="fa-IR" dirty="0" smtClean="0">
                <a:cs typeface="B Mitra" pitchFamily="2" charset="-78"/>
              </a:rPr>
              <a:t>هماهنگ.</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a:r>
              <a:rPr lang="fa-IR" sz="3100" dirty="0" smtClean="0">
                <a:cs typeface="B Titr" pitchFamily="2" charset="-78"/>
              </a:rPr>
              <a:t> انواع برنامه ریزي :</a:t>
            </a:r>
            <a:r>
              <a:rPr lang="fa-IR" dirty="0" smtClean="0">
                <a:cs typeface="2  Homa" pitchFamily="2" charset="-78"/>
              </a:rPr>
              <a:t/>
            </a:r>
            <a:br>
              <a:rPr lang="fa-IR" dirty="0" smtClean="0">
                <a:cs typeface="2  Homa" pitchFamily="2" charset="-78"/>
              </a:rPr>
            </a:br>
            <a:endParaRPr lang="en-US" dirty="0"/>
          </a:p>
        </p:txBody>
      </p:sp>
      <p:sp>
        <p:nvSpPr>
          <p:cNvPr id="3" name="Content Placeholder 2"/>
          <p:cNvSpPr>
            <a:spLocks noGrp="1"/>
          </p:cNvSpPr>
          <p:nvPr>
            <p:ph idx="1"/>
          </p:nvPr>
        </p:nvSpPr>
        <p:spPr/>
        <p:txBody>
          <a:bodyPr>
            <a:normAutofit/>
          </a:bodyPr>
          <a:lstStyle/>
          <a:p>
            <a:pPr marL="624078" indent="-514350" algn="r" rtl="1">
              <a:lnSpc>
                <a:spcPct val="150000"/>
              </a:lnSpc>
              <a:buFont typeface="+mj-lt"/>
              <a:buAutoNum type="arabicPeriod"/>
            </a:pPr>
            <a:r>
              <a:rPr lang="fa-IR" u="sng" dirty="0" smtClean="0">
                <a:cs typeface="B Mitra" pitchFamily="2" charset="-78"/>
              </a:rPr>
              <a:t>بلند مدت </a:t>
            </a:r>
          </a:p>
          <a:p>
            <a:pPr marL="624078" indent="-514350" algn="r" rtl="1">
              <a:lnSpc>
                <a:spcPct val="150000"/>
              </a:lnSpc>
              <a:buFont typeface="+mj-lt"/>
              <a:buAutoNum type="arabicPeriod"/>
            </a:pPr>
            <a:r>
              <a:rPr lang="fa-IR" u="sng" dirty="0" smtClean="0">
                <a:cs typeface="B Mitra" pitchFamily="2" charset="-78"/>
              </a:rPr>
              <a:t> میان مدت </a:t>
            </a:r>
          </a:p>
          <a:p>
            <a:pPr marL="624078" indent="-514350" algn="r" rtl="1">
              <a:lnSpc>
                <a:spcPct val="150000"/>
              </a:lnSpc>
              <a:buFont typeface="+mj-lt"/>
              <a:buAutoNum type="arabicPeriod"/>
            </a:pPr>
            <a:r>
              <a:rPr lang="fa-IR" u="sng" dirty="0" smtClean="0">
                <a:cs typeface="B Mitra" pitchFamily="2" charset="-78"/>
              </a:rPr>
              <a:t> کوتاه مدت</a:t>
            </a:r>
            <a:r>
              <a:rPr lang="fa-IR" dirty="0" smtClean="0">
                <a:cs typeface="B Mitra" pitchFamily="2" charset="-78"/>
              </a:rPr>
              <a:t> </a:t>
            </a:r>
          </a:p>
          <a:p>
            <a:pPr algn="r" rtl="1">
              <a:lnSpc>
                <a:spcPct val="150000"/>
              </a:lnSpc>
              <a:buFont typeface="Wingdings" pitchFamily="2" charset="2"/>
              <a:buChar char="v"/>
            </a:pPr>
            <a:r>
              <a:rPr lang="en-US" dirty="0" smtClean="0">
                <a:cs typeface="B Mitra" pitchFamily="2" charset="-78"/>
              </a:rPr>
              <a:t> </a:t>
            </a:r>
            <a:r>
              <a:rPr lang="fa-IR" dirty="0" smtClean="0">
                <a:cs typeface="B Mitra" pitchFamily="2" charset="-78"/>
              </a:rPr>
              <a:t>برنامه ریزي عملیاتی نوعی برنامه ریزي </a:t>
            </a:r>
            <a:r>
              <a:rPr lang="fa-IR" dirty="0" smtClean="0">
                <a:solidFill>
                  <a:schemeClr val="accent2">
                    <a:lumMod val="60000"/>
                    <a:lumOff val="40000"/>
                  </a:schemeClr>
                </a:solidFill>
                <a:cs typeface="B Mitra" pitchFamily="2" charset="-78"/>
              </a:rPr>
              <a:t>کوتاه مدت</a:t>
            </a:r>
            <a:r>
              <a:rPr lang="fa-IR" dirty="0" smtClean="0">
                <a:cs typeface="B Mitra" pitchFamily="2" charset="-78"/>
              </a:rPr>
              <a:t> است.</a:t>
            </a:r>
            <a:endParaRPr lang="en-US" dirty="0" smtClean="0">
              <a:cs typeface="B Mitra" pitchFamily="2" charset="-78"/>
            </a:endParaRPr>
          </a:p>
          <a:p>
            <a:endParaRPr lang="en-US"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42984"/>
            <a:ext cx="8229600" cy="5151453"/>
          </a:xfrm>
        </p:spPr>
        <p:txBody>
          <a:bodyPr>
            <a:normAutofit/>
          </a:bodyPr>
          <a:lstStyle/>
          <a:p>
            <a:pPr algn="ctr">
              <a:lnSpc>
                <a:spcPct val="150000"/>
              </a:lnSpc>
            </a:pPr>
            <a:r>
              <a:rPr lang="fa-IR" sz="2800" b="1" dirty="0" smtClean="0">
                <a:cs typeface="B Mitra" pitchFamily="2" charset="-78"/>
              </a:rPr>
              <a:t>برنامه عملیاتی متشکل از " </a:t>
            </a:r>
            <a:r>
              <a:rPr lang="fa-IR" sz="2800" b="1" dirty="0" smtClean="0">
                <a:solidFill>
                  <a:srgbClr val="FF0000"/>
                </a:solidFill>
                <a:cs typeface="B Mitra" pitchFamily="2" charset="-78"/>
              </a:rPr>
              <a:t>چگونگی رسیدن به هدف </a:t>
            </a:r>
            <a:r>
              <a:rPr lang="fa-IR" sz="2800" b="1" dirty="0" smtClean="0">
                <a:cs typeface="B Mitra" pitchFamily="2" charset="-78"/>
              </a:rPr>
              <a:t>"  و بخشی از مرحله برنامه ریزي استراتژیک است. </a:t>
            </a:r>
          </a:p>
          <a:p>
            <a:pPr algn="r" rtl="1">
              <a:lnSpc>
                <a:spcPct val="150000"/>
              </a:lnSpc>
            </a:pPr>
            <a:r>
              <a:rPr lang="fa-IR" sz="2800" b="1" dirty="0" smtClean="0">
                <a:cs typeface="B Mitra" pitchFamily="2" charset="-78"/>
              </a:rPr>
              <a:t>در </a:t>
            </a:r>
            <a:r>
              <a:rPr lang="fa-IR" sz="2800" b="1" dirty="0">
                <a:cs typeface="B Mitra" pitchFamily="2" charset="-78"/>
              </a:rPr>
              <a:t>برنامه هاي عملیاتی ، فرآیندها ، روشها و مراحل اجرایی با یکدیگر درگیر هستند </a:t>
            </a:r>
            <a:r>
              <a:rPr lang="fa-IR" sz="2800" b="1" dirty="0" smtClean="0">
                <a:cs typeface="B Mitra" pitchFamily="2" charset="-78"/>
              </a:rPr>
              <a:t>.</a:t>
            </a:r>
            <a:endParaRPr lang="fa-IR" sz="2800" b="1" dirty="0">
              <a:cs typeface="B Mitra" pitchFamily="2" charset="-78"/>
            </a:endParaRPr>
          </a:p>
          <a:p>
            <a:pPr algn="r" rtl="1">
              <a:lnSpc>
                <a:spcPct val="150000"/>
              </a:lnSpc>
              <a:buNone/>
            </a:pPr>
            <a:r>
              <a:rPr lang="fa-IR" sz="2800" b="1" dirty="0">
                <a:cs typeface="B Mitra" pitchFamily="2" charset="-78"/>
              </a:rPr>
              <a:t>برنامه عملیاتی تعیین می </a:t>
            </a:r>
            <a:r>
              <a:rPr lang="fa-IR" sz="2800" b="1" dirty="0" smtClean="0">
                <a:cs typeface="B Mitra" pitchFamily="2" charset="-78"/>
              </a:rPr>
              <a:t>کند: </a:t>
            </a:r>
          </a:p>
          <a:p>
            <a:pPr algn="r" rtl="1">
              <a:lnSpc>
                <a:spcPct val="150000"/>
              </a:lnSpc>
            </a:pPr>
            <a:r>
              <a:rPr lang="fa-IR" sz="2800" b="1" dirty="0" smtClean="0">
                <a:cs typeface="B Mitra" pitchFamily="2" charset="-78"/>
              </a:rPr>
              <a:t>که </a:t>
            </a:r>
            <a:r>
              <a:rPr lang="fa-IR" sz="2800" b="1" dirty="0">
                <a:cs typeface="B Mitra" pitchFamily="2" charset="-78"/>
              </a:rPr>
              <a:t>چه کسی مسئول انجام چه مرحله اي از اجرا است </a:t>
            </a:r>
            <a:endParaRPr lang="fa-IR" sz="2800" b="1" dirty="0" smtClean="0">
              <a:cs typeface="B Mitra" pitchFamily="2" charset="-78"/>
            </a:endParaRPr>
          </a:p>
          <a:p>
            <a:pPr algn="r" rtl="1">
              <a:lnSpc>
                <a:spcPct val="150000"/>
              </a:lnSpc>
            </a:pPr>
            <a:r>
              <a:rPr lang="fa-IR" sz="2800" b="1" dirty="0" smtClean="0">
                <a:cs typeface="B Mitra" pitchFamily="2" charset="-78"/>
              </a:rPr>
              <a:t>و براي </a:t>
            </a:r>
            <a:r>
              <a:rPr lang="fa-IR" sz="2800" b="1" dirty="0">
                <a:cs typeface="B Mitra" pitchFamily="2" charset="-78"/>
              </a:rPr>
              <a:t>چه زمانی این اقدام برنامه ریزي شده است تا اجرا شود.</a:t>
            </a:r>
            <a:endParaRPr lang="en-US" sz="2800" b="1" dirty="0">
              <a:cs typeface="B Mitra" pitchFamily="2" charset="-78"/>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00034" y="1142984"/>
            <a:ext cx="8229600" cy="5072098"/>
          </a:xfrm>
        </p:spPr>
        <p:txBody>
          <a:bodyPr>
            <a:normAutofit fontScale="55000" lnSpcReduction="20000"/>
          </a:bodyPr>
          <a:lstStyle/>
          <a:p>
            <a:pPr algn="r" rtl="1">
              <a:buNone/>
            </a:pPr>
            <a:r>
              <a:rPr lang="fa-IR" sz="5100" b="1" dirty="0" smtClean="0">
                <a:latin typeface="2  Titr"/>
                <a:cs typeface="B Mitra" pitchFamily="2" charset="-78"/>
              </a:rPr>
              <a:t>برنامه های عملیاتی باید</a:t>
            </a:r>
          </a:p>
          <a:p>
            <a:pPr algn="r" rtl="1">
              <a:buNone/>
            </a:pPr>
            <a:endParaRPr lang="fa-IR" sz="3200" dirty="0" smtClean="0">
              <a:cs typeface="B Mitra" pitchFamily="2" charset="-78"/>
            </a:endParaRPr>
          </a:p>
          <a:p>
            <a:pPr algn="just" rtl="1">
              <a:lnSpc>
                <a:spcPct val="170000"/>
              </a:lnSpc>
            </a:pPr>
            <a:r>
              <a:rPr lang="fa-IR" sz="4500" b="1" dirty="0" smtClean="0">
                <a:cs typeface="B Mitra" pitchFamily="2" charset="-78"/>
              </a:rPr>
              <a:t>اختصاصی  </a:t>
            </a:r>
          </a:p>
          <a:p>
            <a:pPr algn="just" rtl="1">
              <a:lnSpc>
                <a:spcPct val="170000"/>
              </a:lnSpc>
            </a:pPr>
            <a:r>
              <a:rPr lang="fa-IR" sz="4500" b="1" dirty="0" smtClean="0">
                <a:cs typeface="B Mitra" pitchFamily="2" charset="-78"/>
              </a:rPr>
              <a:t>قابل </a:t>
            </a:r>
            <a:r>
              <a:rPr lang="fa-IR" sz="4500" b="1" dirty="0">
                <a:cs typeface="B Mitra" pitchFamily="2" charset="-78"/>
              </a:rPr>
              <a:t>اندازه گیري </a:t>
            </a:r>
            <a:endParaRPr lang="fa-IR" sz="4500" b="1" dirty="0" smtClean="0">
              <a:cs typeface="B Mitra" pitchFamily="2" charset="-78"/>
            </a:endParaRPr>
          </a:p>
          <a:p>
            <a:pPr algn="just" rtl="1">
              <a:lnSpc>
                <a:spcPct val="170000"/>
              </a:lnSpc>
            </a:pPr>
            <a:r>
              <a:rPr lang="fa-IR" sz="4500" b="1" dirty="0" smtClean="0">
                <a:cs typeface="B Mitra" pitchFamily="2" charset="-78"/>
              </a:rPr>
              <a:t> </a:t>
            </a:r>
            <a:r>
              <a:rPr lang="fa-IR" sz="4500" b="1" dirty="0">
                <a:cs typeface="B Mitra" pitchFamily="2" charset="-78"/>
              </a:rPr>
              <a:t>فعال </a:t>
            </a:r>
            <a:endParaRPr lang="fa-IR" sz="4500" b="1" dirty="0" smtClean="0">
              <a:cs typeface="B Mitra" pitchFamily="2" charset="-78"/>
            </a:endParaRPr>
          </a:p>
          <a:p>
            <a:pPr algn="just" rtl="1">
              <a:lnSpc>
                <a:spcPct val="170000"/>
              </a:lnSpc>
            </a:pPr>
            <a:r>
              <a:rPr lang="fa-IR" sz="4500" b="1" dirty="0" smtClean="0">
                <a:cs typeface="B Mitra" pitchFamily="2" charset="-78"/>
              </a:rPr>
              <a:t> </a:t>
            </a:r>
            <a:r>
              <a:rPr lang="fa-IR" sz="4500" b="1" dirty="0">
                <a:cs typeface="B Mitra" pitchFamily="2" charset="-78"/>
              </a:rPr>
              <a:t>دست یافتنی </a:t>
            </a:r>
            <a:endParaRPr lang="en-US" sz="4500" b="1" dirty="0">
              <a:cs typeface="B Mitra" pitchFamily="2" charset="-78"/>
            </a:endParaRPr>
          </a:p>
          <a:p>
            <a:pPr algn="just" rtl="1">
              <a:lnSpc>
                <a:spcPct val="170000"/>
              </a:lnSpc>
            </a:pPr>
            <a:r>
              <a:rPr lang="fa-IR" sz="4500" b="1" dirty="0">
                <a:cs typeface="B Mitra" pitchFamily="2" charset="-78"/>
              </a:rPr>
              <a:t>نتیجه مدار </a:t>
            </a:r>
            <a:endParaRPr lang="fa-IR" sz="4500" b="1" dirty="0" smtClean="0">
              <a:cs typeface="B Mitra" pitchFamily="2" charset="-78"/>
            </a:endParaRPr>
          </a:p>
          <a:p>
            <a:pPr algn="just" rtl="1">
              <a:lnSpc>
                <a:spcPct val="170000"/>
              </a:lnSpc>
            </a:pPr>
            <a:r>
              <a:rPr lang="fa-IR" sz="4500" b="1" dirty="0" smtClean="0">
                <a:cs typeface="B Mitra" pitchFamily="2" charset="-78"/>
              </a:rPr>
              <a:t> </a:t>
            </a:r>
            <a:r>
              <a:rPr lang="fa-IR" sz="4500" b="1" dirty="0">
                <a:cs typeface="B Mitra" pitchFamily="2" charset="-78"/>
              </a:rPr>
              <a:t>وابسته به </a:t>
            </a:r>
            <a:r>
              <a:rPr lang="fa-IR" sz="4500" b="1" dirty="0" smtClean="0">
                <a:cs typeface="B Mitra" pitchFamily="2" charset="-78"/>
              </a:rPr>
              <a:t>زمان</a:t>
            </a:r>
            <a:endParaRPr lang="en-US" sz="4500" b="1" dirty="0">
              <a:cs typeface="B Mitra" pitchFamily="2" charset="-78"/>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r"/>
            <a:r>
              <a:rPr lang="fa-IR" sz="2800" b="1" dirty="0">
                <a:cs typeface="B Titr" pitchFamily="2" charset="-78"/>
              </a:rPr>
              <a:t>مراحل مدیریت برنامه عملیاتی :</a:t>
            </a:r>
            <a:endParaRPr lang="en-US" sz="2800" dirty="0">
              <a:cs typeface="B Titr" pitchFamily="2" charset="-78"/>
            </a:endParaRPr>
          </a:p>
        </p:txBody>
      </p:sp>
      <p:sp>
        <p:nvSpPr>
          <p:cNvPr id="3" name="Content Placeholder 2"/>
          <p:cNvSpPr>
            <a:spLocks noGrp="1"/>
          </p:cNvSpPr>
          <p:nvPr>
            <p:ph idx="1"/>
          </p:nvPr>
        </p:nvSpPr>
        <p:spPr/>
        <p:txBody>
          <a:bodyPr>
            <a:normAutofit fontScale="92500"/>
          </a:bodyPr>
          <a:lstStyle/>
          <a:p>
            <a:pPr algn="r" rtl="1">
              <a:lnSpc>
                <a:spcPct val="150000"/>
              </a:lnSpc>
              <a:buNone/>
            </a:pPr>
            <a:r>
              <a:rPr lang="fa-IR" dirty="0">
                <a:cs typeface="B Mitra" pitchFamily="2" charset="-78"/>
              </a:rPr>
              <a:t>-1 تعیین مسئولیت براي اجراي یک برنامه عملیاتی</a:t>
            </a:r>
          </a:p>
          <a:p>
            <a:pPr algn="r" rtl="1">
              <a:lnSpc>
                <a:spcPct val="150000"/>
              </a:lnSpc>
            </a:pPr>
            <a:r>
              <a:rPr lang="fa-IR" dirty="0">
                <a:cs typeface="B Mitra" pitchFamily="2" charset="-78"/>
              </a:rPr>
              <a:t>چه کسی مسئول اجراي تمامی برنامه عملیاتی است؟ </a:t>
            </a:r>
          </a:p>
          <a:p>
            <a:pPr algn="r" rtl="1">
              <a:lnSpc>
                <a:spcPct val="150000"/>
              </a:lnSpc>
            </a:pPr>
            <a:r>
              <a:rPr lang="fa-IR" dirty="0">
                <a:cs typeface="B Mitra" pitchFamily="2" charset="-78"/>
              </a:rPr>
              <a:t>بر روي چه کسی می توان حساب کرد؟ </a:t>
            </a:r>
          </a:p>
          <a:p>
            <a:pPr algn="r" rtl="1">
              <a:lnSpc>
                <a:spcPct val="150000"/>
              </a:lnSpc>
              <a:buNone/>
            </a:pPr>
            <a:r>
              <a:rPr lang="fa-IR" dirty="0">
                <a:cs typeface="B Mitra" pitchFamily="2" charset="-78"/>
              </a:rPr>
              <a:t>-2 جزئیات برنامه عملیاتی در اجرا</a:t>
            </a:r>
          </a:p>
          <a:p>
            <a:pPr algn="r" rtl="1">
              <a:lnSpc>
                <a:spcPct val="150000"/>
              </a:lnSpc>
            </a:pPr>
            <a:r>
              <a:rPr lang="fa-IR" dirty="0">
                <a:cs typeface="B Mitra" pitchFamily="2" charset="-78"/>
              </a:rPr>
              <a:t>تعریف مراحل اجراي برنامه عملیاتی توسط تیم مربوطه. </a:t>
            </a:r>
          </a:p>
          <a:p>
            <a:pPr algn="r" rtl="1">
              <a:lnSpc>
                <a:spcPct val="150000"/>
              </a:lnSpc>
              <a:buNone/>
            </a:pPr>
            <a:r>
              <a:rPr lang="fa-IR" dirty="0">
                <a:cs typeface="B Mitra" pitchFamily="2" charset="-78"/>
              </a:rPr>
              <a:t>-3 تعیین چارچوب زمانی براي اجراي برنامه عملیاتی</a:t>
            </a:r>
          </a:p>
          <a:p>
            <a:pPr algn="r" rtl="1">
              <a:lnSpc>
                <a:spcPct val="150000"/>
              </a:lnSpc>
              <a:buNone/>
            </a:pPr>
            <a:r>
              <a:rPr lang="fa-IR" dirty="0">
                <a:cs typeface="B Mitra" pitchFamily="2" charset="-78"/>
              </a:rPr>
              <a:t>-4 تعیین منابع لازم سالیانه اجراي برنامه عملیاتی</a:t>
            </a:r>
            <a:endParaRPr lang="en-US" dirty="0">
              <a:cs typeface="B Mitra" pitchFamily="2" charset="-78"/>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marL="742950" indent="-742950" algn="ctr"/>
            <a:r>
              <a:rPr lang="fa-IR" sz="3100" dirty="0" smtClean="0">
                <a:cs typeface="B Titr" pitchFamily="2" charset="-78"/>
              </a:rPr>
              <a:t>بنابراین یک برنامه عملیاتی باید شامل</a:t>
            </a:r>
            <a:r>
              <a:rPr lang="fa-IR" dirty="0" smtClean="0">
                <a:cs typeface="2  Homa" pitchFamily="2" charset="-78"/>
              </a:rPr>
              <a:t/>
            </a:r>
            <a:br>
              <a:rPr lang="fa-IR" dirty="0" smtClean="0">
                <a:cs typeface="2  Homa" pitchFamily="2" charset="-78"/>
              </a:rPr>
            </a:br>
            <a:endParaRPr lang="en-US" dirty="0">
              <a:cs typeface="2  Homa" pitchFamily="2" charset="-78"/>
            </a:endParaRPr>
          </a:p>
        </p:txBody>
      </p:sp>
      <p:sp>
        <p:nvSpPr>
          <p:cNvPr id="3" name="Content Placeholder 2"/>
          <p:cNvSpPr>
            <a:spLocks noGrp="1"/>
          </p:cNvSpPr>
          <p:nvPr>
            <p:ph idx="1"/>
          </p:nvPr>
        </p:nvSpPr>
        <p:spPr/>
        <p:txBody>
          <a:bodyPr>
            <a:normAutofit/>
          </a:bodyPr>
          <a:lstStyle/>
          <a:p>
            <a:pPr marL="514350" indent="-514350">
              <a:buFont typeface="+mj-lt"/>
              <a:buAutoNum type="arabicPeriod"/>
            </a:pPr>
            <a:r>
              <a:rPr lang="fa-IR" b="1" dirty="0" smtClean="0">
                <a:cs typeface="B Mitra" pitchFamily="2" charset="-78"/>
              </a:rPr>
              <a:t>رسالت</a:t>
            </a:r>
          </a:p>
          <a:p>
            <a:pPr marL="514350" indent="-514350">
              <a:buFont typeface="+mj-lt"/>
              <a:buAutoNum type="arabicPeriod"/>
            </a:pPr>
            <a:r>
              <a:rPr lang="fa-IR" b="1" dirty="0" smtClean="0">
                <a:cs typeface="B Mitra" pitchFamily="2" charset="-78"/>
              </a:rPr>
              <a:t> اهداف کلی واختصاصی</a:t>
            </a:r>
          </a:p>
          <a:p>
            <a:pPr marL="514350" indent="-514350" algn="r" rtl="1">
              <a:buFont typeface="+mj-lt"/>
              <a:buAutoNum type="arabicPeriod"/>
            </a:pPr>
            <a:r>
              <a:rPr lang="fa-IR" b="1" dirty="0" smtClean="0">
                <a:cs typeface="B Mitra" pitchFamily="2" charset="-78"/>
              </a:rPr>
              <a:t>وضعیت موجود</a:t>
            </a:r>
            <a:endParaRPr lang="fa-IR" b="1" dirty="0">
              <a:cs typeface="B Mitra" pitchFamily="2" charset="-78"/>
            </a:endParaRPr>
          </a:p>
          <a:p>
            <a:pPr marL="514350" indent="-514350" algn="r" rtl="1">
              <a:buFont typeface="+mj-lt"/>
              <a:buAutoNum type="arabicPeriod"/>
            </a:pPr>
            <a:r>
              <a:rPr lang="fa-IR" b="1" dirty="0">
                <a:cs typeface="B Mitra" pitchFamily="2" charset="-78"/>
              </a:rPr>
              <a:t>وضعیت </a:t>
            </a:r>
            <a:r>
              <a:rPr lang="fa-IR" b="1" dirty="0" smtClean="0">
                <a:cs typeface="B Mitra" pitchFamily="2" charset="-78"/>
              </a:rPr>
              <a:t>مطلوب</a:t>
            </a:r>
          </a:p>
          <a:p>
            <a:pPr marL="514350" indent="-514350" algn="r" rtl="1">
              <a:buFont typeface="+mj-lt"/>
              <a:buAutoNum type="arabicPeriod"/>
            </a:pPr>
            <a:r>
              <a:rPr lang="fa-IR" b="1" dirty="0" smtClean="0">
                <a:cs typeface="B Mitra" pitchFamily="2" charset="-78"/>
              </a:rPr>
              <a:t>فعالیتها</a:t>
            </a:r>
          </a:p>
          <a:p>
            <a:pPr marL="514350" indent="-514350" algn="r" rtl="1">
              <a:buFont typeface="+mj-lt"/>
              <a:buAutoNum type="arabicPeriod"/>
            </a:pPr>
            <a:r>
              <a:rPr lang="fa-IR" b="1" dirty="0" smtClean="0">
                <a:cs typeface="B Mitra" pitchFamily="2" charset="-78"/>
              </a:rPr>
              <a:t>جدول برنامه ریزی</a:t>
            </a:r>
            <a:endParaRPr lang="en-US" dirty="0">
              <a:cs typeface="B Mitra" pitchFamily="2" charset="-78"/>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2920" y="2000241"/>
            <a:ext cx="8229600" cy="2000264"/>
          </a:xfrm>
        </p:spPr>
        <p:txBody>
          <a:bodyPr>
            <a:normAutofit/>
          </a:bodyPr>
          <a:lstStyle/>
          <a:p>
            <a:pPr algn="ctr"/>
            <a:r>
              <a:rPr lang="fa-IR" dirty="0" smtClean="0">
                <a:solidFill>
                  <a:srgbClr val="FF0000"/>
                </a:solidFill>
                <a:cs typeface="2  Titr"/>
              </a:rPr>
              <a:t>تدوين برنامه عملياتی </a:t>
            </a:r>
            <a:r>
              <a:rPr lang="fa-IR" dirty="0" smtClean="0">
                <a:solidFill>
                  <a:srgbClr val="FF0000"/>
                </a:solidFill>
                <a:cs typeface="2  Homa" pitchFamily="2" charset="-78"/>
              </a:rPr>
              <a:t/>
            </a:r>
            <a:br>
              <a:rPr lang="fa-IR" dirty="0" smtClean="0">
                <a:solidFill>
                  <a:srgbClr val="FF0000"/>
                </a:solidFill>
                <a:cs typeface="2  Homa" pitchFamily="2" charset="-78"/>
              </a:rPr>
            </a:br>
            <a:endParaRPr lang="en-US" dirty="0">
              <a:solidFill>
                <a:srgbClr val="FF0000"/>
              </a:solidFill>
              <a:cs typeface="2  Titr" pitchFamily="2" charset="-78"/>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smtClean="0"/>
              <a:t>رسالت:</a:t>
            </a:r>
            <a:endParaRPr lang="fa-IR" dirty="0"/>
          </a:p>
        </p:txBody>
      </p:sp>
      <p:sp>
        <p:nvSpPr>
          <p:cNvPr id="3" name="Content Placeholder 2"/>
          <p:cNvSpPr>
            <a:spLocks noGrp="1"/>
          </p:cNvSpPr>
          <p:nvPr>
            <p:ph idx="1"/>
          </p:nvPr>
        </p:nvSpPr>
        <p:spPr>
          <a:xfrm>
            <a:off x="428596" y="2285992"/>
            <a:ext cx="8229600" cy="2820999"/>
          </a:xfrm>
        </p:spPr>
        <p:txBody>
          <a:bodyPr>
            <a:normAutofit/>
          </a:bodyPr>
          <a:lstStyle/>
          <a:p>
            <a:pPr algn="ctr"/>
            <a:r>
              <a:rPr lang="fa-IR" sz="4800" dirty="0" smtClean="0">
                <a:solidFill>
                  <a:srgbClr val="FF0000"/>
                </a:solidFill>
                <a:effectLst>
                  <a:outerShdw blurRad="38100" dist="38100" dir="2700000" algn="tl">
                    <a:srgbClr val="000000">
                      <a:alpha val="43137"/>
                    </a:srgbClr>
                  </a:outerShdw>
                </a:effectLst>
                <a:cs typeface="2  Titr"/>
              </a:rPr>
              <a:t>ارتقاء شبکه تشخيص آزمايشگاهی لیشمانیوز جلدی و احشایی</a:t>
            </a:r>
            <a:endParaRPr lang="fa-IR" sz="48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28604"/>
            <a:ext cx="8229600" cy="1418484"/>
          </a:xfrm>
        </p:spPr>
        <p:txBody>
          <a:bodyPr>
            <a:normAutofit fontScale="90000"/>
          </a:bodyPr>
          <a:lstStyle/>
          <a:p>
            <a:pPr algn="r"/>
            <a:r>
              <a:rPr lang="fa-IR" b="1" dirty="0" smtClean="0">
                <a:solidFill>
                  <a:srgbClr val="C00000"/>
                </a:solidFill>
                <a:cs typeface="B Titr" pitchFamily="2" charset="-78"/>
              </a:rPr>
              <a:t>وضعیت موجود و وضعیت مطلوب :</a:t>
            </a:r>
            <a:r>
              <a:rPr lang="fa-IR" b="1" dirty="0" smtClean="0">
                <a:cs typeface="2  Homa" pitchFamily="2" charset="-78"/>
              </a:rPr>
              <a:t/>
            </a:r>
            <a:br>
              <a:rPr lang="fa-IR" b="1" dirty="0" smtClean="0">
                <a:cs typeface="2  Homa" pitchFamily="2" charset="-78"/>
              </a:rPr>
            </a:br>
            <a:endParaRPr lang="en-US" dirty="0">
              <a:cs typeface="2  Homa" pitchFamily="2" charset="-78"/>
            </a:endParaRPr>
          </a:p>
        </p:txBody>
      </p:sp>
      <p:sp>
        <p:nvSpPr>
          <p:cNvPr id="3" name="Content Placeholder 2"/>
          <p:cNvSpPr>
            <a:spLocks noGrp="1"/>
          </p:cNvSpPr>
          <p:nvPr>
            <p:ph idx="1"/>
          </p:nvPr>
        </p:nvSpPr>
        <p:spPr/>
        <p:txBody>
          <a:bodyPr/>
          <a:lstStyle/>
          <a:p>
            <a:pPr algn="r" rtl="1"/>
            <a:r>
              <a:rPr lang="fa-IR" b="1" dirty="0">
                <a:solidFill>
                  <a:schemeClr val="accent1"/>
                </a:solidFill>
                <a:cs typeface="B Mitra" pitchFamily="2" charset="-78"/>
              </a:rPr>
              <a:t>وضعیت موجود:</a:t>
            </a:r>
          </a:p>
          <a:p>
            <a:pPr algn="r" rtl="1"/>
            <a:r>
              <a:rPr lang="fa-IR" dirty="0">
                <a:cs typeface="B Mitra" pitchFamily="2" charset="-78"/>
              </a:rPr>
              <a:t>باید بر اساس آخرین شاخصها توضیح داده شود. علاوه بر آن مشکلات موجود در آن </a:t>
            </a:r>
            <a:r>
              <a:rPr lang="fa-IR" dirty="0" smtClean="0">
                <a:cs typeface="B Mitra" pitchFamily="2" charset="-78"/>
              </a:rPr>
              <a:t>مورد تجزیه </a:t>
            </a:r>
            <a:r>
              <a:rPr lang="fa-IR" dirty="0">
                <a:cs typeface="B Mitra" pitchFamily="2" charset="-78"/>
              </a:rPr>
              <a:t>و تحلیل قرار گیرد</a:t>
            </a:r>
            <a:r>
              <a:rPr lang="fa-IR" dirty="0" smtClean="0">
                <a:cs typeface="B Mitra" pitchFamily="2" charset="-78"/>
              </a:rPr>
              <a:t>.</a:t>
            </a:r>
          </a:p>
          <a:p>
            <a:pPr algn="r" rtl="1"/>
            <a:endParaRPr lang="fa-IR" b="1" dirty="0">
              <a:cs typeface="B Mitra" pitchFamily="2" charset="-78"/>
            </a:endParaRPr>
          </a:p>
          <a:p>
            <a:pPr algn="r" rtl="1"/>
            <a:r>
              <a:rPr lang="fa-IR" b="1" dirty="0">
                <a:solidFill>
                  <a:schemeClr val="accent1"/>
                </a:solidFill>
                <a:cs typeface="B Mitra" pitchFamily="2" charset="-78"/>
              </a:rPr>
              <a:t>وضعیت مطلوب :</a:t>
            </a:r>
          </a:p>
          <a:p>
            <a:pPr algn="r" rtl="1"/>
            <a:r>
              <a:rPr lang="fa-IR" dirty="0">
                <a:cs typeface="B Mitra" pitchFamily="2" charset="-78"/>
              </a:rPr>
              <a:t>وضعیتی است که می خواهیم به آن دستیابی پیدا کنیم</a:t>
            </a:r>
            <a:endParaRPr lang="en-US" dirty="0">
              <a:cs typeface="B Mitra" pitchFamily="2" charset="-78"/>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357166"/>
            <a:ext cx="8229600" cy="1524000"/>
          </a:xfrm>
        </p:spPr>
        <p:txBody>
          <a:bodyPr/>
          <a:lstStyle/>
          <a:p>
            <a:pPr algn="r"/>
            <a:r>
              <a:rPr lang="fa-IR" dirty="0" smtClean="0"/>
              <a:t>اهداف</a:t>
            </a:r>
            <a:endParaRPr lang="fa-IR" dirty="0"/>
          </a:p>
        </p:txBody>
      </p:sp>
      <p:sp>
        <p:nvSpPr>
          <p:cNvPr id="3" name="Content Placeholder 2"/>
          <p:cNvSpPr>
            <a:spLocks noGrp="1"/>
          </p:cNvSpPr>
          <p:nvPr>
            <p:ph idx="1"/>
          </p:nvPr>
        </p:nvSpPr>
        <p:spPr/>
        <p:txBody>
          <a:bodyPr>
            <a:normAutofit/>
          </a:bodyPr>
          <a:lstStyle/>
          <a:p>
            <a:r>
              <a:rPr lang="fa-IR" sz="2000" dirty="0" smtClean="0"/>
              <a:t>اجرای برنامه استاندارد سازی آزمایشگاه لیشمانیوز جلدی و احشایی</a:t>
            </a:r>
          </a:p>
          <a:p>
            <a:endParaRPr lang="fa-IR" sz="2000" dirty="0" smtClean="0"/>
          </a:p>
          <a:p>
            <a:r>
              <a:rPr lang="fa-IR" sz="2000" dirty="0" smtClean="0"/>
              <a:t>ارتقاء کیفیت آموزش کارکنان آزمایشگاههای تحت پوشش</a:t>
            </a:r>
          </a:p>
          <a:p>
            <a:endParaRPr lang="fa-IR" sz="2000" dirty="0" smtClean="0"/>
          </a:p>
          <a:p>
            <a:r>
              <a:rPr lang="fa-IR" sz="2000" dirty="0" smtClean="0"/>
              <a:t>اجرای برنامه کنترل کیفی داخلی و نظارت بر اجرای برنامه کنترل کیفی خارجی</a:t>
            </a:r>
          </a:p>
          <a:p>
            <a:endParaRPr lang="fa-IR" sz="2000" dirty="0" smtClean="0"/>
          </a:p>
          <a:p>
            <a:r>
              <a:rPr lang="fa-IR" sz="2000" dirty="0" smtClean="0"/>
              <a:t> ارتقاء تشخیص آزمایشگاهی لیشمانیوز پوشتی و احشایی</a:t>
            </a:r>
          </a:p>
          <a:p>
            <a:endParaRPr lang="fa-IR" sz="2000"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who_wha60_070514_070"/>
          <p:cNvPicPr>
            <a:picLocks noChangeAspect="1" noChangeArrowheads="1"/>
          </p:cNvPicPr>
          <p:nvPr/>
        </p:nvPicPr>
        <p:blipFill>
          <a:blip r:embed="rId2">
            <a:lum bright="12000"/>
          </a:blip>
          <a:srcRect/>
          <a:stretch>
            <a:fillRect/>
          </a:stretch>
        </p:blipFill>
        <p:spPr bwMode="auto">
          <a:xfrm>
            <a:off x="0" y="0"/>
            <a:ext cx="9144000" cy="4652963"/>
          </a:xfrm>
          <a:prstGeom prst="rect">
            <a:avLst/>
          </a:prstGeom>
          <a:noFill/>
          <a:ln w="9525">
            <a:noFill/>
            <a:miter lim="800000"/>
            <a:headEnd/>
            <a:tailEnd/>
          </a:ln>
        </p:spPr>
      </p:pic>
      <p:sp>
        <p:nvSpPr>
          <p:cNvPr id="247811" name="Text Box 3"/>
          <p:cNvSpPr txBox="1">
            <a:spLocks noChangeArrowheads="1"/>
          </p:cNvSpPr>
          <p:nvPr/>
        </p:nvSpPr>
        <p:spPr bwMode="auto">
          <a:xfrm>
            <a:off x="-1588" y="4652963"/>
            <a:ext cx="9145588" cy="2178050"/>
          </a:xfrm>
          <a:prstGeom prst="rect">
            <a:avLst/>
          </a:prstGeom>
          <a:solidFill>
            <a:srgbClr val="CCCCFF"/>
          </a:solidFill>
          <a:ln w="9525" algn="ctr">
            <a:solidFill>
              <a:srgbClr val="FF3300"/>
            </a:solidFill>
            <a:miter lim="800000"/>
            <a:headEnd/>
            <a:tailEnd/>
          </a:ln>
        </p:spPr>
        <p:txBody>
          <a:bodyPr>
            <a:spAutoFit/>
          </a:bodyPr>
          <a:lstStyle/>
          <a:p>
            <a:pPr marL="88900" lvl="1" algn="just" rtl="1">
              <a:lnSpc>
                <a:spcPct val="80000"/>
              </a:lnSpc>
              <a:spcBef>
                <a:spcPct val="20000"/>
              </a:spcBef>
              <a:tabLst>
                <a:tab pos="358775" algn="l"/>
              </a:tabLst>
            </a:pPr>
            <a:r>
              <a:rPr kumimoji="1" lang="fa-IR" sz="2000" dirty="0">
                <a:solidFill>
                  <a:srgbClr val="C00000"/>
                </a:solidFill>
                <a:latin typeface="Calibri" pitchFamily="34" charset="0"/>
                <a:sym typeface="Wingdings" pitchFamily="2" charset="2"/>
              </a:rPr>
              <a:t>براساس قوانين بين المللی بهداشت تمامی کشورهای عضو سازمان بهداشت جهانی موظفند توانمندی کشورشان را در شناسايی عوامل بيماريزا با توان ايجاد اپيدمی و بحران بالا ببرند ، به طوريکه گزارش بموقع به دولت و پاسخگويی متناسب و بموقع دولت به اين موارد ميسر گردد .</a:t>
            </a:r>
          </a:p>
          <a:p>
            <a:pPr marL="88900" lvl="1" algn="just" rtl="1">
              <a:lnSpc>
                <a:spcPct val="80000"/>
              </a:lnSpc>
              <a:spcBef>
                <a:spcPct val="20000"/>
              </a:spcBef>
              <a:tabLst>
                <a:tab pos="358775" algn="l"/>
              </a:tabLst>
            </a:pPr>
            <a:r>
              <a:rPr kumimoji="1" lang="fa-IR" sz="2000" dirty="0">
                <a:solidFill>
                  <a:srgbClr val="C00000"/>
                </a:solidFill>
                <a:latin typeface="Calibri" pitchFamily="34" charset="0"/>
                <a:sym typeface="Wingdings" pitchFamily="2" charset="2"/>
              </a:rPr>
              <a:t>برای اين منظور وزارت بهداشت در هر کشورمی بايست سياستی برای طراحی و اجرای يک برنامه ملی تضمين کيفيت در آزمايشگاهها ، اتخاذ نمايد.</a:t>
            </a:r>
          </a:p>
          <a:p>
            <a:pPr marL="88900" lvl="1" algn="just" rtl="1">
              <a:lnSpc>
                <a:spcPct val="80000"/>
              </a:lnSpc>
              <a:spcBef>
                <a:spcPct val="20000"/>
              </a:spcBef>
              <a:tabLst>
                <a:tab pos="358775" algn="l"/>
              </a:tabLst>
            </a:pPr>
            <a:r>
              <a:rPr kumimoji="1" lang="fa-IR" sz="2000" dirty="0">
                <a:solidFill>
                  <a:srgbClr val="C00000"/>
                </a:solidFill>
                <a:latin typeface="Calibri" pitchFamily="34" charset="0"/>
                <a:sym typeface="Wingdings" pitchFamily="2" charset="2"/>
              </a:rPr>
              <a:t>استقرار يک سيستم مديريت کيفيت ، متناسب با الزامات قوانين بين المللی بهداشت، می بايست بخشی از اين سياست باشد که شامل استانداردها ، کنترل کيفيت ، مميزی ها ، برنامه ارزيابی خارجی کيفيت ، برنامه های ايمنی زيستی وامنيت زيستی و پايش آزمايشگاهها می گردد . </a:t>
            </a:r>
            <a:endParaRPr lang="en-US" sz="2000" b="1" dirty="0">
              <a:solidFill>
                <a:srgbClr val="C00000"/>
              </a:solidFill>
              <a:latin typeface="Arial Narrow" pitchFamily="34" charset="0"/>
            </a:endParaRPr>
          </a:p>
        </p:txBody>
      </p:sp>
      <p:sp>
        <p:nvSpPr>
          <p:cNvPr id="247812" name="Text Box 4"/>
          <p:cNvSpPr txBox="1">
            <a:spLocks noChangeArrowheads="1"/>
          </p:cNvSpPr>
          <p:nvPr/>
        </p:nvSpPr>
        <p:spPr bwMode="auto">
          <a:xfrm>
            <a:off x="0" y="0"/>
            <a:ext cx="2819400" cy="2308225"/>
          </a:xfrm>
          <a:prstGeom prst="rect">
            <a:avLst/>
          </a:prstGeom>
          <a:solidFill>
            <a:srgbClr val="CCCCFF">
              <a:alpha val="79999"/>
            </a:srgbClr>
          </a:solidFill>
          <a:ln w="9525">
            <a:noFill/>
            <a:miter lim="800000"/>
            <a:headEnd/>
            <a:tailEnd/>
          </a:ln>
        </p:spPr>
        <p:txBody>
          <a:bodyPr>
            <a:spAutoFit/>
          </a:bodyPr>
          <a:lstStyle/>
          <a:p>
            <a:pPr algn="ctr">
              <a:spcBef>
                <a:spcPct val="50000"/>
              </a:spcBef>
            </a:pPr>
            <a:r>
              <a:rPr lang="en-US" sz="2400" b="1">
                <a:solidFill>
                  <a:srgbClr val="C00000"/>
                </a:solidFill>
              </a:rPr>
              <a:t>International Health Regulation</a:t>
            </a:r>
          </a:p>
          <a:p>
            <a:pPr algn="ctr">
              <a:spcBef>
                <a:spcPct val="50000"/>
              </a:spcBef>
            </a:pPr>
            <a:r>
              <a:rPr lang="en-US" sz="2400" b="1">
                <a:solidFill>
                  <a:srgbClr val="C00000"/>
                </a:solidFill>
              </a:rPr>
              <a:t>( IHR )</a:t>
            </a:r>
            <a:endParaRPr lang="fa-IR" sz="2400" b="1">
              <a:solidFill>
                <a:srgbClr val="C00000"/>
              </a:solidFill>
            </a:endParaRPr>
          </a:p>
          <a:p>
            <a:pPr algn="ctr">
              <a:spcBef>
                <a:spcPct val="50000"/>
              </a:spcBef>
            </a:pPr>
            <a:r>
              <a:rPr lang="en-GB" sz="2400" b="1"/>
              <a:t>Entered into force on 15 June 2007</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247811"/>
                                        </p:tgtEl>
                                        <p:attrNameLst>
                                          <p:attrName>style.visibility</p:attrName>
                                        </p:attrNameLst>
                                      </p:cBhvr>
                                      <p:to>
                                        <p:strVal val="visible"/>
                                      </p:to>
                                    </p:set>
                                    <p:anim calcmode="lin" valueType="num">
                                      <p:cBhvr>
                                        <p:cTn id="7" dur="1000" fill="hold"/>
                                        <p:tgtEl>
                                          <p:spTgt spid="247811"/>
                                        </p:tgtEl>
                                        <p:attrNameLst>
                                          <p:attrName>ppt_w</p:attrName>
                                        </p:attrNameLst>
                                      </p:cBhvr>
                                      <p:tavLst>
                                        <p:tav tm="0">
                                          <p:val>
                                            <p:strVal val="#ppt_w*0.70"/>
                                          </p:val>
                                        </p:tav>
                                        <p:tav tm="100000">
                                          <p:val>
                                            <p:strVal val="#ppt_w"/>
                                          </p:val>
                                        </p:tav>
                                      </p:tavLst>
                                    </p:anim>
                                    <p:anim calcmode="lin" valueType="num">
                                      <p:cBhvr>
                                        <p:cTn id="8" dur="1000" fill="hold"/>
                                        <p:tgtEl>
                                          <p:spTgt spid="247811"/>
                                        </p:tgtEl>
                                        <p:attrNameLst>
                                          <p:attrName>ppt_h</p:attrName>
                                        </p:attrNameLst>
                                      </p:cBhvr>
                                      <p:tavLst>
                                        <p:tav tm="0">
                                          <p:val>
                                            <p:strVal val="#ppt_h"/>
                                          </p:val>
                                        </p:tav>
                                        <p:tav tm="100000">
                                          <p:val>
                                            <p:strVal val="#ppt_h"/>
                                          </p:val>
                                        </p:tav>
                                      </p:tavLst>
                                    </p:anim>
                                    <p:animEffect transition="in" filter="fade">
                                      <p:cBhvr>
                                        <p:cTn id="9" dur="1000"/>
                                        <p:tgtEl>
                                          <p:spTgt spid="247811"/>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247812"/>
                                        </p:tgtEl>
                                        <p:attrNameLst>
                                          <p:attrName>style.visibility</p:attrName>
                                        </p:attrNameLst>
                                      </p:cBhvr>
                                      <p:to>
                                        <p:strVal val="visible"/>
                                      </p:to>
                                    </p:set>
                                    <p:animEffect transition="in" filter="wipe(left)">
                                      <p:cBhvr>
                                        <p:cTn id="12" dur="500"/>
                                        <p:tgtEl>
                                          <p:spTgt spid="2478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811" grpId="0" animBg="1"/>
      <p:bldP spid="24781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0"/>
            <a:ext cx="8143932" cy="1071570"/>
          </a:xfrm>
        </p:spPr>
        <p:txBody>
          <a:bodyPr/>
          <a:lstStyle/>
          <a:p>
            <a:pPr algn="r"/>
            <a:r>
              <a:rPr lang="fa-IR" dirty="0" smtClean="0"/>
              <a:t>فعالیتها</a:t>
            </a:r>
            <a:endParaRPr lang="fa-IR" dirty="0"/>
          </a:p>
        </p:txBody>
      </p:sp>
      <p:sp>
        <p:nvSpPr>
          <p:cNvPr id="3" name="Content Placeholder 2"/>
          <p:cNvSpPr>
            <a:spLocks noGrp="1"/>
          </p:cNvSpPr>
          <p:nvPr>
            <p:ph idx="1"/>
          </p:nvPr>
        </p:nvSpPr>
        <p:spPr>
          <a:xfrm>
            <a:off x="457200" y="1285860"/>
            <a:ext cx="8258204" cy="5008577"/>
          </a:xfrm>
        </p:spPr>
        <p:txBody>
          <a:bodyPr>
            <a:normAutofit fontScale="92500" lnSpcReduction="10000"/>
          </a:bodyPr>
          <a:lstStyle/>
          <a:p>
            <a:r>
              <a:rPr lang="fa-IR" sz="2000" b="1" dirty="0" smtClean="0">
                <a:cs typeface="B Mitra" pitchFamily="2" charset="-78"/>
              </a:rPr>
              <a:t>بررسی وضعیت موجود و شناسایی مشکلات آزمایشگاهها به تفکیک در سطوح مختلف</a:t>
            </a:r>
          </a:p>
          <a:p>
            <a:endParaRPr lang="fa-IR" sz="2000" b="1" dirty="0" smtClean="0">
              <a:cs typeface="B Mitra" pitchFamily="2" charset="-78"/>
            </a:endParaRPr>
          </a:p>
          <a:p>
            <a:r>
              <a:rPr lang="fa-IR" sz="2000" b="1" dirty="0" smtClean="0">
                <a:cs typeface="B Mitra" pitchFamily="2" charset="-78"/>
              </a:rPr>
              <a:t>انعکاس کمبودها و نیازهای آزمایشگاهها و تلاش به منظور تامین بودجه جهت تامین اقلام و تجهیزات مورد نیاز</a:t>
            </a:r>
          </a:p>
          <a:p>
            <a:endParaRPr lang="fa-IR" sz="2000" b="1" dirty="0" smtClean="0">
              <a:cs typeface="B Mitra" pitchFamily="2" charset="-78"/>
            </a:endParaRPr>
          </a:p>
          <a:p>
            <a:r>
              <a:rPr lang="fa-IR" sz="2000" b="1" dirty="0" smtClean="0">
                <a:cs typeface="B Mitra" pitchFamily="2" charset="-78"/>
              </a:rPr>
              <a:t>برگزاری دوره های آموزشی جهت توانمند سازی کارشناسان مرتبط</a:t>
            </a:r>
          </a:p>
          <a:p>
            <a:endParaRPr lang="fa-IR" sz="2000" b="1" dirty="0" smtClean="0">
              <a:cs typeface="B Mitra" pitchFamily="2" charset="-78"/>
            </a:endParaRPr>
          </a:p>
          <a:p>
            <a:r>
              <a:rPr lang="fa-IR" sz="2000" b="1" dirty="0" smtClean="0">
                <a:cs typeface="B Mitra" pitchFamily="2" charset="-78"/>
              </a:rPr>
              <a:t>بازرسی و پایش آزمایشگاهها از سطح مرکز بهداشتی درمانی روستایی تا مرکز بهداشت استان با استفاده از چک لیست موجود و رفع مشکلات و موانع احتمالی</a:t>
            </a:r>
          </a:p>
          <a:p>
            <a:endParaRPr lang="fa-IR" sz="2000" b="1" dirty="0" smtClean="0">
              <a:cs typeface="B Mitra" pitchFamily="2" charset="-78"/>
            </a:endParaRPr>
          </a:p>
          <a:p>
            <a:r>
              <a:rPr lang="fa-IR" sz="2000" b="1" dirty="0" smtClean="0">
                <a:cs typeface="B Mitra" pitchFamily="2" charset="-78"/>
              </a:rPr>
              <a:t>نظارت فنی وكنترل كیفی تمام آزمایشگاه های انگل شناسی تابعه از طریق بررسی نمونه های اسمیر مثبت و منفی انجام شده در آزمایشگاهها و ثبت نتایج و گزارش دهی به  هنگام به مراکز ذی صلاح</a:t>
            </a:r>
          </a:p>
          <a:p>
            <a:endParaRPr lang="fa-IR" sz="2000" b="1" dirty="0" smtClean="0">
              <a:cs typeface="B Mitra" pitchFamily="2" charset="-78"/>
            </a:endParaRPr>
          </a:p>
          <a:p>
            <a:r>
              <a:rPr lang="fa-IR" sz="2000" b="1" dirty="0" smtClean="0">
                <a:cs typeface="B Mitra" pitchFamily="2" charset="-78"/>
              </a:rPr>
              <a:t> تلاش به منظور استقرار آزمایشگاهی با قابلیت انجام آزمایش اسمیر و کشت در مرکز بهداشت استان</a:t>
            </a:r>
          </a:p>
          <a:p>
            <a:endParaRPr lang="fa-IR" sz="2000" dirty="0" smtClean="0"/>
          </a:p>
          <a:p>
            <a:endParaRPr lang="fa-IR" sz="2000" dirty="0" smtClean="0"/>
          </a:p>
          <a:p>
            <a:endParaRPr lang="fa-IR" sz="2000" dirty="0" smtClean="0"/>
          </a:p>
          <a:p>
            <a:endParaRPr lang="fa-IR" dirty="0" smtClean="0"/>
          </a:p>
          <a:p>
            <a:endParaRPr lang="fa-IR"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title"/>
          </p:nvPr>
        </p:nvSpPr>
        <p:spPr>
          <a:xfrm>
            <a:off x="457200" y="115888"/>
            <a:ext cx="8229600" cy="1143000"/>
          </a:xfrm>
        </p:spPr>
        <p:txBody>
          <a:bodyPr/>
          <a:lstStyle/>
          <a:p>
            <a:pPr eaLnBrk="1" hangingPunct="1">
              <a:defRPr/>
            </a:pPr>
            <a:r>
              <a:rPr lang="en-US" b="1" i="1" dirty="0" err="1" smtClean="0">
                <a:effectLst>
                  <a:outerShdw blurRad="38100" dist="38100" dir="2700000" algn="tl">
                    <a:srgbClr val="C0C0C0"/>
                  </a:outerShdw>
                </a:effectLst>
              </a:rPr>
              <a:t>Leishmaniases</a:t>
            </a:r>
            <a:r>
              <a:rPr lang="en-US" b="1" i="1" smtClean="0">
                <a:effectLst>
                  <a:outerShdw blurRad="38100" dist="38100" dir="2700000" algn="tl">
                    <a:srgbClr val="C0C0C0"/>
                  </a:outerShdw>
                </a:effectLst>
              </a:rPr>
              <a:t>: Classification</a:t>
            </a:r>
          </a:p>
        </p:txBody>
      </p:sp>
      <p:sp>
        <p:nvSpPr>
          <p:cNvPr id="12291" name="AutoShape 5"/>
          <p:cNvSpPr>
            <a:spLocks noChangeAspect="1" noChangeArrowheads="1"/>
          </p:cNvSpPr>
          <p:nvPr/>
        </p:nvSpPr>
        <p:spPr bwMode="auto">
          <a:xfrm>
            <a:off x="755650" y="1484313"/>
            <a:ext cx="8424863" cy="5329237"/>
          </a:xfrm>
          <a:prstGeom prst="rect">
            <a:avLst/>
          </a:prstGeom>
          <a:noFill/>
          <a:ln w="9525">
            <a:noFill/>
            <a:miter lim="800000"/>
            <a:headEnd/>
            <a:tailEnd/>
          </a:ln>
        </p:spPr>
        <p:txBody>
          <a:bodyPr/>
          <a:lstStyle/>
          <a:p>
            <a:endParaRPr lang="fa-IR"/>
          </a:p>
        </p:txBody>
      </p:sp>
      <p:sp>
        <p:nvSpPr>
          <p:cNvPr id="12292" name="AutoShape 6"/>
          <p:cNvSpPr>
            <a:spLocks noChangeArrowheads="1"/>
          </p:cNvSpPr>
          <p:nvPr/>
        </p:nvSpPr>
        <p:spPr bwMode="auto">
          <a:xfrm>
            <a:off x="4138613" y="1484313"/>
            <a:ext cx="1719262" cy="515937"/>
          </a:xfrm>
          <a:prstGeom prst="flowChartProcess">
            <a:avLst/>
          </a:prstGeom>
          <a:solidFill>
            <a:srgbClr val="FFFFFF"/>
          </a:solidFill>
          <a:ln w="19050">
            <a:solidFill>
              <a:srgbClr val="000000"/>
            </a:solidFill>
            <a:miter lim="800000"/>
            <a:headEnd/>
            <a:tailEnd/>
          </a:ln>
        </p:spPr>
        <p:txBody>
          <a:bodyPr/>
          <a:lstStyle/>
          <a:p>
            <a:pPr algn="ctr"/>
            <a:r>
              <a:rPr lang="en-US">
                <a:solidFill>
                  <a:srgbClr val="000000"/>
                </a:solidFill>
                <a:latin typeface="Times New Roman" pitchFamily="18" charset="0"/>
              </a:rPr>
              <a:t>Leishmaniases</a:t>
            </a:r>
            <a:endParaRPr lang="en-US"/>
          </a:p>
        </p:txBody>
      </p:sp>
      <p:sp>
        <p:nvSpPr>
          <p:cNvPr id="12293" name="AutoShape 7"/>
          <p:cNvSpPr>
            <a:spLocks noChangeArrowheads="1"/>
          </p:cNvSpPr>
          <p:nvPr/>
        </p:nvSpPr>
        <p:spPr bwMode="auto">
          <a:xfrm>
            <a:off x="1908175" y="2636838"/>
            <a:ext cx="1546225" cy="687387"/>
          </a:xfrm>
          <a:prstGeom prst="flowChartProcess">
            <a:avLst/>
          </a:prstGeom>
          <a:solidFill>
            <a:srgbClr val="FFFFFF"/>
          </a:solidFill>
          <a:ln w="19050">
            <a:solidFill>
              <a:srgbClr val="000000"/>
            </a:solidFill>
            <a:miter lim="800000"/>
            <a:headEnd/>
            <a:tailEnd/>
          </a:ln>
        </p:spPr>
        <p:txBody>
          <a:bodyPr/>
          <a:lstStyle/>
          <a:p>
            <a:pPr algn="ctr"/>
            <a:r>
              <a:rPr lang="en-US" sz="1600">
                <a:solidFill>
                  <a:srgbClr val="000000"/>
                </a:solidFill>
                <a:latin typeface="Times New Roman" pitchFamily="18" charset="0"/>
              </a:rPr>
              <a:t>Visceral Leishmaniasis</a:t>
            </a:r>
            <a:endParaRPr lang="en-US" sz="1600"/>
          </a:p>
        </p:txBody>
      </p:sp>
      <p:sp>
        <p:nvSpPr>
          <p:cNvPr id="12294" name="AutoShape 8"/>
          <p:cNvSpPr>
            <a:spLocks noChangeArrowheads="1"/>
          </p:cNvSpPr>
          <p:nvPr/>
        </p:nvSpPr>
        <p:spPr bwMode="auto">
          <a:xfrm>
            <a:off x="4049713" y="2636838"/>
            <a:ext cx="1890712" cy="687387"/>
          </a:xfrm>
          <a:prstGeom prst="flowChartProcess">
            <a:avLst/>
          </a:prstGeom>
          <a:solidFill>
            <a:srgbClr val="FFFFFF"/>
          </a:solidFill>
          <a:ln w="19050">
            <a:solidFill>
              <a:srgbClr val="000000"/>
            </a:solidFill>
            <a:miter lim="800000"/>
            <a:headEnd/>
            <a:tailEnd/>
          </a:ln>
        </p:spPr>
        <p:txBody>
          <a:bodyPr/>
          <a:lstStyle/>
          <a:p>
            <a:pPr algn="ctr"/>
            <a:r>
              <a:rPr lang="en-US" sz="1600">
                <a:solidFill>
                  <a:srgbClr val="000000"/>
                </a:solidFill>
                <a:latin typeface="Times New Roman" pitchFamily="18" charset="0"/>
                <a:cs typeface="Times New Roman" pitchFamily="18" charset="0"/>
              </a:rPr>
              <a:t>Cutaneous Leishmaniasis (CL)</a:t>
            </a:r>
            <a:endParaRPr lang="en-US" sz="1600">
              <a:latin typeface="Times New Roman" pitchFamily="18" charset="0"/>
              <a:cs typeface="Times New Roman" pitchFamily="18" charset="0"/>
            </a:endParaRPr>
          </a:p>
        </p:txBody>
      </p:sp>
      <p:sp>
        <p:nvSpPr>
          <p:cNvPr id="12295" name="AutoShape 9"/>
          <p:cNvSpPr>
            <a:spLocks noChangeArrowheads="1"/>
          </p:cNvSpPr>
          <p:nvPr/>
        </p:nvSpPr>
        <p:spPr bwMode="auto">
          <a:xfrm>
            <a:off x="2447925" y="5300663"/>
            <a:ext cx="1838325" cy="687387"/>
          </a:xfrm>
          <a:prstGeom prst="flowChartProcess">
            <a:avLst/>
          </a:prstGeom>
          <a:solidFill>
            <a:srgbClr val="FFFFFF"/>
          </a:solidFill>
          <a:ln w="19050">
            <a:solidFill>
              <a:srgbClr val="000000"/>
            </a:solidFill>
            <a:miter lim="800000"/>
            <a:headEnd/>
            <a:tailEnd/>
          </a:ln>
        </p:spPr>
        <p:txBody>
          <a:bodyPr/>
          <a:lstStyle/>
          <a:p>
            <a:pPr algn="ctr"/>
            <a:r>
              <a:rPr lang="en-US" sz="1600">
                <a:solidFill>
                  <a:srgbClr val="000000"/>
                </a:solidFill>
                <a:latin typeface="Times New Roman" pitchFamily="18" charset="0"/>
                <a:cs typeface="Times New Roman" pitchFamily="18" charset="0"/>
              </a:rPr>
              <a:t>Diffuse Cutaneous Leishmaniasis</a:t>
            </a:r>
            <a:endParaRPr lang="en-US" sz="1600">
              <a:latin typeface="Times New Roman" pitchFamily="18" charset="0"/>
              <a:cs typeface="Times New Roman" pitchFamily="18" charset="0"/>
            </a:endParaRPr>
          </a:p>
        </p:txBody>
      </p:sp>
      <p:sp>
        <p:nvSpPr>
          <p:cNvPr id="12296" name="AutoShape 10"/>
          <p:cNvSpPr>
            <a:spLocks noChangeArrowheads="1"/>
          </p:cNvSpPr>
          <p:nvPr/>
        </p:nvSpPr>
        <p:spPr bwMode="auto">
          <a:xfrm>
            <a:off x="6643688" y="2643188"/>
            <a:ext cx="1547812" cy="687387"/>
          </a:xfrm>
          <a:prstGeom prst="flowChartProcess">
            <a:avLst/>
          </a:prstGeom>
          <a:solidFill>
            <a:srgbClr val="FFFFFF"/>
          </a:solidFill>
          <a:ln w="19050">
            <a:solidFill>
              <a:srgbClr val="000000"/>
            </a:solidFill>
            <a:miter lim="800000"/>
            <a:headEnd/>
            <a:tailEnd/>
          </a:ln>
        </p:spPr>
        <p:txBody>
          <a:bodyPr/>
          <a:lstStyle/>
          <a:p>
            <a:pPr algn="ctr"/>
            <a:r>
              <a:rPr lang="en-US" sz="1600">
                <a:solidFill>
                  <a:srgbClr val="000000"/>
                </a:solidFill>
                <a:latin typeface="Times New Roman" pitchFamily="18" charset="0"/>
              </a:rPr>
              <a:t>Mucocutaneous Leishmaniasis</a:t>
            </a:r>
            <a:endParaRPr lang="en-US" sz="1600"/>
          </a:p>
        </p:txBody>
      </p:sp>
      <p:sp>
        <p:nvSpPr>
          <p:cNvPr id="12297" name="AutoShape 11"/>
          <p:cNvSpPr>
            <a:spLocks noChangeArrowheads="1"/>
          </p:cNvSpPr>
          <p:nvPr/>
        </p:nvSpPr>
        <p:spPr bwMode="auto">
          <a:xfrm>
            <a:off x="5076825" y="3933825"/>
            <a:ext cx="1547813" cy="515938"/>
          </a:xfrm>
          <a:prstGeom prst="flowChartProcess">
            <a:avLst/>
          </a:prstGeom>
          <a:solidFill>
            <a:srgbClr val="FFFFFF"/>
          </a:solidFill>
          <a:ln w="19050">
            <a:solidFill>
              <a:srgbClr val="000000"/>
            </a:solidFill>
            <a:miter lim="800000"/>
            <a:headEnd/>
            <a:tailEnd/>
          </a:ln>
        </p:spPr>
        <p:txBody>
          <a:bodyPr/>
          <a:lstStyle/>
          <a:p>
            <a:pPr algn="ctr"/>
            <a:r>
              <a:rPr lang="en-US" sz="1600">
                <a:solidFill>
                  <a:srgbClr val="000000"/>
                </a:solidFill>
                <a:latin typeface="Times New Roman" pitchFamily="18" charset="0"/>
                <a:cs typeface="Times New Roman" pitchFamily="18" charset="0"/>
              </a:rPr>
              <a:t>New World CL</a:t>
            </a:r>
            <a:endParaRPr lang="en-US" sz="1600">
              <a:latin typeface="Times New Roman" pitchFamily="18" charset="0"/>
              <a:cs typeface="Times New Roman" pitchFamily="18" charset="0"/>
            </a:endParaRPr>
          </a:p>
        </p:txBody>
      </p:sp>
      <p:sp>
        <p:nvSpPr>
          <p:cNvPr id="12298" name="AutoShape 12"/>
          <p:cNvSpPr>
            <a:spLocks noChangeArrowheads="1"/>
          </p:cNvSpPr>
          <p:nvPr/>
        </p:nvSpPr>
        <p:spPr bwMode="auto">
          <a:xfrm>
            <a:off x="3381375" y="3933825"/>
            <a:ext cx="1547813" cy="515938"/>
          </a:xfrm>
          <a:prstGeom prst="flowChartProcess">
            <a:avLst/>
          </a:prstGeom>
          <a:solidFill>
            <a:srgbClr val="FFFFFF"/>
          </a:solidFill>
          <a:ln w="19050">
            <a:solidFill>
              <a:srgbClr val="000000"/>
            </a:solidFill>
            <a:miter lim="800000"/>
            <a:headEnd/>
            <a:tailEnd/>
          </a:ln>
        </p:spPr>
        <p:txBody>
          <a:bodyPr/>
          <a:lstStyle/>
          <a:p>
            <a:pPr algn="ctr"/>
            <a:r>
              <a:rPr lang="en-US" sz="1600">
                <a:solidFill>
                  <a:srgbClr val="000000"/>
                </a:solidFill>
                <a:latin typeface="Times New Roman" pitchFamily="18" charset="0"/>
                <a:cs typeface="Times New Roman" pitchFamily="18" charset="0"/>
              </a:rPr>
              <a:t>Old World CL</a:t>
            </a:r>
            <a:endParaRPr lang="en-US" sz="1600">
              <a:latin typeface="Times New Roman" pitchFamily="18" charset="0"/>
              <a:cs typeface="Times New Roman" pitchFamily="18" charset="0"/>
            </a:endParaRPr>
          </a:p>
        </p:txBody>
      </p:sp>
      <p:sp>
        <p:nvSpPr>
          <p:cNvPr id="12299" name="AutoShape 13"/>
          <p:cNvSpPr>
            <a:spLocks noChangeArrowheads="1"/>
          </p:cNvSpPr>
          <p:nvPr/>
        </p:nvSpPr>
        <p:spPr bwMode="auto">
          <a:xfrm>
            <a:off x="4357688" y="5302250"/>
            <a:ext cx="1376362" cy="687388"/>
          </a:xfrm>
          <a:prstGeom prst="flowChartProcess">
            <a:avLst/>
          </a:prstGeom>
          <a:solidFill>
            <a:srgbClr val="FFFFFF"/>
          </a:solidFill>
          <a:ln w="19050">
            <a:solidFill>
              <a:srgbClr val="000000"/>
            </a:solidFill>
            <a:miter lim="800000"/>
            <a:headEnd/>
            <a:tailEnd/>
          </a:ln>
        </p:spPr>
        <p:txBody>
          <a:bodyPr/>
          <a:lstStyle/>
          <a:p>
            <a:pPr algn="ctr"/>
            <a:r>
              <a:rPr lang="en-US" sz="1600">
                <a:solidFill>
                  <a:srgbClr val="000000"/>
                </a:solidFill>
                <a:latin typeface="Times New Roman" pitchFamily="18" charset="0"/>
                <a:cs typeface="Times New Roman" pitchFamily="18" charset="0"/>
              </a:rPr>
              <a:t>Leishmania Recidivans</a:t>
            </a:r>
            <a:endParaRPr lang="en-US" sz="1600">
              <a:latin typeface="Times New Roman" pitchFamily="18" charset="0"/>
              <a:cs typeface="Times New Roman" pitchFamily="18" charset="0"/>
            </a:endParaRPr>
          </a:p>
        </p:txBody>
      </p:sp>
      <p:sp>
        <p:nvSpPr>
          <p:cNvPr id="12300" name="AutoShape 14"/>
          <p:cNvSpPr>
            <a:spLocks noChangeArrowheads="1"/>
          </p:cNvSpPr>
          <p:nvPr/>
        </p:nvSpPr>
        <p:spPr bwMode="auto">
          <a:xfrm>
            <a:off x="5786438" y="5300663"/>
            <a:ext cx="1944687" cy="687387"/>
          </a:xfrm>
          <a:prstGeom prst="flowChartProcess">
            <a:avLst/>
          </a:prstGeom>
          <a:solidFill>
            <a:srgbClr val="FFFFFF"/>
          </a:solidFill>
          <a:ln w="19050">
            <a:solidFill>
              <a:srgbClr val="000000"/>
            </a:solidFill>
            <a:miter lim="800000"/>
            <a:headEnd/>
            <a:tailEnd/>
          </a:ln>
        </p:spPr>
        <p:txBody>
          <a:bodyPr/>
          <a:lstStyle/>
          <a:p>
            <a:pPr algn="ctr"/>
            <a:r>
              <a:rPr lang="en-US" sz="1600">
                <a:solidFill>
                  <a:srgbClr val="000000"/>
                </a:solidFill>
                <a:latin typeface="Times New Roman" pitchFamily="18" charset="0"/>
                <a:cs typeface="Times New Roman" pitchFamily="18" charset="0"/>
              </a:rPr>
              <a:t>Localized Cutaneous Leishmaniasis (LCL)</a:t>
            </a:r>
          </a:p>
        </p:txBody>
      </p:sp>
      <p:sp>
        <p:nvSpPr>
          <p:cNvPr id="12301" name="AutoShape 15"/>
          <p:cNvSpPr>
            <a:spLocks noChangeArrowheads="1"/>
          </p:cNvSpPr>
          <p:nvPr/>
        </p:nvSpPr>
        <p:spPr bwMode="auto">
          <a:xfrm>
            <a:off x="293688" y="5300663"/>
            <a:ext cx="2063750" cy="687387"/>
          </a:xfrm>
          <a:prstGeom prst="flowChartProcess">
            <a:avLst/>
          </a:prstGeom>
          <a:solidFill>
            <a:srgbClr val="FFFFFF"/>
          </a:solidFill>
          <a:ln w="19050">
            <a:solidFill>
              <a:srgbClr val="000000"/>
            </a:solidFill>
            <a:miter lim="800000"/>
            <a:headEnd/>
            <a:tailEnd/>
          </a:ln>
        </p:spPr>
        <p:txBody>
          <a:bodyPr/>
          <a:lstStyle/>
          <a:p>
            <a:pPr algn="ctr"/>
            <a:r>
              <a:rPr lang="en-US" sz="1600">
                <a:solidFill>
                  <a:srgbClr val="000000"/>
                </a:solidFill>
                <a:latin typeface="Times New Roman" pitchFamily="18" charset="0"/>
              </a:rPr>
              <a:t>Post-Kala-Azar Dermal Leishmaniasis</a:t>
            </a:r>
            <a:endParaRPr lang="en-US" sz="1600"/>
          </a:p>
        </p:txBody>
      </p:sp>
      <p:cxnSp>
        <p:nvCxnSpPr>
          <p:cNvPr id="12302" name="AutoShape 16"/>
          <p:cNvCxnSpPr>
            <a:cxnSpLocks noChangeShapeType="1"/>
            <a:stCxn id="12292" idx="2"/>
            <a:endCxn id="12293" idx="0"/>
          </p:cNvCxnSpPr>
          <p:nvPr/>
        </p:nvCxnSpPr>
        <p:spPr bwMode="auto">
          <a:xfrm rot="5400000">
            <a:off x="3521869" y="1159669"/>
            <a:ext cx="636588" cy="2317750"/>
          </a:xfrm>
          <a:prstGeom prst="bentConnector3">
            <a:avLst>
              <a:gd name="adj1" fmla="val 50000"/>
            </a:avLst>
          </a:prstGeom>
          <a:noFill/>
          <a:ln w="19050">
            <a:solidFill>
              <a:srgbClr val="000000"/>
            </a:solidFill>
            <a:miter lim="800000"/>
            <a:headEnd/>
            <a:tailEnd/>
          </a:ln>
        </p:spPr>
      </p:cxnSp>
      <p:cxnSp>
        <p:nvCxnSpPr>
          <p:cNvPr id="12303" name="AutoShape 17"/>
          <p:cNvCxnSpPr>
            <a:cxnSpLocks noChangeShapeType="1"/>
            <a:stCxn id="12293" idx="1"/>
            <a:endCxn id="12301" idx="0"/>
          </p:cNvCxnSpPr>
          <p:nvPr/>
        </p:nvCxnSpPr>
        <p:spPr bwMode="auto">
          <a:xfrm rot="10800000" flipV="1">
            <a:off x="1325563" y="2979738"/>
            <a:ext cx="582612" cy="2320925"/>
          </a:xfrm>
          <a:prstGeom prst="bentConnector2">
            <a:avLst/>
          </a:prstGeom>
          <a:noFill/>
          <a:ln w="19050">
            <a:solidFill>
              <a:srgbClr val="000000"/>
            </a:solidFill>
            <a:miter lim="800000"/>
            <a:headEnd/>
            <a:tailEnd/>
          </a:ln>
        </p:spPr>
      </p:cxnSp>
      <p:cxnSp>
        <p:nvCxnSpPr>
          <p:cNvPr id="12304" name="AutoShape 18"/>
          <p:cNvCxnSpPr>
            <a:cxnSpLocks noChangeShapeType="1"/>
            <a:stCxn id="12298" idx="2"/>
            <a:endCxn id="12295" idx="0"/>
          </p:cNvCxnSpPr>
          <p:nvPr/>
        </p:nvCxnSpPr>
        <p:spPr bwMode="auto">
          <a:xfrm rot="5400000">
            <a:off x="3336132" y="4480719"/>
            <a:ext cx="850900" cy="788987"/>
          </a:xfrm>
          <a:prstGeom prst="bentConnector3">
            <a:avLst>
              <a:gd name="adj1" fmla="val 50000"/>
            </a:avLst>
          </a:prstGeom>
          <a:noFill/>
          <a:ln w="19050">
            <a:solidFill>
              <a:srgbClr val="000000"/>
            </a:solidFill>
            <a:miter lim="800000"/>
            <a:headEnd/>
            <a:tailEnd/>
          </a:ln>
        </p:spPr>
      </p:cxnSp>
      <p:cxnSp>
        <p:nvCxnSpPr>
          <p:cNvPr id="12305" name="AutoShape 19"/>
          <p:cNvCxnSpPr>
            <a:cxnSpLocks noChangeShapeType="1"/>
            <a:stCxn id="12292" idx="2"/>
            <a:endCxn id="12294" idx="0"/>
          </p:cNvCxnSpPr>
          <p:nvPr/>
        </p:nvCxnSpPr>
        <p:spPr bwMode="auto">
          <a:xfrm rot="5400000">
            <a:off x="4679157" y="2316956"/>
            <a:ext cx="636588" cy="3175"/>
          </a:xfrm>
          <a:prstGeom prst="bentConnector3">
            <a:avLst>
              <a:gd name="adj1" fmla="val 50000"/>
            </a:avLst>
          </a:prstGeom>
          <a:noFill/>
          <a:ln w="19050">
            <a:solidFill>
              <a:srgbClr val="000000"/>
            </a:solidFill>
            <a:miter lim="800000"/>
            <a:headEnd/>
            <a:tailEnd/>
          </a:ln>
        </p:spPr>
      </p:cxnSp>
      <p:cxnSp>
        <p:nvCxnSpPr>
          <p:cNvPr id="12306" name="AutoShape 20"/>
          <p:cNvCxnSpPr>
            <a:cxnSpLocks noChangeShapeType="1"/>
            <a:stCxn id="12292" idx="2"/>
            <a:endCxn id="12296" idx="0"/>
          </p:cNvCxnSpPr>
          <p:nvPr/>
        </p:nvCxnSpPr>
        <p:spPr bwMode="auto">
          <a:xfrm rot="16200000" flipH="1">
            <a:off x="5886450" y="1111250"/>
            <a:ext cx="642938" cy="2420938"/>
          </a:xfrm>
          <a:prstGeom prst="bentConnector3">
            <a:avLst>
              <a:gd name="adj1" fmla="val 50000"/>
            </a:avLst>
          </a:prstGeom>
          <a:noFill/>
          <a:ln w="19050">
            <a:solidFill>
              <a:srgbClr val="000000"/>
            </a:solidFill>
            <a:miter lim="800000"/>
            <a:headEnd/>
            <a:tailEnd/>
          </a:ln>
        </p:spPr>
      </p:cxnSp>
      <p:cxnSp>
        <p:nvCxnSpPr>
          <p:cNvPr id="12307" name="AutoShape 21"/>
          <p:cNvCxnSpPr>
            <a:cxnSpLocks noChangeShapeType="1"/>
            <a:stCxn id="12294" idx="2"/>
            <a:endCxn id="12298" idx="0"/>
          </p:cNvCxnSpPr>
          <p:nvPr/>
        </p:nvCxnSpPr>
        <p:spPr bwMode="auto">
          <a:xfrm rot="5400000">
            <a:off x="4271169" y="3209131"/>
            <a:ext cx="609600" cy="839788"/>
          </a:xfrm>
          <a:prstGeom prst="bentConnector3">
            <a:avLst>
              <a:gd name="adj1" fmla="val 50000"/>
            </a:avLst>
          </a:prstGeom>
          <a:noFill/>
          <a:ln w="19050">
            <a:solidFill>
              <a:srgbClr val="000000"/>
            </a:solidFill>
            <a:miter lim="800000"/>
            <a:headEnd/>
            <a:tailEnd/>
          </a:ln>
        </p:spPr>
      </p:cxnSp>
      <p:cxnSp>
        <p:nvCxnSpPr>
          <p:cNvPr id="12308" name="AutoShape 22"/>
          <p:cNvCxnSpPr>
            <a:cxnSpLocks noChangeShapeType="1"/>
            <a:stCxn id="12294" idx="2"/>
            <a:endCxn id="12297" idx="0"/>
          </p:cNvCxnSpPr>
          <p:nvPr/>
        </p:nvCxnSpPr>
        <p:spPr bwMode="auto">
          <a:xfrm rot="16200000" flipH="1">
            <a:off x="5128419" y="3201194"/>
            <a:ext cx="590550" cy="855662"/>
          </a:xfrm>
          <a:prstGeom prst="bentConnector3">
            <a:avLst>
              <a:gd name="adj1" fmla="val 49731"/>
            </a:avLst>
          </a:prstGeom>
          <a:noFill/>
          <a:ln w="19050">
            <a:solidFill>
              <a:srgbClr val="000000"/>
            </a:solidFill>
            <a:miter lim="800000"/>
            <a:headEnd/>
            <a:tailEnd/>
          </a:ln>
        </p:spPr>
      </p:cxnSp>
      <p:cxnSp>
        <p:nvCxnSpPr>
          <p:cNvPr id="12309" name="AutoShape 23"/>
          <p:cNvCxnSpPr>
            <a:cxnSpLocks noChangeShapeType="1"/>
            <a:stCxn id="12298" idx="2"/>
            <a:endCxn id="12300" idx="0"/>
          </p:cNvCxnSpPr>
          <p:nvPr/>
        </p:nvCxnSpPr>
        <p:spPr bwMode="auto">
          <a:xfrm rot="16200000" flipH="1">
            <a:off x="5032375" y="3573463"/>
            <a:ext cx="850900" cy="2603500"/>
          </a:xfrm>
          <a:prstGeom prst="bentConnector3">
            <a:avLst>
              <a:gd name="adj1" fmla="val 50000"/>
            </a:avLst>
          </a:prstGeom>
          <a:noFill/>
          <a:ln w="19050">
            <a:solidFill>
              <a:srgbClr val="000000"/>
            </a:solidFill>
            <a:miter lim="800000"/>
            <a:headEnd/>
            <a:tailEnd/>
          </a:ln>
        </p:spPr>
      </p:cxnSp>
      <p:cxnSp>
        <p:nvCxnSpPr>
          <p:cNvPr id="12310" name="AutoShape 24"/>
          <p:cNvCxnSpPr>
            <a:cxnSpLocks noChangeShapeType="1"/>
            <a:stCxn id="12298" idx="2"/>
            <a:endCxn id="12299" idx="0"/>
          </p:cNvCxnSpPr>
          <p:nvPr/>
        </p:nvCxnSpPr>
        <p:spPr bwMode="auto">
          <a:xfrm rot="16200000" flipH="1">
            <a:off x="4174331" y="4431507"/>
            <a:ext cx="852487" cy="889000"/>
          </a:xfrm>
          <a:prstGeom prst="bentConnector3">
            <a:avLst>
              <a:gd name="adj1" fmla="val 50000"/>
            </a:avLst>
          </a:prstGeom>
          <a:noFill/>
          <a:ln w="19050">
            <a:solidFill>
              <a:srgbClr val="000000"/>
            </a:solidFill>
            <a:miter lim="800000"/>
            <a:headEnd/>
            <a:tailEnd/>
          </a:ln>
        </p:spPr>
      </p:cxnSp>
      <p:cxnSp>
        <p:nvCxnSpPr>
          <p:cNvPr id="12311" name="AutoShape 26"/>
          <p:cNvCxnSpPr>
            <a:cxnSpLocks noChangeShapeType="1"/>
            <a:stCxn id="12297" idx="2"/>
          </p:cNvCxnSpPr>
          <p:nvPr/>
        </p:nvCxnSpPr>
        <p:spPr bwMode="auto">
          <a:xfrm rot="5400000">
            <a:off x="4593431" y="3610770"/>
            <a:ext cx="409575" cy="2106612"/>
          </a:xfrm>
          <a:prstGeom prst="bentConnector2">
            <a:avLst/>
          </a:prstGeom>
          <a:noFill/>
          <a:ln w="19050">
            <a:solidFill>
              <a:schemeClr val="tx1"/>
            </a:solidFill>
            <a:miter lim="800000"/>
            <a:headEnd/>
            <a:tailEnd/>
          </a:ln>
        </p:spPr>
      </p:cxn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2"/>
          <p:cNvSpPr>
            <a:spLocks noChangeArrowheads="1"/>
          </p:cNvSpPr>
          <p:nvPr/>
        </p:nvSpPr>
        <p:spPr bwMode="auto">
          <a:xfrm rot="5400000">
            <a:off x="2543969" y="4498182"/>
            <a:ext cx="1512887" cy="2254250"/>
          </a:xfrm>
          <a:custGeom>
            <a:avLst/>
            <a:gdLst>
              <a:gd name="G0" fmla="+- 12478 0 0"/>
              <a:gd name="G1" fmla="+- 19149 0 0"/>
              <a:gd name="G2" fmla="+- 7423 0 0"/>
              <a:gd name="G3" fmla="*/ 12478 1 2"/>
              <a:gd name="G4" fmla="+- G3 10800 0"/>
              <a:gd name="G5" fmla="+- 21600 12478 19149"/>
              <a:gd name="G6" fmla="+- 19149 7423 0"/>
              <a:gd name="G7" fmla="*/ G6 1 2"/>
              <a:gd name="G8" fmla="*/ 19149 2 1"/>
              <a:gd name="G9" fmla="+- G8 0 21600"/>
              <a:gd name="G10" fmla="*/ 21600 G0 G1"/>
              <a:gd name="G11" fmla="*/ 21600 G4 G1"/>
              <a:gd name="G12" fmla="*/ 21600 G5 G1"/>
              <a:gd name="G13" fmla="*/ 21600 G7 G1"/>
              <a:gd name="G14" fmla="*/ 19149 1 2"/>
              <a:gd name="G15" fmla="+- G5 0 G4"/>
              <a:gd name="G16" fmla="+- G0 0 G4"/>
              <a:gd name="G17" fmla="*/ G2 G15 G16"/>
              <a:gd name="T0" fmla="*/ 17039 w 21600"/>
              <a:gd name="T1" fmla="*/ 0 h 21600"/>
              <a:gd name="T2" fmla="*/ 12478 w 21600"/>
              <a:gd name="T3" fmla="*/ 7423 h 21600"/>
              <a:gd name="T4" fmla="*/ 0 w 21600"/>
              <a:gd name="T5" fmla="*/ 19220 h 21600"/>
              <a:gd name="T6" fmla="*/ 9575 w 21600"/>
              <a:gd name="T7" fmla="*/ 21600 h 21600"/>
              <a:gd name="T8" fmla="*/ 19149 w 21600"/>
              <a:gd name="T9" fmla="*/ 14987 h 21600"/>
              <a:gd name="T10" fmla="*/ 21600 w 21600"/>
              <a:gd name="T11" fmla="*/ 7423 h 21600"/>
              <a:gd name="T12" fmla="*/ 17694720 60000 65536"/>
              <a:gd name="T13" fmla="*/ 11796480 60000 65536"/>
              <a:gd name="T14" fmla="*/ 11796480 60000 65536"/>
              <a:gd name="T15" fmla="*/ 5898240 60000 65536"/>
              <a:gd name="T16" fmla="*/ 0 60000 65536"/>
              <a:gd name="T17" fmla="*/ 0 60000 65536"/>
              <a:gd name="T18" fmla="*/ 0 w 21600"/>
              <a:gd name="T19" fmla="*/ G12 h 21600"/>
              <a:gd name="T20" fmla="*/ G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7039" y="0"/>
                </a:moveTo>
                <a:lnTo>
                  <a:pt x="12478" y="7423"/>
                </a:lnTo>
                <a:lnTo>
                  <a:pt x="14929" y="7423"/>
                </a:lnTo>
                <a:lnTo>
                  <a:pt x="14929" y="16840"/>
                </a:lnTo>
                <a:lnTo>
                  <a:pt x="0" y="16840"/>
                </a:lnTo>
                <a:lnTo>
                  <a:pt x="0" y="21600"/>
                </a:lnTo>
                <a:lnTo>
                  <a:pt x="19149" y="21600"/>
                </a:lnTo>
                <a:lnTo>
                  <a:pt x="19149" y="7423"/>
                </a:lnTo>
                <a:lnTo>
                  <a:pt x="21600" y="7423"/>
                </a:lnTo>
                <a:close/>
              </a:path>
            </a:pathLst>
          </a:custGeom>
          <a:noFill/>
          <a:ln w="9525">
            <a:solidFill>
              <a:schemeClr val="tx1"/>
            </a:solidFill>
            <a:miter lim="800000"/>
            <a:headEnd/>
            <a:tailEnd/>
          </a:ln>
          <a:effectLst/>
        </p:spPr>
        <p:txBody>
          <a:bodyPr wrap="none" anchor="ctr"/>
          <a:lstStyle/>
          <a:p>
            <a:endParaRPr lang="en-US"/>
          </a:p>
        </p:txBody>
      </p:sp>
      <p:sp>
        <p:nvSpPr>
          <p:cNvPr id="11267" name="Rectangle 3"/>
          <p:cNvSpPr>
            <a:spLocks noGrp="1" noChangeArrowheads="1"/>
          </p:cNvSpPr>
          <p:nvPr>
            <p:ph type="title"/>
          </p:nvPr>
        </p:nvSpPr>
        <p:spPr>
          <a:xfrm>
            <a:off x="457200" y="201613"/>
            <a:ext cx="8229600" cy="850900"/>
          </a:xfrm>
        </p:spPr>
        <p:txBody>
          <a:bodyPr>
            <a:normAutofit fontScale="90000"/>
          </a:bodyPr>
          <a:lstStyle/>
          <a:p>
            <a:r>
              <a:rPr lang="en-US" sz="4000" b="1" i="1">
                <a:latin typeface="Times New Roman" pitchFamily="18" charset="0"/>
                <a:cs typeface="Times New Roman" pitchFamily="18" charset="0"/>
              </a:rPr>
              <a:t>CL due to L. tropica:</a:t>
            </a:r>
            <a:br>
              <a:rPr lang="en-US" sz="4000" b="1" i="1">
                <a:latin typeface="Times New Roman" pitchFamily="18" charset="0"/>
                <a:cs typeface="Times New Roman" pitchFamily="18" charset="0"/>
              </a:rPr>
            </a:br>
            <a:r>
              <a:rPr lang="en-US" sz="4000" b="1" i="1">
                <a:latin typeface="Times New Roman" pitchFamily="18" charset="0"/>
                <a:cs typeface="Times New Roman" pitchFamily="18" charset="0"/>
              </a:rPr>
              <a:t>clinical course</a:t>
            </a:r>
          </a:p>
        </p:txBody>
      </p:sp>
      <p:sp>
        <p:nvSpPr>
          <p:cNvPr id="11268" name="AutoShape 4"/>
          <p:cNvSpPr>
            <a:spLocks noChangeArrowheads="1"/>
          </p:cNvSpPr>
          <p:nvPr/>
        </p:nvSpPr>
        <p:spPr bwMode="auto">
          <a:xfrm>
            <a:off x="3560763" y="1728788"/>
            <a:ext cx="2017712" cy="431800"/>
          </a:xfrm>
          <a:prstGeom prst="rightArrow">
            <a:avLst>
              <a:gd name="adj1" fmla="val 50000"/>
              <a:gd name="adj2" fmla="val 116820"/>
            </a:avLst>
          </a:prstGeom>
          <a:noFill/>
          <a:ln w="9525">
            <a:solidFill>
              <a:schemeClr val="tx1"/>
            </a:solidFill>
            <a:miter lim="800000"/>
            <a:headEnd/>
            <a:tailEnd/>
          </a:ln>
          <a:effectLst/>
        </p:spPr>
        <p:txBody>
          <a:bodyPr wrap="none" anchor="ctr"/>
          <a:lstStyle/>
          <a:p>
            <a:endParaRPr lang="en-US"/>
          </a:p>
        </p:txBody>
      </p:sp>
      <p:sp>
        <p:nvSpPr>
          <p:cNvPr id="11269" name="AutoShape 5"/>
          <p:cNvSpPr>
            <a:spLocks noChangeArrowheads="1"/>
          </p:cNvSpPr>
          <p:nvPr/>
        </p:nvSpPr>
        <p:spPr bwMode="auto">
          <a:xfrm rot="5400000">
            <a:off x="6065044" y="2474119"/>
            <a:ext cx="903288" cy="431800"/>
          </a:xfrm>
          <a:prstGeom prst="rightArrow">
            <a:avLst>
              <a:gd name="adj1" fmla="val 50000"/>
              <a:gd name="adj2" fmla="val 52298"/>
            </a:avLst>
          </a:prstGeom>
          <a:noFill/>
          <a:ln w="9525">
            <a:solidFill>
              <a:schemeClr val="tx1"/>
            </a:solidFill>
            <a:miter lim="800000"/>
            <a:headEnd/>
            <a:tailEnd/>
          </a:ln>
          <a:effectLst/>
        </p:spPr>
        <p:txBody>
          <a:bodyPr wrap="none" anchor="ctr"/>
          <a:lstStyle/>
          <a:p>
            <a:endParaRPr lang="en-US"/>
          </a:p>
        </p:txBody>
      </p:sp>
      <p:sp>
        <p:nvSpPr>
          <p:cNvPr id="11270" name="Text Box 6"/>
          <p:cNvSpPr txBox="1">
            <a:spLocks noChangeArrowheads="1"/>
          </p:cNvSpPr>
          <p:nvPr/>
        </p:nvSpPr>
        <p:spPr bwMode="auto">
          <a:xfrm>
            <a:off x="3706813" y="1506538"/>
            <a:ext cx="1368425" cy="366712"/>
          </a:xfrm>
          <a:prstGeom prst="rect">
            <a:avLst/>
          </a:prstGeom>
          <a:noFill/>
          <a:ln w="9525">
            <a:noFill/>
            <a:miter lim="800000"/>
            <a:headEnd/>
            <a:tailEnd/>
          </a:ln>
          <a:effectLst/>
        </p:spPr>
        <p:txBody>
          <a:bodyPr>
            <a:spAutoFit/>
          </a:bodyPr>
          <a:lstStyle/>
          <a:p>
            <a:pPr algn="l" rtl="0">
              <a:spcBef>
                <a:spcPct val="50000"/>
              </a:spcBef>
            </a:pPr>
            <a:r>
              <a:rPr lang="en-US"/>
              <a:t>&gt;2 months</a:t>
            </a:r>
          </a:p>
        </p:txBody>
      </p:sp>
      <p:sp>
        <p:nvSpPr>
          <p:cNvPr id="11271" name="Text Box 7"/>
          <p:cNvSpPr txBox="1">
            <a:spLocks noChangeArrowheads="1"/>
          </p:cNvSpPr>
          <p:nvPr/>
        </p:nvSpPr>
        <p:spPr bwMode="auto">
          <a:xfrm>
            <a:off x="4572000" y="2630488"/>
            <a:ext cx="1728788" cy="366712"/>
          </a:xfrm>
          <a:prstGeom prst="rect">
            <a:avLst/>
          </a:prstGeom>
          <a:noFill/>
          <a:ln w="9525">
            <a:noFill/>
            <a:miter lim="800000"/>
            <a:headEnd/>
            <a:tailEnd/>
          </a:ln>
          <a:effectLst/>
        </p:spPr>
        <p:txBody>
          <a:bodyPr>
            <a:spAutoFit/>
          </a:bodyPr>
          <a:lstStyle/>
          <a:p>
            <a:pPr algn="l" rtl="0">
              <a:spcBef>
                <a:spcPct val="50000"/>
              </a:spcBef>
            </a:pPr>
            <a:r>
              <a:rPr lang="en-US"/>
              <a:t>Over 6 months</a:t>
            </a:r>
          </a:p>
        </p:txBody>
      </p:sp>
      <p:sp>
        <p:nvSpPr>
          <p:cNvPr id="11272" name="AutoShape 8"/>
          <p:cNvSpPr>
            <a:spLocks noChangeArrowheads="1"/>
          </p:cNvSpPr>
          <p:nvPr/>
        </p:nvSpPr>
        <p:spPr bwMode="auto">
          <a:xfrm rot="10800000">
            <a:off x="3308350" y="3949700"/>
            <a:ext cx="2559050" cy="431800"/>
          </a:xfrm>
          <a:prstGeom prst="rightArrow">
            <a:avLst>
              <a:gd name="adj1" fmla="val 50000"/>
              <a:gd name="adj2" fmla="val 148162"/>
            </a:avLst>
          </a:prstGeom>
          <a:noFill/>
          <a:ln w="9525">
            <a:solidFill>
              <a:schemeClr val="tx1"/>
            </a:solidFill>
            <a:miter lim="800000"/>
            <a:headEnd/>
            <a:tailEnd/>
          </a:ln>
          <a:effectLst/>
        </p:spPr>
        <p:txBody>
          <a:bodyPr wrap="none" anchor="ctr"/>
          <a:lstStyle/>
          <a:p>
            <a:endParaRPr lang="en-US"/>
          </a:p>
        </p:txBody>
      </p:sp>
      <p:sp>
        <p:nvSpPr>
          <p:cNvPr id="11273" name="Text Box 9"/>
          <p:cNvSpPr txBox="1">
            <a:spLocks noChangeArrowheads="1"/>
          </p:cNvSpPr>
          <p:nvPr/>
        </p:nvSpPr>
        <p:spPr bwMode="auto">
          <a:xfrm>
            <a:off x="4067175" y="3709988"/>
            <a:ext cx="2089150" cy="366712"/>
          </a:xfrm>
          <a:prstGeom prst="rect">
            <a:avLst/>
          </a:prstGeom>
          <a:noFill/>
          <a:ln w="9525">
            <a:noFill/>
            <a:miter lim="800000"/>
            <a:headEnd/>
            <a:tailEnd/>
          </a:ln>
          <a:effectLst/>
        </p:spPr>
        <p:txBody>
          <a:bodyPr>
            <a:spAutoFit/>
          </a:bodyPr>
          <a:lstStyle/>
          <a:p>
            <a:pPr algn="l" rtl="0">
              <a:spcBef>
                <a:spcPct val="50000"/>
              </a:spcBef>
            </a:pPr>
            <a:r>
              <a:rPr lang="en-US"/>
              <a:t>The same stage</a:t>
            </a:r>
          </a:p>
        </p:txBody>
      </p:sp>
      <p:sp>
        <p:nvSpPr>
          <p:cNvPr id="11274" name="Text Box 10"/>
          <p:cNvSpPr txBox="1">
            <a:spLocks noChangeArrowheads="1"/>
          </p:cNvSpPr>
          <p:nvPr/>
        </p:nvSpPr>
        <p:spPr bwMode="auto">
          <a:xfrm>
            <a:off x="2771775" y="5300663"/>
            <a:ext cx="1730375" cy="366712"/>
          </a:xfrm>
          <a:prstGeom prst="rect">
            <a:avLst/>
          </a:prstGeom>
          <a:noFill/>
          <a:ln w="9525">
            <a:noFill/>
            <a:miter lim="800000"/>
            <a:headEnd/>
            <a:tailEnd/>
          </a:ln>
          <a:effectLst/>
        </p:spPr>
        <p:txBody>
          <a:bodyPr anchor="ctr">
            <a:spAutoFit/>
          </a:bodyPr>
          <a:lstStyle/>
          <a:p>
            <a:pPr algn="l" rtl="0">
              <a:spcBef>
                <a:spcPct val="50000"/>
              </a:spcBef>
            </a:pPr>
            <a:r>
              <a:rPr lang="en-US"/>
              <a:t>8-12 months</a:t>
            </a:r>
          </a:p>
        </p:txBody>
      </p:sp>
      <p:pic>
        <p:nvPicPr>
          <p:cNvPr id="11275" name="Picture 11" descr="Leishmania_8_sm"/>
          <p:cNvPicPr>
            <a:picLocks noChangeAspect="1" noChangeArrowheads="1"/>
          </p:cNvPicPr>
          <p:nvPr/>
        </p:nvPicPr>
        <p:blipFill>
          <a:blip r:embed="rId2" cstate="print"/>
          <a:srcRect/>
          <a:stretch>
            <a:fillRect/>
          </a:stretch>
        </p:blipFill>
        <p:spPr bwMode="auto">
          <a:xfrm>
            <a:off x="1258888" y="1319213"/>
            <a:ext cx="2303462" cy="1317625"/>
          </a:xfrm>
          <a:prstGeom prst="rect">
            <a:avLst/>
          </a:prstGeom>
          <a:noFill/>
        </p:spPr>
      </p:pic>
      <p:pic>
        <p:nvPicPr>
          <p:cNvPr id="11276" name="Picture 12" descr="Picture 343"/>
          <p:cNvPicPr>
            <a:picLocks noChangeAspect="1" noChangeArrowheads="1"/>
          </p:cNvPicPr>
          <p:nvPr/>
        </p:nvPicPr>
        <p:blipFill>
          <a:blip r:embed="rId3" cstate="print"/>
          <a:srcRect/>
          <a:stretch>
            <a:fillRect/>
          </a:stretch>
        </p:blipFill>
        <p:spPr bwMode="auto">
          <a:xfrm>
            <a:off x="4427538" y="5260975"/>
            <a:ext cx="2016125" cy="1574800"/>
          </a:xfrm>
          <a:prstGeom prst="rect">
            <a:avLst/>
          </a:prstGeom>
          <a:noFill/>
        </p:spPr>
      </p:pic>
      <p:pic>
        <p:nvPicPr>
          <p:cNvPr id="11277" name="Picture 13" descr="Lmex_single_face_tevans"/>
          <p:cNvPicPr>
            <a:picLocks noChangeAspect="1" noChangeArrowheads="1"/>
          </p:cNvPicPr>
          <p:nvPr/>
        </p:nvPicPr>
        <p:blipFill>
          <a:blip r:embed="rId4" cstate="print"/>
          <a:srcRect/>
          <a:stretch>
            <a:fillRect/>
          </a:stretch>
        </p:blipFill>
        <p:spPr bwMode="auto">
          <a:xfrm>
            <a:off x="1042988" y="3500438"/>
            <a:ext cx="2265362" cy="1371600"/>
          </a:xfrm>
          <a:prstGeom prst="rect">
            <a:avLst/>
          </a:prstGeom>
          <a:noFill/>
        </p:spPr>
      </p:pic>
      <p:pic>
        <p:nvPicPr>
          <p:cNvPr id="11278" name="Picture 14" descr="scan0007"/>
          <p:cNvPicPr>
            <a:picLocks noChangeAspect="1" noChangeArrowheads="1"/>
          </p:cNvPicPr>
          <p:nvPr/>
        </p:nvPicPr>
        <p:blipFill>
          <a:blip r:embed="rId5" cstate="print"/>
          <a:srcRect/>
          <a:stretch>
            <a:fillRect/>
          </a:stretch>
        </p:blipFill>
        <p:spPr bwMode="auto">
          <a:xfrm>
            <a:off x="5867400" y="3141663"/>
            <a:ext cx="1231900" cy="2016125"/>
          </a:xfrm>
          <a:prstGeom prst="rect">
            <a:avLst/>
          </a:prstGeom>
          <a:noFill/>
        </p:spPr>
      </p:pic>
      <p:pic>
        <p:nvPicPr>
          <p:cNvPr id="11279" name="Picture 15" descr="scan0006"/>
          <p:cNvPicPr>
            <a:picLocks noChangeAspect="1" noChangeArrowheads="1"/>
          </p:cNvPicPr>
          <p:nvPr/>
        </p:nvPicPr>
        <p:blipFill>
          <a:blip r:embed="rId6" cstate="print"/>
          <a:srcRect/>
          <a:stretch>
            <a:fillRect/>
          </a:stretch>
        </p:blipFill>
        <p:spPr bwMode="auto">
          <a:xfrm>
            <a:off x="5580063" y="1325563"/>
            <a:ext cx="1657350" cy="1166812"/>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endParaRPr lang="en-US"/>
          </a:p>
        </p:txBody>
      </p:sp>
      <p:sp>
        <p:nvSpPr>
          <p:cNvPr id="16387" name="Rectangle 3" descr="DSCN2419"/>
          <p:cNvSpPr>
            <a:spLocks noGrp="1" noChangeAspect="1" noChangeArrowheads="1"/>
          </p:cNvSpPr>
          <p:nvPr isPhoto="1"/>
        </p:nvSpPr>
        <p:spPr bwMode="auto">
          <a:xfrm>
            <a:off x="0" y="0"/>
            <a:ext cx="9144000" cy="6858000"/>
          </a:xfrm>
          <a:prstGeom prst="rect">
            <a:avLst/>
          </a:prstGeom>
          <a:blipFill dpi="0" rotWithShape="1">
            <a:blip r:embed="rId2" cstate="print"/>
            <a:srcRect/>
            <a:stretch>
              <a:fillRect r="-12941"/>
            </a:stretch>
          </a:blipFill>
          <a:ln w="9525">
            <a:solidFill>
              <a:schemeClr val="tx1"/>
            </a:solidFill>
            <a:miter lim="800000"/>
            <a:headEnd/>
            <a:tailEnd/>
          </a:ln>
          <a:effectLst/>
        </p:spPr>
        <p:txBody>
          <a:bodyPr/>
          <a:lstStyle/>
          <a:p>
            <a:endParaRPr 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Picture 052"/>
          <p:cNvPicPr>
            <a:picLocks noChangeAspect="1" noChangeArrowheads="1"/>
          </p:cNvPicPr>
          <p:nvPr/>
        </p:nvPicPr>
        <p:blipFill>
          <a:blip r:embed="rId2" cstate="print"/>
          <a:srcRect/>
          <a:stretch>
            <a:fillRect/>
          </a:stretch>
        </p:blipFill>
        <p:spPr bwMode="auto">
          <a:xfrm>
            <a:off x="684213" y="1143000"/>
            <a:ext cx="7991475" cy="5229225"/>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Picture 047"/>
          <p:cNvPicPr>
            <a:picLocks noChangeAspect="1" noChangeArrowheads="1"/>
          </p:cNvPicPr>
          <p:nvPr/>
        </p:nvPicPr>
        <p:blipFill>
          <a:blip r:embed="rId2" cstate="print"/>
          <a:srcRect/>
          <a:stretch>
            <a:fillRect/>
          </a:stretch>
        </p:blipFill>
        <p:spPr bwMode="auto">
          <a:xfrm>
            <a:off x="1447800" y="1039813"/>
            <a:ext cx="6400800" cy="4827587"/>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descr="Picture 320"/>
          <p:cNvPicPr>
            <a:picLocks noChangeAspect="1" noChangeArrowheads="1"/>
          </p:cNvPicPr>
          <p:nvPr/>
        </p:nvPicPr>
        <p:blipFill>
          <a:blip r:embed="rId2" cstate="print"/>
          <a:srcRect/>
          <a:stretch>
            <a:fillRect/>
          </a:stretch>
        </p:blipFill>
        <p:spPr bwMode="auto">
          <a:xfrm>
            <a:off x="609600" y="381000"/>
            <a:ext cx="8026400" cy="6096000"/>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Picture 078"/>
          <p:cNvPicPr>
            <a:picLocks noChangeAspect="1" noChangeArrowheads="1"/>
          </p:cNvPicPr>
          <p:nvPr/>
        </p:nvPicPr>
        <p:blipFill>
          <a:blip r:embed="rId2" cstate="print"/>
          <a:srcRect/>
          <a:stretch>
            <a:fillRect/>
          </a:stretch>
        </p:blipFill>
        <p:spPr bwMode="auto">
          <a:xfrm>
            <a:off x="0" y="0"/>
            <a:ext cx="4419600" cy="3429000"/>
          </a:xfrm>
          <a:prstGeom prst="rect">
            <a:avLst/>
          </a:prstGeom>
          <a:noFill/>
          <a:ln w="9525">
            <a:noFill/>
            <a:miter lim="800000"/>
            <a:headEnd/>
            <a:tailEnd/>
          </a:ln>
        </p:spPr>
      </p:pic>
      <p:pic>
        <p:nvPicPr>
          <p:cNvPr id="464899" name="Picture 3" descr="5"/>
          <p:cNvPicPr>
            <a:picLocks noChangeAspect="1" noChangeArrowheads="1"/>
          </p:cNvPicPr>
          <p:nvPr/>
        </p:nvPicPr>
        <p:blipFill>
          <a:blip r:embed="rId3" cstate="print"/>
          <a:srcRect/>
          <a:stretch>
            <a:fillRect/>
          </a:stretch>
        </p:blipFill>
        <p:spPr bwMode="auto">
          <a:xfrm>
            <a:off x="4343400" y="0"/>
            <a:ext cx="4800600" cy="3429000"/>
          </a:xfrm>
          <a:prstGeom prst="rect">
            <a:avLst/>
          </a:prstGeom>
          <a:noFill/>
          <a:ln w="9525">
            <a:noFill/>
            <a:miter lim="800000"/>
            <a:headEnd/>
            <a:tailEnd/>
          </a:ln>
        </p:spPr>
      </p:pic>
      <p:pic>
        <p:nvPicPr>
          <p:cNvPr id="464900" name="Picture 4" descr="13"/>
          <p:cNvPicPr>
            <a:picLocks noChangeAspect="1" noChangeArrowheads="1"/>
          </p:cNvPicPr>
          <p:nvPr/>
        </p:nvPicPr>
        <p:blipFill>
          <a:blip r:embed="rId4" cstate="print"/>
          <a:srcRect/>
          <a:stretch>
            <a:fillRect/>
          </a:stretch>
        </p:blipFill>
        <p:spPr bwMode="auto">
          <a:xfrm>
            <a:off x="0" y="3352800"/>
            <a:ext cx="4343400" cy="3505200"/>
          </a:xfrm>
          <a:prstGeom prst="rect">
            <a:avLst/>
          </a:prstGeom>
          <a:noFill/>
          <a:ln w="9525">
            <a:noFill/>
            <a:miter lim="800000"/>
            <a:headEnd/>
            <a:tailEnd/>
          </a:ln>
        </p:spPr>
      </p:pic>
      <p:pic>
        <p:nvPicPr>
          <p:cNvPr id="464901" name="Picture 5" descr="18"/>
          <p:cNvPicPr>
            <a:picLocks noChangeAspect="1" noChangeArrowheads="1"/>
          </p:cNvPicPr>
          <p:nvPr/>
        </p:nvPicPr>
        <p:blipFill>
          <a:blip r:embed="rId5" cstate="print"/>
          <a:srcRect/>
          <a:stretch>
            <a:fillRect/>
          </a:stretch>
        </p:blipFill>
        <p:spPr bwMode="auto">
          <a:xfrm>
            <a:off x="4267200" y="3276600"/>
            <a:ext cx="4876800" cy="3581400"/>
          </a:xfrm>
          <a:prstGeom prst="rect">
            <a:avLst/>
          </a:prstGeom>
          <a:noFill/>
          <a:ln w="9525">
            <a:noFill/>
            <a:miter lim="800000"/>
            <a:headEnd/>
            <a:tailEnd/>
          </a:ln>
        </p:spPr>
      </p:pic>
      <p:sp>
        <p:nvSpPr>
          <p:cNvPr id="22534" name="Rectangle 6"/>
          <p:cNvSpPr>
            <a:spLocks noChangeArrowheads="1"/>
          </p:cNvSpPr>
          <p:nvPr/>
        </p:nvSpPr>
        <p:spPr bwMode="auto">
          <a:xfrm>
            <a:off x="1371600" y="3421063"/>
            <a:ext cx="1728788" cy="312737"/>
          </a:xfrm>
          <a:prstGeom prst="rect">
            <a:avLst/>
          </a:prstGeom>
          <a:solidFill>
            <a:srgbClr val="000000"/>
          </a:solidFill>
          <a:ln w="9525">
            <a:solidFill>
              <a:schemeClr val="tx1"/>
            </a:solidFill>
            <a:miter lim="800000"/>
            <a:headEnd/>
            <a:tailEnd/>
          </a:ln>
        </p:spPr>
        <p:txBody>
          <a:bodyPr wrap="none" anchor="ctr"/>
          <a:lstStyle/>
          <a:p>
            <a:endParaRPr lang="en-US"/>
          </a:p>
        </p:txBody>
      </p:sp>
      <p:sp>
        <p:nvSpPr>
          <p:cNvPr id="22535" name="Rectangle 6"/>
          <p:cNvSpPr>
            <a:spLocks noChangeArrowheads="1"/>
          </p:cNvSpPr>
          <p:nvPr/>
        </p:nvSpPr>
        <p:spPr bwMode="auto">
          <a:xfrm>
            <a:off x="7239000" y="3810000"/>
            <a:ext cx="1143000" cy="312738"/>
          </a:xfrm>
          <a:prstGeom prst="rect">
            <a:avLst/>
          </a:prstGeom>
          <a:solidFill>
            <a:srgbClr val="000000"/>
          </a:solidFill>
          <a:ln w="9525">
            <a:solidFill>
              <a:schemeClr val="tx1"/>
            </a:solidFill>
            <a:miter lim="800000"/>
            <a:headEnd/>
            <a:tailEnd/>
          </a:ln>
        </p:spPr>
        <p:txBody>
          <a:bodyPr wrap="none" anchor="ctr"/>
          <a:lstStyle/>
          <a:p>
            <a:endParaRPr lang="en-US"/>
          </a:p>
        </p:txBody>
      </p:sp>
      <p:sp>
        <p:nvSpPr>
          <p:cNvPr id="22536" name="Rectangle 6"/>
          <p:cNvSpPr>
            <a:spLocks noChangeArrowheads="1"/>
          </p:cNvSpPr>
          <p:nvPr/>
        </p:nvSpPr>
        <p:spPr bwMode="auto">
          <a:xfrm>
            <a:off x="5562600" y="4106863"/>
            <a:ext cx="1143000" cy="312737"/>
          </a:xfrm>
          <a:prstGeom prst="rect">
            <a:avLst/>
          </a:prstGeom>
          <a:solidFill>
            <a:srgbClr val="000000"/>
          </a:solidFill>
          <a:ln w="9525">
            <a:solidFill>
              <a:schemeClr val="tx1"/>
            </a:solidFill>
            <a:miter lim="800000"/>
            <a:headEnd/>
            <a:tailEnd/>
          </a:ln>
        </p:spPr>
        <p:txBody>
          <a:bodyPr wrap="none" anchor="ctr"/>
          <a:lstStyle/>
          <a:p>
            <a:endParaRPr lang="en-US"/>
          </a:p>
        </p:txBody>
      </p:sp>
    </p:spTree>
  </p:cSld>
  <p:clrMapOvr>
    <a:masterClrMapping/>
  </p:clrMapOvr>
  <p:transition advClick="0" advTm="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464899"/>
                                        </p:tgtEl>
                                        <p:attrNameLst>
                                          <p:attrName>style.visibility</p:attrName>
                                        </p:attrNameLst>
                                      </p:cBhvr>
                                      <p:to>
                                        <p:strVal val="visible"/>
                                      </p:to>
                                    </p:set>
                                    <p:animEffect transition="in" filter="randombar(horizontal)">
                                      <p:cBhvr>
                                        <p:cTn id="7" dur="500"/>
                                        <p:tgtEl>
                                          <p:spTgt spid="46489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464900"/>
                                        </p:tgtEl>
                                        <p:attrNameLst>
                                          <p:attrName>style.visibility</p:attrName>
                                        </p:attrNameLst>
                                      </p:cBhvr>
                                      <p:to>
                                        <p:strVal val="visible"/>
                                      </p:to>
                                    </p:set>
                                    <p:animEffect transition="in" filter="dissolve">
                                      <p:cBhvr>
                                        <p:cTn id="12" dur="500"/>
                                        <p:tgtEl>
                                          <p:spTgt spid="46490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3" presetClass="entr" presetSubtype="16" fill="hold" nodeType="clickEffect">
                                  <p:stCondLst>
                                    <p:cond delay="0"/>
                                  </p:stCondLst>
                                  <p:childTnLst>
                                    <p:set>
                                      <p:cBhvr>
                                        <p:cTn id="16" dur="1" fill="hold">
                                          <p:stCondLst>
                                            <p:cond delay="0"/>
                                          </p:stCondLst>
                                        </p:cTn>
                                        <p:tgtEl>
                                          <p:spTgt spid="464901"/>
                                        </p:tgtEl>
                                        <p:attrNameLst>
                                          <p:attrName>style.visibility</p:attrName>
                                        </p:attrNameLst>
                                      </p:cBhvr>
                                      <p:to>
                                        <p:strVal val="visible"/>
                                      </p:to>
                                    </p:set>
                                    <p:animEffect transition="in" filter="plus(in)">
                                      <p:cBhvr>
                                        <p:cTn id="17" dur="2000"/>
                                        <p:tgtEl>
                                          <p:spTgt spid="4649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Picture 490"/>
          <p:cNvPicPr>
            <a:picLocks noChangeAspect="1" noChangeArrowheads="1"/>
          </p:cNvPicPr>
          <p:nvPr/>
        </p:nvPicPr>
        <p:blipFill>
          <a:blip r:embed="rId2" cstate="print"/>
          <a:srcRect/>
          <a:stretch>
            <a:fillRect/>
          </a:stretch>
        </p:blipFill>
        <p:spPr bwMode="auto">
          <a:xfrm>
            <a:off x="0" y="-26988"/>
            <a:ext cx="4787900" cy="4032251"/>
          </a:xfrm>
          <a:prstGeom prst="rect">
            <a:avLst/>
          </a:prstGeom>
          <a:noFill/>
          <a:ln w="9525">
            <a:noFill/>
            <a:miter lim="800000"/>
            <a:headEnd/>
            <a:tailEnd/>
          </a:ln>
        </p:spPr>
      </p:pic>
      <p:sp>
        <p:nvSpPr>
          <p:cNvPr id="24579" name="Rectangle 3"/>
          <p:cNvSpPr>
            <a:spLocks noChangeArrowheads="1"/>
          </p:cNvSpPr>
          <p:nvPr/>
        </p:nvSpPr>
        <p:spPr bwMode="auto">
          <a:xfrm rot="633895">
            <a:off x="1835150" y="620713"/>
            <a:ext cx="1066800" cy="457200"/>
          </a:xfrm>
          <a:prstGeom prst="rect">
            <a:avLst/>
          </a:prstGeom>
          <a:solidFill>
            <a:srgbClr val="F4E600"/>
          </a:solidFill>
          <a:ln w="9525">
            <a:solidFill>
              <a:srgbClr val="FFFF00"/>
            </a:solidFill>
            <a:miter lim="800000"/>
            <a:headEnd/>
            <a:tailEnd/>
          </a:ln>
        </p:spPr>
        <p:txBody>
          <a:bodyPr wrap="none" anchor="ctr"/>
          <a:lstStyle/>
          <a:p>
            <a:endParaRPr lang="en-US"/>
          </a:p>
        </p:txBody>
      </p:sp>
      <p:sp>
        <p:nvSpPr>
          <p:cNvPr id="466948" name="Rectangle 4"/>
          <p:cNvSpPr>
            <a:spLocks noGrp="1" noChangeAspect="1" noChangeArrowheads="1"/>
          </p:cNvSpPr>
          <p:nvPr isPhoto="1"/>
        </p:nvSpPr>
        <p:spPr bwMode="auto">
          <a:xfrm>
            <a:off x="4648200" y="0"/>
            <a:ext cx="4495800" cy="4005263"/>
          </a:xfrm>
          <a:prstGeom prst="rect">
            <a:avLst/>
          </a:prstGeom>
          <a:blipFill dpi="0" rotWithShape="1">
            <a:blip r:embed="rId3" cstate="print"/>
            <a:srcRect/>
            <a:stretch>
              <a:fillRect r="-34158"/>
            </a:stretch>
          </a:blipFill>
          <a:ln w="9525">
            <a:solidFill>
              <a:schemeClr val="tx1"/>
            </a:solidFill>
            <a:miter lim="800000"/>
            <a:headEnd/>
            <a:tailEnd/>
          </a:ln>
          <a:effectLst/>
        </p:spPr>
        <p:txBody>
          <a:bodyPr/>
          <a:lstStyle/>
          <a:p>
            <a:pPr>
              <a:defRPr/>
            </a:pPr>
            <a:endParaRPr lang="en-US"/>
          </a:p>
        </p:txBody>
      </p:sp>
      <p:sp>
        <p:nvSpPr>
          <p:cNvPr id="466949" name="Rectangle 5"/>
          <p:cNvSpPr>
            <a:spLocks noGrp="1" noChangeAspect="1" noChangeArrowheads="1"/>
          </p:cNvSpPr>
          <p:nvPr isPhoto="1"/>
        </p:nvSpPr>
        <p:spPr bwMode="auto">
          <a:xfrm>
            <a:off x="0" y="3657600"/>
            <a:ext cx="4648200" cy="3200400"/>
          </a:xfrm>
          <a:prstGeom prst="rect">
            <a:avLst/>
          </a:prstGeom>
          <a:blipFill dpi="0" rotWithShape="1">
            <a:blip r:embed="rId4" cstate="print"/>
            <a:srcRect/>
            <a:stretch>
              <a:fillRect r="-3684"/>
            </a:stretch>
          </a:blipFill>
          <a:ln w="9525">
            <a:solidFill>
              <a:schemeClr val="tx1"/>
            </a:solidFill>
            <a:miter lim="800000"/>
            <a:headEnd/>
            <a:tailEnd/>
          </a:ln>
          <a:effectLst/>
        </p:spPr>
        <p:txBody>
          <a:bodyPr/>
          <a:lstStyle/>
          <a:p>
            <a:pPr>
              <a:defRPr/>
            </a:pPr>
            <a:endParaRPr lang="en-US"/>
          </a:p>
        </p:txBody>
      </p:sp>
      <p:sp>
        <p:nvSpPr>
          <p:cNvPr id="466950" name="Rectangle 6"/>
          <p:cNvSpPr>
            <a:spLocks noGrp="1" noChangeAspect="1" noChangeArrowheads="1"/>
          </p:cNvSpPr>
          <p:nvPr isPhoto="1"/>
        </p:nvSpPr>
        <p:spPr bwMode="auto">
          <a:xfrm>
            <a:off x="4648200" y="3657600"/>
            <a:ext cx="4495800" cy="3200400"/>
          </a:xfrm>
          <a:prstGeom prst="rect">
            <a:avLst/>
          </a:prstGeom>
          <a:blipFill dpi="0" rotWithShape="1">
            <a:blip r:embed="rId5" cstate="print"/>
            <a:srcRect/>
            <a:stretch>
              <a:fillRect r="-7198"/>
            </a:stretch>
          </a:blipFill>
          <a:ln w="9525">
            <a:solidFill>
              <a:schemeClr val="tx1"/>
            </a:solidFill>
            <a:miter lim="800000"/>
            <a:headEnd/>
            <a:tailEnd/>
          </a:ln>
          <a:effectLst/>
        </p:spPr>
        <p:txBody>
          <a:bodyPr/>
          <a:lstStyle/>
          <a:p>
            <a:pPr>
              <a:defRPr/>
            </a:pPr>
            <a:endParaRPr lang="en-US"/>
          </a:p>
        </p:txBody>
      </p:sp>
    </p:spTree>
  </p:cSld>
  <p:clrMapOvr>
    <a:masterClrMapping/>
  </p:clrMapOvr>
  <p:transition advClick="0" advTm="0"/>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Picture 052"/>
          <p:cNvPicPr>
            <a:picLocks noChangeAspect="1" noChangeArrowheads="1"/>
          </p:cNvPicPr>
          <p:nvPr/>
        </p:nvPicPr>
        <p:blipFill>
          <a:blip r:embed="rId2" cstate="print"/>
          <a:srcRect/>
          <a:stretch>
            <a:fillRect/>
          </a:stretch>
        </p:blipFill>
        <p:spPr bwMode="auto">
          <a:xfrm>
            <a:off x="0" y="3505200"/>
            <a:ext cx="4343400" cy="3276600"/>
          </a:xfrm>
          <a:prstGeom prst="rect">
            <a:avLst/>
          </a:prstGeom>
          <a:noFill/>
          <a:ln w="9525">
            <a:noFill/>
            <a:miter lim="800000"/>
            <a:headEnd/>
            <a:tailEnd/>
          </a:ln>
        </p:spPr>
      </p:pic>
      <p:pic>
        <p:nvPicPr>
          <p:cNvPr id="30723" name="Picture 3" descr="Picture 047"/>
          <p:cNvPicPr>
            <a:picLocks noChangeAspect="1" noChangeArrowheads="1"/>
          </p:cNvPicPr>
          <p:nvPr/>
        </p:nvPicPr>
        <p:blipFill>
          <a:blip r:embed="rId3" cstate="print"/>
          <a:srcRect/>
          <a:stretch>
            <a:fillRect/>
          </a:stretch>
        </p:blipFill>
        <p:spPr bwMode="auto">
          <a:xfrm>
            <a:off x="0" y="-304800"/>
            <a:ext cx="5410200" cy="3810000"/>
          </a:xfrm>
          <a:prstGeom prst="rect">
            <a:avLst/>
          </a:prstGeom>
          <a:noFill/>
          <a:ln w="9525">
            <a:noFill/>
            <a:miter lim="800000"/>
            <a:headEnd/>
            <a:tailEnd/>
          </a:ln>
        </p:spPr>
      </p:pic>
      <p:pic>
        <p:nvPicPr>
          <p:cNvPr id="30724" name="Picture 4" descr="iran-fig1"/>
          <p:cNvPicPr>
            <a:picLocks noChangeAspect="1" noChangeArrowheads="1"/>
          </p:cNvPicPr>
          <p:nvPr/>
        </p:nvPicPr>
        <p:blipFill>
          <a:blip r:embed="rId4" cstate="print"/>
          <a:srcRect/>
          <a:stretch>
            <a:fillRect/>
          </a:stretch>
        </p:blipFill>
        <p:spPr bwMode="auto">
          <a:xfrm>
            <a:off x="4343400" y="2971800"/>
            <a:ext cx="5029200" cy="3886200"/>
          </a:xfrm>
          <a:prstGeom prst="rect">
            <a:avLst/>
          </a:prstGeom>
          <a:noFill/>
          <a:ln w="9525">
            <a:noFill/>
            <a:miter lim="800000"/>
            <a:headEnd/>
            <a:tailEnd/>
          </a:ln>
        </p:spPr>
      </p:pic>
      <p:pic>
        <p:nvPicPr>
          <p:cNvPr id="30725" name="Picture 5" descr="Picture 046"/>
          <p:cNvPicPr>
            <a:picLocks noChangeAspect="1" noChangeArrowheads="1"/>
          </p:cNvPicPr>
          <p:nvPr/>
        </p:nvPicPr>
        <p:blipFill>
          <a:blip r:embed="rId5" cstate="print"/>
          <a:srcRect/>
          <a:stretch>
            <a:fillRect/>
          </a:stretch>
        </p:blipFill>
        <p:spPr bwMode="auto">
          <a:xfrm>
            <a:off x="4343400" y="-609600"/>
            <a:ext cx="5029200" cy="4114800"/>
          </a:xfrm>
          <a:prstGeom prst="rect">
            <a:avLst/>
          </a:prstGeom>
          <a:noFill/>
          <a:ln w="9525">
            <a:noFill/>
            <a:miter lim="800000"/>
            <a:headEnd/>
            <a:tailEnd/>
          </a:ln>
        </p:spPr>
      </p:pic>
    </p:spTree>
  </p:cSld>
  <p:clrMapOvr>
    <a:masterClrMapping/>
  </p:clrMapOvr>
  <p:transition advClick="0" advTm="0"/>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827584" y="1196752"/>
          <a:ext cx="7810500" cy="518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lide Number Placeholder 4"/>
          <p:cNvSpPr>
            <a:spLocks noGrp="1"/>
          </p:cNvSpPr>
          <p:nvPr>
            <p:ph type="sldNum" sz="quarter" idx="12"/>
          </p:nvPr>
        </p:nvSpPr>
        <p:spPr/>
        <p:txBody>
          <a:bodyPr/>
          <a:lstStyle/>
          <a:p>
            <a:pPr>
              <a:defRPr/>
            </a:pPr>
            <a:fld id="{98326D52-9138-4E8B-A784-59785FB12378}" type="slidenum">
              <a:rPr lang="en-US"/>
              <a:pPr>
                <a:defRPr/>
              </a:pPr>
              <a:t>5</a:t>
            </a:fld>
            <a:endParaRPr lang="en-US"/>
          </a:p>
        </p:txBody>
      </p:sp>
      <p:grpSp>
        <p:nvGrpSpPr>
          <p:cNvPr id="2" name="Group 5"/>
          <p:cNvGrpSpPr/>
          <p:nvPr/>
        </p:nvGrpSpPr>
        <p:grpSpPr>
          <a:xfrm>
            <a:off x="4283968" y="2420888"/>
            <a:ext cx="3368040" cy="744474"/>
            <a:chOff x="3223251" y="1295400"/>
            <a:chExt cx="3368040" cy="744474"/>
          </a:xfrm>
          <a:scene3d>
            <a:camera prst="orthographicFront"/>
            <a:lightRig rig="threePt" dir="t">
              <a:rot lat="0" lon="0" rev="7500000"/>
            </a:lightRig>
          </a:scene3d>
        </p:grpSpPr>
        <p:sp>
          <p:nvSpPr>
            <p:cNvPr id="7" name="Rounded Rectangle 6"/>
            <p:cNvSpPr/>
            <p:nvPr/>
          </p:nvSpPr>
          <p:spPr>
            <a:xfrm>
              <a:off x="3223251" y="1295400"/>
              <a:ext cx="3368040" cy="736758"/>
            </a:xfrm>
            <a:prstGeom prst="roundRect">
              <a:avLst/>
            </a:prstGeom>
            <a:sp3d z="152400" extrusionH="63500" prstMaterial="dkEdge">
              <a:bevelT w="135400" h="16350" prst="relaxedInset"/>
              <a:contourClr>
                <a:schemeClr val="bg1"/>
              </a:contourClr>
            </a:sp3d>
          </p:spPr>
          <p:style>
            <a:lnRef idx="1">
              <a:schemeClr val="accent5">
                <a:hueOff val="2729197"/>
                <a:satOff val="-8740"/>
                <a:lumOff val="1765"/>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8" name="Rounded Rectangle 4"/>
            <p:cNvSpPr/>
            <p:nvPr/>
          </p:nvSpPr>
          <p:spPr>
            <a:xfrm>
              <a:off x="3242683" y="1375048"/>
              <a:ext cx="3296108" cy="664826"/>
            </a:xfrm>
            <a:prstGeom prst="rect">
              <a:avLst/>
            </a:prstGeom>
            <a:sp3d z="152400"/>
          </p:spPr>
          <p:style>
            <a:lnRef idx="0">
              <a:scrgbClr r="0" g="0" b="0"/>
            </a:lnRef>
            <a:fillRef idx="0">
              <a:scrgbClr r="0" g="0" b="0"/>
            </a:fillRef>
            <a:effectRef idx="0">
              <a:scrgbClr r="0" g="0" b="0"/>
            </a:effectRef>
            <a:fontRef idx="minor">
              <a:schemeClr val="dk1">
                <a:hueOff val="0"/>
                <a:satOff val="0"/>
                <a:lumOff val="0"/>
                <a:alphaOff val="0"/>
              </a:schemeClr>
            </a:fontRef>
          </p:style>
          <p:txBody>
            <a:bodyPr lIns="72390" tIns="72390" rIns="72390" bIns="72390" spcCol="1270" anchor="ctr"/>
            <a:lstStyle/>
            <a:p>
              <a:pPr algn="ctr" defTabSz="844550">
                <a:lnSpc>
                  <a:spcPct val="90000"/>
                </a:lnSpc>
                <a:spcAft>
                  <a:spcPct val="35000"/>
                </a:spcAft>
                <a:defRPr/>
              </a:pPr>
              <a:r>
                <a:rPr lang="fa-IR" sz="2400" b="1" dirty="0">
                  <a:latin typeface="Arial" pitchFamily="34" charset="0"/>
                </a:rPr>
                <a:t>آزما یشگاه مرجع كشوري بیماریها</a:t>
              </a:r>
              <a:endParaRPr lang="en-US" sz="2400" b="1" dirty="0">
                <a:latin typeface="Arial" pitchFamily="34" charset="0"/>
                <a:cs typeface="Arial" pitchFamily="34" charset="0"/>
              </a:endParaRPr>
            </a:p>
          </p:txBody>
        </p:sp>
      </p:grpSp>
      <p:grpSp>
        <p:nvGrpSpPr>
          <p:cNvPr id="3" name="Group 8"/>
          <p:cNvGrpSpPr/>
          <p:nvPr/>
        </p:nvGrpSpPr>
        <p:grpSpPr>
          <a:xfrm>
            <a:off x="4355976" y="4293096"/>
            <a:ext cx="3368040" cy="736758"/>
            <a:chOff x="3314710" y="2209799"/>
            <a:chExt cx="3368040" cy="736758"/>
          </a:xfrm>
          <a:scene3d>
            <a:camera prst="orthographicFront"/>
            <a:lightRig rig="threePt" dir="t">
              <a:rot lat="0" lon="0" rev="7500000"/>
            </a:lightRig>
          </a:scene3d>
        </p:grpSpPr>
        <p:sp>
          <p:nvSpPr>
            <p:cNvPr id="10" name="Rounded Rectangle 9"/>
            <p:cNvSpPr/>
            <p:nvPr/>
          </p:nvSpPr>
          <p:spPr>
            <a:xfrm>
              <a:off x="3314710" y="2209799"/>
              <a:ext cx="3368040" cy="736758"/>
            </a:xfrm>
            <a:prstGeom prst="roundRect">
              <a:avLst/>
            </a:prstGeom>
            <a:sp3d z="152400" extrusionH="63500" prstMaterial="dkEdge">
              <a:bevelT w="135400" h="16350" prst="relaxedInset"/>
              <a:contourClr>
                <a:schemeClr val="bg1"/>
              </a:contourClr>
            </a:sp3d>
          </p:spPr>
          <p:style>
            <a:lnRef idx="1">
              <a:schemeClr val="accent5">
                <a:hueOff val="2729197"/>
                <a:satOff val="-8740"/>
                <a:lumOff val="1765"/>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sp>
        <p:sp>
          <p:nvSpPr>
            <p:cNvPr id="11" name="Rounded Rectangle 4"/>
            <p:cNvSpPr/>
            <p:nvPr/>
          </p:nvSpPr>
          <p:spPr>
            <a:xfrm>
              <a:off x="3350676" y="2245765"/>
              <a:ext cx="3296108" cy="664826"/>
            </a:xfrm>
            <a:prstGeom prst="rect">
              <a:avLst/>
            </a:prstGeom>
            <a:sp3d z="152400"/>
          </p:spPr>
          <p:style>
            <a:lnRef idx="0">
              <a:scrgbClr r="0" g="0" b="0"/>
            </a:lnRef>
            <a:fillRef idx="0">
              <a:scrgbClr r="0" g="0" b="0"/>
            </a:fillRef>
            <a:effectRef idx="0">
              <a:scrgbClr r="0" g="0" b="0"/>
            </a:effectRef>
            <a:fontRef idx="minor">
              <a:schemeClr val="dk1">
                <a:hueOff val="0"/>
                <a:satOff val="0"/>
                <a:lumOff val="0"/>
                <a:alphaOff val="0"/>
              </a:schemeClr>
            </a:fontRef>
          </p:style>
          <p:txBody>
            <a:bodyPr lIns="114300" tIns="114300" rIns="114300" bIns="114300" spcCol="1270" anchor="ctr"/>
            <a:lstStyle/>
            <a:p>
              <a:pPr algn="ctr" defTabSz="1333500">
                <a:lnSpc>
                  <a:spcPct val="90000"/>
                </a:lnSpc>
                <a:spcAft>
                  <a:spcPct val="35000"/>
                </a:spcAft>
                <a:defRPr/>
              </a:pPr>
              <a:r>
                <a:rPr lang="fa-IR" sz="2400" b="1" dirty="0">
                  <a:latin typeface="Arial" pitchFamily="34" charset="0"/>
                </a:rPr>
                <a:t>آزما یشگاه مرجع سلامت دانشگاهي</a:t>
              </a:r>
              <a:endParaRPr lang="en-US" sz="2400" b="1" dirty="0">
                <a:latin typeface="Arial" pitchFamily="34" charset="0"/>
                <a:cs typeface="Arial" pitchFamily="34" charset="0"/>
              </a:endParaRPr>
            </a:p>
          </p:txBody>
        </p:sp>
      </p:grpSp>
      <p:sp>
        <p:nvSpPr>
          <p:cNvPr id="13" name="Down Arrow 12"/>
          <p:cNvSpPr/>
          <p:nvPr/>
        </p:nvSpPr>
        <p:spPr>
          <a:xfrm>
            <a:off x="7019925" y="5013325"/>
            <a:ext cx="381000" cy="609600"/>
          </a:xfrm>
          <a:prstGeom prst="downArrow">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4" name="Down Arrow 13"/>
          <p:cNvSpPr/>
          <p:nvPr/>
        </p:nvSpPr>
        <p:spPr>
          <a:xfrm>
            <a:off x="4572000" y="4941888"/>
            <a:ext cx="381000" cy="609600"/>
          </a:xfrm>
          <a:prstGeom prst="downArrow">
            <a:avLst/>
          </a:prstGeom>
          <a:solidFill>
            <a:schemeClr val="bg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5128" name="Flowchart: Terminator 14"/>
          <p:cNvSpPr>
            <a:spLocks noChangeArrowheads="1"/>
          </p:cNvSpPr>
          <p:nvPr/>
        </p:nvSpPr>
        <p:spPr bwMode="auto">
          <a:xfrm>
            <a:off x="214282" y="1071546"/>
            <a:ext cx="2590800" cy="990600"/>
          </a:xfrm>
          <a:prstGeom prst="flowChartTerminator">
            <a:avLst/>
          </a:prstGeom>
          <a:solidFill>
            <a:schemeClr val="accent1"/>
          </a:solidFill>
          <a:ln w="25400" algn="ctr">
            <a:solidFill>
              <a:srgbClr val="385D8A"/>
            </a:solidFill>
            <a:miter lim="800000"/>
            <a:headEnd/>
            <a:tailEnd/>
          </a:ln>
        </p:spPr>
        <p:txBody>
          <a:bodyPr anchor="ctr"/>
          <a:lstStyle/>
          <a:p>
            <a:pPr algn="ctr"/>
            <a:r>
              <a:rPr lang="fa-IR" sz="3200">
                <a:solidFill>
                  <a:srgbClr val="FFFFFF"/>
                </a:solidFill>
                <a:latin typeface="Calibri" pitchFamily="34" charset="0"/>
              </a:rPr>
              <a:t>مطلوب</a:t>
            </a:r>
            <a:endParaRPr lang="en-US" sz="3200">
              <a:solidFill>
                <a:srgbClr val="FFFFFF"/>
              </a:solidFill>
              <a:latin typeface="Calibri" pitchFamily="34" charset="0"/>
            </a:endParaRPr>
          </a:p>
        </p:txBody>
      </p:sp>
      <p:sp>
        <p:nvSpPr>
          <p:cNvPr id="5129" name="Title 1"/>
          <p:cNvSpPr txBox="1">
            <a:spLocks/>
          </p:cNvSpPr>
          <p:nvPr/>
        </p:nvSpPr>
        <p:spPr bwMode="auto">
          <a:xfrm>
            <a:off x="838200" y="0"/>
            <a:ext cx="8305800" cy="685800"/>
          </a:xfrm>
          <a:prstGeom prst="rect">
            <a:avLst/>
          </a:prstGeom>
          <a:noFill/>
          <a:ln w="9525">
            <a:noFill/>
            <a:miter lim="800000"/>
            <a:headEnd/>
            <a:tailEnd/>
          </a:ln>
        </p:spPr>
        <p:txBody>
          <a:bodyPr anchor="b"/>
          <a:lstStyle/>
          <a:p>
            <a:pPr algn="ctr" rtl="1"/>
            <a:r>
              <a:rPr lang="fa-IR" sz="4400" b="1" dirty="0">
                <a:solidFill>
                  <a:srgbClr val="FF0000"/>
                </a:solidFill>
                <a:effectLst>
                  <a:outerShdw blurRad="38100" dist="38100" dir="2700000" algn="tl">
                    <a:srgbClr val="FFFFFF"/>
                  </a:outerShdw>
                </a:effectLst>
              </a:rPr>
              <a:t>نظام شبكه آزمايشگاهي كشور</a:t>
            </a:r>
            <a:endParaRPr lang="en-US" sz="4400" b="1" dirty="0">
              <a:solidFill>
                <a:srgbClr val="FF0000"/>
              </a:solidFill>
              <a:effectLst>
                <a:outerShdw blurRad="38100" dist="38100" dir="2700000" algn="tl">
                  <a:srgbClr val="FFFFFF"/>
                </a:outerShdw>
              </a:effectLst>
            </a:endParaRPr>
          </a:p>
        </p:txBody>
      </p:sp>
      <p:sp>
        <p:nvSpPr>
          <p:cNvPr id="5130" name="Rounded Rectangle 16"/>
          <p:cNvSpPr>
            <a:spLocks noChangeArrowheads="1"/>
          </p:cNvSpPr>
          <p:nvPr/>
        </p:nvSpPr>
        <p:spPr bwMode="auto">
          <a:xfrm>
            <a:off x="2209800" y="2362200"/>
            <a:ext cx="1828800" cy="838200"/>
          </a:xfrm>
          <a:prstGeom prst="roundRect">
            <a:avLst>
              <a:gd name="adj" fmla="val 16667"/>
            </a:avLst>
          </a:prstGeom>
          <a:solidFill>
            <a:schemeClr val="tx1"/>
          </a:solidFill>
          <a:ln w="25400" algn="ctr">
            <a:solidFill>
              <a:srgbClr val="385D8A"/>
            </a:solidFill>
            <a:round/>
            <a:headEnd/>
            <a:tailEnd/>
          </a:ln>
        </p:spPr>
        <p:txBody>
          <a:bodyPr anchor="ctr"/>
          <a:lstStyle/>
          <a:p>
            <a:pPr algn="ctr"/>
            <a:r>
              <a:rPr lang="fa-IR" sz="2400" dirty="0" smtClean="0">
                <a:latin typeface="Calibri" pitchFamily="34" charset="0"/>
              </a:rPr>
              <a:t>آ</a:t>
            </a:r>
            <a:r>
              <a:rPr lang="fa-IR" sz="2400" dirty="0" smtClean="0">
                <a:solidFill>
                  <a:schemeClr val="bg1"/>
                </a:solidFill>
                <a:latin typeface="Calibri" pitchFamily="34" charset="0"/>
              </a:rPr>
              <a:t>آزمایشگاههای</a:t>
            </a:r>
            <a:r>
              <a:rPr lang="fa-IR" dirty="0" smtClean="0">
                <a:solidFill>
                  <a:schemeClr val="bg1"/>
                </a:solidFill>
                <a:latin typeface="Calibri" pitchFamily="34" charset="0"/>
              </a:rPr>
              <a:t> </a:t>
            </a:r>
            <a:r>
              <a:rPr lang="fa-IR" sz="2400" dirty="0">
                <a:solidFill>
                  <a:schemeClr val="bg1"/>
                </a:solidFill>
                <a:latin typeface="Calibri" pitchFamily="34" charset="0"/>
              </a:rPr>
              <a:t>همکار</a:t>
            </a:r>
            <a:endParaRPr lang="en-US" sz="2400" dirty="0">
              <a:solidFill>
                <a:schemeClr val="bg1"/>
              </a:solidFill>
              <a:latin typeface="Calibri" pitchFamily="34" charset="0"/>
            </a:endParaRP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7200" y="214290"/>
            <a:ext cx="8229600" cy="1071570"/>
          </a:xfrm>
        </p:spPr>
        <p:txBody>
          <a:bodyPr>
            <a:normAutofit/>
          </a:bodyPr>
          <a:lstStyle/>
          <a:p>
            <a:pPr algn="ctr"/>
            <a:r>
              <a:rPr lang="en-US" sz="4000" dirty="0" err="1"/>
              <a:t>Sporotrichoid</a:t>
            </a:r>
            <a:r>
              <a:rPr lang="en-US" sz="4000" dirty="0"/>
              <a:t> type</a:t>
            </a:r>
          </a:p>
        </p:txBody>
      </p:sp>
      <p:pic>
        <p:nvPicPr>
          <p:cNvPr id="24579" name="Picture 3" descr="Image13b.jpg (10642 bytes)"/>
          <p:cNvPicPr>
            <a:picLocks noChangeAspect="1" noChangeArrowheads="1"/>
          </p:cNvPicPr>
          <p:nvPr/>
        </p:nvPicPr>
        <p:blipFill>
          <a:blip r:embed="rId2" cstate="print"/>
          <a:srcRect/>
          <a:stretch>
            <a:fillRect/>
          </a:stretch>
        </p:blipFill>
        <p:spPr bwMode="auto">
          <a:xfrm>
            <a:off x="428596" y="2214554"/>
            <a:ext cx="8207375" cy="4464050"/>
          </a:xfrm>
          <a:prstGeom prst="rect">
            <a:avLst/>
          </a:prstGeom>
          <a:noFill/>
        </p:spPr>
      </p:pic>
      <p:sp>
        <p:nvSpPr>
          <p:cNvPr id="4" name="Rectangle 2"/>
          <p:cNvSpPr>
            <a:spLocks noGrp="1" noChangeAspect="1" noChangeArrowheads="1"/>
          </p:cNvSpPr>
          <p:nvPr isPhoto="1"/>
        </p:nvSpPr>
        <p:spPr bwMode="auto">
          <a:xfrm>
            <a:off x="0" y="1357298"/>
            <a:ext cx="9144000" cy="5729302"/>
          </a:xfrm>
          <a:prstGeom prst="rect">
            <a:avLst/>
          </a:prstGeom>
          <a:blipFill dpi="0" rotWithShape="1">
            <a:blip r:embed="rId3" cstate="print"/>
            <a:srcRect/>
            <a:stretch>
              <a:fillRect r="-7729"/>
            </a:stretch>
          </a:blipFill>
          <a:ln w="9525">
            <a:solidFill>
              <a:schemeClr val="tx1"/>
            </a:solidFill>
            <a:miter lim="800000"/>
            <a:headEnd/>
            <a:tailEnd/>
          </a:ln>
          <a:effectLst/>
        </p:spPr>
        <p:txBody>
          <a:bodyPr/>
          <a:lstStyle/>
          <a:p>
            <a:pPr>
              <a:defRPr/>
            </a:pPr>
            <a:endParaRPr lang="en-US"/>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Untitled-7 copy"/>
          <p:cNvPicPr>
            <a:picLocks noChangeAspect="1" noChangeArrowheads="1"/>
          </p:cNvPicPr>
          <p:nvPr/>
        </p:nvPicPr>
        <p:blipFill>
          <a:blip r:embed="rId2" cstate="print"/>
          <a:srcRect l="6575" r="5200"/>
          <a:stretch>
            <a:fillRect/>
          </a:stretch>
        </p:blipFill>
        <p:spPr bwMode="auto">
          <a:xfrm>
            <a:off x="4759325" y="0"/>
            <a:ext cx="4384675" cy="3657600"/>
          </a:xfrm>
          <a:prstGeom prst="rect">
            <a:avLst/>
          </a:prstGeom>
          <a:noFill/>
          <a:ln w="9525">
            <a:noFill/>
            <a:miter lim="800000"/>
            <a:headEnd/>
            <a:tailEnd/>
          </a:ln>
        </p:spPr>
      </p:pic>
      <p:pic>
        <p:nvPicPr>
          <p:cNvPr id="31747" name="Picture 3" descr="9106004"/>
          <p:cNvPicPr>
            <a:picLocks noChangeAspect="1" noChangeArrowheads="1"/>
          </p:cNvPicPr>
          <p:nvPr/>
        </p:nvPicPr>
        <p:blipFill>
          <a:blip r:embed="rId3" cstate="print"/>
          <a:srcRect/>
          <a:stretch>
            <a:fillRect/>
          </a:stretch>
        </p:blipFill>
        <p:spPr bwMode="auto">
          <a:xfrm>
            <a:off x="0" y="3581400"/>
            <a:ext cx="4800600" cy="3810000"/>
          </a:xfrm>
          <a:prstGeom prst="rect">
            <a:avLst/>
          </a:prstGeom>
          <a:noFill/>
          <a:ln w="9525">
            <a:noFill/>
            <a:miter lim="800000"/>
            <a:headEnd/>
            <a:tailEnd/>
          </a:ln>
        </p:spPr>
      </p:pic>
      <p:pic>
        <p:nvPicPr>
          <p:cNvPr id="31748" name="Picture 4" descr="Picture 429"/>
          <p:cNvPicPr>
            <a:picLocks noChangeAspect="1" noChangeArrowheads="1"/>
          </p:cNvPicPr>
          <p:nvPr/>
        </p:nvPicPr>
        <p:blipFill>
          <a:blip r:embed="rId4" cstate="print"/>
          <a:srcRect/>
          <a:stretch>
            <a:fillRect/>
          </a:stretch>
        </p:blipFill>
        <p:spPr bwMode="auto">
          <a:xfrm>
            <a:off x="4800600" y="3505200"/>
            <a:ext cx="4648200" cy="3886200"/>
          </a:xfrm>
          <a:prstGeom prst="rect">
            <a:avLst/>
          </a:prstGeom>
          <a:noFill/>
          <a:ln w="9525">
            <a:noFill/>
            <a:miter lim="800000"/>
            <a:headEnd/>
            <a:tailEnd/>
          </a:ln>
        </p:spPr>
      </p:pic>
      <p:sp>
        <p:nvSpPr>
          <p:cNvPr id="31749" name="Rectangle 5"/>
          <p:cNvSpPr>
            <a:spLocks noChangeArrowheads="1"/>
          </p:cNvSpPr>
          <p:nvPr/>
        </p:nvSpPr>
        <p:spPr bwMode="auto">
          <a:xfrm>
            <a:off x="6553200" y="4572000"/>
            <a:ext cx="1066800" cy="3048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31750" name="Rectangle 6"/>
          <p:cNvSpPr>
            <a:spLocks noChangeArrowheads="1"/>
          </p:cNvSpPr>
          <p:nvPr/>
        </p:nvSpPr>
        <p:spPr bwMode="auto">
          <a:xfrm>
            <a:off x="250825" y="1052513"/>
            <a:ext cx="1296988" cy="215900"/>
          </a:xfrm>
          <a:prstGeom prst="rect">
            <a:avLst/>
          </a:prstGeom>
          <a:solidFill>
            <a:srgbClr val="000000"/>
          </a:solidFill>
          <a:ln w="9525">
            <a:solidFill>
              <a:schemeClr val="tx1"/>
            </a:solidFill>
            <a:miter lim="800000"/>
            <a:headEnd/>
            <a:tailEnd/>
          </a:ln>
        </p:spPr>
        <p:txBody>
          <a:bodyPr wrap="none" anchor="ctr"/>
          <a:lstStyle/>
          <a:p>
            <a:endParaRPr lang="en-US"/>
          </a:p>
        </p:txBody>
      </p:sp>
      <p:sp>
        <p:nvSpPr>
          <p:cNvPr id="31751" name="Rectangle 7"/>
          <p:cNvSpPr>
            <a:spLocks noChangeArrowheads="1"/>
          </p:cNvSpPr>
          <p:nvPr/>
        </p:nvSpPr>
        <p:spPr bwMode="auto">
          <a:xfrm>
            <a:off x="2916238" y="1052513"/>
            <a:ext cx="1079500" cy="215900"/>
          </a:xfrm>
          <a:prstGeom prst="rect">
            <a:avLst/>
          </a:prstGeom>
          <a:solidFill>
            <a:srgbClr val="000000"/>
          </a:solidFill>
          <a:ln w="9525">
            <a:solidFill>
              <a:schemeClr val="tx1"/>
            </a:solidFill>
            <a:miter lim="800000"/>
            <a:headEnd/>
            <a:tailEnd/>
          </a:ln>
        </p:spPr>
        <p:txBody>
          <a:bodyPr wrap="none" anchor="ctr"/>
          <a:lstStyle/>
          <a:p>
            <a:endParaRPr lang="en-US"/>
          </a:p>
        </p:txBody>
      </p:sp>
      <p:sp>
        <p:nvSpPr>
          <p:cNvPr id="31752" name="Rectangle 8"/>
          <p:cNvSpPr>
            <a:spLocks noChangeArrowheads="1"/>
          </p:cNvSpPr>
          <p:nvPr/>
        </p:nvSpPr>
        <p:spPr bwMode="auto">
          <a:xfrm>
            <a:off x="7164388" y="1773238"/>
            <a:ext cx="1079500" cy="215900"/>
          </a:xfrm>
          <a:prstGeom prst="rect">
            <a:avLst/>
          </a:prstGeom>
          <a:solidFill>
            <a:srgbClr val="000000"/>
          </a:solidFill>
          <a:ln w="9525">
            <a:solidFill>
              <a:schemeClr val="tx1"/>
            </a:solidFill>
            <a:miter lim="800000"/>
            <a:headEnd/>
            <a:tailEnd/>
          </a:ln>
        </p:spPr>
        <p:txBody>
          <a:bodyPr wrap="none" anchor="ctr"/>
          <a:lstStyle/>
          <a:p>
            <a:endParaRPr lang="en-US"/>
          </a:p>
        </p:txBody>
      </p:sp>
      <p:sp>
        <p:nvSpPr>
          <p:cNvPr id="31753" name="Rectangle 9"/>
          <p:cNvSpPr>
            <a:spLocks noChangeArrowheads="1"/>
          </p:cNvSpPr>
          <p:nvPr/>
        </p:nvSpPr>
        <p:spPr bwMode="auto">
          <a:xfrm>
            <a:off x="2843213" y="4484688"/>
            <a:ext cx="1081087" cy="239712"/>
          </a:xfrm>
          <a:prstGeom prst="rect">
            <a:avLst/>
          </a:prstGeom>
          <a:solidFill>
            <a:srgbClr val="000000"/>
          </a:solidFill>
          <a:ln w="9525">
            <a:solidFill>
              <a:schemeClr val="tx1"/>
            </a:solidFill>
            <a:miter lim="800000"/>
            <a:headEnd/>
            <a:tailEnd/>
          </a:ln>
        </p:spPr>
        <p:txBody>
          <a:bodyPr wrap="none" anchor="ctr"/>
          <a:lstStyle/>
          <a:p>
            <a:r>
              <a:rPr lang="fa-IR"/>
              <a:t>ر</a:t>
            </a:r>
            <a:endParaRPr lang="en-US"/>
          </a:p>
        </p:txBody>
      </p:sp>
      <p:sp>
        <p:nvSpPr>
          <p:cNvPr id="31754" name="Rectangle 10"/>
          <p:cNvSpPr>
            <a:spLocks noChangeArrowheads="1"/>
          </p:cNvSpPr>
          <p:nvPr/>
        </p:nvSpPr>
        <p:spPr bwMode="auto">
          <a:xfrm>
            <a:off x="8532813" y="5157788"/>
            <a:ext cx="863600" cy="358775"/>
          </a:xfrm>
          <a:prstGeom prst="rect">
            <a:avLst/>
          </a:prstGeom>
          <a:solidFill>
            <a:srgbClr val="000000"/>
          </a:solidFill>
          <a:ln w="9525">
            <a:solidFill>
              <a:schemeClr val="tx1"/>
            </a:solidFill>
            <a:miter lim="800000"/>
            <a:headEnd/>
            <a:tailEnd/>
          </a:ln>
        </p:spPr>
        <p:txBody>
          <a:bodyPr wrap="none" anchor="ctr"/>
          <a:lstStyle/>
          <a:p>
            <a:endParaRPr lang="en-US"/>
          </a:p>
        </p:txBody>
      </p:sp>
      <p:sp>
        <p:nvSpPr>
          <p:cNvPr id="31755" name="Rectangle 11"/>
          <p:cNvSpPr>
            <a:spLocks noChangeArrowheads="1"/>
          </p:cNvSpPr>
          <p:nvPr/>
        </p:nvSpPr>
        <p:spPr bwMode="auto">
          <a:xfrm>
            <a:off x="684213" y="4419600"/>
            <a:ext cx="792162" cy="304800"/>
          </a:xfrm>
          <a:prstGeom prst="rect">
            <a:avLst/>
          </a:prstGeom>
          <a:solidFill>
            <a:srgbClr val="000000"/>
          </a:solidFill>
          <a:ln w="9525">
            <a:solidFill>
              <a:schemeClr val="tx1"/>
            </a:solidFill>
            <a:miter lim="800000"/>
            <a:headEnd/>
            <a:tailEnd/>
          </a:ln>
        </p:spPr>
        <p:txBody>
          <a:bodyPr wrap="none" anchor="ctr"/>
          <a:lstStyle/>
          <a:p>
            <a:endParaRPr lang="en-US"/>
          </a:p>
        </p:txBody>
      </p:sp>
      <p:pic>
        <p:nvPicPr>
          <p:cNvPr id="31756" name="Picture 12" descr="36"/>
          <p:cNvPicPr>
            <a:picLocks noChangeAspect="1" noChangeArrowheads="1"/>
          </p:cNvPicPr>
          <p:nvPr/>
        </p:nvPicPr>
        <p:blipFill>
          <a:blip r:embed="rId5" cstate="print"/>
          <a:srcRect/>
          <a:stretch>
            <a:fillRect/>
          </a:stretch>
        </p:blipFill>
        <p:spPr bwMode="auto">
          <a:xfrm>
            <a:off x="0" y="0"/>
            <a:ext cx="4800600" cy="3581400"/>
          </a:xfrm>
          <a:prstGeom prst="rect">
            <a:avLst/>
          </a:prstGeom>
          <a:noFill/>
          <a:ln w="9525">
            <a:noFill/>
            <a:miter lim="800000"/>
            <a:headEnd/>
            <a:tailEnd/>
          </a:ln>
        </p:spPr>
      </p:pic>
    </p:spTree>
  </p:cSld>
  <p:clrMapOvr>
    <a:masterClrMapping/>
  </p:clrMapOvr>
  <p:transition advClick="0" advTm="0"/>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Click to see larger picture">
            <a:hlinkClick r:id="rId2"/>
          </p:cNvPr>
          <p:cNvPicPr>
            <a:picLocks noChangeAspect="1" noChangeArrowheads="1"/>
          </p:cNvPicPr>
          <p:nvPr/>
        </p:nvPicPr>
        <p:blipFill>
          <a:blip r:embed="rId3" cstate="print"/>
          <a:srcRect/>
          <a:stretch>
            <a:fillRect/>
          </a:stretch>
        </p:blipFill>
        <p:spPr bwMode="auto">
          <a:xfrm>
            <a:off x="2470150" y="1066800"/>
            <a:ext cx="4387850" cy="5030788"/>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2" descr="DSC00775"/>
          <p:cNvPicPr>
            <a:picLocks noChangeAspect="1" noChangeArrowheads="1"/>
          </p:cNvPicPr>
          <p:nvPr/>
        </p:nvPicPr>
        <p:blipFill>
          <a:blip r:embed="rId2" cstate="print"/>
          <a:srcRect/>
          <a:stretch>
            <a:fillRect/>
          </a:stretch>
        </p:blipFill>
        <p:spPr bwMode="auto">
          <a:xfrm>
            <a:off x="1066800" y="609600"/>
            <a:ext cx="7237413" cy="5732463"/>
          </a:xfrm>
          <a:prstGeom prst="rect">
            <a:avLst/>
          </a:prstGeom>
          <a:noFill/>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3"/>
          <p:cNvSpPr>
            <a:spLocks noGrp="1" noChangeArrowheads="1"/>
          </p:cNvSpPr>
          <p:nvPr>
            <p:ph type="body" idx="1"/>
          </p:nvPr>
        </p:nvSpPr>
        <p:spPr>
          <a:xfrm>
            <a:off x="457200" y="1557338"/>
            <a:ext cx="8229600" cy="5040312"/>
          </a:xfrm>
        </p:spPr>
        <p:txBody>
          <a:bodyPr/>
          <a:lstStyle/>
          <a:p>
            <a:pPr eaLnBrk="1" hangingPunct="1">
              <a:lnSpc>
                <a:spcPct val="90000"/>
              </a:lnSpc>
            </a:pPr>
            <a:r>
              <a:rPr lang="en-US" smtClean="0"/>
              <a:t>Also known as: lupoid leishmaniasis</a:t>
            </a:r>
            <a:endParaRPr lang="fa-IR" smtClean="0"/>
          </a:p>
          <a:p>
            <a:pPr eaLnBrk="1" hangingPunct="1">
              <a:lnSpc>
                <a:spcPct val="90000"/>
              </a:lnSpc>
            </a:pPr>
            <a:r>
              <a:rPr lang="en-US" smtClean="0"/>
              <a:t>In one of our recent studies from Bam (Iran), 18.7% of ACL cases in school children had </a:t>
            </a:r>
            <a:r>
              <a:rPr lang="en-US" i="1" smtClean="0"/>
              <a:t>leishmaniasis recidivans</a:t>
            </a:r>
            <a:r>
              <a:rPr lang="en-US" smtClean="0"/>
              <a:t>.</a:t>
            </a:r>
          </a:p>
          <a:p>
            <a:pPr eaLnBrk="1" hangingPunct="1">
              <a:lnSpc>
                <a:spcPct val="90000"/>
              </a:lnSpc>
            </a:pPr>
            <a:r>
              <a:rPr lang="en-US" smtClean="0"/>
              <a:t>Brown-red or brown-yellow papules appear, usually close to a scar of an old lesion of CL or actually in the scar. </a:t>
            </a:r>
          </a:p>
          <a:p>
            <a:pPr eaLnBrk="1" hangingPunct="1">
              <a:lnSpc>
                <a:spcPct val="90000"/>
              </a:lnSpc>
            </a:pPr>
            <a:r>
              <a:rPr lang="en-US" smtClean="0"/>
              <a:t>They coalesce and form a plaque closely resembling lupus vulgaris, even to the formation of apple-jelly nodules</a:t>
            </a:r>
          </a:p>
        </p:txBody>
      </p:sp>
      <p:sp>
        <p:nvSpPr>
          <p:cNvPr id="111620" name="Rectangle 4"/>
          <p:cNvSpPr>
            <a:spLocks noGrp="1" noChangeArrowheads="1"/>
          </p:cNvSpPr>
          <p:nvPr>
            <p:ph type="title"/>
          </p:nvPr>
        </p:nvSpPr>
        <p:spPr>
          <a:xfrm>
            <a:off x="457200" y="274638"/>
            <a:ext cx="8229600" cy="850900"/>
          </a:xfrm>
        </p:spPr>
        <p:txBody>
          <a:bodyPr/>
          <a:lstStyle/>
          <a:p>
            <a:pPr eaLnBrk="1" hangingPunct="1">
              <a:defRPr/>
            </a:pPr>
            <a:r>
              <a:rPr lang="en-US" b="1" i="1" dirty="0" err="1" smtClean="0">
                <a:solidFill>
                  <a:srgbClr val="C00000"/>
                </a:solidFill>
                <a:effectLst>
                  <a:outerShdw blurRad="38100" dist="38100" dir="2700000" algn="tl">
                    <a:srgbClr val="C0C0C0"/>
                  </a:outerShdw>
                </a:effectLst>
              </a:rPr>
              <a:t>Leishmaniasis</a:t>
            </a:r>
            <a:r>
              <a:rPr lang="en-US" b="1" i="1" dirty="0" smtClean="0">
                <a:solidFill>
                  <a:srgbClr val="C00000"/>
                </a:solidFill>
                <a:effectLst>
                  <a:outerShdw blurRad="38100" dist="38100" dir="2700000" algn="tl">
                    <a:srgbClr val="C0C0C0"/>
                  </a:outerShdw>
                </a:effectLst>
              </a:rPr>
              <a:t> </a:t>
            </a:r>
            <a:r>
              <a:rPr lang="en-US" b="1" i="1" dirty="0" err="1" smtClean="0">
                <a:solidFill>
                  <a:srgbClr val="C00000"/>
                </a:solidFill>
                <a:effectLst>
                  <a:outerShdw blurRad="38100" dist="38100" dir="2700000" algn="tl">
                    <a:srgbClr val="C0C0C0"/>
                  </a:outerShdw>
                </a:effectLst>
              </a:rPr>
              <a:t>recidivans</a:t>
            </a:r>
            <a:endParaRPr lang="en-US" b="1" i="1" dirty="0" smtClean="0">
              <a:solidFill>
                <a:srgbClr val="C00000"/>
              </a:solidFill>
              <a:effectLst>
                <a:outerShdw blurRad="38100" dist="38100" dir="2700000" algn="tl">
                  <a:srgbClr val="C0C0C0"/>
                </a:outerShdw>
              </a:effectLst>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455613" y="273050"/>
            <a:ext cx="8226425" cy="777875"/>
          </a:xfrm>
        </p:spPr>
        <p:txBody>
          <a:bodyPr>
            <a:normAutofit fontScale="90000"/>
          </a:bodyPr>
          <a:lstStyle/>
          <a:p>
            <a:r>
              <a:rPr lang="en-US" b="1" i="1">
                <a:latin typeface="Times New Roman" pitchFamily="18" charset="0"/>
                <a:cs typeface="Times New Roman" pitchFamily="18" charset="0"/>
              </a:rPr>
              <a:t>Leishmaniasis recidivans</a:t>
            </a:r>
          </a:p>
        </p:txBody>
      </p:sp>
      <p:pic>
        <p:nvPicPr>
          <p:cNvPr id="14339" name="Picture 3" descr="scan0018"/>
          <p:cNvPicPr>
            <a:picLocks noChangeAspect="1" noChangeArrowheads="1"/>
          </p:cNvPicPr>
          <p:nvPr/>
        </p:nvPicPr>
        <p:blipFill>
          <a:blip r:embed="rId2" cstate="print"/>
          <a:srcRect/>
          <a:stretch>
            <a:fillRect/>
          </a:stretch>
        </p:blipFill>
        <p:spPr bwMode="auto">
          <a:xfrm>
            <a:off x="2562225" y="1368425"/>
            <a:ext cx="3881438" cy="5373688"/>
          </a:xfrm>
          <a:prstGeom prst="rect">
            <a:avLst/>
          </a:prstGeom>
          <a:noFill/>
        </p:spPr>
      </p:pic>
      <p:sp>
        <p:nvSpPr>
          <p:cNvPr id="14340" name="Rectangle 4"/>
          <p:cNvSpPr>
            <a:spLocks noChangeArrowheads="1"/>
          </p:cNvSpPr>
          <p:nvPr/>
        </p:nvSpPr>
        <p:spPr bwMode="auto">
          <a:xfrm>
            <a:off x="4932363" y="1844675"/>
            <a:ext cx="1295400" cy="792163"/>
          </a:xfrm>
          <a:prstGeom prst="rect">
            <a:avLst/>
          </a:prstGeom>
          <a:solidFill>
            <a:schemeClr val="tx2"/>
          </a:solidFill>
          <a:ln w="9525">
            <a:solidFill>
              <a:schemeClr val="tx1"/>
            </a:solidFill>
            <a:miter lim="800000"/>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a:xfrm>
            <a:off x="457200" y="274638"/>
            <a:ext cx="8229600" cy="777875"/>
          </a:xfrm>
        </p:spPr>
        <p:txBody>
          <a:bodyPr>
            <a:normAutofit fontScale="90000"/>
          </a:bodyPr>
          <a:lstStyle/>
          <a:p>
            <a:pPr eaLnBrk="1" hangingPunct="1">
              <a:defRPr/>
            </a:pPr>
            <a:r>
              <a:rPr lang="en-US" b="1" i="1" smtClean="0">
                <a:effectLst>
                  <a:outerShdw blurRad="38100" dist="38100" dir="2700000" algn="tl">
                    <a:srgbClr val="C0C0C0"/>
                  </a:outerShdw>
                </a:effectLst>
              </a:rPr>
              <a:t>Leishmaniasis recidivans</a:t>
            </a:r>
          </a:p>
        </p:txBody>
      </p:sp>
      <p:pic>
        <p:nvPicPr>
          <p:cNvPr id="38915" name="Picture 7" descr="C:\Documents and Settings\AMOZESH&amp;PAJHOHESH\Desktop\CL and Leprosy  for Dr Dowlati\attachments_2010_09_15\scan0058.jpg"/>
          <p:cNvPicPr>
            <a:picLocks noChangeAspect="1" noChangeArrowheads="1"/>
          </p:cNvPicPr>
          <p:nvPr/>
        </p:nvPicPr>
        <p:blipFill>
          <a:blip r:embed="rId3" cstate="print"/>
          <a:srcRect/>
          <a:stretch>
            <a:fillRect/>
          </a:stretch>
        </p:blipFill>
        <p:spPr bwMode="auto">
          <a:xfrm>
            <a:off x="1214438" y="1714500"/>
            <a:ext cx="6729412" cy="43576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5613" y="273050"/>
            <a:ext cx="8226425" cy="777875"/>
          </a:xfrm>
        </p:spPr>
        <p:txBody>
          <a:bodyPr>
            <a:normAutofit fontScale="90000"/>
          </a:bodyPr>
          <a:lstStyle/>
          <a:p>
            <a:r>
              <a:rPr lang="en-US" b="1" i="1" dirty="0" err="1">
                <a:latin typeface="Times New Roman" pitchFamily="18" charset="0"/>
                <a:cs typeface="Times New Roman" pitchFamily="18" charset="0"/>
              </a:rPr>
              <a:t>Leishmaniasis</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recidivans</a:t>
            </a:r>
            <a:endParaRPr lang="en-US" b="1" i="1" dirty="0">
              <a:latin typeface="Times New Roman" pitchFamily="18" charset="0"/>
              <a:cs typeface="Times New Roman" pitchFamily="18" charset="0"/>
            </a:endParaRPr>
          </a:p>
        </p:txBody>
      </p:sp>
      <p:pic>
        <p:nvPicPr>
          <p:cNvPr id="13315" name="Picture 3" descr="818"/>
          <p:cNvPicPr>
            <a:picLocks noChangeAspect="1" noChangeArrowheads="1"/>
          </p:cNvPicPr>
          <p:nvPr/>
        </p:nvPicPr>
        <p:blipFill>
          <a:blip r:embed="rId2" cstate="print"/>
          <a:srcRect/>
          <a:stretch>
            <a:fillRect/>
          </a:stretch>
        </p:blipFill>
        <p:spPr bwMode="auto">
          <a:xfrm>
            <a:off x="1042988" y="1495425"/>
            <a:ext cx="7143750" cy="5029200"/>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LRC-1"/>
          <p:cNvPicPr>
            <a:picLocks noChangeAspect="1" noChangeArrowheads="1"/>
          </p:cNvPicPr>
          <p:nvPr/>
        </p:nvPicPr>
        <p:blipFill>
          <a:blip r:embed="rId2" cstate="print"/>
          <a:srcRect/>
          <a:stretch>
            <a:fillRect/>
          </a:stretch>
        </p:blipFill>
        <p:spPr bwMode="auto">
          <a:xfrm>
            <a:off x="1714500" y="1500188"/>
            <a:ext cx="5637213" cy="4357687"/>
          </a:xfrm>
          <a:prstGeom prst="rect">
            <a:avLst/>
          </a:prstGeom>
          <a:noFill/>
          <a:ln w="9525">
            <a:noFill/>
            <a:miter lim="800000"/>
            <a:headEnd/>
            <a:tailEnd/>
          </a:ln>
        </p:spPr>
      </p:pic>
      <p:sp>
        <p:nvSpPr>
          <p:cNvPr id="4" name="Title 3"/>
          <p:cNvSpPr>
            <a:spLocks noGrp="1"/>
          </p:cNvSpPr>
          <p:nvPr>
            <p:ph type="title"/>
          </p:nvPr>
        </p:nvSpPr>
        <p:spPr>
          <a:xfrm>
            <a:off x="457200" y="428604"/>
            <a:ext cx="8229600" cy="1071570"/>
          </a:xfrm>
        </p:spPr>
        <p:txBody>
          <a:bodyPr>
            <a:normAutofit/>
          </a:bodyPr>
          <a:lstStyle/>
          <a:p>
            <a:r>
              <a:rPr lang="en-US" b="1" i="1" dirty="0" err="1" smtClean="0">
                <a:solidFill>
                  <a:srgbClr val="C00000"/>
                </a:solidFill>
                <a:latin typeface="Times New Roman" pitchFamily="18" charset="0"/>
                <a:cs typeface="Times New Roman" pitchFamily="18" charset="0"/>
              </a:rPr>
              <a:t>Leishmaniasis</a:t>
            </a:r>
            <a:r>
              <a:rPr lang="en-US" b="1" i="1" dirty="0" smtClean="0">
                <a:solidFill>
                  <a:srgbClr val="C00000"/>
                </a:solidFill>
                <a:latin typeface="Times New Roman" pitchFamily="18" charset="0"/>
                <a:cs typeface="Times New Roman" pitchFamily="18" charset="0"/>
              </a:rPr>
              <a:t> </a:t>
            </a:r>
            <a:r>
              <a:rPr lang="en-US" b="1" i="1" dirty="0" err="1" smtClean="0">
                <a:solidFill>
                  <a:srgbClr val="C00000"/>
                </a:solidFill>
                <a:latin typeface="Times New Roman" pitchFamily="18" charset="0"/>
                <a:cs typeface="Times New Roman" pitchFamily="18" charset="0"/>
              </a:rPr>
              <a:t>recidivans</a:t>
            </a:r>
            <a:endParaRPr lang="en-US" dirty="0">
              <a:solidFill>
                <a:srgbClr val="C00000"/>
              </a:solidFill>
            </a:endParaRPr>
          </a:p>
        </p:txBody>
      </p:sp>
      <p:sp>
        <p:nvSpPr>
          <p:cNvPr id="5" name="Content Placeholder 4"/>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a:xfrm>
            <a:off x="611188" y="44450"/>
            <a:ext cx="7942262" cy="1143000"/>
          </a:xfrm>
        </p:spPr>
        <p:txBody>
          <a:bodyPr>
            <a:normAutofit fontScale="90000"/>
          </a:bodyPr>
          <a:lstStyle/>
          <a:p>
            <a:pPr eaLnBrk="1" hangingPunct="1">
              <a:defRPr/>
            </a:pPr>
            <a:r>
              <a:rPr lang="en-US" b="1" i="1" dirty="0" smtClean="0">
                <a:solidFill>
                  <a:srgbClr val="C00000"/>
                </a:solidFill>
                <a:effectLst>
                  <a:outerShdw blurRad="38100" dist="38100" dir="2700000" algn="tl">
                    <a:srgbClr val="C0C0C0"/>
                  </a:outerShdw>
                </a:effectLst>
              </a:rPr>
              <a:t>Post-</a:t>
            </a:r>
            <a:r>
              <a:rPr lang="en-US" b="1" i="1" dirty="0" err="1" smtClean="0">
                <a:solidFill>
                  <a:srgbClr val="C00000"/>
                </a:solidFill>
                <a:effectLst>
                  <a:outerShdw blurRad="38100" dist="38100" dir="2700000" algn="tl">
                    <a:srgbClr val="C0C0C0"/>
                  </a:outerShdw>
                </a:effectLst>
              </a:rPr>
              <a:t>kala</a:t>
            </a:r>
            <a:r>
              <a:rPr lang="en-US" b="1" i="1" dirty="0" smtClean="0">
                <a:solidFill>
                  <a:srgbClr val="C00000"/>
                </a:solidFill>
                <a:effectLst>
                  <a:outerShdw blurRad="38100" dist="38100" dir="2700000" algn="tl">
                    <a:srgbClr val="C0C0C0"/>
                  </a:outerShdw>
                </a:effectLst>
              </a:rPr>
              <a:t>-</a:t>
            </a:r>
            <a:r>
              <a:rPr lang="en-US" b="1" i="1" dirty="0" err="1" smtClean="0">
                <a:solidFill>
                  <a:srgbClr val="C00000"/>
                </a:solidFill>
                <a:effectLst>
                  <a:outerShdw blurRad="38100" dist="38100" dir="2700000" algn="tl">
                    <a:srgbClr val="C0C0C0"/>
                  </a:outerShdw>
                </a:effectLst>
              </a:rPr>
              <a:t>azar</a:t>
            </a:r>
            <a:r>
              <a:rPr lang="en-US" b="1" i="1" dirty="0" smtClean="0">
                <a:solidFill>
                  <a:srgbClr val="C00000"/>
                </a:solidFill>
                <a:effectLst>
                  <a:outerShdw blurRad="38100" dist="38100" dir="2700000" algn="tl">
                    <a:srgbClr val="C0C0C0"/>
                  </a:outerShdw>
                </a:effectLst>
              </a:rPr>
              <a:t> dermal</a:t>
            </a:r>
            <a:br>
              <a:rPr lang="en-US" b="1" i="1" dirty="0" smtClean="0">
                <a:solidFill>
                  <a:srgbClr val="C00000"/>
                </a:solidFill>
                <a:effectLst>
                  <a:outerShdw blurRad="38100" dist="38100" dir="2700000" algn="tl">
                    <a:srgbClr val="C0C0C0"/>
                  </a:outerShdw>
                </a:effectLst>
              </a:rPr>
            </a:br>
            <a:r>
              <a:rPr lang="en-US" b="1" i="1" dirty="0" err="1" smtClean="0">
                <a:solidFill>
                  <a:srgbClr val="C00000"/>
                </a:solidFill>
                <a:effectLst>
                  <a:outerShdw blurRad="38100" dist="38100" dir="2700000" algn="tl">
                    <a:srgbClr val="C0C0C0"/>
                  </a:outerShdw>
                </a:effectLst>
              </a:rPr>
              <a:t>leishmaniasis</a:t>
            </a:r>
            <a:r>
              <a:rPr lang="en-US" b="1" i="1" dirty="0" smtClean="0">
                <a:solidFill>
                  <a:srgbClr val="C00000"/>
                </a:solidFill>
                <a:effectLst>
                  <a:outerShdw blurRad="38100" dist="38100" dir="2700000" algn="tl">
                    <a:srgbClr val="C0C0C0"/>
                  </a:outerShdw>
                </a:effectLst>
              </a:rPr>
              <a:t> (PKDL)</a:t>
            </a:r>
          </a:p>
        </p:txBody>
      </p:sp>
      <p:sp>
        <p:nvSpPr>
          <p:cNvPr id="45059" name="Rectangle 3"/>
          <p:cNvSpPr>
            <a:spLocks noGrp="1" noChangeArrowheads="1"/>
          </p:cNvSpPr>
          <p:nvPr>
            <p:ph type="body" idx="1"/>
          </p:nvPr>
        </p:nvSpPr>
        <p:spPr>
          <a:xfrm>
            <a:off x="107950" y="1484313"/>
            <a:ext cx="8893175" cy="5229225"/>
          </a:xfrm>
        </p:spPr>
        <p:txBody>
          <a:bodyPr/>
          <a:lstStyle/>
          <a:p>
            <a:pPr eaLnBrk="1" hangingPunct="1">
              <a:lnSpc>
                <a:spcPct val="80000"/>
              </a:lnSpc>
            </a:pPr>
            <a:r>
              <a:rPr lang="en-US" sz="2600" dirty="0" smtClean="0"/>
              <a:t>Generally occurs 1-3 years after recovery of VL</a:t>
            </a:r>
          </a:p>
          <a:p>
            <a:pPr eaLnBrk="1" hangingPunct="1">
              <a:lnSpc>
                <a:spcPct val="80000"/>
              </a:lnSpc>
            </a:pPr>
            <a:r>
              <a:rPr lang="en-US" sz="2600" i="1" dirty="0" smtClean="0"/>
              <a:t>L. </a:t>
            </a:r>
            <a:r>
              <a:rPr lang="en-US" sz="2600" i="1" dirty="0" err="1" smtClean="0"/>
              <a:t>donovani</a:t>
            </a:r>
            <a:endParaRPr lang="en-US" sz="2600" i="1" dirty="0" smtClean="0"/>
          </a:p>
          <a:p>
            <a:pPr eaLnBrk="1" hangingPunct="1">
              <a:lnSpc>
                <a:spcPct val="80000"/>
              </a:lnSpc>
            </a:pPr>
            <a:r>
              <a:rPr lang="en-US" sz="2600" dirty="0" smtClean="0"/>
              <a:t>Dermatologic manifestations:</a:t>
            </a:r>
          </a:p>
          <a:p>
            <a:pPr lvl="1" eaLnBrk="1" hangingPunct="1">
              <a:lnSpc>
                <a:spcPct val="80000"/>
              </a:lnSpc>
            </a:pPr>
            <a:r>
              <a:rPr lang="en-US" sz="2600" dirty="0" smtClean="0"/>
              <a:t>Small </a:t>
            </a:r>
            <a:r>
              <a:rPr lang="en-US" sz="2600" dirty="0" err="1" smtClean="0"/>
              <a:t>hypopigmented</a:t>
            </a:r>
            <a:r>
              <a:rPr lang="en-US" sz="2600" dirty="0" smtClean="0"/>
              <a:t> </a:t>
            </a:r>
            <a:r>
              <a:rPr lang="en-US" sz="2600" dirty="0" err="1" smtClean="0"/>
              <a:t>macules</a:t>
            </a:r>
            <a:r>
              <a:rPr lang="en-US" sz="2600" dirty="0" smtClean="0"/>
              <a:t>: 1</a:t>
            </a:r>
            <a:r>
              <a:rPr lang="en-US" sz="2600" baseline="30000" dirty="0" smtClean="0"/>
              <a:t>st</a:t>
            </a:r>
            <a:r>
              <a:rPr lang="en-US" sz="2600" dirty="0" smtClean="0"/>
              <a:t> appeared lesions enlarge to large irregular patches; develop on the chest, back, anterior thighs, arms and neck.</a:t>
            </a:r>
          </a:p>
          <a:p>
            <a:pPr lvl="1" eaLnBrk="1" hangingPunct="1">
              <a:lnSpc>
                <a:spcPct val="80000"/>
              </a:lnSpc>
            </a:pPr>
            <a:r>
              <a:rPr lang="en-US" sz="2600" dirty="0" err="1" smtClean="0"/>
              <a:t>Erythematous</a:t>
            </a:r>
            <a:r>
              <a:rPr lang="en-US" sz="2600" dirty="0" smtClean="0"/>
              <a:t> </a:t>
            </a:r>
            <a:r>
              <a:rPr lang="en-US" sz="2600" dirty="0" err="1" smtClean="0"/>
              <a:t>macules</a:t>
            </a:r>
            <a:r>
              <a:rPr lang="en-US" sz="2600" dirty="0" smtClean="0"/>
              <a:t>: 2</a:t>
            </a:r>
            <a:r>
              <a:rPr lang="en-US" sz="2600" baseline="30000" dirty="0" smtClean="0"/>
              <a:t>nd</a:t>
            </a:r>
            <a:r>
              <a:rPr lang="en-US" sz="2600" dirty="0" smtClean="0"/>
              <a:t> appeared lesions; esp. on the face (with a </a:t>
            </a:r>
            <a:r>
              <a:rPr lang="en-US" sz="2600" dirty="0" err="1" smtClean="0"/>
              <a:t>malar</a:t>
            </a:r>
            <a:r>
              <a:rPr lang="en-US" sz="2600" dirty="0" smtClean="0"/>
              <a:t> distribution) and areas of </a:t>
            </a:r>
            <a:r>
              <a:rPr lang="en-US" sz="2600" dirty="0" err="1" smtClean="0"/>
              <a:t>hypopigmented</a:t>
            </a:r>
            <a:r>
              <a:rPr lang="en-US" sz="2600" dirty="0" smtClean="0"/>
              <a:t> patches).</a:t>
            </a:r>
          </a:p>
          <a:p>
            <a:pPr lvl="1" eaLnBrk="1" hangingPunct="1">
              <a:lnSpc>
                <a:spcPct val="80000"/>
              </a:lnSpc>
            </a:pPr>
            <a:r>
              <a:rPr lang="en-US" sz="2600" dirty="0" smtClean="0"/>
              <a:t>Nodules: last developed lesions soft, painless, non-ulcerative, yellowish-pink nodules; may appear on previous lesions or de novo; most commonly involve face and </a:t>
            </a:r>
            <a:r>
              <a:rPr lang="en-US" sz="2600" dirty="0" err="1" smtClean="0"/>
              <a:t>earlobs</a:t>
            </a:r>
            <a:r>
              <a:rPr lang="en-US" sz="2600" dirty="0" smtClean="0"/>
              <a:t>, trunk and genitalia.</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30352" y="2704664"/>
            <a:ext cx="7970738" cy="3867608"/>
          </a:xfrm>
        </p:spPr>
        <p:txBody>
          <a:bodyPr>
            <a:normAutofit fontScale="70000" lnSpcReduction="20000"/>
          </a:bodyPr>
          <a:lstStyle/>
          <a:p>
            <a:pPr>
              <a:lnSpc>
                <a:spcPct val="150000"/>
              </a:lnSpc>
            </a:pPr>
            <a:r>
              <a:rPr lang="fa-IR" sz="2800" dirty="0" smtClean="0">
                <a:cs typeface="B Titr" pitchFamily="2" charset="-78"/>
              </a:rPr>
              <a:t>مدیریت شبکه آزمایشگاهی لیشمانیوز جلدی و احشایی</a:t>
            </a:r>
          </a:p>
          <a:p>
            <a:pPr>
              <a:lnSpc>
                <a:spcPct val="150000"/>
              </a:lnSpc>
            </a:pPr>
            <a:r>
              <a:rPr lang="ar-SA" sz="2800" dirty="0" smtClean="0">
                <a:cs typeface="B Titr" pitchFamily="2" charset="-78"/>
              </a:rPr>
              <a:t>استاندار</a:t>
            </a:r>
            <a:r>
              <a:rPr lang="fa-IR" sz="2800" dirty="0" smtClean="0">
                <a:cs typeface="B Titr" pitchFamily="2" charset="-78"/>
              </a:rPr>
              <a:t>د</a:t>
            </a:r>
            <a:r>
              <a:rPr lang="ar-SA" sz="2800" dirty="0" smtClean="0">
                <a:cs typeface="B Titr" pitchFamily="2" charset="-78"/>
              </a:rPr>
              <a:t> سازي و يكسان نمودن روش هاي تشخيص </a:t>
            </a:r>
            <a:r>
              <a:rPr lang="fa-IR" sz="2800" dirty="0" smtClean="0">
                <a:cs typeface="B Titr" pitchFamily="2" charset="-78"/>
              </a:rPr>
              <a:t> صحیح </a:t>
            </a:r>
            <a:r>
              <a:rPr lang="ar-SA" sz="2800" dirty="0" smtClean="0">
                <a:cs typeface="B Titr" pitchFamily="2" charset="-78"/>
              </a:rPr>
              <a:t>لیشمانیوز</a:t>
            </a:r>
            <a:r>
              <a:rPr lang="fa-IR" sz="2800" dirty="0" smtClean="0">
                <a:cs typeface="B Titr" pitchFamily="2" charset="-78"/>
              </a:rPr>
              <a:t> جلدی و احشایی</a:t>
            </a:r>
          </a:p>
          <a:p>
            <a:pPr>
              <a:lnSpc>
                <a:spcPct val="150000"/>
              </a:lnSpc>
            </a:pPr>
            <a:r>
              <a:rPr lang="fa-IR" sz="2800" dirty="0" smtClean="0">
                <a:cs typeface="B Titr" pitchFamily="2" charset="-78"/>
              </a:rPr>
              <a:t>تشخیص سریع و صحیح اشکال بالینی لیشمانیوز جلدی و احشایی</a:t>
            </a:r>
          </a:p>
          <a:p>
            <a:pPr>
              <a:lnSpc>
                <a:spcPct val="150000"/>
              </a:lnSpc>
            </a:pPr>
            <a:r>
              <a:rPr lang="ar-SA" sz="2800" dirty="0" smtClean="0">
                <a:cs typeface="B Titr" pitchFamily="2" charset="-78"/>
              </a:rPr>
              <a:t>برقراري سيستم مراقبتي يكسان و فعال در مناطق مختلف اندميك و</a:t>
            </a:r>
            <a:r>
              <a:rPr lang="fa-IR" sz="2800" dirty="0" smtClean="0">
                <a:cs typeface="B Titr" pitchFamily="2" charset="-78"/>
              </a:rPr>
              <a:t> </a:t>
            </a:r>
            <a:r>
              <a:rPr lang="ar-SA" sz="2800" dirty="0" smtClean="0">
                <a:cs typeface="B Titr" pitchFamily="2" charset="-78"/>
              </a:rPr>
              <a:t>غير آندميك</a:t>
            </a:r>
            <a:endParaRPr lang="fa-IR" sz="2800" dirty="0" smtClean="0">
              <a:cs typeface="B Titr" pitchFamily="2" charset="-78"/>
            </a:endParaRPr>
          </a:p>
          <a:p>
            <a:pPr>
              <a:lnSpc>
                <a:spcPct val="150000"/>
              </a:lnSpc>
            </a:pPr>
            <a:r>
              <a:rPr lang="ar-SA" sz="2800" dirty="0" smtClean="0">
                <a:cs typeface="B Titr" pitchFamily="2" charset="-78"/>
              </a:rPr>
              <a:t>افزايش صحت و دقت تشخيص آزمايشگاهي ليشمانيوز</a:t>
            </a:r>
            <a:r>
              <a:rPr lang="fa-IR" sz="2800" dirty="0" smtClean="0">
                <a:cs typeface="B Titr" pitchFamily="2" charset="-78"/>
              </a:rPr>
              <a:t> جلدی و احشایی</a:t>
            </a:r>
          </a:p>
          <a:p>
            <a:pPr>
              <a:lnSpc>
                <a:spcPct val="150000"/>
              </a:lnSpc>
            </a:pPr>
            <a:r>
              <a:rPr lang="ar-SA" sz="2800" dirty="0" smtClean="0">
                <a:cs typeface="B Titr" pitchFamily="2" charset="-78"/>
              </a:rPr>
              <a:t>ارتقاء سيستم مراقبت </a:t>
            </a:r>
            <a:r>
              <a:rPr lang="fa-IR" sz="2800" dirty="0" smtClean="0">
                <a:cs typeface="B Titr" pitchFamily="2" charset="-78"/>
              </a:rPr>
              <a:t> لیشمانیوز جلدی و احشایی</a:t>
            </a:r>
          </a:p>
          <a:p>
            <a:pPr>
              <a:lnSpc>
                <a:spcPct val="150000"/>
              </a:lnSpc>
            </a:pPr>
            <a:r>
              <a:rPr lang="ar-SA" sz="2800" dirty="0" smtClean="0">
                <a:cs typeface="B Titr" pitchFamily="2" charset="-78"/>
              </a:rPr>
              <a:t>کنترل این بیماری </a:t>
            </a:r>
            <a:endParaRPr lang="fa-IR" sz="2800" dirty="0" smtClean="0">
              <a:cs typeface="B Titr" pitchFamily="2" charset="-78"/>
            </a:endParaRPr>
          </a:p>
          <a:p>
            <a:endParaRPr lang="fa-IR" dirty="0"/>
          </a:p>
        </p:txBody>
      </p:sp>
      <p:sp>
        <p:nvSpPr>
          <p:cNvPr id="4" name="Title 3"/>
          <p:cNvSpPr>
            <a:spLocks noGrp="1"/>
          </p:cNvSpPr>
          <p:nvPr>
            <p:ph type="title"/>
          </p:nvPr>
        </p:nvSpPr>
        <p:spPr>
          <a:xfrm>
            <a:off x="642910" y="857232"/>
            <a:ext cx="7772400" cy="1362456"/>
          </a:xfrm>
        </p:spPr>
        <p:txBody>
          <a:bodyPr/>
          <a:lstStyle/>
          <a:p>
            <a:pPr algn="ctr"/>
            <a:r>
              <a:rPr lang="fa-IR" sz="3600" u="sng" dirty="0" smtClean="0">
                <a:solidFill>
                  <a:srgbClr val="FFFF00"/>
                </a:solidFill>
                <a:cs typeface="B Titr" pitchFamily="2" charset="-78"/>
              </a:rPr>
              <a:t>هدف از تشکیل شبکه تشخيص آزمايشگاهي ليشمانيوز</a:t>
            </a:r>
            <a:endParaRPr lang="fa-IR" sz="3600" dirty="0">
              <a:solidFill>
                <a:srgbClr val="FFFF00"/>
              </a:solidFill>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4"/>
          <p:cNvGrpSpPr>
            <a:grpSpLocks/>
          </p:cNvGrpSpPr>
          <p:nvPr/>
        </p:nvGrpSpPr>
        <p:grpSpPr bwMode="auto">
          <a:xfrm>
            <a:off x="5076825" y="1341438"/>
            <a:ext cx="3598863" cy="5472112"/>
            <a:chOff x="2835" y="346"/>
            <a:chExt cx="2494" cy="3583"/>
          </a:xfrm>
        </p:grpSpPr>
        <p:pic>
          <p:nvPicPr>
            <p:cNvPr id="46090" name="Picture 35" descr="Nournadiaa-b"/>
            <p:cNvPicPr>
              <a:picLocks noChangeAspect="1" noChangeArrowheads="1"/>
            </p:cNvPicPr>
            <p:nvPr/>
          </p:nvPicPr>
          <p:blipFill>
            <a:blip r:embed="rId3" cstate="print"/>
            <a:srcRect/>
            <a:stretch>
              <a:fillRect/>
            </a:stretch>
          </p:blipFill>
          <p:spPr bwMode="auto">
            <a:xfrm>
              <a:off x="2925" y="436"/>
              <a:ext cx="2303" cy="3455"/>
            </a:xfrm>
            <a:prstGeom prst="rect">
              <a:avLst/>
            </a:prstGeom>
            <a:noFill/>
            <a:ln w="9525">
              <a:noFill/>
              <a:miter lim="800000"/>
              <a:headEnd/>
              <a:tailEnd/>
            </a:ln>
          </p:spPr>
        </p:pic>
        <p:sp>
          <p:nvSpPr>
            <p:cNvPr id="46091" name="Rectangle 36"/>
            <p:cNvSpPr>
              <a:spLocks noChangeArrowheads="1"/>
            </p:cNvSpPr>
            <p:nvPr/>
          </p:nvSpPr>
          <p:spPr bwMode="auto">
            <a:xfrm>
              <a:off x="2835" y="346"/>
              <a:ext cx="2494" cy="1950"/>
            </a:xfrm>
            <a:prstGeom prst="rect">
              <a:avLst/>
            </a:prstGeom>
            <a:solidFill>
              <a:srgbClr val="FFFFCC"/>
            </a:solidFill>
            <a:ln w="9525">
              <a:noFill/>
              <a:miter lim="800000"/>
              <a:headEnd/>
              <a:tailEnd/>
            </a:ln>
          </p:spPr>
          <p:txBody>
            <a:bodyPr wrap="none" anchor="ctr"/>
            <a:lstStyle/>
            <a:p>
              <a:endParaRPr lang="fa-IR"/>
            </a:p>
          </p:txBody>
        </p:sp>
        <p:sp>
          <p:nvSpPr>
            <p:cNvPr id="46092" name="Rectangle 37"/>
            <p:cNvSpPr>
              <a:spLocks noChangeArrowheads="1"/>
            </p:cNvSpPr>
            <p:nvPr/>
          </p:nvSpPr>
          <p:spPr bwMode="auto">
            <a:xfrm>
              <a:off x="4059" y="2205"/>
              <a:ext cx="1225" cy="1724"/>
            </a:xfrm>
            <a:prstGeom prst="rect">
              <a:avLst/>
            </a:prstGeom>
            <a:solidFill>
              <a:srgbClr val="FFFFCC"/>
            </a:solidFill>
            <a:ln w="9525">
              <a:noFill/>
              <a:miter lim="800000"/>
              <a:headEnd/>
              <a:tailEnd/>
            </a:ln>
          </p:spPr>
          <p:txBody>
            <a:bodyPr wrap="none" anchor="ctr"/>
            <a:lstStyle/>
            <a:p>
              <a:endParaRPr lang="fa-IR"/>
            </a:p>
          </p:txBody>
        </p:sp>
      </p:grpSp>
      <p:sp>
        <p:nvSpPr>
          <p:cNvPr id="159746" name="Rectangle 2"/>
          <p:cNvSpPr>
            <a:spLocks noGrp="1" noChangeArrowheads="1"/>
          </p:cNvSpPr>
          <p:nvPr>
            <p:ph type="title"/>
          </p:nvPr>
        </p:nvSpPr>
        <p:spPr>
          <a:xfrm>
            <a:off x="806450" y="44450"/>
            <a:ext cx="8229600" cy="1143000"/>
          </a:xfrm>
        </p:spPr>
        <p:txBody>
          <a:bodyPr>
            <a:normAutofit fontScale="90000"/>
          </a:bodyPr>
          <a:lstStyle/>
          <a:p>
            <a:pPr eaLnBrk="1" hangingPunct="1">
              <a:defRPr/>
            </a:pPr>
            <a:r>
              <a:rPr lang="en-US" b="1" i="1" dirty="0" smtClean="0">
                <a:solidFill>
                  <a:srgbClr val="C00000"/>
                </a:solidFill>
                <a:effectLst>
                  <a:outerShdw blurRad="38100" dist="38100" dir="2700000" algn="tl">
                    <a:srgbClr val="C0C0C0"/>
                  </a:outerShdw>
                </a:effectLst>
              </a:rPr>
              <a:t>Post-</a:t>
            </a:r>
            <a:r>
              <a:rPr lang="en-US" b="1" i="1" dirty="0" err="1" smtClean="0">
                <a:solidFill>
                  <a:srgbClr val="C00000"/>
                </a:solidFill>
                <a:effectLst>
                  <a:outerShdw blurRad="38100" dist="38100" dir="2700000" algn="tl">
                    <a:srgbClr val="C0C0C0"/>
                  </a:outerShdw>
                </a:effectLst>
              </a:rPr>
              <a:t>kala</a:t>
            </a:r>
            <a:r>
              <a:rPr lang="en-US" b="1" i="1" dirty="0" smtClean="0">
                <a:solidFill>
                  <a:srgbClr val="C00000"/>
                </a:solidFill>
                <a:effectLst>
                  <a:outerShdw blurRad="38100" dist="38100" dir="2700000" algn="tl">
                    <a:srgbClr val="C0C0C0"/>
                  </a:outerShdw>
                </a:effectLst>
              </a:rPr>
              <a:t>-</a:t>
            </a:r>
            <a:r>
              <a:rPr lang="en-US" b="1" i="1" dirty="0" err="1" smtClean="0">
                <a:solidFill>
                  <a:srgbClr val="C00000"/>
                </a:solidFill>
                <a:effectLst>
                  <a:outerShdw blurRad="38100" dist="38100" dir="2700000" algn="tl">
                    <a:srgbClr val="C0C0C0"/>
                  </a:outerShdw>
                </a:effectLst>
              </a:rPr>
              <a:t>azar</a:t>
            </a:r>
            <a:r>
              <a:rPr lang="en-US" b="1" i="1" dirty="0" smtClean="0">
                <a:solidFill>
                  <a:srgbClr val="C00000"/>
                </a:solidFill>
                <a:effectLst>
                  <a:outerShdw blurRad="38100" dist="38100" dir="2700000" algn="tl">
                    <a:srgbClr val="C0C0C0"/>
                  </a:outerShdw>
                </a:effectLst>
              </a:rPr>
              <a:t> dermal</a:t>
            </a:r>
            <a:br>
              <a:rPr lang="en-US" b="1" i="1" dirty="0" smtClean="0">
                <a:solidFill>
                  <a:srgbClr val="C00000"/>
                </a:solidFill>
                <a:effectLst>
                  <a:outerShdw blurRad="38100" dist="38100" dir="2700000" algn="tl">
                    <a:srgbClr val="C0C0C0"/>
                  </a:outerShdw>
                </a:effectLst>
              </a:rPr>
            </a:br>
            <a:r>
              <a:rPr lang="en-US" b="1" i="1" dirty="0" err="1" smtClean="0">
                <a:solidFill>
                  <a:srgbClr val="C00000"/>
                </a:solidFill>
                <a:effectLst>
                  <a:outerShdw blurRad="38100" dist="38100" dir="2700000" algn="tl">
                    <a:srgbClr val="C0C0C0"/>
                  </a:outerShdw>
                </a:effectLst>
              </a:rPr>
              <a:t>leishmaniasis</a:t>
            </a:r>
            <a:r>
              <a:rPr lang="en-US" b="1" i="1" dirty="0" smtClean="0">
                <a:solidFill>
                  <a:srgbClr val="C00000"/>
                </a:solidFill>
                <a:effectLst>
                  <a:outerShdw blurRad="38100" dist="38100" dir="2700000" algn="tl">
                    <a:srgbClr val="C0C0C0"/>
                  </a:outerShdw>
                </a:effectLst>
              </a:rPr>
              <a:t> (PKDL)</a:t>
            </a:r>
          </a:p>
        </p:txBody>
      </p:sp>
      <p:sp>
        <p:nvSpPr>
          <p:cNvPr id="46084" name="Text Box 4"/>
          <p:cNvSpPr txBox="1">
            <a:spLocks noChangeArrowheads="1"/>
          </p:cNvSpPr>
          <p:nvPr/>
        </p:nvSpPr>
        <p:spPr bwMode="auto">
          <a:xfrm>
            <a:off x="900113" y="6237288"/>
            <a:ext cx="1439862" cy="396875"/>
          </a:xfrm>
          <a:prstGeom prst="rect">
            <a:avLst/>
          </a:prstGeom>
          <a:noFill/>
          <a:ln w="9525">
            <a:noFill/>
            <a:miter lim="800000"/>
            <a:headEnd/>
            <a:tailEnd/>
          </a:ln>
        </p:spPr>
        <p:txBody>
          <a:bodyPr>
            <a:spAutoFit/>
          </a:bodyPr>
          <a:lstStyle/>
          <a:p>
            <a:pPr eaLnBrk="0" hangingPunct="0"/>
            <a:r>
              <a:rPr lang="en-US" sz="2000">
                <a:solidFill>
                  <a:srgbClr val="000066"/>
                </a:solidFill>
                <a:latin typeface="Times New Roman" pitchFamily="18" charset="0"/>
              </a:rPr>
              <a:t>Kala azar</a:t>
            </a:r>
            <a:endParaRPr lang="en-US" sz="2000" i="1">
              <a:solidFill>
                <a:srgbClr val="000066"/>
              </a:solidFill>
              <a:latin typeface="Times New Roman" pitchFamily="18" charset="0"/>
            </a:endParaRPr>
          </a:p>
        </p:txBody>
      </p:sp>
      <p:pic>
        <p:nvPicPr>
          <p:cNvPr id="46085" name="Picture 6" descr="001-2"/>
          <p:cNvPicPr>
            <a:picLocks noChangeAspect="1" noChangeArrowheads="1"/>
          </p:cNvPicPr>
          <p:nvPr/>
        </p:nvPicPr>
        <p:blipFill>
          <a:blip r:embed="rId4" cstate="print"/>
          <a:srcRect/>
          <a:stretch>
            <a:fillRect/>
          </a:stretch>
        </p:blipFill>
        <p:spPr bwMode="auto">
          <a:xfrm>
            <a:off x="1042988" y="4292600"/>
            <a:ext cx="1152525" cy="1871663"/>
          </a:xfrm>
          <a:prstGeom prst="rect">
            <a:avLst/>
          </a:prstGeom>
          <a:noFill/>
          <a:ln w="12700">
            <a:noFill/>
            <a:miter lim="800000"/>
            <a:headEnd/>
            <a:tailEnd/>
          </a:ln>
        </p:spPr>
      </p:pic>
      <p:pic>
        <p:nvPicPr>
          <p:cNvPr id="46086" name="Picture 8" descr="9706915"/>
          <p:cNvPicPr>
            <a:picLocks noChangeAspect="1" noChangeArrowheads="1"/>
          </p:cNvPicPr>
          <p:nvPr/>
        </p:nvPicPr>
        <p:blipFill>
          <a:blip r:embed="rId5" cstate="print"/>
          <a:srcRect/>
          <a:stretch>
            <a:fillRect/>
          </a:stretch>
        </p:blipFill>
        <p:spPr bwMode="auto">
          <a:xfrm>
            <a:off x="755650" y="1484313"/>
            <a:ext cx="1747838" cy="2592387"/>
          </a:xfrm>
          <a:prstGeom prst="rect">
            <a:avLst/>
          </a:prstGeom>
          <a:noFill/>
          <a:ln w="9525">
            <a:noFill/>
            <a:miter lim="800000"/>
            <a:headEnd/>
            <a:tailEnd/>
          </a:ln>
        </p:spPr>
      </p:pic>
      <p:sp>
        <p:nvSpPr>
          <p:cNvPr id="46087" name="Text Box 14"/>
          <p:cNvSpPr txBox="1">
            <a:spLocks noChangeArrowheads="1"/>
          </p:cNvSpPr>
          <p:nvPr/>
        </p:nvSpPr>
        <p:spPr bwMode="auto">
          <a:xfrm>
            <a:off x="3708400" y="3500438"/>
            <a:ext cx="981075" cy="457200"/>
          </a:xfrm>
          <a:prstGeom prst="rect">
            <a:avLst/>
          </a:prstGeom>
          <a:noFill/>
          <a:ln w="9525">
            <a:noFill/>
            <a:miter lim="800000"/>
            <a:headEnd/>
            <a:tailEnd/>
          </a:ln>
        </p:spPr>
        <p:txBody>
          <a:bodyPr wrap="none">
            <a:spAutoFit/>
          </a:bodyPr>
          <a:lstStyle/>
          <a:p>
            <a:pPr algn="ctr" eaLnBrk="0" hangingPunct="0"/>
            <a:r>
              <a:rPr lang="en-US" sz="2400">
                <a:solidFill>
                  <a:srgbClr val="000066"/>
                </a:solidFill>
                <a:latin typeface="Times New Roman" pitchFamily="18" charset="0"/>
              </a:rPr>
              <a:t>PKDL</a:t>
            </a:r>
            <a:endParaRPr lang="fr-FR" sz="2400">
              <a:solidFill>
                <a:srgbClr val="000066"/>
              </a:solidFill>
              <a:latin typeface="Times New Roman" pitchFamily="18" charset="0"/>
            </a:endParaRPr>
          </a:p>
        </p:txBody>
      </p:sp>
      <p:sp>
        <p:nvSpPr>
          <p:cNvPr id="46088" name="Line 15"/>
          <p:cNvSpPr>
            <a:spLocks noChangeShapeType="1"/>
          </p:cNvSpPr>
          <p:nvPr/>
        </p:nvSpPr>
        <p:spPr bwMode="auto">
          <a:xfrm>
            <a:off x="3203575" y="4005263"/>
            <a:ext cx="1944688" cy="0"/>
          </a:xfrm>
          <a:prstGeom prst="line">
            <a:avLst/>
          </a:prstGeom>
          <a:noFill/>
          <a:ln w="38100">
            <a:solidFill>
              <a:srgbClr val="000066"/>
            </a:solidFill>
            <a:round/>
            <a:headEnd/>
            <a:tailEnd type="triangle" w="med" len="med"/>
          </a:ln>
        </p:spPr>
        <p:txBody>
          <a:bodyPr wrap="none" anchor="ctr"/>
          <a:lstStyle/>
          <a:p>
            <a:endParaRPr lang="en-US"/>
          </a:p>
        </p:txBody>
      </p:sp>
      <p:pic>
        <p:nvPicPr>
          <p:cNvPr id="46089" name="Picture 33" descr="PKDLnadiaface 1"/>
          <p:cNvPicPr>
            <a:picLocks noChangeAspect="1" noChangeArrowheads="1"/>
          </p:cNvPicPr>
          <p:nvPr/>
        </p:nvPicPr>
        <p:blipFill>
          <a:blip r:embed="rId6" cstate="print"/>
          <a:srcRect/>
          <a:stretch>
            <a:fillRect/>
          </a:stretch>
        </p:blipFill>
        <p:spPr bwMode="auto">
          <a:xfrm>
            <a:off x="5148263" y="1322388"/>
            <a:ext cx="2203450" cy="26114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28"/>
            <a:ext cx="8229600" cy="1071570"/>
          </a:xfrm>
        </p:spPr>
        <p:txBody>
          <a:bodyPr/>
          <a:lstStyle/>
          <a:p>
            <a:pPr>
              <a:defRPr/>
            </a:pPr>
            <a:r>
              <a:rPr lang="en-US" b="1" dirty="0" smtClean="0">
                <a:effectLst>
                  <a:outerShdw blurRad="38100" dist="38100" dir="2700000" algn="tl">
                    <a:srgbClr val="000000">
                      <a:alpha val="43137"/>
                    </a:srgbClr>
                  </a:outerShdw>
                </a:effectLst>
              </a:rPr>
              <a:t>PKDL: A rare presentation</a:t>
            </a:r>
            <a:endParaRPr lang="fa-IR" b="1" dirty="0">
              <a:effectLst>
                <a:outerShdw blurRad="38100" dist="38100" dir="2700000" algn="tl">
                  <a:srgbClr val="000000">
                    <a:alpha val="43137"/>
                  </a:srgbClr>
                </a:outerShdw>
              </a:effectLst>
            </a:endParaRPr>
          </a:p>
        </p:txBody>
      </p:sp>
      <p:pic>
        <p:nvPicPr>
          <p:cNvPr id="47107" name="Picture 4"/>
          <p:cNvPicPr>
            <a:picLocks noChangeAspect="1" noChangeArrowheads="1"/>
          </p:cNvPicPr>
          <p:nvPr/>
        </p:nvPicPr>
        <p:blipFill>
          <a:blip r:embed="rId2" cstate="print"/>
          <a:srcRect/>
          <a:stretch>
            <a:fillRect/>
          </a:stretch>
        </p:blipFill>
        <p:spPr bwMode="auto">
          <a:xfrm>
            <a:off x="538163" y="1500188"/>
            <a:ext cx="4525962" cy="3143250"/>
          </a:xfrm>
          <a:prstGeom prst="rect">
            <a:avLst/>
          </a:prstGeom>
          <a:noFill/>
          <a:ln w="9525">
            <a:noFill/>
            <a:miter lim="800000"/>
            <a:headEnd/>
            <a:tailEnd/>
          </a:ln>
        </p:spPr>
      </p:pic>
      <p:pic>
        <p:nvPicPr>
          <p:cNvPr id="47108" name="Picture 5"/>
          <p:cNvPicPr>
            <a:picLocks noChangeAspect="1" noChangeArrowheads="1"/>
          </p:cNvPicPr>
          <p:nvPr/>
        </p:nvPicPr>
        <p:blipFill>
          <a:blip r:embed="rId3" cstate="print"/>
          <a:srcRect/>
          <a:stretch>
            <a:fillRect/>
          </a:stretch>
        </p:blipFill>
        <p:spPr bwMode="auto">
          <a:xfrm>
            <a:off x="5105400" y="1428750"/>
            <a:ext cx="3467100" cy="5095875"/>
          </a:xfrm>
          <a:prstGeom prst="rect">
            <a:avLst/>
          </a:prstGeom>
          <a:noFill/>
          <a:ln w="9525">
            <a:noFill/>
            <a:miter lim="800000"/>
            <a:headEnd/>
            <a:tailEnd/>
          </a:ln>
        </p:spPr>
      </p:pic>
      <p:sp>
        <p:nvSpPr>
          <p:cNvPr id="6" name="TextBox 5"/>
          <p:cNvSpPr txBox="1"/>
          <p:nvPr/>
        </p:nvSpPr>
        <p:spPr>
          <a:xfrm>
            <a:off x="2714625" y="6550025"/>
            <a:ext cx="3357563" cy="307975"/>
          </a:xfrm>
          <a:prstGeom prst="rect">
            <a:avLst/>
          </a:prstGeom>
          <a:noFill/>
        </p:spPr>
        <p:txBody>
          <a:bodyPr rtlCol="1">
            <a:spAutoFit/>
          </a:bodyPr>
          <a:lstStyle/>
          <a:p>
            <a:pPr algn="ctr">
              <a:defRPr/>
            </a:pPr>
            <a:r>
              <a:rPr lang="en-US" sz="1400" b="1" dirty="0">
                <a:latin typeface="+mj-lt"/>
              </a:rPr>
              <a:t>Source: </a:t>
            </a:r>
            <a:r>
              <a:rPr lang="en-US" sz="1400" b="1" dirty="0" err="1">
                <a:latin typeface="+mj-lt"/>
              </a:rPr>
              <a:t>Nikzad</a:t>
            </a:r>
            <a:r>
              <a:rPr lang="en-US" sz="1400" b="1" dirty="0">
                <a:latin typeface="+mj-lt"/>
              </a:rPr>
              <a:t> et al. </a:t>
            </a:r>
            <a:r>
              <a:rPr lang="en-US" sz="1400" b="1" i="1" dirty="0" err="1">
                <a:latin typeface="+mj-lt"/>
              </a:rPr>
              <a:t>Int</a:t>
            </a:r>
            <a:r>
              <a:rPr lang="en-US" sz="1400" b="1" i="1" dirty="0">
                <a:latin typeface="+mj-lt"/>
              </a:rPr>
              <a:t> J </a:t>
            </a:r>
            <a:r>
              <a:rPr lang="en-US" sz="1400" b="1" i="1" dirty="0" err="1">
                <a:latin typeface="+mj-lt"/>
              </a:rPr>
              <a:t>Dermatol</a:t>
            </a:r>
            <a:r>
              <a:rPr lang="en-US" sz="1400" b="1" i="1" dirty="0">
                <a:latin typeface="+mj-lt"/>
              </a:rPr>
              <a:t> </a:t>
            </a:r>
            <a:r>
              <a:rPr lang="en-US" sz="1400" b="1" dirty="0">
                <a:latin typeface="+mj-lt"/>
              </a:rPr>
              <a:t>2005</a:t>
            </a:r>
            <a:endParaRPr lang="fa-IR" sz="1400" b="1" dirty="0">
              <a:latin typeface="+mj-lt"/>
            </a:endParaRPr>
          </a:p>
        </p:txBody>
      </p:sp>
      <p:sp>
        <p:nvSpPr>
          <p:cNvPr id="7" name="TextBox 6"/>
          <p:cNvSpPr txBox="1"/>
          <p:nvPr/>
        </p:nvSpPr>
        <p:spPr>
          <a:xfrm>
            <a:off x="571500" y="4814888"/>
            <a:ext cx="4214813" cy="400050"/>
          </a:xfrm>
          <a:prstGeom prst="rect">
            <a:avLst/>
          </a:prstGeom>
          <a:noFill/>
        </p:spPr>
        <p:txBody>
          <a:bodyPr rtlCol="1">
            <a:spAutoFit/>
          </a:bodyPr>
          <a:lstStyle/>
          <a:p>
            <a:pPr algn="ctr">
              <a:defRPr/>
            </a:pPr>
            <a:r>
              <a:rPr lang="en-US" sz="2000" b="1" dirty="0">
                <a:latin typeface="+mj-lt"/>
              </a:rPr>
              <a:t>1. </a:t>
            </a:r>
            <a:r>
              <a:rPr lang="en-US" sz="2000" b="1" dirty="0" err="1">
                <a:latin typeface="+mj-lt"/>
              </a:rPr>
              <a:t>Macroglosia</a:t>
            </a:r>
            <a:r>
              <a:rPr lang="en-US" sz="2000" b="1" dirty="0">
                <a:latin typeface="+mj-lt"/>
              </a:rPr>
              <a:t> with scrotal tongue</a:t>
            </a:r>
            <a:endParaRPr lang="fa-IR" sz="2000" b="1" dirty="0">
              <a:latin typeface="+mj-lt"/>
            </a:endParaRPr>
          </a:p>
        </p:txBody>
      </p:sp>
      <p:sp>
        <p:nvSpPr>
          <p:cNvPr id="8" name="TextBox 7"/>
          <p:cNvSpPr txBox="1"/>
          <p:nvPr/>
        </p:nvSpPr>
        <p:spPr>
          <a:xfrm>
            <a:off x="4786313" y="4286250"/>
            <a:ext cx="285750" cy="400050"/>
          </a:xfrm>
          <a:prstGeom prst="rect">
            <a:avLst/>
          </a:prstGeom>
          <a:noFill/>
        </p:spPr>
        <p:txBody>
          <a:bodyPr rtlCol="1">
            <a:spAutoFit/>
          </a:bodyPr>
          <a:lstStyle/>
          <a:p>
            <a:pPr algn="ctr">
              <a:defRPr/>
            </a:pPr>
            <a:r>
              <a:rPr lang="en-US" sz="2000" b="1" dirty="0">
                <a:latin typeface="+mj-lt"/>
              </a:rPr>
              <a:t>1</a:t>
            </a:r>
            <a:endParaRPr lang="fa-IR" sz="2000" b="1" dirty="0">
              <a:latin typeface="+mj-lt"/>
            </a:endParaRPr>
          </a:p>
        </p:txBody>
      </p:sp>
      <p:sp>
        <p:nvSpPr>
          <p:cNvPr id="9" name="TextBox 8"/>
          <p:cNvSpPr txBox="1"/>
          <p:nvPr/>
        </p:nvSpPr>
        <p:spPr>
          <a:xfrm>
            <a:off x="8286750" y="6172200"/>
            <a:ext cx="285750" cy="400050"/>
          </a:xfrm>
          <a:prstGeom prst="rect">
            <a:avLst/>
          </a:prstGeom>
          <a:noFill/>
        </p:spPr>
        <p:txBody>
          <a:bodyPr rtlCol="1">
            <a:spAutoFit/>
          </a:bodyPr>
          <a:lstStyle/>
          <a:p>
            <a:pPr algn="ctr">
              <a:defRPr/>
            </a:pPr>
            <a:r>
              <a:rPr lang="en-US" sz="2000" b="1" dirty="0">
                <a:latin typeface="+mj-lt"/>
              </a:rPr>
              <a:t>2</a:t>
            </a:r>
            <a:endParaRPr lang="fa-IR" sz="2000" b="1" dirty="0">
              <a:latin typeface="+mj-lt"/>
            </a:endParaRPr>
          </a:p>
        </p:txBody>
      </p:sp>
      <p:sp>
        <p:nvSpPr>
          <p:cNvPr id="10" name="TextBox 9"/>
          <p:cNvSpPr txBox="1"/>
          <p:nvPr/>
        </p:nvSpPr>
        <p:spPr>
          <a:xfrm>
            <a:off x="714375" y="5672138"/>
            <a:ext cx="4429125" cy="400050"/>
          </a:xfrm>
          <a:prstGeom prst="rect">
            <a:avLst/>
          </a:prstGeom>
          <a:noFill/>
        </p:spPr>
        <p:txBody>
          <a:bodyPr rtlCol="1">
            <a:spAutoFit/>
          </a:bodyPr>
          <a:lstStyle/>
          <a:p>
            <a:pPr algn="ctr">
              <a:defRPr/>
            </a:pPr>
            <a:r>
              <a:rPr lang="en-US" sz="2000" b="1" dirty="0">
                <a:latin typeface="+mj-lt"/>
              </a:rPr>
              <a:t>2. </a:t>
            </a:r>
            <a:r>
              <a:rPr lang="en-US" sz="2000" b="1" dirty="0" err="1">
                <a:latin typeface="+mj-lt"/>
              </a:rPr>
              <a:t>Hypopigmented</a:t>
            </a:r>
            <a:r>
              <a:rPr lang="en-US" sz="2000" b="1" dirty="0">
                <a:latin typeface="+mj-lt"/>
              </a:rPr>
              <a:t> </a:t>
            </a:r>
            <a:r>
              <a:rPr lang="en-US" sz="2000" b="1" dirty="0" err="1">
                <a:latin typeface="+mj-lt"/>
              </a:rPr>
              <a:t>macules</a:t>
            </a:r>
            <a:r>
              <a:rPr lang="en-US" sz="2000" b="1" dirty="0">
                <a:latin typeface="+mj-lt"/>
              </a:rPr>
              <a:t> on the arm</a:t>
            </a:r>
            <a:endParaRPr lang="fa-IR" sz="2000" b="1" dirty="0">
              <a:latin typeface="+mj-lt"/>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457200" y="260350"/>
            <a:ext cx="8229600" cy="561975"/>
          </a:xfrm>
        </p:spPr>
        <p:txBody>
          <a:bodyPr>
            <a:normAutofit fontScale="90000"/>
          </a:bodyPr>
          <a:lstStyle/>
          <a:p>
            <a:pPr eaLnBrk="1" hangingPunct="1">
              <a:defRPr/>
            </a:pPr>
            <a:r>
              <a:rPr lang="en-US" b="1" i="1" dirty="0" smtClean="0">
                <a:solidFill>
                  <a:srgbClr val="C00000"/>
                </a:solidFill>
                <a:effectLst>
                  <a:outerShdw blurRad="38100" dist="38100" dir="2700000" algn="tl">
                    <a:srgbClr val="C0C0C0"/>
                  </a:outerShdw>
                </a:effectLst>
              </a:rPr>
              <a:t>CL due to L. </a:t>
            </a:r>
            <a:r>
              <a:rPr lang="en-US" b="1" i="1" dirty="0" err="1" smtClean="0">
                <a:solidFill>
                  <a:srgbClr val="C00000"/>
                </a:solidFill>
                <a:effectLst>
                  <a:outerShdw blurRad="38100" dist="38100" dir="2700000" algn="tl">
                    <a:srgbClr val="C0C0C0"/>
                  </a:outerShdw>
                </a:effectLst>
              </a:rPr>
              <a:t>infantum</a:t>
            </a:r>
            <a:endParaRPr lang="en-US" b="1" i="1" dirty="0" smtClean="0">
              <a:solidFill>
                <a:srgbClr val="C00000"/>
              </a:solidFill>
              <a:effectLst>
                <a:outerShdw blurRad="38100" dist="38100" dir="2700000" algn="tl">
                  <a:srgbClr val="C0C0C0"/>
                </a:outerShdw>
              </a:effectLst>
            </a:endParaRPr>
          </a:p>
        </p:txBody>
      </p:sp>
      <p:sp>
        <p:nvSpPr>
          <p:cNvPr id="43011" name="Rectangle 3"/>
          <p:cNvSpPr>
            <a:spLocks noGrp="1" noChangeArrowheads="1"/>
          </p:cNvSpPr>
          <p:nvPr>
            <p:ph type="body" idx="1"/>
          </p:nvPr>
        </p:nvSpPr>
        <p:spPr>
          <a:xfrm>
            <a:off x="744538" y="1844675"/>
            <a:ext cx="7715250" cy="4248150"/>
          </a:xfrm>
        </p:spPr>
        <p:txBody>
          <a:bodyPr/>
          <a:lstStyle/>
          <a:p>
            <a:pPr algn="just" eaLnBrk="1" hangingPunct="1">
              <a:lnSpc>
                <a:spcPct val="90000"/>
              </a:lnSpc>
            </a:pPr>
            <a:r>
              <a:rPr lang="en-US" smtClean="0"/>
              <a:t>In infants: visceral leishmaniasis (VL)</a:t>
            </a:r>
          </a:p>
          <a:p>
            <a:pPr algn="just" eaLnBrk="1" hangingPunct="1">
              <a:lnSpc>
                <a:spcPct val="90000"/>
              </a:lnSpc>
            </a:pPr>
            <a:r>
              <a:rPr lang="en-US" smtClean="0"/>
              <a:t>In adults: more likely to result in simple self-healing CL, without concurrent or subsequent visceral involvement.</a:t>
            </a:r>
          </a:p>
          <a:p>
            <a:pPr algn="just" eaLnBrk="1" hangingPunct="1">
              <a:lnSpc>
                <a:spcPct val="90000"/>
              </a:lnSpc>
            </a:pPr>
            <a:r>
              <a:rPr lang="en-US" smtClean="0"/>
              <a:t>The appearance and evolution of the lesions is typically slow and mild.</a:t>
            </a:r>
          </a:p>
          <a:p>
            <a:pPr algn="just" eaLnBrk="1" hangingPunct="1">
              <a:lnSpc>
                <a:spcPct val="90000"/>
              </a:lnSpc>
            </a:pPr>
            <a:r>
              <a:rPr lang="en-US" smtClean="0"/>
              <a:t>Solitary mucosal lesions have occasionally been reported</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title"/>
          </p:nvPr>
        </p:nvSpPr>
        <p:spPr>
          <a:xfrm>
            <a:off x="214282" y="44450"/>
            <a:ext cx="8929717" cy="1143000"/>
          </a:xfrm>
        </p:spPr>
        <p:txBody>
          <a:bodyPr>
            <a:normAutofit fontScale="90000"/>
          </a:bodyPr>
          <a:lstStyle/>
          <a:p>
            <a:pPr eaLnBrk="1" hangingPunct="1">
              <a:defRPr/>
            </a:pPr>
            <a:r>
              <a:rPr lang="en-US" b="1" i="1" dirty="0" smtClean="0">
                <a:solidFill>
                  <a:srgbClr val="C00000"/>
                </a:solidFill>
                <a:effectLst>
                  <a:outerShdw blurRad="38100" dist="38100" dir="2700000" algn="tl">
                    <a:srgbClr val="C0C0C0"/>
                  </a:outerShdw>
                </a:effectLst>
              </a:rPr>
              <a:t>Diffuse </a:t>
            </a:r>
            <a:r>
              <a:rPr lang="en-US" b="1" i="1" dirty="0" err="1" smtClean="0">
                <a:solidFill>
                  <a:srgbClr val="C00000"/>
                </a:solidFill>
                <a:effectLst>
                  <a:outerShdw blurRad="38100" dist="38100" dir="2700000" algn="tl">
                    <a:srgbClr val="C0C0C0"/>
                  </a:outerShdw>
                </a:effectLst>
              </a:rPr>
              <a:t>Cutaneous</a:t>
            </a:r>
            <a:r>
              <a:rPr lang="en-US" b="1" i="1" dirty="0" smtClean="0">
                <a:solidFill>
                  <a:srgbClr val="C00000"/>
                </a:solidFill>
                <a:effectLst>
                  <a:outerShdw blurRad="38100" dist="38100" dir="2700000" algn="tl">
                    <a:srgbClr val="C0C0C0"/>
                  </a:outerShdw>
                </a:effectLst>
              </a:rPr>
              <a:t> </a:t>
            </a:r>
            <a:r>
              <a:rPr lang="en-US" b="1" i="1" dirty="0" err="1" smtClean="0">
                <a:solidFill>
                  <a:srgbClr val="C00000"/>
                </a:solidFill>
                <a:effectLst>
                  <a:outerShdw blurRad="38100" dist="38100" dir="2700000" algn="tl">
                    <a:srgbClr val="C0C0C0"/>
                  </a:outerShdw>
                </a:effectLst>
              </a:rPr>
              <a:t>Leishmanias</a:t>
            </a:r>
            <a:r>
              <a:rPr lang="en-US" b="1" i="1" dirty="0" err="1" smtClean="0">
                <a:effectLst>
                  <a:outerShdw blurRad="38100" dist="38100" dir="2700000" algn="tl">
                    <a:srgbClr val="C0C0C0"/>
                  </a:outerShdw>
                </a:effectLst>
              </a:rPr>
              <a:t>is</a:t>
            </a:r>
            <a:r>
              <a:rPr lang="en-US" b="1" i="1" dirty="0" smtClean="0">
                <a:effectLst>
                  <a:outerShdw blurRad="38100" dist="38100" dir="2700000" algn="tl">
                    <a:srgbClr val="C0C0C0"/>
                  </a:outerShdw>
                </a:effectLst>
              </a:rPr>
              <a:t> </a:t>
            </a:r>
            <a:r>
              <a:rPr lang="en-US" b="1" i="1" dirty="0" smtClean="0">
                <a:solidFill>
                  <a:srgbClr val="C00000"/>
                </a:solidFill>
                <a:effectLst>
                  <a:outerShdw blurRad="38100" dist="38100" dir="2700000" algn="tl">
                    <a:srgbClr val="C0C0C0"/>
                  </a:outerShdw>
                </a:effectLst>
              </a:rPr>
              <a:t>(DCL)</a:t>
            </a:r>
          </a:p>
        </p:txBody>
      </p:sp>
      <p:sp>
        <p:nvSpPr>
          <p:cNvPr id="44035" name="Rectangle 3"/>
          <p:cNvSpPr>
            <a:spLocks noGrp="1" noChangeArrowheads="1"/>
          </p:cNvSpPr>
          <p:nvPr>
            <p:ph type="body" idx="1"/>
          </p:nvPr>
        </p:nvSpPr>
        <p:spPr>
          <a:xfrm>
            <a:off x="457200" y="1484313"/>
            <a:ext cx="8229600" cy="5040312"/>
          </a:xfrm>
        </p:spPr>
        <p:txBody>
          <a:bodyPr/>
          <a:lstStyle/>
          <a:p>
            <a:pPr eaLnBrk="1" hangingPunct="1">
              <a:lnSpc>
                <a:spcPct val="80000"/>
              </a:lnSpc>
            </a:pPr>
            <a:r>
              <a:rPr lang="en-US" sz="2800" smtClean="0"/>
              <a:t>Anergic patient</a:t>
            </a:r>
          </a:p>
          <a:p>
            <a:pPr eaLnBrk="1" hangingPunct="1">
              <a:lnSpc>
                <a:spcPct val="80000"/>
              </a:lnSpc>
            </a:pPr>
            <a:r>
              <a:rPr lang="en-US" sz="2800" smtClean="0"/>
              <a:t>Disseminated (resembling lepromatous leprosy)</a:t>
            </a:r>
          </a:p>
          <a:p>
            <a:pPr eaLnBrk="1" hangingPunct="1">
              <a:lnSpc>
                <a:spcPct val="80000"/>
              </a:lnSpc>
            </a:pPr>
            <a:r>
              <a:rPr lang="en-US" sz="2800" smtClean="0"/>
              <a:t>Causative agent in:</a:t>
            </a:r>
          </a:p>
          <a:p>
            <a:pPr lvl="1" eaLnBrk="1" hangingPunct="1">
              <a:lnSpc>
                <a:spcPct val="80000"/>
              </a:lnSpc>
            </a:pPr>
            <a:r>
              <a:rPr lang="en-US" sz="2400" smtClean="0"/>
              <a:t>Old World: </a:t>
            </a:r>
            <a:r>
              <a:rPr lang="en-US" sz="2400" i="1" smtClean="0"/>
              <a:t>L. aethiopica</a:t>
            </a:r>
          </a:p>
          <a:p>
            <a:pPr lvl="1" eaLnBrk="1" hangingPunct="1">
              <a:lnSpc>
                <a:spcPct val="80000"/>
              </a:lnSpc>
            </a:pPr>
            <a:r>
              <a:rPr lang="en-US" sz="2400" smtClean="0"/>
              <a:t>New World: </a:t>
            </a:r>
            <a:r>
              <a:rPr lang="en-US" sz="2400" i="1" smtClean="0"/>
              <a:t>L. amazonensis</a:t>
            </a:r>
          </a:p>
          <a:p>
            <a:pPr eaLnBrk="1" hangingPunct="1">
              <a:lnSpc>
                <a:spcPct val="80000"/>
              </a:lnSpc>
            </a:pPr>
            <a:r>
              <a:rPr lang="en-US" sz="2800" smtClean="0"/>
              <a:t>Begins with an primary lesion and then disseminates to involve other areas of the skin</a:t>
            </a:r>
          </a:p>
          <a:p>
            <a:pPr eaLnBrk="1" hangingPunct="1">
              <a:lnSpc>
                <a:spcPct val="80000"/>
              </a:lnSpc>
            </a:pPr>
            <a:r>
              <a:rPr lang="en-US" sz="2800" smtClean="0"/>
              <a:t>Non-ulcerative nodules often scattered over the limbs, buttocks, and face</a:t>
            </a:r>
          </a:p>
          <a:p>
            <a:pPr eaLnBrk="1" hangingPunct="1">
              <a:lnSpc>
                <a:spcPct val="80000"/>
              </a:lnSpc>
            </a:pPr>
            <a:r>
              <a:rPr lang="en-US" sz="2800" smtClean="0">
                <a:solidFill>
                  <a:srgbClr val="FF0066"/>
                </a:solidFill>
              </a:rPr>
              <a:t>No nerve involvement</a:t>
            </a:r>
          </a:p>
          <a:p>
            <a:pPr eaLnBrk="1" hangingPunct="1">
              <a:lnSpc>
                <a:spcPct val="80000"/>
              </a:lnSpc>
            </a:pPr>
            <a:r>
              <a:rPr lang="en-US" sz="2800" smtClean="0"/>
              <a:t>Partial response to treatment and often relapses, becoming chronic</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357158" y="214290"/>
            <a:ext cx="8229600" cy="1143000"/>
          </a:xfrm>
        </p:spPr>
        <p:txBody>
          <a:bodyPr>
            <a:normAutofit fontScale="90000"/>
          </a:bodyPr>
          <a:lstStyle/>
          <a:p>
            <a:pPr algn="ctr"/>
            <a:r>
              <a:rPr lang="en-US" dirty="0">
                <a:solidFill>
                  <a:srgbClr val="C00000"/>
                </a:solidFill>
              </a:rPr>
              <a:t>Diffuse </a:t>
            </a:r>
            <a:r>
              <a:rPr lang="en-US" dirty="0" err="1">
                <a:solidFill>
                  <a:srgbClr val="C00000"/>
                </a:solidFill>
              </a:rPr>
              <a:t>Cutaneous</a:t>
            </a:r>
            <a:r>
              <a:rPr lang="en-US" dirty="0">
                <a:solidFill>
                  <a:srgbClr val="C00000"/>
                </a:solidFill>
              </a:rPr>
              <a:t> </a:t>
            </a:r>
            <a:r>
              <a:rPr lang="en-US" dirty="0" err="1">
                <a:solidFill>
                  <a:srgbClr val="C00000"/>
                </a:solidFill>
              </a:rPr>
              <a:t>Leishmaniasis</a:t>
            </a:r>
            <a:endParaRPr lang="en-US" dirty="0">
              <a:solidFill>
                <a:srgbClr val="C00000"/>
              </a:solidFill>
            </a:endParaRPr>
          </a:p>
        </p:txBody>
      </p:sp>
      <p:pic>
        <p:nvPicPr>
          <p:cNvPr id="20483" name="Picture 3" descr="819"/>
          <p:cNvPicPr>
            <a:picLocks noChangeAspect="1" noChangeArrowheads="1"/>
          </p:cNvPicPr>
          <p:nvPr/>
        </p:nvPicPr>
        <p:blipFill>
          <a:blip r:embed="rId3" cstate="print"/>
          <a:srcRect/>
          <a:stretch>
            <a:fillRect/>
          </a:stretch>
        </p:blipFill>
        <p:spPr bwMode="auto">
          <a:xfrm>
            <a:off x="2209800" y="1590675"/>
            <a:ext cx="4495800" cy="4733925"/>
          </a:xfrm>
          <a:prstGeom prst="rect">
            <a:avLst/>
          </a:prstGeom>
          <a:noFill/>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0" name="Object 7"/>
          <p:cNvGraphicFramePr>
            <a:graphicFrameLocks noGrp="1" noChangeAspect="1"/>
          </p:cNvGraphicFramePr>
          <p:nvPr>
            <p:ph sz="half" idx="4294967295"/>
          </p:nvPr>
        </p:nvGraphicFramePr>
        <p:xfrm>
          <a:off x="1111250" y="1868488"/>
          <a:ext cx="8032750" cy="4768850"/>
        </p:xfrm>
        <a:graphic>
          <a:graphicData uri="http://schemas.openxmlformats.org/presentationml/2006/ole">
            <mc:AlternateContent xmlns:mc="http://schemas.openxmlformats.org/markup-compatibility/2006">
              <mc:Choice xmlns:v="urn:schemas-microsoft-com:vml" Requires="v">
                <p:oleObj spid="_x0000_s2056" name="Worksheet" r:id="rId4" imgW="6991350" imgH="3886200" progId="Excel.Sheet.8">
                  <p:embed/>
                </p:oleObj>
              </mc:Choice>
              <mc:Fallback>
                <p:oleObj name="Worksheet" r:id="rId4" imgW="6991350" imgH="3886200" progId="Excel.Sheet.8">
                  <p:embed/>
                  <p:pic>
                    <p:nvPicPr>
                      <p:cNvPr id="0" name="Object 7"/>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1250" y="1868488"/>
                        <a:ext cx="8032750" cy="47688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051" name="WordArt 8"/>
          <p:cNvSpPr>
            <a:spLocks noChangeArrowheads="1" noChangeShapeType="1" noTextEdit="1"/>
          </p:cNvSpPr>
          <p:nvPr/>
        </p:nvSpPr>
        <p:spPr bwMode="auto">
          <a:xfrm>
            <a:off x="1585786" y="782423"/>
            <a:ext cx="6734866" cy="407166"/>
          </a:xfrm>
          <a:prstGeom prst="rect">
            <a:avLst/>
          </a:prstGeom>
        </p:spPr>
        <p:txBody>
          <a:bodyPr wrap="none" lIns="91430" tIns="45715" rIns="91430" bIns="45715" fromWordArt="1">
            <a:prstTxWarp prst="textPlain">
              <a:avLst>
                <a:gd name="adj" fmla="val 50000"/>
              </a:avLst>
            </a:prstTxWarp>
          </a:bodyPr>
          <a:lstStyle/>
          <a:p>
            <a:pPr algn="ctr" rtl="1"/>
            <a:r>
              <a:rPr lang="fa-IR" sz="2800" kern="10" dirty="0">
                <a:ln w="9525">
                  <a:noFill/>
                  <a:round/>
                  <a:headEnd/>
                  <a:tailEnd/>
                </a:ln>
                <a:cs typeface="B Titr" pitchFamily="2" charset="-78"/>
              </a:rPr>
              <a:t>تعداد موارد و میزان بروز بیماری کالاآزار در ایران (</a:t>
            </a:r>
            <a:r>
              <a:rPr lang="fa-IR" sz="2800" kern="10" dirty="0" smtClean="0">
                <a:ln w="9525">
                  <a:noFill/>
                  <a:round/>
                  <a:headEnd/>
                  <a:tailEnd/>
                </a:ln>
                <a:cs typeface="B Titr" pitchFamily="2" charset="-78"/>
              </a:rPr>
              <a:t>1391-1381)</a:t>
            </a:r>
            <a:endParaRPr lang="en-US" sz="2800" kern="10" dirty="0">
              <a:ln w="9525">
                <a:noFill/>
                <a:round/>
                <a:headEnd/>
                <a:tailEnd/>
              </a:ln>
              <a:cs typeface="B Titr" pitchFamily="2" charset="-78"/>
            </a:endParaRPr>
          </a:p>
        </p:txBody>
      </p:sp>
    </p:spTree>
  </p:cSld>
  <p:clrMapOvr>
    <a:masterClrMapping/>
  </p:clrMapOvr>
  <p:transition spd="med">
    <p:dissolv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1115616" y="332658"/>
            <a:ext cx="7272808" cy="1080119"/>
          </a:xfrm>
        </p:spPr>
        <p:txBody>
          <a:bodyPr>
            <a:normAutofit/>
          </a:bodyPr>
          <a:lstStyle/>
          <a:p>
            <a:pPr algn="ctr" rtl="1"/>
            <a:r>
              <a:rPr lang="fa-IR" sz="2400" dirty="0" smtClean="0">
                <a:solidFill>
                  <a:srgbClr val="C00000"/>
                </a:solidFill>
                <a:cs typeface="B Titr" pitchFamily="2" charset="-78"/>
              </a:rPr>
              <a:t>تعداد موارد سالك كشور به تفكيك استان </a:t>
            </a:r>
            <a:br>
              <a:rPr lang="fa-IR" sz="2400" dirty="0" smtClean="0">
                <a:solidFill>
                  <a:srgbClr val="C00000"/>
                </a:solidFill>
                <a:cs typeface="B Titr" pitchFamily="2" charset="-78"/>
              </a:rPr>
            </a:br>
            <a:r>
              <a:rPr lang="fa-IR" sz="2400" dirty="0" smtClean="0">
                <a:solidFill>
                  <a:srgbClr val="C00000"/>
                </a:solidFill>
                <a:cs typeface="B Titr" pitchFamily="2" charset="-78"/>
              </a:rPr>
              <a:t>سال 1391</a:t>
            </a:r>
            <a:endParaRPr lang="en-US" sz="2400" dirty="0" smtClean="0">
              <a:solidFill>
                <a:srgbClr val="C00000"/>
              </a:solidFill>
              <a:cs typeface="B Titr" pitchFamily="2" charset="-78"/>
            </a:endParaRPr>
          </a:p>
        </p:txBody>
      </p:sp>
      <p:graphicFrame>
        <p:nvGraphicFramePr>
          <p:cNvPr id="4" name="Content Placeholder 3"/>
          <p:cNvGraphicFramePr>
            <a:graphicFrameLocks noGrp="1"/>
          </p:cNvGraphicFramePr>
          <p:nvPr>
            <p:ph idx="1"/>
          </p:nvPr>
        </p:nvGraphicFramePr>
        <p:xfrm>
          <a:off x="708720" y="1049884"/>
          <a:ext cx="8435280" cy="5808117"/>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ctrTitle"/>
          </p:nvPr>
        </p:nvSpPr>
        <p:spPr>
          <a:xfrm>
            <a:off x="2590800" y="228600"/>
            <a:ext cx="6553200" cy="1069975"/>
          </a:xfrm>
        </p:spPr>
        <p:txBody>
          <a:bodyPr/>
          <a:lstStyle/>
          <a:p>
            <a:pPr algn="r" rtl="1" eaLnBrk="1" fontAlgn="auto" hangingPunct="1">
              <a:spcAft>
                <a:spcPts val="0"/>
              </a:spcAft>
              <a:defRPr/>
            </a:pPr>
            <a:r>
              <a:rPr lang="fa-IR" sz="2800" b="1" dirty="0" smtClean="0">
                <a:solidFill>
                  <a:srgbClr val="C00000"/>
                </a:solidFill>
                <a:cs typeface="B Titr" pitchFamily="2" charset="-78"/>
              </a:rPr>
              <a:t>عواملی که در گسترش ناقل (پشه خاکی) و مخزن بیماری و افزایش موارد سالک نقش دارند</a:t>
            </a:r>
            <a:endParaRPr lang="en-US" sz="2800" b="1" dirty="0" smtClean="0">
              <a:solidFill>
                <a:srgbClr val="C00000"/>
              </a:solidFill>
              <a:cs typeface="B Titr" pitchFamily="2" charset="-78"/>
            </a:endParaRPr>
          </a:p>
        </p:txBody>
      </p:sp>
      <p:sp>
        <p:nvSpPr>
          <p:cNvPr id="25603" name="Subtitle 2"/>
          <p:cNvSpPr>
            <a:spLocks noGrp="1"/>
          </p:cNvSpPr>
          <p:nvPr>
            <p:ph type="subTitle" idx="1"/>
          </p:nvPr>
        </p:nvSpPr>
        <p:spPr>
          <a:xfrm>
            <a:off x="2590800" y="1524000"/>
            <a:ext cx="6096000" cy="2895600"/>
          </a:xfrm>
        </p:spPr>
        <p:txBody>
          <a:bodyPr>
            <a:normAutofit lnSpcReduction="10000"/>
          </a:bodyPr>
          <a:lstStyle/>
          <a:p>
            <a:pPr algn="r" rtl="1" eaLnBrk="1" hangingPunct="1">
              <a:lnSpc>
                <a:spcPct val="150000"/>
              </a:lnSpc>
              <a:buFont typeface="Arial" pitchFamily="34" charset="0"/>
              <a:buChar char="•"/>
            </a:pPr>
            <a:r>
              <a:rPr lang="fa-IR" sz="2000" b="1" dirty="0" smtClean="0">
                <a:solidFill>
                  <a:schemeClr val="tx1"/>
                </a:solidFill>
                <a:cs typeface="B Titr" pitchFamily="2" charset="-78"/>
              </a:rPr>
              <a:t>تغییرات آب و هوایی و گرم شدن زمین</a:t>
            </a:r>
          </a:p>
          <a:p>
            <a:pPr algn="r" rtl="1" eaLnBrk="1" hangingPunct="1">
              <a:lnSpc>
                <a:spcPct val="150000"/>
              </a:lnSpc>
              <a:buFont typeface="Arial" pitchFamily="34" charset="0"/>
              <a:buChar char="•"/>
            </a:pPr>
            <a:r>
              <a:rPr lang="fa-IR" sz="2000" b="1" dirty="0" smtClean="0">
                <a:solidFill>
                  <a:schemeClr val="tx1"/>
                </a:solidFill>
                <a:cs typeface="B Titr" pitchFamily="2" charset="-78"/>
              </a:rPr>
              <a:t>ناکافی بودن اقدامات بهسازی محیط شامل جمع آوری زباله ها و نخاله های ساختمانی و نبودن سیستم فاضلاب مناسب</a:t>
            </a:r>
          </a:p>
          <a:p>
            <a:pPr algn="r" rtl="1" eaLnBrk="1" hangingPunct="1">
              <a:lnSpc>
                <a:spcPct val="150000"/>
              </a:lnSpc>
              <a:buFont typeface="Arial" pitchFamily="34" charset="0"/>
              <a:buChar char="•"/>
            </a:pPr>
            <a:r>
              <a:rPr lang="fa-IR" sz="2000" b="1" dirty="0" smtClean="0">
                <a:solidFill>
                  <a:schemeClr val="tx1"/>
                </a:solidFill>
                <a:cs typeface="B Titr" pitchFamily="2" charset="-78"/>
              </a:rPr>
              <a:t>نگهداری دام ها و پرندگان در مجاورت اماکن انسانی</a:t>
            </a:r>
          </a:p>
          <a:p>
            <a:pPr algn="r" rtl="1" eaLnBrk="1" hangingPunct="1">
              <a:lnSpc>
                <a:spcPct val="150000"/>
              </a:lnSpc>
              <a:buFont typeface="Arial" pitchFamily="34" charset="0"/>
              <a:buChar char="•"/>
            </a:pPr>
            <a:r>
              <a:rPr lang="fa-IR" sz="2000" b="1" dirty="0" smtClean="0">
                <a:solidFill>
                  <a:schemeClr val="tx1"/>
                </a:solidFill>
                <a:cs typeface="B Titr" pitchFamily="2" charset="-78"/>
              </a:rPr>
              <a:t>ساخت اماکن مسکونی، ورزشگاهی، در مجاورت لانه</a:t>
            </a:r>
          </a:p>
          <a:p>
            <a:pPr algn="r" rtl="1" eaLnBrk="1" hangingPunct="1">
              <a:lnSpc>
                <a:spcPct val="150000"/>
              </a:lnSpc>
            </a:pPr>
            <a:r>
              <a:rPr lang="fa-IR" sz="2000" b="1" dirty="0" smtClean="0">
                <a:solidFill>
                  <a:schemeClr val="tx1"/>
                </a:solidFill>
                <a:cs typeface="B Titr" pitchFamily="2" charset="-78"/>
              </a:rPr>
              <a:t> موش های صحرایی</a:t>
            </a:r>
          </a:p>
          <a:p>
            <a:pPr algn="r" rtl="1" eaLnBrk="1" hangingPunct="1">
              <a:lnSpc>
                <a:spcPct val="150000"/>
              </a:lnSpc>
            </a:pPr>
            <a:endParaRPr lang="fa-IR" sz="2000" b="1" dirty="0" smtClean="0">
              <a:solidFill>
                <a:schemeClr val="tx1"/>
              </a:solidFill>
              <a:cs typeface="B Titr" pitchFamily="2" charset="-78"/>
            </a:endParaRPr>
          </a:p>
          <a:p>
            <a:pPr algn="r" rtl="1" eaLnBrk="1" hangingPunct="1">
              <a:lnSpc>
                <a:spcPct val="150000"/>
              </a:lnSpc>
            </a:pPr>
            <a:endParaRPr lang="en-US" sz="1800" b="1" dirty="0" smtClean="0">
              <a:solidFill>
                <a:schemeClr val="tx1"/>
              </a:solidFill>
              <a:cs typeface="B Titr" pitchFamily="2" charset="-78"/>
            </a:endParaRPr>
          </a:p>
        </p:txBody>
      </p:sp>
      <p:pic>
        <p:nvPicPr>
          <p:cNvPr id="25604" name="Picture 2" descr="scan0032"/>
          <p:cNvPicPr>
            <a:picLocks noChangeAspect="1" noChangeArrowheads="1"/>
          </p:cNvPicPr>
          <p:nvPr/>
        </p:nvPicPr>
        <p:blipFill>
          <a:blip r:embed="rId2" cstate="print"/>
          <a:srcRect r="1736"/>
          <a:stretch>
            <a:fillRect/>
          </a:stretch>
        </p:blipFill>
        <p:spPr bwMode="auto">
          <a:xfrm>
            <a:off x="685800" y="4572000"/>
            <a:ext cx="2743200" cy="2057400"/>
          </a:xfrm>
          <a:prstGeom prst="rect">
            <a:avLst/>
          </a:prstGeom>
          <a:noFill/>
          <a:ln w="9525">
            <a:noFill/>
            <a:miter lim="800000"/>
            <a:headEnd/>
            <a:tailEnd/>
          </a:ln>
        </p:spPr>
      </p:pic>
      <p:pic>
        <p:nvPicPr>
          <p:cNvPr id="5" name="Content Placeholder 3" descr="DSC01052"/>
          <p:cNvPicPr>
            <a:picLocks noChangeAspect="1" noChangeArrowheads="1"/>
          </p:cNvPicPr>
          <p:nvPr/>
        </p:nvPicPr>
        <p:blipFill>
          <a:blip r:embed="rId3" cstate="print"/>
          <a:srcRect/>
          <a:stretch>
            <a:fillRect/>
          </a:stretch>
        </p:blipFill>
        <p:spPr bwMode="auto">
          <a:xfrm>
            <a:off x="4267199" y="4267200"/>
            <a:ext cx="3419707" cy="2286000"/>
          </a:xfrm>
          <a:prstGeom prst="roundRect">
            <a:avLst>
              <a:gd name="adj" fmla="val 16667"/>
            </a:avLst>
          </a:prstGeom>
          <a:noFill/>
          <a:ln w="9525">
            <a:noFill/>
            <a:miter lim="800000"/>
            <a:headEnd/>
            <a:tailEnd/>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5606" name="Picture 6" descr="DSC00665"/>
          <p:cNvPicPr>
            <a:picLocks noChangeAspect="1" noChangeArrowheads="1"/>
          </p:cNvPicPr>
          <p:nvPr/>
        </p:nvPicPr>
        <p:blipFill>
          <a:blip r:embed="rId4" cstate="print"/>
          <a:srcRect/>
          <a:stretch>
            <a:fillRect/>
          </a:stretch>
        </p:blipFill>
        <p:spPr bwMode="auto">
          <a:xfrm>
            <a:off x="228600" y="0"/>
            <a:ext cx="2438400" cy="4111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Picture 4" descr="DSC00714"/>
          <p:cNvPicPr>
            <a:picLocks noChangeAspect="1" noChangeArrowheads="1"/>
          </p:cNvPicPr>
          <p:nvPr/>
        </p:nvPicPr>
        <p:blipFill>
          <a:blip r:embed="rId2" cstate="print"/>
          <a:srcRect/>
          <a:stretch>
            <a:fillRect/>
          </a:stretch>
        </p:blipFill>
        <p:spPr bwMode="auto">
          <a:xfrm>
            <a:off x="0" y="0"/>
            <a:ext cx="2952720" cy="3174174"/>
          </a:xfrm>
          <a:prstGeom prst="rect">
            <a:avLst/>
          </a:prstGeom>
          <a:noFill/>
          <a:ln w="9525">
            <a:noFill/>
            <a:miter lim="800000"/>
            <a:headEnd/>
            <a:tailEnd/>
          </a:ln>
        </p:spPr>
      </p:pic>
      <p:sp>
        <p:nvSpPr>
          <p:cNvPr id="12290" name="Title 1"/>
          <p:cNvSpPr>
            <a:spLocks noGrp="1"/>
          </p:cNvSpPr>
          <p:nvPr>
            <p:ph type="title"/>
          </p:nvPr>
        </p:nvSpPr>
        <p:spPr>
          <a:xfrm>
            <a:off x="2600308" y="214290"/>
            <a:ext cx="6543692" cy="1143000"/>
          </a:xfrm>
        </p:spPr>
        <p:txBody>
          <a:bodyPr>
            <a:normAutofit/>
          </a:bodyPr>
          <a:lstStyle/>
          <a:p>
            <a:pPr algn="ctr" rtl="1" eaLnBrk="1" fontAlgn="auto" hangingPunct="1">
              <a:spcAft>
                <a:spcPts val="0"/>
              </a:spcAft>
              <a:defRPr/>
            </a:pPr>
            <a:r>
              <a:rPr lang="fa-IR" sz="2800" b="1" dirty="0" smtClean="0">
                <a:solidFill>
                  <a:srgbClr val="C00000"/>
                </a:solidFill>
                <a:cs typeface="B Titr" pitchFamily="2" charset="-78"/>
              </a:rPr>
              <a:t>عواملی که در گسترش ناقل (پشه خاکی) و مخزن بیماری و افزایش موارد سالک نقش دارند </a:t>
            </a:r>
            <a:endParaRPr lang="en-US" sz="2800" dirty="0" smtClean="0">
              <a:solidFill>
                <a:srgbClr val="C00000"/>
              </a:solidFill>
              <a:cs typeface="Times New Roman" pitchFamily="18" charset="0"/>
            </a:endParaRPr>
          </a:p>
        </p:txBody>
      </p:sp>
      <p:sp>
        <p:nvSpPr>
          <p:cNvPr id="26627" name="Content Placeholder 2"/>
          <p:cNvSpPr>
            <a:spLocks noGrp="1"/>
          </p:cNvSpPr>
          <p:nvPr>
            <p:ph idx="1"/>
          </p:nvPr>
        </p:nvSpPr>
        <p:spPr>
          <a:xfrm>
            <a:off x="3048000" y="1600200"/>
            <a:ext cx="5638800" cy="4525963"/>
          </a:xfrm>
        </p:spPr>
        <p:txBody>
          <a:bodyPr/>
          <a:lstStyle/>
          <a:p>
            <a:pPr algn="r" rtl="1" eaLnBrk="1" hangingPunct="1">
              <a:lnSpc>
                <a:spcPct val="150000"/>
              </a:lnSpc>
            </a:pPr>
            <a:r>
              <a:rPr lang="fa-IR" sz="2000" b="1" smtClean="0">
                <a:cs typeface="B Titr" pitchFamily="2" charset="-78"/>
              </a:rPr>
              <a:t>تغییرات آب و هوایی و بروز بلایا، شامل خشکسالی، زلزله، توفان و غیره که موجب ایجاد محیط مناسب برای افزایش جمعیت پشه خاکی و هجوم موش های صحرایی به اماکن انسانی می گردد</a:t>
            </a:r>
          </a:p>
          <a:p>
            <a:pPr algn="r" rtl="1" eaLnBrk="1" hangingPunct="1">
              <a:lnSpc>
                <a:spcPct val="150000"/>
              </a:lnSpc>
            </a:pPr>
            <a:r>
              <a:rPr lang="fa-IR" sz="2000" b="1" smtClean="0">
                <a:cs typeface="B Titr" pitchFamily="2" charset="-78"/>
              </a:rPr>
              <a:t>وجود ساختمان های مخروبه</a:t>
            </a:r>
          </a:p>
          <a:p>
            <a:pPr algn="r" rtl="1" eaLnBrk="1" hangingPunct="1">
              <a:lnSpc>
                <a:spcPct val="150000"/>
              </a:lnSpc>
            </a:pPr>
            <a:r>
              <a:rPr lang="fa-IR" sz="2000" b="1" smtClean="0">
                <a:cs typeface="B Titr" pitchFamily="2" charset="-78"/>
              </a:rPr>
              <a:t>استفاده از کودهای غیر پاستوریزه</a:t>
            </a:r>
          </a:p>
          <a:p>
            <a:pPr algn="r" rtl="1" eaLnBrk="1" hangingPunct="1">
              <a:lnSpc>
                <a:spcPct val="150000"/>
              </a:lnSpc>
            </a:pPr>
            <a:r>
              <a:rPr lang="fa-IR" sz="2000" b="1" smtClean="0">
                <a:cs typeface="B Titr" pitchFamily="2" charset="-78"/>
              </a:rPr>
              <a:t>مهاجرت افراد حساس به کانون های آلوده </a:t>
            </a:r>
          </a:p>
          <a:p>
            <a:pPr algn="r" rtl="1" eaLnBrk="1" hangingPunct="1">
              <a:lnSpc>
                <a:spcPct val="150000"/>
              </a:lnSpc>
            </a:pPr>
            <a:r>
              <a:rPr lang="fa-IR" sz="2000" b="1" smtClean="0">
                <a:cs typeface="B Titr" pitchFamily="2" charset="-78"/>
              </a:rPr>
              <a:t>افزایش جمعیت سگ های ولگرد</a:t>
            </a:r>
            <a:endParaRPr lang="en-US" sz="2800" smtClean="0">
              <a:cs typeface="Arial" pitchFamily="34" charset="0"/>
            </a:endParaRPr>
          </a:p>
        </p:txBody>
      </p:sp>
      <p:pic>
        <p:nvPicPr>
          <p:cNvPr id="6" name="Picture 4" descr="Rhombomys opimus"/>
          <p:cNvPicPr>
            <a:picLocks noChangeAspect="1" noChangeArrowheads="1"/>
          </p:cNvPicPr>
          <p:nvPr/>
        </p:nvPicPr>
        <p:blipFill>
          <a:blip r:embed="rId3" cstate="print"/>
          <a:srcRect/>
          <a:stretch>
            <a:fillRect/>
          </a:stretch>
        </p:blipFill>
        <p:spPr bwMode="auto">
          <a:xfrm>
            <a:off x="-1" y="3214686"/>
            <a:ext cx="4254527" cy="364331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pPr algn="r" rtl="1"/>
            <a:r>
              <a:rPr lang="fa-IR" sz="2800" dirty="0" smtClean="0">
                <a:solidFill>
                  <a:srgbClr val="C00000"/>
                </a:solidFill>
                <a:cs typeface="B Titr" pitchFamily="2" charset="-78"/>
              </a:rPr>
              <a:t>اصول اقدامات کنترلی</a:t>
            </a:r>
            <a:endParaRPr lang="fa-IR" sz="2800" dirty="0">
              <a:solidFill>
                <a:srgbClr val="C00000"/>
              </a:solidFill>
              <a:cs typeface="B Titr" pitchFamily="2" charset="-78"/>
            </a:endParaRPr>
          </a:p>
        </p:txBody>
      </p:sp>
      <p:sp>
        <p:nvSpPr>
          <p:cNvPr id="3" name="Content Placeholder 2"/>
          <p:cNvSpPr>
            <a:spLocks noGrp="1"/>
          </p:cNvSpPr>
          <p:nvPr>
            <p:ph idx="1"/>
          </p:nvPr>
        </p:nvSpPr>
        <p:spPr>
          <a:xfrm>
            <a:off x="457200" y="1066800"/>
            <a:ext cx="8229600" cy="5059363"/>
          </a:xfrm>
        </p:spPr>
        <p:txBody>
          <a:bodyPr>
            <a:normAutofit lnSpcReduction="10000"/>
          </a:bodyPr>
          <a:lstStyle/>
          <a:p>
            <a:pPr algn="r" rtl="1">
              <a:lnSpc>
                <a:spcPct val="200000"/>
              </a:lnSpc>
            </a:pPr>
            <a:r>
              <a:rPr lang="fa-IR" sz="1600" dirty="0" smtClean="0">
                <a:cs typeface="B Titr" pitchFamily="2" charset="-78"/>
              </a:rPr>
              <a:t>کنترل لیشمانیوز شامل اقدامات  مداخله ای متعدد است که بر میزبان انسان، انگل، ناقل، و مخازن حیوانی تاثیرگذار می باشد اصول این اقدامات شامل موارد زیر است:</a:t>
            </a:r>
          </a:p>
          <a:p>
            <a:pPr algn="r" rtl="1">
              <a:lnSpc>
                <a:spcPct val="200000"/>
              </a:lnSpc>
            </a:pPr>
            <a:r>
              <a:rPr lang="fa-IR" sz="1600" dirty="0" smtClean="0">
                <a:cs typeface="B Titr" pitchFamily="2" charset="-78"/>
              </a:rPr>
              <a:t>تشخیص زود هنگام و درمان بیماران: شیوع بیماری ، ناتوانی و مرگ و میر را کاهش می دهد </a:t>
            </a:r>
          </a:p>
          <a:p>
            <a:pPr algn="r" rtl="1">
              <a:lnSpc>
                <a:spcPct val="200000"/>
              </a:lnSpc>
            </a:pPr>
            <a:r>
              <a:rPr lang="fa-IR" sz="1600" dirty="0" smtClean="0">
                <a:cs typeface="B Titr" pitchFamily="2" charset="-78"/>
              </a:rPr>
              <a:t>کنترل ناقل: موجب کاهش یا قطع انتقال بیماری می گردد که شامل به سازی محیط، حفاظت شخصی، سم پاشی، استفاده از پشه بند آغشته به حشره کش</a:t>
            </a:r>
          </a:p>
          <a:p>
            <a:pPr algn="r" rtl="1">
              <a:lnSpc>
                <a:spcPct val="200000"/>
              </a:lnSpc>
            </a:pPr>
            <a:r>
              <a:rPr lang="fa-IR" sz="1600" dirty="0" smtClean="0">
                <a:cs typeface="B Titr" pitchFamily="2" charset="-78"/>
              </a:rPr>
              <a:t>تقویت نظام مراقبت بیماری: پیداکردن زود هنگام  و درمان بیماران کمک به کاهش انتقال بیماری و پیگیری گسترش و وسعت بیماری می گردد</a:t>
            </a:r>
          </a:p>
          <a:p>
            <a:pPr algn="r" rtl="1">
              <a:lnSpc>
                <a:spcPct val="200000"/>
              </a:lnSpc>
            </a:pPr>
            <a:r>
              <a:rPr lang="fa-IR" sz="1600" dirty="0" smtClean="0">
                <a:cs typeface="B Titr" pitchFamily="2" charset="-78"/>
              </a:rPr>
              <a:t>کنترل مخازن: مشکل است و بایستی با برنامه ریزی دقیق و مداوم صورت گیرد</a:t>
            </a:r>
          </a:p>
          <a:p>
            <a:pPr algn="r" rtl="1">
              <a:lnSpc>
                <a:spcPct val="200000"/>
              </a:lnSpc>
            </a:pPr>
            <a:r>
              <a:rPr lang="fa-IR" sz="1600" dirty="0" smtClean="0">
                <a:cs typeface="B Titr" pitchFamily="2" charset="-78"/>
              </a:rPr>
              <a:t>جلب مشارکت جامعه: جلب مشارکت جامعه و آموزش آن ها جهت تغییر رفتار موثر آن ها با استفاده از فرهنگ هر محل، همکاری و هماهنگی با سایر دست اندرکاران </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42910" y="785794"/>
            <a:ext cx="7851648" cy="1071570"/>
          </a:xfrm>
        </p:spPr>
        <p:txBody>
          <a:bodyPr>
            <a:normAutofit/>
          </a:bodyPr>
          <a:lstStyle/>
          <a:p>
            <a:pPr algn="ctr"/>
            <a:r>
              <a:rPr lang="fa-IR" sz="4400" dirty="0" smtClean="0">
                <a:solidFill>
                  <a:srgbClr val="FFFF00"/>
                </a:solidFill>
              </a:rPr>
              <a:t>شبکه تشخيص آزمايشگاهي ليشمانيوز پوستي</a:t>
            </a:r>
            <a:endParaRPr lang="fa-IR" sz="4400" dirty="0">
              <a:solidFill>
                <a:srgbClr val="FFFF00"/>
              </a:solidFill>
            </a:endParaRPr>
          </a:p>
        </p:txBody>
      </p:sp>
      <p:sp>
        <p:nvSpPr>
          <p:cNvPr id="3" name="Subtitle 2"/>
          <p:cNvSpPr>
            <a:spLocks noGrp="1"/>
          </p:cNvSpPr>
          <p:nvPr>
            <p:ph type="subTitle" idx="1"/>
          </p:nvPr>
        </p:nvSpPr>
        <p:spPr>
          <a:xfrm>
            <a:off x="357158" y="2214554"/>
            <a:ext cx="8429684" cy="4000528"/>
          </a:xfrm>
        </p:spPr>
        <p:txBody>
          <a:bodyPr>
            <a:normAutofit/>
          </a:bodyPr>
          <a:lstStyle/>
          <a:p>
            <a:r>
              <a:rPr lang="fa-IR" sz="3200" dirty="0" smtClean="0">
                <a:solidFill>
                  <a:srgbClr val="FFC000"/>
                </a:solidFill>
              </a:rPr>
              <a:t>هدف:</a:t>
            </a:r>
          </a:p>
          <a:p>
            <a:r>
              <a:rPr lang="fa-IR" sz="3200" dirty="0" smtClean="0"/>
              <a:t>- </a:t>
            </a:r>
            <a:r>
              <a:rPr lang="ar-SA" sz="3200" dirty="0" smtClean="0"/>
              <a:t>تشخیص صحیح و استاندارد</a:t>
            </a:r>
            <a:endParaRPr lang="fa-IR" sz="3200" dirty="0" smtClean="0"/>
          </a:p>
          <a:p>
            <a:pPr>
              <a:buFontTx/>
              <a:buChar char="-"/>
            </a:pPr>
            <a:r>
              <a:rPr lang="fa-IR" sz="3200" dirty="0" smtClean="0"/>
              <a:t> </a:t>
            </a:r>
            <a:r>
              <a:rPr lang="ar-SA" sz="3200" dirty="0" smtClean="0"/>
              <a:t>افتراق ضایعات پوستی ناشی از لیشمانیا با سایر بیماری های </a:t>
            </a:r>
            <a:r>
              <a:rPr lang="en-US" sz="3200" dirty="0" smtClean="0"/>
              <a:t>   </a:t>
            </a:r>
            <a:r>
              <a:rPr lang="ar-SA" sz="3200" dirty="0" smtClean="0"/>
              <a:t>پوستی مشابه</a:t>
            </a:r>
            <a:endParaRPr lang="fa-IR" sz="3200" dirty="0" smtClean="0"/>
          </a:p>
          <a:p>
            <a:pPr>
              <a:buFontTx/>
              <a:buChar char="-"/>
            </a:pPr>
            <a:r>
              <a:rPr lang="fa-IR" sz="3200" dirty="0" smtClean="0"/>
              <a:t>- </a:t>
            </a:r>
            <a:r>
              <a:rPr lang="ar-SA" sz="3200" dirty="0" smtClean="0"/>
              <a:t>ثبت  کامل و بموقع </a:t>
            </a:r>
            <a:r>
              <a:rPr lang="fa-IR" sz="3200" dirty="0" smtClean="0"/>
              <a:t>نتایج</a:t>
            </a:r>
          </a:p>
          <a:p>
            <a:pPr>
              <a:buFontTx/>
              <a:buChar char="-"/>
            </a:pPr>
            <a:r>
              <a:rPr lang="fa-IR" sz="3200" dirty="0" smtClean="0"/>
              <a:t>- </a:t>
            </a:r>
            <a:r>
              <a:rPr lang="ar-SA" sz="3200" dirty="0" smtClean="0"/>
              <a:t>بهبود سیستم مراقبت اشکال بالینی لیشمانیوز پوستي در انسان </a:t>
            </a:r>
            <a:endParaRPr lang="fa-IR" sz="3200" dirty="0" smtClean="0"/>
          </a:p>
          <a:p>
            <a:endParaRPr lang="fa-IR"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bwMode="auto">
          <a:xfrm>
            <a:off x="250824" y="908050"/>
            <a:ext cx="8512175" cy="5113338"/>
          </a:xfrm>
          <a:prstGeom prst="rect">
            <a:avLst/>
          </a:prstGeom>
          <a:noFill/>
          <a:ln w="9525">
            <a:noFill/>
            <a:miter lim="800000"/>
            <a:headEnd/>
            <a:tailEnd/>
          </a:ln>
        </p:spPr>
        <p:txBody>
          <a:bodyPr>
            <a:normAutofit lnSpcReduction="10000"/>
          </a:bodyPr>
          <a:lstStyle/>
          <a:p>
            <a:pPr algn="r" rtl="1" eaLnBrk="0" hangingPunct="0">
              <a:lnSpc>
                <a:spcPct val="200000"/>
              </a:lnSpc>
              <a:spcBef>
                <a:spcPct val="20000"/>
              </a:spcBef>
              <a:buClr>
                <a:schemeClr val="tx2">
                  <a:lumMod val="75000"/>
                </a:schemeClr>
              </a:buClr>
              <a:buFont typeface="Wingdings" pitchFamily="2" charset="2"/>
              <a:buChar char="Ø"/>
              <a:defRPr/>
            </a:pPr>
            <a:r>
              <a:rPr lang="fa-IR" sz="2000" kern="0" dirty="0" smtClean="0">
                <a:latin typeface="+mn-lt"/>
                <a:cs typeface="B Titr" pitchFamily="2" charset="-78"/>
              </a:rPr>
              <a:t>تدوین دستورالعمل  کشوری کنترل سالک با برگزاری جلسات متعدد با حضور اساتید بیماری های پوست، انگل شناس،  حشره شناسی پزشکی، میکروبیولژی، ایمونولژی،  عفونی، اطفال، بیوتکنولژی  و  ....</a:t>
            </a:r>
          </a:p>
          <a:p>
            <a:pPr algn="r" rtl="1" eaLnBrk="0" hangingPunct="0">
              <a:lnSpc>
                <a:spcPct val="200000"/>
              </a:lnSpc>
              <a:spcBef>
                <a:spcPct val="20000"/>
              </a:spcBef>
              <a:buClr>
                <a:schemeClr val="tx2">
                  <a:lumMod val="75000"/>
                </a:schemeClr>
              </a:buClr>
              <a:buFont typeface="Wingdings" pitchFamily="2" charset="2"/>
              <a:buChar char="Ø"/>
              <a:defRPr/>
            </a:pPr>
            <a:r>
              <a:rPr lang="fa-IR" sz="2000" kern="0" dirty="0" smtClean="0">
                <a:cs typeface="B Titr" pitchFamily="2" charset="-78"/>
              </a:rPr>
              <a:t>تدوین برنامه استراتژیک کنترل سالک در کشور</a:t>
            </a:r>
            <a:endParaRPr lang="fa-IR" sz="2000" kern="0" dirty="0" smtClean="0">
              <a:latin typeface="+mn-lt"/>
              <a:cs typeface="B Titr" pitchFamily="2" charset="-78"/>
            </a:endParaRPr>
          </a:p>
          <a:p>
            <a:pPr algn="r" rtl="1" eaLnBrk="0" hangingPunct="0">
              <a:lnSpc>
                <a:spcPct val="200000"/>
              </a:lnSpc>
              <a:spcBef>
                <a:spcPct val="20000"/>
              </a:spcBef>
              <a:buClr>
                <a:schemeClr val="tx2">
                  <a:lumMod val="75000"/>
                </a:schemeClr>
              </a:buClr>
              <a:buFont typeface="Wingdings" pitchFamily="2" charset="2"/>
              <a:buChar char="Ø"/>
              <a:defRPr/>
            </a:pPr>
            <a:r>
              <a:rPr lang="fa-IR" sz="2000" kern="0" dirty="0" smtClean="0">
                <a:latin typeface="+mn-lt"/>
                <a:cs typeface="B Titr" pitchFamily="2" charset="-78"/>
              </a:rPr>
              <a:t>طرح </a:t>
            </a:r>
            <a:r>
              <a:rPr lang="fa-IR" sz="2000" kern="0" dirty="0">
                <a:latin typeface="+mn-lt"/>
                <a:cs typeface="B Titr" pitchFamily="2" charset="-78"/>
              </a:rPr>
              <a:t>موضوع سالك در شوراي  بهداشت و امنيت غذا و برنامه ريزي و توسعه استان با توجه به مصوبات شوراي عالي سلامت در اكثر استانهاي </a:t>
            </a:r>
            <a:r>
              <a:rPr lang="fa-IR" sz="2000" kern="0" dirty="0" smtClean="0">
                <a:latin typeface="+mn-lt"/>
                <a:cs typeface="B Titr" pitchFamily="2" charset="-78"/>
              </a:rPr>
              <a:t>آلوده</a:t>
            </a:r>
            <a:endParaRPr lang="fa-IR" sz="2000" kern="0" dirty="0">
              <a:latin typeface="+mn-lt"/>
              <a:cs typeface="B Titr" pitchFamily="2" charset="-78"/>
            </a:endParaRPr>
          </a:p>
          <a:p>
            <a:pPr algn="r" rtl="1" eaLnBrk="0" hangingPunct="0">
              <a:lnSpc>
                <a:spcPct val="200000"/>
              </a:lnSpc>
              <a:spcBef>
                <a:spcPct val="20000"/>
              </a:spcBef>
              <a:buClr>
                <a:schemeClr val="tx2">
                  <a:lumMod val="75000"/>
                </a:schemeClr>
              </a:buClr>
              <a:buFont typeface="Wingdings" pitchFamily="2" charset="2"/>
              <a:buChar char="Ø"/>
              <a:defRPr/>
            </a:pPr>
            <a:r>
              <a:rPr lang="fa-IR" sz="2000" kern="0" dirty="0">
                <a:latin typeface="+mn-lt"/>
                <a:cs typeface="B Titr" pitchFamily="2" charset="-78"/>
              </a:rPr>
              <a:t> تجهيز و راه اندازي مراكز رايگان تشخيص و درمان سالك و پانسمان رایگان ضایعات </a:t>
            </a:r>
            <a:r>
              <a:rPr lang="fa-IR" sz="2000" kern="0" dirty="0" smtClean="0">
                <a:cs typeface="B Titr" pitchFamily="2" charset="-78"/>
              </a:rPr>
              <a:t>در</a:t>
            </a:r>
            <a:r>
              <a:rPr lang="fa-IR" sz="2000" kern="0" dirty="0" smtClean="0">
                <a:latin typeface="+mn-lt"/>
                <a:cs typeface="B Titr" pitchFamily="2" charset="-78"/>
              </a:rPr>
              <a:t> </a:t>
            </a:r>
            <a:r>
              <a:rPr lang="fa-IR" sz="2000" kern="0" dirty="0">
                <a:latin typeface="+mn-lt"/>
                <a:cs typeface="B Titr" pitchFamily="2" charset="-78"/>
              </a:rPr>
              <a:t>استانهاي آلوده </a:t>
            </a:r>
          </a:p>
          <a:p>
            <a:pPr algn="r" rtl="1" eaLnBrk="0" hangingPunct="0">
              <a:spcBef>
                <a:spcPct val="20000"/>
              </a:spcBef>
              <a:buClr>
                <a:schemeClr val="tx2">
                  <a:lumMod val="75000"/>
                </a:schemeClr>
              </a:buClr>
              <a:defRPr/>
            </a:pPr>
            <a:endParaRPr lang="fa-IR" sz="2000" kern="0" dirty="0">
              <a:latin typeface="+mn-lt"/>
              <a:cs typeface="B Titr" pitchFamily="2" charset="-78"/>
            </a:endParaRPr>
          </a:p>
        </p:txBody>
      </p:sp>
      <p:sp>
        <p:nvSpPr>
          <p:cNvPr id="4" name="Title 1"/>
          <p:cNvSpPr txBox="1">
            <a:spLocks/>
          </p:cNvSpPr>
          <p:nvPr/>
        </p:nvSpPr>
        <p:spPr bwMode="auto">
          <a:xfrm>
            <a:off x="250825" y="188913"/>
            <a:ext cx="8101013" cy="576262"/>
          </a:xfrm>
          <a:prstGeom prst="rect">
            <a:avLst/>
          </a:prstGeom>
          <a:noFill/>
          <a:ln w="9525">
            <a:solidFill>
              <a:schemeClr val="bg1"/>
            </a:solidFill>
            <a:miter lim="800000"/>
            <a:headEnd/>
            <a:tailEnd/>
          </a:ln>
        </p:spPr>
        <p:txBody>
          <a:bodyPr anchor="ctr">
            <a:normAutofit fontScale="92500" lnSpcReduction="10000"/>
          </a:bodyPr>
          <a:lstStyle/>
          <a:p>
            <a:pPr algn="ctr" eaLnBrk="0" hangingPunct="0">
              <a:defRPr/>
            </a:pPr>
            <a:r>
              <a:rPr lang="fa-IR" sz="3600" kern="0" dirty="0">
                <a:solidFill>
                  <a:srgbClr val="FFFF00"/>
                </a:solidFill>
                <a:latin typeface="+mj-lt"/>
                <a:ea typeface="+mj-ea"/>
                <a:cs typeface="B Titr" pitchFamily="2" charset="-78"/>
              </a:rPr>
              <a:t>دستاوردها و اقدامات انجام شده </a:t>
            </a:r>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2"/>
          <p:cNvSpPr txBox="1">
            <a:spLocks/>
          </p:cNvSpPr>
          <p:nvPr/>
        </p:nvSpPr>
        <p:spPr bwMode="auto">
          <a:xfrm>
            <a:off x="0" y="836613"/>
            <a:ext cx="8534400" cy="4608512"/>
          </a:xfrm>
          <a:prstGeom prst="rect">
            <a:avLst/>
          </a:prstGeom>
          <a:noFill/>
          <a:ln w="9525">
            <a:noFill/>
            <a:miter lim="800000"/>
            <a:headEnd/>
            <a:tailEnd/>
          </a:ln>
        </p:spPr>
        <p:txBody>
          <a:bodyPr/>
          <a:lstStyle/>
          <a:p>
            <a:pPr algn="r" rtl="1" eaLnBrk="0" hangingPunct="0">
              <a:lnSpc>
                <a:spcPct val="200000"/>
              </a:lnSpc>
              <a:spcBef>
                <a:spcPct val="20000"/>
              </a:spcBef>
              <a:buClr>
                <a:schemeClr val="tx2">
                  <a:lumMod val="75000"/>
                </a:schemeClr>
              </a:buClr>
              <a:buFont typeface="Wingdings" pitchFamily="2" charset="2"/>
              <a:buChar char="Ø"/>
              <a:defRPr/>
            </a:pPr>
            <a:r>
              <a:rPr lang="fa-IR" sz="2000" kern="0" dirty="0" smtClean="0">
                <a:cs typeface="B Titr" pitchFamily="2" charset="-78"/>
              </a:rPr>
              <a:t>آموزش و ارتقاء سطح آگاهي پرسنل بهداشتي و كاركنان آزمايشگاه و پزشکان</a:t>
            </a:r>
          </a:p>
          <a:p>
            <a:pPr algn="r" rtl="1" eaLnBrk="0" hangingPunct="0">
              <a:lnSpc>
                <a:spcPct val="200000"/>
              </a:lnSpc>
              <a:buClr>
                <a:schemeClr val="tx2">
                  <a:lumMod val="75000"/>
                </a:schemeClr>
              </a:buClr>
              <a:buFont typeface="Wingdings" pitchFamily="2" charset="2"/>
              <a:buChar char="Ø"/>
              <a:defRPr/>
            </a:pPr>
            <a:r>
              <a:rPr lang="fa-IR" sz="2000" kern="0" dirty="0" smtClean="0">
                <a:latin typeface="+mn-lt"/>
                <a:cs typeface="B Titr" pitchFamily="2" charset="-78"/>
              </a:rPr>
              <a:t>راه </a:t>
            </a:r>
            <a:r>
              <a:rPr lang="fa-IR" sz="2000" kern="0" dirty="0">
                <a:latin typeface="+mn-lt"/>
                <a:cs typeface="B Titr" pitchFamily="2" charset="-78"/>
              </a:rPr>
              <a:t>اندازي </a:t>
            </a:r>
            <a:r>
              <a:rPr lang="fa-IR" sz="2000" kern="0" dirty="0" smtClean="0">
                <a:latin typeface="+mn-lt"/>
                <a:cs typeface="B Titr" pitchFamily="2" charset="-78"/>
              </a:rPr>
              <a:t>آزمايشگاه رفرانس لیشمانیوز و پیگیری جهت راه اندازی شبکه ازمایشگاه لیشمانیوز</a:t>
            </a:r>
            <a:endParaRPr lang="fa-IR" sz="2000" kern="0" dirty="0">
              <a:latin typeface="+mn-lt"/>
              <a:cs typeface="B Titr" pitchFamily="2" charset="-78"/>
            </a:endParaRPr>
          </a:p>
          <a:p>
            <a:pPr algn="r" rtl="1" eaLnBrk="0" hangingPunct="0">
              <a:lnSpc>
                <a:spcPct val="200000"/>
              </a:lnSpc>
              <a:buClr>
                <a:schemeClr val="tx2">
                  <a:lumMod val="75000"/>
                </a:schemeClr>
              </a:buClr>
              <a:buFont typeface="Wingdings" pitchFamily="2" charset="2"/>
              <a:buChar char="Ø"/>
              <a:defRPr/>
            </a:pPr>
            <a:r>
              <a:rPr lang="fa-IR" sz="2000" kern="0" dirty="0">
                <a:latin typeface="+mn-lt"/>
                <a:cs typeface="B Titr" pitchFamily="2" charset="-78"/>
              </a:rPr>
              <a:t> </a:t>
            </a:r>
            <a:r>
              <a:rPr lang="fa-IR" sz="2000" kern="0" dirty="0" smtClean="0">
                <a:cs typeface="B Titr" pitchFamily="2" charset="-78"/>
              </a:rPr>
              <a:t>برگزاری جلسات منطقه ای کنترل لیشمانیوز با حضور کارشناسان سالک</a:t>
            </a:r>
          </a:p>
          <a:p>
            <a:pPr algn="r" rtl="1" eaLnBrk="0" hangingPunct="0">
              <a:lnSpc>
                <a:spcPct val="200000"/>
              </a:lnSpc>
              <a:buClr>
                <a:schemeClr val="tx2">
                  <a:lumMod val="75000"/>
                </a:schemeClr>
              </a:buClr>
              <a:buFont typeface="Wingdings" pitchFamily="2" charset="2"/>
              <a:buChar char="Ø"/>
              <a:defRPr/>
            </a:pPr>
            <a:r>
              <a:rPr lang="fa-IR" sz="2000" kern="0" dirty="0" smtClean="0">
                <a:cs typeface="B Titr" pitchFamily="2" charset="-78"/>
              </a:rPr>
              <a:t>بازدید از بیش از 90 شهرستان اندمیک بیماری و حداقل یک نوبت در طی دوسال اخیر</a:t>
            </a:r>
          </a:p>
          <a:p>
            <a:pPr algn="r" rtl="1" eaLnBrk="0" hangingPunct="0">
              <a:lnSpc>
                <a:spcPct val="200000"/>
              </a:lnSpc>
              <a:buClr>
                <a:schemeClr val="tx2">
                  <a:lumMod val="75000"/>
                </a:schemeClr>
              </a:buClr>
              <a:buFont typeface="Wingdings" pitchFamily="2" charset="2"/>
              <a:buChar char="Ø"/>
              <a:defRPr/>
            </a:pPr>
            <a:r>
              <a:rPr lang="fa-IR" sz="2000" kern="0" dirty="0" smtClean="0">
                <a:cs typeface="B Titr" pitchFamily="2" charset="-78"/>
              </a:rPr>
              <a:t>مبارزه با جوندگان و ناقلین طبق دستورالعمل کشوری </a:t>
            </a:r>
          </a:p>
          <a:p>
            <a:pPr algn="r" rtl="1" eaLnBrk="0" hangingPunct="0">
              <a:lnSpc>
                <a:spcPct val="200000"/>
              </a:lnSpc>
              <a:buClr>
                <a:schemeClr val="tx2">
                  <a:lumMod val="75000"/>
                </a:schemeClr>
              </a:buClr>
              <a:buFont typeface="Wingdings" pitchFamily="2" charset="2"/>
              <a:buChar char="Ø"/>
              <a:defRPr/>
            </a:pPr>
            <a:endParaRPr lang="fa-IR" sz="2000" kern="0" dirty="0" smtClean="0">
              <a:cs typeface="B Titr" pitchFamily="2" charset="-78"/>
            </a:endParaRPr>
          </a:p>
          <a:p>
            <a:pPr algn="r" rtl="1" eaLnBrk="0" hangingPunct="0">
              <a:lnSpc>
                <a:spcPct val="200000"/>
              </a:lnSpc>
              <a:buClr>
                <a:schemeClr val="tx2">
                  <a:lumMod val="75000"/>
                </a:schemeClr>
              </a:buClr>
              <a:buFont typeface="Wingdings" pitchFamily="2" charset="2"/>
              <a:buChar char="Ø"/>
              <a:defRPr/>
            </a:pPr>
            <a:endParaRPr lang="fa-IR" sz="2000" kern="0" dirty="0">
              <a:latin typeface="+mn-lt"/>
              <a:cs typeface="B Titr" pitchFamily="2" charset="-78"/>
            </a:endParaRPr>
          </a:p>
        </p:txBody>
      </p:sp>
      <p:sp>
        <p:nvSpPr>
          <p:cNvPr id="3" name="Rectangle 2"/>
          <p:cNvSpPr/>
          <p:nvPr/>
        </p:nvSpPr>
        <p:spPr>
          <a:xfrm>
            <a:off x="1979613" y="188913"/>
            <a:ext cx="5256212" cy="522287"/>
          </a:xfrm>
          <a:prstGeom prst="rect">
            <a:avLst/>
          </a:prstGeom>
        </p:spPr>
        <p:txBody>
          <a:bodyPr>
            <a:spAutoFit/>
          </a:bodyPr>
          <a:lstStyle/>
          <a:p>
            <a:pPr algn="ctr" eaLnBrk="0" hangingPunct="0">
              <a:defRPr/>
            </a:pPr>
            <a:r>
              <a:rPr lang="fa-IR" sz="2800" kern="0" dirty="0">
                <a:solidFill>
                  <a:srgbClr val="FFFF00"/>
                </a:solidFill>
                <a:cs typeface="B Titr" pitchFamily="2" charset="-78"/>
              </a:rPr>
              <a:t>دستاوردها و اقدامات انجام شده (ادامه)</a:t>
            </a:r>
          </a:p>
        </p:txBody>
      </p:sp>
    </p:spTree>
  </p:cSld>
  <p:clrMapOvr>
    <a:masterClrMapping/>
  </p:clrMapOvr>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p:cNvSpPr txBox="1">
            <a:spLocks/>
          </p:cNvSpPr>
          <p:nvPr/>
        </p:nvSpPr>
        <p:spPr bwMode="auto">
          <a:xfrm>
            <a:off x="539750" y="2997200"/>
            <a:ext cx="6985000" cy="2841625"/>
          </a:xfrm>
          <a:prstGeom prst="rect">
            <a:avLst/>
          </a:prstGeom>
          <a:noFill/>
          <a:ln w="9525">
            <a:noFill/>
            <a:miter lim="800000"/>
            <a:headEnd/>
            <a:tailEnd/>
          </a:ln>
        </p:spPr>
        <p:txBody>
          <a:bodyPr>
            <a:normAutofit/>
          </a:bodyPr>
          <a:lstStyle/>
          <a:p>
            <a:pPr algn="r" rtl="1" eaLnBrk="0" hangingPunct="0">
              <a:spcBef>
                <a:spcPct val="20000"/>
              </a:spcBef>
              <a:buFont typeface="Wingdings" pitchFamily="2" charset="2"/>
              <a:buChar char="Ø"/>
              <a:defRPr/>
            </a:pPr>
            <a:endParaRPr lang="fa-IR" sz="2400" kern="0" dirty="0">
              <a:latin typeface="+mn-lt"/>
              <a:cs typeface="B Mitra" pitchFamily="2" charset="-78"/>
            </a:endParaRPr>
          </a:p>
        </p:txBody>
      </p:sp>
      <p:sp>
        <p:nvSpPr>
          <p:cNvPr id="4" name="Title 1"/>
          <p:cNvSpPr txBox="1">
            <a:spLocks/>
          </p:cNvSpPr>
          <p:nvPr/>
        </p:nvSpPr>
        <p:spPr bwMode="auto">
          <a:xfrm>
            <a:off x="179388" y="0"/>
            <a:ext cx="8172450" cy="1295400"/>
          </a:xfrm>
          <a:prstGeom prst="rect">
            <a:avLst/>
          </a:prstGeom>
          <a:noFill/>
          <a:ln w="9525">
            <a:noFill/>
            <a:miter lim="800000"/>
            <a:headEnd/>
            <a:tailEnd/>
          </a:ln>
        </p:spPr>
        <p:txBody>
          <a:bodyPr anchor="ctr">
            <a:normAutofit/>
          </a:bodyPr>
          <a:lstStyle/>
          <a:p>
            <a:pPr algn="ctr" rtl="1" eaLnBrk="0" hangingPunct="0">
              <a:defRPr/>
            </a:pPr>
            <a:r>
              <a:rPr lang="fa-IR" sz="4000" kern="0" dirty="0" smtClean="0">
                <a:solidFill>
                  <a:srgbClr val="FFFF00"/>
                </a:solidFill>
                <a:latin typeface="+mj-lt"/>
                <a:ea typeface="+mj-ea"/>
                <a:cs typeface="B Titr" pitchFamily="2" charset="-78"/>
              </a:rPr>
              <a:t>چالش ها</a:t>
            </a:r>
            <a:endParaRPr lang="fa-IR" sz="3600" kern="0" dirty="0">
              <a:solidFill>
                <a:srgbClr val="FFFF00"/>
              </a:solidFill>
              <a:latin typeface="+mj-lt"/>
              <a:ea typeface="+mj-ea"/>
              <a:cs typeface="B Titr" pitchFamily="2" charset="-78"/>
            </a:endParaRPr>
          </a:p>
        </p:txBody>
      </p:sp>
      <p:sp>
        <p:nvSpPr>
          <p:cNvPr id="5" name="Content Placeholder 2"/>
          <p:cNvSpPr txBox="1">
            <a:spLocks/>
          </p:cNvSpPr>
          <p:nvPr/>
        </p:nvSpPr>
        <p:spPr bwMode="auto">
          <a:xfrm>
            <a:off x="0" y="1447799"/>
            <a:ext cx="8610600" cy="4500563"/>
          </a:xfrm>
          <a:prstGeom prst="rect">
            <a:avLst/>
          </a:prstGeom>
          <a:noFill/>
          <a:ln w="9525">
            <a:noFill/>
            <a:miter lim="800000"/>
            <a:headEnd/>
            <a:tailEnd/>
          </a:ln>
        </p:spPr>
        <p:txBody>
          <a:bodyPr>
            <a:normAutofit/>
          </a:bodyPr>
          <a:lstStyle/>
          <a:p>
            <a:pPr algn="r" rtl="1" eaLnBrk="0" hangingPunct="0">
              <a:lnSpc>
                <a:spcPct val="150000"/>
              </a:lnSpc>
              <a:buClr>
                <a:schemeClr val="accent1">
                  <a:lumMod val="75000"/>
                </a:schemeClr>
              </a:buClr>
              <a:buFont typeface="Wingdings" pitchFamily="2" charset="2"/>
              <a:buChar char="Ø"/>
              <a:defRPr/>
            </a:pPr>
            <a:r>
              <a:rPr lang="fa-IR" sz="2200" kern="0" dirty="0" smtClean="0">
                <a:cs typeface="B Titr" pitchFamily="2" charset="-78"/>
              </a:rPr>
              <a:t>تغییرات آب و هوایی و گرم شدن زمین</a:t>
            </a:r>
          </a:p>
          <a:p>
            <a:pPr algn="r" rtl="1" eaLnBrk="0" hangingPunct="0">
              <a:lnSpc>
                <a:spcPct val="150000"/>
              </a:lnSpc>
              <a:buClr>
                <a:schemeClr val="accent1">
                  <a:lumMod val="75000"/>
                </a:schemeClr>
              </a:buClr>
              <a:buFont typeface="Wingdings" pitchFamily="2" charset="2"/>
              <a:buChar char="Ø"/>
              <a:defRPr/>
            </a:pPr>
            <a:r>
              <a:rPr lang="fa-IR" sz="2200" kern="0" dirty="0" smtClean="0">
                <a:cs typeface="B Titr" pitchFamily="2" charset="-78"/>
              </a:rPr>
              <a:t>ناکافی بودن همکاری های درون بخشی جهت ارتقا کنترل بیماری</a:t>
            </a:r>
          </a:p>
          <a:p>
            <a:pPr algn="r" rtl="1" eaLnBrk="0" hangingPunct="0">
              <a:lnSpc>
                <a:spcPct val="150000"/>
              </a:lnSpc>
              <a:buClr>
                <a:schemeClr val="accent1">
                  <a:lumMod val="75000"/>
                </a:schemeClr>
              </a:buClr>
              <a:buFont typeface="Wingdings" pitchFamily="2" charset="2"/>
              <a:buChar char="Ø"/>
              <a:defRPr/>
            </a:pPr>
            <a:r>
              <a:rPr lang="fa-IR" sz="2200" kern="0" dirty="0" smtClean="0">
                <a:latin typeface="+mn-lt"/>
                <a:cs typeface="B Titr" pitchFamily="2" charset="-78"/>
              </a:rPr>
              <a:t>عدم راه اندازی شبکه آزمایشگاهی لیشمانیوز در برخی دانشگاه ها طبق دستورالعمل آزمایشگاه مرجع سلامت</a:t>
            </a:r>
          </a:p>
          <a:p>
            <a:pPr algn="r" rtl="1" eaLnBrk="0" hangingPunct="0">
              <a:lnSpc>
                <a:spcPct val="150000"/>
              </a:lnSpc>
              <a:buClr>
                <a:schemeClr val="accent1">
                  <a:lumMod val="75000"/>
                </a:schemeClr>
              </a:buClr>
              <a:buFont typeface="Wingdings" pitchFamily="2" charset="2"/>
              <a:buChar char="Ø"/>
              <a:defRPr/>
            </a:pPr>
            <a:r>
              <a:rPr lang="fa-IR" sz="2400" b="1" kern="0" dirty="0" smtClean="0">
                <a:cs typeface="B Titr" pitchFamily="2" charset="-78"/>
              </a:rPr>
              <a:t>ناکافی بودن حمایت سایر دست اندرکاران استانی بخصوص استانداری ها و شهرداری ها</a:t>
            </a:r>
          </a:p>
          <a:p>
            <a:pPr algn="r" rtl="1" eaLnBrk="0" hangingPunct="0">
              <a:lnSpc>
                <a:spcPct val="150000"/>
              </a:lnSpc>
              <a:buClr>
                <a:schemeClr val="accent1">
                  <a:lumMod val="75000"/>
                </a:schemeClr>
              </a:buClr>
              <a:buFont typeface="Wingdings" pitchFamily="2" charset="2"/>
              <a:buChar char="Ø"/>
              <a:defRPr/>
            </a:pPr>
            <a:r>
              <a:rPr lang="fa-IR" sz="2200" kern="0" dirty="0" smtClean="0">
                <a:cs typeface="B Titr" pitchFamily="2" charset="-78"/>
              </a:rPr>
              <a:t>ناکافی بودن آگاهی جامعه در خصوص انجام محافظت شخصی و اقدامات کنترلی </a:t>
            </a:r>
          </a:p>
          <a:p>
            <a:pPr algn="r" rtl="1" eaLnBrk="0" hangingPunct="0">
              <a:lnSpc>
                <a:spcPct val="150000"/>
              </a:lnSpc>
              <a:buClr>
                <a:schemeClr val="accent1">
                  <a:lumMod val="75000"/>
                </a:schemeClr>
              </a:buClr>
              <a:buFont typeface="Wingdings" pitchFamily="2" charset="2"/>
              <a:buChar char="Ø"/>
              <a:defRPr/>
            </a:pPr>
            <a:endParaRPr lang="fa-IR" sz="2200" kern="0" dirty="0" smtClean="0">
              <a:cs typeface="B Badr" pitchFamily="2" charset="-78"/>
            </a:endParaRPr>
          </a:p>
        </p:txBody>
      </p:sp>
    </p:spTree>
  </p:cSld>
  <p:clrMapOvr>
    <a:masterClrMapping/>
  </p:clrMapOvr>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p:cNvGrpSpPr>
          <p:nvPr/>
        </p:nvGrpSpPr>
        <p:grpSpPr bwMode="auto">
          <a:xfrm>
            <a:off x="0" y="-3175"/>
            <a:ext cx="9144000" cy="6929438"/>
            <a:chOff x="0" y="-2"/>
            <a:chExt cx="5760" cy="4365"/>
          </a:xfrm>
        </p:grpSpPr>
        <p:pic>
          <p:nvPicPr>
            <p:cNvPr id="37891" name="Picture 5" descr="life-cycle-500"/>
            <p:cNvPicPr>
              <a:picLocks noChangeAspect="1" noChangeArrowheads="1"/>
            </p:cNvPicPr>
            <p:nvPr/>
          </p:nvPicPr>
          <p:blipFill>
            <a:blip r:embed="rId3"/>
            <a:srcRect/>
            <a:stretch>
              <a:fillRect/>
            </a:stretch>
          </p:blipFill>
          <p:spPr bwMode="auto">
            <a:xfrm>
              <a:off x="0" y="-2"/>
              <a:ext cx="5760" cy="4365"/>
            </a:xfrm>
            <a:prstGeom prst="rect">
              <a:avLst/>
            </a:prstGeom>
            <a:noFill/>
            <a:ln w="9525">
              <a:noFill/>
              <a:miter lim="800000"/>
              <a:headEnd/>
              <a:tailEnd/>
            </a:ln>
          </p:spPr>
        </p:pic>
        <p:grpSp>
          <p:nvGrpSpPr>
            <p:cNvPr id="3" name="Group 9"/>
            <p:cNvGrpSpPr>
              <a:grpSpLocks/>
            </p:cNvGrpSpPr>
            <p:nvPr/>
          </p:nvGrpSpPr>
          <p:grpSpPr bwMode="auto">
            <a:xfrm>
              <a:off x="192" y="0"/>
              <a:ext cx="5328" cy="4224"/>
              <a:chOff x="192" y="0"/>
              <a:chExt cx="5328" cy="4224"/>
            </a:xfrm>
          </p:grpSpPr>
          <p:sp>
            <p:nvSpPr>
              <p:cNvPr id="37897" name="AutoShape 6"/>
              <p:cNvSpPr>
                <a:spLocks noChangeArrowheads="1"/>
              </p:cNvSpPr>
              <p:nvPr/>
            </p:nvSpPr>
            <p:spPr bwMode="auto">
              <a:xfrm>
                <a:off x="192" y="192"/>
                <a:ext cx="5328" cy="4032"/>
              </a:xfrm>
              <a:prstGeom prst="octagon">
                <a:avLst>
                  <a:gd name="adj" fmla="val 29287"/>
                </a:avLst>
              </a:prstGeom>
              <a:noFill/>
              <a:ln w="19050">
                <a:solidFill>
                  <a:srgbClr val="FF3300"/>
                </a:solidFill>
                <a:miter lim="800000"/>
                <a:headEnd/>
                <a:tailEnd/>
              </a:ln>
            </p:spPr>
            <p:txBody>
              <a:bodyPr wrap="none" anchor="ctr"/>
              <a:lstStyle/>
              <a:p>
                <a:endParaRPr lang="ar-SY">
                  <a:latin typeface="Arial" pitchFamily="34" charset="0"/>
                </a:endParaRPr>
              </a:p>
            </p:txBody>
          </p:sp>
          <p:sp>
            <p:nvSpPr>
              <p:cNvPr id="37898" name="Text Box 8"/>
              <p:cNvSpPr txBox="1">
                <a:spLocks noChangeArrowheads="1"/>
              </p:cNvSpPr>
              <p:nvPr/>
            </p:nvSpPr>
            <p:spPr bwMode="auto">
              <a:xfrm>
                <a:off x="1776" y="0"/>
                <a:ext cx="2400" cy="288"/>
              </a:xfrm>
              <a:prstGeom prst="rect">
                <a:avLst/>
              </a:prstGeom>
              <a:noFill/>
              <a:ln w="9525">
                <a:noFill/>
                <a:miter lim="800000"/>
                <a:headEnd/>
                <a:tailEnd/>
              </a:ln>
            </p:spPr>
            <p:txBody>
              <a:bodyPr>
                <a:spAutoFit/>
              </a:bodyPr>
              <a:lstStyle/>
              <a:p>
                <a:pPr>
                  <a:spcBef>
                    <a:spcPct val="50000"/>
                  </a:spcBef>
                </a:pPr>
                <a:r>
                  <a:rPr lang="en-US">
                    <a:solidFill>
                      <a:srgbClr val="FF3300"/>
                    </a:solidFill>
                    <a:latin typeface="Arial" pitchFamily="34" charset="0"/>
                  </a:rPr>
                  <a:t>20 to 40 days</a:t>
                </a:r>
              </a:p>
            </p:txBody>
          </p:sp>
        </p:grpSp>
        <p:sp>
          <p:nvSpPr>
            <p:cNvPr id="37893" name="Text Box 10"/>
            <p:cNvSpPr txBox="1">
              <a:spLocks noChangeArrowheads="1"/>
            </p:cNvSpPr>
            <p:nvPr/>
          </p:nvSpPr>
          <p:spPr bwMode="auto">
            <a:xfrm rot="2305084">
              <a:off x="3448" y="672"/>
              <a:ext cx="1836" cy="633"/>
            </a:xfrm>
            <a:prstGeom prst="rect">
              <a:avLst/>
            </a:prstGeom>
            <a:noFill/>
            <a:ln w="9525">
              <a:noFill/>
              <a:miter lim="800000"/>
              <a:headEnd/>
              <a:tailEnd/>
            </a:ln>
          </p:spPr>
          <p:txBody>
            <a:bodyPr>
              <a:spAutoFit/>
            </a:bodyPr>
            <a:lstStyle/>
            <a:p>
              <a:pPr>
                <a:spcBef>
                  <a:spcPct val="50000"/>
                </a:spcBef>
              </a:pPr>
              <a:r>
                <a:rPr lang="en-US">
                  <a:solidFill>
                    <a:srgbClr val="FF3300"/>
                  </a:solidFill>
                  <a:latin typeface="Arial" pitchFamily="34" charset="0"/>
                </a:rPr>
                <a:t>30 to 70 eggs</a:t>
              </a:r>
            </a:p>
            <a:p>
              <a:pPr>
                <a:spcBef>
                  <a:spcPct val="50000"/>
                </a:spcBef>
              </a:pPr>
              <a:r>
                <a:rPr lang="en-US">
                  <a:solidFill>
                    <a:srgbClr val="FF3300"/>
                  </a:solidFill>
                  <a:latin typeface="Arial" pitchFamily="34" charset="0"/>
                </a:rPr>
                <a:t>hatch 1 to 2 weeks</a:t>
              </a:r>
            </a:p>
          </p:txBody>
        </p:sp>
        <p:sp>
          <p:nvSpPr>
            <p:cNvPr id="37894" name="Text Box 11"/>
            <p:cNvSpPr txBox="1">
              <a:spLocks noChangeArrowheads="1"/>
            </p:cNvSpPr>
            <p:nvPr/>
          </p:nvSpPr>
          <p:spPr bwMode="auto">
            <a:xfrm>
              <a:off x="1728" y="2352"/>
              <a:ext cx="2256" cy="633"/>
            </a:xfrm>
            <a:prstGeom prst="rect">
              <a:avLst/>
            </a:prstGeom>
            <a:noFill/>
            <a:ln w="9525">
              <a:noFill/>
              <a:miter lim="800000"/>
              <a:headEnd/>
              <a:tailEnd/>
            </a:ln>
          </p:spPr>
          <p:txBody>
            <a:bodyPr>
              <a:spAutoFit/>
            </a:bodyPr>
            <a:lstStyle/>
            <a:p>
              <a:pPr>
                <a:spcBef>
                  <a:spcPct val="50000"/>
                </a:spcBef>
              </a:pPr>
              <a:r>
                <a:rPr lang="en-US">
                  <a:solidFill>
                    <a:srgbClr val="FF3300"/>
                  </a:solidFill>
                  <a:latin typeface="Arial" pitchFamily="34" charset="0"/>
                </a:rPr>
                <a:t>4 instars</a:t>
              </a:r>
            </a:p>
            <a:p>
              <a:pPr>
                <a:spcBef>
                  <a:spcPct val="50000"/>
                </a:spcBef>
              </a:pPr>
              <a:r>
                <a:rPr lang="en-US">
                  <a:solidFill>
                    <a:srgbClr val="FF3300"/>
                  </a:solidFill>
                  <a:latin typeface="Arial" pitchFamily="34" charset="0"/>
                </a:rPr>
                <a:t>diapauses in 4</a:t>
              </a:r>
              <a:r>
                <a:rPr lang="en-US" baseline="30000">
                  <a:solidFill>
                    <a:srgbClr val="FF3300"/>
                  </a:solidFill>
                  <a:latin typeface="Arial" pitchFamily="34" charset="0"/>
                </a:rPr>
                <a:t>th</a:t>
              </a:r>
              <a:r>
                <a:rPr lang="en-US">
                  <a:solidFill>
                    <a:srgbClr val="FF3300"/>
                  </a:solidFill>
                  <a:latin typeface="Arial" pitchFamily="34" charset="0"/>
                </a:rPr>
                <a:t> instar</a:t>
              </a:r>
            </a:p>
          </p:txBody>
        </p:sp>
        <p:sp>
          <p:nvSpPr>
            <p:cNvPr id="37895" name="Text Box 12"/>
            <p:cNvSpPr txBox="1">
              <a:spLocks noChangeArrowheads="1"/>
            </p:cNvSpPr>
            <p:nvPr/>
          </p:nvSpPr>
          <p:spPr bwMode="auto">
            <a:xfrm rot="-2832178">
              <a:off x="66" y="799"/>
              <a:ext cx="2019" cy="518"/>
            </a:xfrm>
            <a:prstGeom prst="rect">
              <a:avLst/>
            </a:prstGeom>
            <a:noFill/>
            <a:ln w="9525">
              <a:noFill/>
              <a:miter lim="800000"/>
              <a:headEnd/>
              <a:tailEnd/>
            </a:ln>
          </p:spPr>
          <p:txBody>
            <a:bodyPr>
              <a:spAutoFit/>
            </a:bodyPr>
            <a:lstStyle/>
            <a:p>
              <a:pPr>
                <a:spcBef>
                  <a:spcPct val="50000"/>
                </a:spcBef>
              </a:pPr>
              <a:r>
                <a:rPr lang="en-US">
                  <a:solidFill>
                    <a:srgbClr val="FF3300"/>
                  </a:solidFill>
                  <a:latin typeface="Arial" pitchFamily="34" charset="0"/>
                </a:rPr>
                <a:t>pupal development 5-10 days</a:t>
              </a:r>
            </a:p>
          </p:txBody>
        </p:sp>
        <p:sp>
          <p:nvSpPr>
            <p:cNvPr id="37896" name="Text Box 13"/>
            <p:cNvSpPr txBox="1">
              <a:spLocks noChangeArrowheads="1"/>
            </p:cNvSpPr>
            <p:nvPr/>
          </p:nvSpPr>
          <p:spPr bwMode="auto">
            <a:xfrm>
              <a:off x="1776" y="1314"/>
              <a:ext cx="2208" cy="518"/>
            </a:xfrm>
            <a:prstGeom prst="rect">
              <a:avLst/>
            </a:prstGeom>
            <a:noFill/>
            <a:ln w="9525">
              <a:noFill/>
              <a:miter lim="800000"/>
              <a:headEnd/>
              <a:tailEnd/>
            </a:ln>
          </p:spPr>
          <p:txBody>
            <a:bodyPr>
              <a:spAutoFit/>
            </a:bodyPr>
            <a:lstStyle/>
            <a:p>
              <a:pPr>
                <a:spcBef>
                  <a:spcPct val="50000"/>
                </a:spcBef>
              </a:pPr>
              <a:r>
                <a:rPr lang="en-US">
                  <a:solidFill>
                    <a:srgbClr val="FF3300"/>
                  </a:solidFill>
                  <a:latin typeface="Arial" pitchFamily="34" charset="0"/>
                </a:rPr>
                <a:t>adults crepuscular and nocturnal</a:t>
              </a: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p:cNvSpPr>
          <p:nvPr>
            <p:ph type="title"/>
          </p:nvPr>
        </p:nvSpPr>
        <p:spPr bwMode="auto"/>
        <p:txBody>
          <a:bodyPr wrap="square" lIns="91440" tIns="45720" rIns="91440" bIns="45720" numCol="1" anchorCtr="0" compatLnSpc="1">
            <a:prstTxWarp prst="textNoShape">
              <a:avLst/>
            </a:prstTxWarp>
            <a:normAutofit fontScale="90000"/>
          </a:bodyPr>
          <a:lstStyle/>
          <a:p>
            <a:pPr algn="ctr">
              <a:defRPr/>
            </a:pPr>
            <a:r>
              <a:rPr lang="en-US" sz="3700" smtClean="0">
                <a:solidFill>
                  <a:schemeClr val="tx1"/>
                </a:solidFill>
                <a:effectLst/>
                <a:cs typeface="Arial" pitchFamily="34" charset="0"/>
              </a:rPr>
              <a:t>Vectors of Visceral Leishmaniasis</a:t>
            </a:r>
            <a:br>
              <a:rPr lang="en-US" sz="3700" smtClean="0">
                <a:solidFill>
                  <a:schemeClr val="tx1"/>
                </a:solidFill>
                <a:effectLst/>
                <a:cs typeface="Arial" pitchFamily="34" charset="0"/>
              </a:rPr>
            </a:br>
            <a:r>
              <a:rPr lang="en-US" sz="3700" smtClean="0">
                <a:solidFill>
                  <a:schemeClr val="tx1"/>
                </a:solidFill>
                <a:effectLst/>
                <a:cs typeface="Arial" pitchFamily="34" charset="0"/>
              </a:rPr>
              <a:t>Iran</a:t>
            </a:r>
          </a:p>
        </p:txBody>
      </p:sp>
      <p:pic>
        <p:nvPicPr>
          <p:cNvPr id="54275" name="Picture 4" descr="ANd9GcRp_drvd_NT1Co8F-pvZvaV3i4DfD8ZeGN0vlY_HsL_usf3p9_PpA"/>
          <p:cNvPicPr>
            <a:picLocks noGrp="1" noChangeAspect="1" noChangeArrowheads="1"/>
          </p:cNvPicPr>
          <p:nvPr>
            <p:ph type="body" idx="1"/>
          </p:nvPr>
        </p:nvPicPr>
        <p:blipFill>
          <a:blip r:embed="rId2"/>
          <a:srcRect/>
          <a:stretch>
            <a:fillRect/>
          </a:stretch>
        </p:blipFill>
        <p:spPr>
          <a:xfrm>
            <a:off x="539750" y="1412875"/>
            <a:ext cx="2286000" cy="1800225"/>
          </a:xfrm>
        </p:spPr>
      </p:pic>
      <p:sp>
        <p:nvSpPr>
          <p:cNvPr id="54276" name="AutoShape 6" descr="2Q=="/>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en-US"/>
          </a:p>
        </p:txBody>
      </p:sp>
      <p:sp>
        <p:nvSpPr>
          <p:cNvPr id="54277" name="AutoShape 8" descr="2Q=="/>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en-US"/>
          </a:p>
        </p:txBody>
      </p:sp>
      <p:pic>
        <p:nvPicPr>
          <p:cNvPr id="54278" name="Picture 10" descr="sand-flies"/>
          <p:cNvPicPr>
            <a:picLocks noChangeAspect="1" noChangeArrowheads="1"/>
          </p:cNvPicPr>
          <p:nvPr/>
        </p:nvPicPr>
        <p:blipFill>
          <a:blip r:embed="rId3"/>
          <a:srcRect/>
          <a:stretch>
            <a:fillRect/>
          </a:stretch>
        </p:blipFill>
        <p:spPr bwMode="auto">
          <a:xfrm>
            <a:off x="2771775" y="2492375"/>
            <a:ext cx="2663825" cy="2303463"/>
          </a:xfrm>
          <a:prstGeom prst="rect">
            <a:avLst/>
          </a:prstGeom>
          <a:noFill/>
          <a:ln w="9525">
            <a:noFill/>
            <a:miter lim="800000"/>
            <a:headEnd/>
            <a:tailEnd/>
          </a:ln>
        </p:spPr>
      </p:pic>
      <p:pic>
        <p:nvPicPr>
          <p:cNvPr id="54279" name="Picture 12" descr="Phlebotomus_pappatasi_bloodmeal_continue2"/>
          <p:cNvPicPr>
            <a:picLocks noChangeAspect="1" noChangeArrowheads="1"/>
          </p:cNvPicPr>
          <p:nvPr/>
        </p:nvPicPr>
        <p:blipFill>
          <a:blip r:embed="rId4"/>
          <a:srcRect/>
          <a:stretch>
            <a:fillRect/>
          </a:stretch>
        </p:blipFill>
        <p:spPr bwMode="auto">
          <a:xfrm>
            <a:off x="5219700" y="3500438"/>
            <a:ext cx="3744913" cy="31797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258079975687152201872442301462419120489"/>
          <p:cNvPicPr>
            <a:picLocks noChangeAspect="1" noChangeArrowheads="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55299" name="AutoShape 3"/>
          <p:cNvSpPr>
            <a:spLocks noChangeArrowheads="1"/>
          </p:cNvSpPr>
          <p:nvPr/>
        </p:nvSpPr>
        <p:spPr bwMode="auto">
          <a:xfrm>
            <a:off x="5181600" y="3810000"/>
            <a:ext cx="685800" cy="1066800"/>
          </a:xfrm>
          <a:prstGeom prst="irregularSeal1">
            <a:avLst/>
          </a:prstGeom>
          <a:solidFill>
            <a:srgbClr val="CC0000"/>
          </a:solidFill>
          <a:ln w="9525">
            <a:solidFill>
              <a:srgbClr val="CC0000"/>
            </a:solidFill>
            <a:miter lim="800000"/>
            <a:headEnd/>
            <a:tailEnd/>
          </a:ln>
        </p:spPr>
        <p:txBody>
          <a:bodyPr wrap="none" anchor="ctr"/>
          <a:lstStyle/>
          <a:p>
            <a:pPr algn="ctr"/>
            <a:endParaRPr lang="en-US">
              <a:solidFill>
                <a:schemeClr val="folHlink"/>
              </a:solidFill>
              <a:latin typeface="Arial" pitchFamily="34" charset="0"/>
            </a:endParaRPr>
          </a:p>
        </p:txBody>
      </p:sp>
      <p:sp>
        <p:nvSpPr>
          <p:cNvPr id="55300" name="AutoShape 4"/>
          <p:cNvSpPr>
            <a:spLocks noChangeArrowheads="1"/>
          </p:cNvSpPr>
          <p:nvPr/>
        </p:nvSpPr>
        <p:spPr bwMode="auto">
          <a:xfrm>
            <a:off x="5148263" y="188913"/>
            <a:ext cx="381000" cy="533400"/>
          </a:xfrm>
          <a:prstGeom prst="irregularSeal1">
            <a:avLst/>
          </a:prstGeom>
          <a:solidFill>
            <a:srgbClr val="CC0000"/>
          </a:solidFill>
          <a:ln w="9525">
            <a:solidFill>
              <a:srgbClr val="CC0000"/>
            </a:solidFill>
            <a:miter lim="800000"/>
            <a:headEnd/>
            <a:tailEnd/>
          </a:ln>
        </p:spPr>
        <p:txBody>
          <a:bodyPr wrap="none" anchor="ctr"/>
          <a:lstStyle/>
          <a:p>
            <a:pPr algn="ctr"/>
            <a:endParaRPr lang="en-US">
              <a:solidFill>
                <a:schemeClr val="folHlink"/>
              </a:solidFill>
              <a:latin typeface="Arial" pitchFamily="34" charset="0"/>
            </a:endParaRPr>
          </a:p>
        </p:txBody>
      </p:sp>
      <p:sp>
        <p:nvSpPr>
          <p:cNvPr id="55301" name="AutoShape 5"/>
          <p:cNvSpPr>
            <a:spLocks noChangeArrowheads="1"/>
          </p:cNvSpPr>
          <p:nvPr/>
        </p:nvSpPr>
        <p:spPr bwMode="auto">
          <a:xfrm>
            <a:off x="3492500" y="4868863"/>
            <a:ext cx="304800" cy="609600"/>
          </a:xfrm>
          <a:prstGeom prst="irregularSeal1">
            <a:avLst/>
          </a:prstGeom>
          <a:solidFill>
            <a:srgbClr val="CC0000"/>
          </a:solidFill>
          <a:ln w="9525">
            <a:solidFill>
              <a:srgbClr val="CC0000"/>
            </a:solidFill>
            <a:miter lim="800000"/>
            <a:headEnd/>
            <a:tailEnd/>
          </a:ln>
        </p:spPr>
        <p:txBody>
          <a:bodyPr wrap="none" anchor="ctr"/>
          <a:lstStyle/>
          <a:p>
            <a:pPr algn="ctr"/>
            <a:endParaRPr lang="en-US">
              <a:solidFill>
                <a:schemeClr val="folHlink"/>
              </a:solidFill>
              <a:latin typeface="Arial" pitchFamily="34" charset="0"/>
            </a:endParaRPr>
          </a:p>
        </p:txBody>
      </p:sp>
      <p:sp>
        <p:nvSpPr>
          <p:cNvPr id="55302" name="AutoShape 6"/>
          <p:cNvSpPr>
            <a:spLocks noChangeArrowheads="1"/>
          </p:cNvSpPr>
          <p:nvPr/>
        </p:nvSpPr>
        <p:spPr bwMode="auto">
          <a:xfrm>
            <a:off x="2987675" y="1628775"/>
            <a:ext cx="152400" cy="228600"/>
          </a:xfrm>
          <a:prstGeom prst="irregularSeal1">
            <a:avLst/>
          </a:prstGeom>
          <a:solidFill>
            <a:srgbClr val="CC0000"/>
          </a:solidFill>
          <a:ln w="9525">
            <a:solidFill>
              <a:srgbClr val="CC0000"/>
            </a:solidFill>
            <a:miter lim="800000"/>
            <a:headEnd/>
            <a:tailEnd/>
          </a:ln>
        </p:spPr>
        <p:txBody>
          <a:bodyPr wrap="none" anchor="ctr"/>
          <a:lstStyle/>
          <a:p>
            <a:pPr algn="ctr"/>
            <a:endParaRPr lang="en-US">
              <a:solidFill>
                <a:schemeClr val="folHlink"/>
              </a:solidFill>
              <a:latin typeface="Arial" pitchFamily="34" charset="0"/>
            </a:endParaRPr>
          </a:p>
        </p:txBody>
      </p:sp>
      <p:sp>
        <p:nvSpPr>
          <p:cNvPr id="55303" name="AutoShape 7"/>
          <p:cNvSpPr>
            <a:spLocks noChangeArrowheads="1"/>
          </p:cNvSpPr>
          <p:nvPr/>
        </p:nvSpPr>
        <p:spPr bwMode="auto">
          <a:xfrm>
            <a:off x="1763713" y="692150"/>
            <a:ext cx="152400" cy="228600"/>
          </a:xfrm>
          <a:prstGeom prst="irregularSeal1">
            <a:avLst/>
          </a:prstGeom>
          <a:solidFill>
            <a:srgbClr val="CC0000"/>
          </a:solidFill>
          <a:ln w="9525">
            <a:solidFill>
              <a:srgbClr val="CC0000"/>
            </a:solidFill>
            <a:miter lim="800000"/>
            <a:headEnd/>
            <a:tailEnd/>
          </a:ln>
        </p:spPr>
        <p:txBody>
          <a:bodyPr wrap="none" anchor="ctr"/>
          <a:lstStyle/>
          <a:p>
            <a:pPr algn="ctr"/>
            <a:endParaRPr lang="en-US">
              <a:solidFill>
                <a:schemeClr val="folHlink"/>
              </a:solidFill>
              <a:latin typeface="Arial" pitchFamily="34" charset="0"/>
            </a:endParaRPr>
          </a:p>
        </p:txBody>
      </p:sp>
      <p:sp>
        <p:nvSpPr>
          <p:cNvPr id="55304" name="AutoShape 8"/>
          <p:cNvSpPr>
            <a:spLocks noChangeArrowheads="1"/>
          </p:cNvSpPr>
          <p:nvPr/>
        </p:nvSpPr>
        <p:spPr bwMode="auto">
          <a:xfrm>
            <a:off x="900113" y="765175"/>
            <a:ext cx="381000" cy="381000"/>
          </a:xfrm>
          <a:prstGeom prst="irregularSeal1">
            <a:avLst/>
          </a:prstGeom>
          <a:solidFill>
            <a:srgbClr val="CC0000"/>
          </a:solidFill>
          <a:ln w="9525">
            <a:solidFill>
              <a:srgbClr val="CC0000"/>
            </a:solidFill>
            <a:miter lim="800000"/>
            <a:headEnd/>
            <a:tailEnd/>
          </a:ln>
        </p:spPr>
        <p:txBody>
          <a:bodyPr wrap="none" anchor="ctr"/>
          <a:lstStyle/>
          <a:p>
            <a:pPr algn="ctr"/>
            <a:endParaRPr lang="en-US">
              <a:solidFill>
                <a:schemeClr val="folHlink"/>
              </a:solidFill>
              <a:latin typeface="Arial" pitchFamily="34" charset="0"/>
            </a:endParaRPr>
          </a:p>
        </p:txBody>
      </p:sp>
      <p:sp>
        <p:nvSpPr>
          <p:cNvPr id="55305" name="AutoShape 9"/>
          <p:cNvSpPr>
            <a:spLocks noChangeArrowheads="1"/>
          </p:cNvSpPr>
          <p:nvPr/>
        </p:nvSpPr>
        <p:spPr bwMode="auto">
          <a:xfrm>
            <a:off x="3995738" y="4221163"/>
            <a:ext cx="685800" cy="1066800"/>
          </a:xfrm>
          <a:prstGeom prst="irregularSeal1">
            <a:avLst/>
          </a:prstGeom>
          <a:solidFill>
            <a:srgbClr val="CC0000"/>
          </a:solidFill>
          <a:ln w="9525">
            <a:solidFill>
              <a:srgbClr val="CC0000"/>
            </a:solidFill>
            <a:miter lim="800000"/>
            <a:headEnd/>
            <a:tailEnd/>
          </a:ln>
        </p:spPr>
        <p:txBody>
          <a:bodyPr wrap="none" anchor="ctr"/>
          <a:lstStyle/>
          <a:p>
            <a:pPr algn="ctr"/>
            <a:endParaRPr lang="en-US">
              <a:solidFill>
                <a:schemeClr val="folHlink"/>
              </a:solidFill>
              <a:latin typeface="Arial" pitchFamily="34" charset="0"/>
            </a:endParaRP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5" descr="ANd9GcT3tMjKuF__SJJOm8ROADrECybD5MjlcPyNNH5LsFvdE7ODUr6fvA"/>
          <p:cNvPicPr>
            <a:picLocks noChangeAspect="1" noChangeArrowheads="1"/>
          </p:cNvPicPr>
          <p:nvPr/>
        </p:nvPicPr>
        <p:blipFill>
          <a:blip r:embed="rId2"/>
          <a:srcRect/>
          <a:stretch>
            <a:fillRect/>
          </a:stretch>
        </p:blipFill>
        <p:spPr bwMode="auto">
          <a:xfrm>
            <a:off x="468313" y="333375"/>
            <a:ext cx="1609725" cy="2838450"/>
          </a:xfrm>
          <a:prstGeom prst="rect">
            <a:avLst/>
          </a:prstGeom>
          <a:noFill/>
          <a:ln w="9525">
            <a:noFill/>
            <a:miter lim="800000"/>
            <a:headEnd/>
            <a:tailEnd/>
          </a:ln>
        </p:spPr>
      </p:pic>
      <p:sp>
        <p:nvSpPr>
          <p:cNvPr id="56323" name="Text Box 6"/>
          <p:cNvSpPr txBox="1">
            <a:spLocks noChangeArrowheads="1"/>
          </p:cNvSpPr>
          <p:nvPr/>
        </p:nvSpPr>
        <p:spPr bwMode="auto">
          <a:xfrm>
            <a:off x="2484438" y="4797425"/>
            <a:ext cx="6191250" cy="2287588"/>
          </a:xfrm>
          <a:prstGeom prst="rect">
            <a:avLst/>
          </a:prstGeom>
          <a:noFill/>
          <a:ln w="9525">
            <a:noFill/>
            <a:miter lim="800000"/>
            <a:headEnd/>
            <a:tailEnd/>
          </a:ln>
        </p:spPr>
        <p:txBody>
          <a:bodyPr>
            <a:spAutoFit/>
          </a:bodyPr>
          <a:lstStyle/>
          <a:p>
            <a:pPr>
              <a:spcBef>
                <a:spcPct val="50000"/>
              </a:spcBef>
            </a:pPr>
            <a:r>
              <a:rPr lang="en-US" b="1" i="1">
                <a:solidFill>
                  <a:srgbClr val="FF0066"/>
                </a:solidFill>
              </a:rPr>
              <a:t>Phlebotomus kandelakii</a:t>
            </a:r>
          </a:p>
          <a:p>
            <a:pPr>
              <a:spcBef>
                <a:spcPct val="50000"/>
              </a:spcBef>
            </a:pPr>
            <a:r>
              <a:rPr lang="en-US" b="1" i="1">
                <a:solidFill>
                  <a:srgbClr val="0000FF"/>
                </a:solidFill>
              </a:rPr>
              <a:t>Phlebotomus Perfiliewi transcaucasicus</a:t>
            </a:r>
          </a:p>
          <a:p>
            <a:pPr>
              <a:spcBef>
                <a:spcPct val="50000"/>
              </a:spcBef>
            </a:pPr>
            <a:r>
              <a:rPr lang="en-US" b="1" i="1">
                <a:solidFill>
                  <a:srgbClr val="FF0066"/>
                </a:solidFill>
              </a:rPr>
              <a:t>Phlebotomus tobbi</a:t>
            </a:r>
          </a:p>
          <a:p>
            <a:pPr>
              <a:spcBef>
                <a:spcPct val="50000"/>
              </a:spcBef>
            </a:pPr>
            <a:r>
              <a:rPr lang="en-US" b="1" i="1">
                <a:solidFill>
                  <a:srgbClr val="FF0066"/>
                </a:solidFill>
              </a:rPr>
              <a:t>                                           </a:t>
            </a:r>
            <a:r>
              <a:rPr lang="en-US" sz="2400" b="1" i="1"/>
              <a:t>P.caucasicus ?</a:t>
            </a:r>
          </a:p>
          <a:p>
            <a:pPr>
              <a:spcBef>
                <a:spcPct val="50000"/>
              </a:spcBef>
            </a:pPr>
            <a:endParaRPr lang="en-US" sz="2400"/>
          </a:p>
        </p:txBody>
      </p:sp>
      <p:pic>
        <p:nvPicPr>
          <p:cNvPr id="56324" name="Picture 10" descr="ANd9GcRp_drvd_NT1Co8F-pvZvaV3i4DfD8ZeGN0vlY_HsL_usf3p9_PpA"/>
          <p:cNvPicPr>
            <a:picLocks noChangeAspect="1" noChangeArrowheads="1"/>
          </p:cNvPicPr>
          <p:nvPr/>
        </p:nvPicPr>
        <p:blipFill>
          <a:blip r:embed="rId3"/>
          <a:srcRect/>
          <a:stretch>
            <a:fillRect/>
          </a:stretch>
        </p:blipFill>
        <p:spPr bwMode="auto">
          <a:xfrm>
            <a:off x="250825" y="3716338"/>
            <a:ext cx="2089150" cy="2087562"/>
          </a:xfrm>
          <a:prstGeom prst="rect">
            <a:avLst/>
          </a:prstGeom>
          <a:noFill/>
          <a:ln w="9525">
            <a:noFill/>
            <a:miter lim="800000"/>
            <a:headEnd/>
            <a:tailEnd/>
          </a:ln>
        </p:spPr>
      </p:pic>
      <p:sp>
        <p:nvSpPr>
          <p:cNvPr id="56325" name="AutoShape 11"/>
          <p:cNvSpPr>
            <a:spLocks noChangeArrowheads="1"/>
          </p:cNvSpPr>
          <p:nvPr/>
        </p:nvSpPr>
        <p:spPr bwMode="auto">
          <a:xfrm>
            <a:off x="827088" y="1268413"/>
            <a:ext cx="288925" cy="431800"/>
          </a:xfrm>
          <a:prstGeom prst="star4">
            <a:avLst>
              <a:gd name="adj" fmla="val 12500"/>
            </a:avLst>
          </a:prstGeom>
          <a:solidFill>
            <a:srgbClr val="FF0066"/>
          </a:solidFill>
          <a:ln w="9525">
            <a:solidFill>
              <a:schemeClr val="tx1"/>
            </a:solidFill>
            <a:miter lim="800000"/>
            <a:headEnd/>
            <a:tailEnd/>
          </a:ln>
        </p:spPr>
        <p:txBody>
          <a:bodyPr wrap="none" anchor="ctr"/>
          <a:lstStyle/>
          <a:p>
            <a:endParaRPr lang="en-US"/>
          </a:p>
        </p:txBody>
      </p:sp>
      <p:sp>
        <p:nvSpPr>
          <p:cNvPr id="56326" name="AutoShape 13"/>
          <p:cNvSpPr>
            <a:spLocks noChangeArrowheads="1"/>
          </p:cNvSpPr>
          <p:nvPr/>
        </p:nvSpPr>
        <p:spPr bwMode="auto">
          <a:xfrm>
            <a:off x="611188" y="981075"/>
            <a:ext cx="215900" cy="287338"/>
          </a:xfrm>
          <a:prstGeom prst="star4">
            <a:avLst>
              <a:gd name="adj" fmla="val 12500"/>
            </a:avLst>
          </a:prstGeom>
          <a:solidFill>
            <a:srgbClr val="FF0066"/>
          </a:solidFill>
          <a:ln w="9525">
            <a:solidFill>
              <a:schemeClr val="tx1"/>
            </a:solidFill>
            <a:miter lim="800000"/>
            <a:headEnd/>
            <a:tailEnd/>
          </a:ln>
        </p:spPr>
        <p:txBody>
          <a:bodyPr wrap="none" anchor="ctr"/>
          <a:lstStyle/>
          <a:p>
            <a:endParaRPr lang="en-US"/>
          </a:p>
        </p:txBody>
      </p:sp>
      <p:sp>
        <p:nvSpPr>
          <p:cNvPr id="56327" name="AutoShape 14"/>
          <p:cNvSpPr>
            <a:spLocks noChangeArrowheads="1"/>
          </p:cNvSpPr>
          <p:nvPr/>
        </p:nvSpPr>
        <p:spPr bwMode="auto">
          <a:xfrm>
            <a:off x="827088" y="620713"/>
            <a:ext cx="288925" cy="431800"/>
          </a:xfrm>
          <a:prstGeom prst="star4">
            <a:avLst>
              <a:gd name="adj" fmla="val 12500"/>
            </a:avLst>
          </a:prstGeom>
          <a:solidFill>
            <a:srgbClr val="FF0066"/>
          </a:solidFill>
          <a:ln w="9525">
            <a:solidFill>
              <a:schemeClr val="tx1"/>
            </a:solidFill>
            <a:miter lim="800000"/>
            <a:headEnd/>
            <a:tailEnd/>
          </a:ln>
        </p:spPr>
        <p:txBody>
          <a:bodyPr wrap="none" anchor="ctr"/>
          <a:lstStyle/>
          <a:p>
            <a:endParaRPr lang="en-US"/>
          </a:p>
        </p:txBody>
      </p:sp>
      <p:pic>
        <p:nvPicPr>
          <p:cNvPr id="56328" name="Picture 20" descr="ANd9GcQyVlVV-Gt9wQCfb1o5RkjN_L30om_U0CHIAtDt0HPtFQDxIQmM"/>
          <p:cNvPicPr>
            <a:picLocks noChangeAspect="1" noChangeArrowheads="1"/>
          </p:cNvPicPr>
          <p:nvPr/>
        </p:nvPicPr>
        <p:blipFill>
          <a:blip r:embed="rId4"/>
          <a:srcRect/>
          <a:stretch>
            <a:fillRect/>
          </a:stretch>
        </p:blipFill>
        <p:spPr bwMode="auto">
          <a:xfrm>
            <a:off x="3348038" y="404813"/>
            <a:ext cx="3600450" cy="3311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 Box 3"/>
          <p:cNvSpPr txBox="1">
            <a:spLocks noChangeArrowheads="1"/>
          </p:cNvSpPr>
          <p:nvPr/>
        </p:nvSpPr>
        <p:spPr bwMode="auto">
          <a:xfrm>
            <a:off x="3929058" y="4797425"/>
            <a:ext cx="4714908" cy="869950"/>
          </a:xfrm>
          <a:prstGeom prst="rect">
            <a:avLst/>
          </a:prstGeom>
          <a:noFill/>
          <a:ln w="9525">
            <a:noFill/>
            <a:miter lim="800000"/>
            <a:headEnd/>
            <a:tailEnd/>
          </a:ln>
        </p:spPr>
        <p:txBody>
          <a:bodyPr wrap="square">
            <a:spAutoFit/>
          </a:bodyPr>
          <a:lstStyle/>
          <a:p>
            <a:pPr>
              <a:spcBef>
                <a:spcPct val="50000"/>
              </a:spcBef>
            </a:pPr>
            <a:r>
              <a:rPr lang="en-US" sz="2400" b="1" i="1" dirty="0" err="1"/>
              <a:t>Phlebotomus</a:t>
            </a:r>
            <a:r>
              <a:rPr lang="en-US" sz="2400" b="1" i="1" dirty="0"/>
              <a:t> </a:t>
            </a:r>
            <a:r>
              <a:rPr lang="en-US" sz="2400" b="1" i="1" dirty="0" err="1"/>
              <a:t>tobbi</a:t>
            </a:r>
            <a:endParaRPr lang="en-US" sz="2400" b="1" i="1" dirty="0"/>
          </a:p>
          <a:p>
            <a:pPr>
              <a:spcBef>
                <a:spcPct val="50000"/>
              </a:spcBef>
            </a:pPr>
            <a:endParaRPr lang="en-US" dirty="0"/>
          </a:p>
        </p:txBody>
      </p:sp>
      <p:pic>
        <p:nvPicPr>
          <p:cNvPr id="57347" name="Picture 10" descr="ANd9GcS6gLHXQ0RSoHrXLuETk0mYscHmH0U0vx3rLMxGVkx9fOrtVTR-"/>
          <p:cNvPicPr>
            <a:picLocks noChangeAspect="1" noChangeArrowheads="1"/>
          </p:cNvPicPr>
          <p:nvPr/>
        </p:nvPicPr>
        <p:blipFill>
          <a:blip r:embed="rId2"/>
          <a:srcRect/>
          <a:stretch>
            <a:fillRect/>
          </a:stretch>
        </p:blipFill>
        <p:spPr bwMode="auto">
          <a:xfrm>
            <a:off x="3419475" y="549275"/>
            <a:ext cx="3024188" cy="3455988"/>
          </a:xfrm>
          <a:prstGeom prst="rect">
            <a:avLst/>
          </a:prstGeom>
          <a:noFill/>
          <a:ln w="9525">
            <a:noFill/>
            <a:miter lim="800000"/>
            <a:headEnd/>
            <a:tailEnd/>
          </a:ln>
        </p:spPr>
      </p:pic>
      <p:pic>
        <p:nvPicPr>
          <p:cNvPr id="57348" name="Picture 12" descr="ANd9GcTYedWvdrBiytBJSwLFAl6Fo-DKjeas6MqXQQ33RrUwxM6BTxm-Qw"/>
          <p:cNvPicPr>
            <a:picLocks noChangeAspect="1" noChangeArrowheads="1"/>
          </p:cNvPicPr>
          <p:nvPr/>
        </p:nvPicPr>
        <p:blipFill>
          <a:blip r:embed="rId3"/>
          <a:srcRect/>
          <a:stretch>
            <a:fillRect/>
          </a:stretch>
        </p:blipFill>
        <p:spPr bwMode="auto">
          <a:xfrm>
            <a:off x="971550" y="476250"/>
            <a:ext cx="2085975" cy="2200275"/>
          </a:xfrm>
          <a:prstGeom prst="rect">
            <a:avLst/>
          </a:prstGeom>
          <a:noFill/>
          <a:ln w="9525">
            <a:noFill/>
            <a:miter lim="800000"/>
            <a:headEnd/>
            <a:tailEnd/>
          </a:ln>
        </p:spPr>
      </p:pic>
      <p:pic>
        <p:nvPicPr>
          <p:cNvPr id="57349" name="Picture 16" descr="sand-flies"/>
          <p:cNvPicPr>
            <a:picLocks noChangeAspect="1" noChangeArrowheads="1"/>
          </p:cNvPicPr>
          <p:nvPr/>
        </p:nvPicPr>
        <p:blipFill>
          <a:blip r:embed="rId4"/>
          <a:srcRect/>
          <a:stretch>
            <a:fillRect/>
          </a:stretch>
        </p:blipFill>
        <p:spPr bwMode="auto">
          <a:xfrm>
            <a:off x="250825" y="3213100"/>
            <a:ext cx="2663825" cy="23034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3"/>
          <p:cNvSpPr>
            <a:spLocks noGrp="1"/>
          </p:cNvSpPr>
          <p:nvPr>
            <p:ph type="body" idx="1"/>
          </p:nvPr>
        </p:nvSpPr>
        <p:spPr>
          <a:xfrm>
            <a:off x="250825" y="4005263"/>
            <a:ext cx="8229600" cy="4525962"/>
          </a:xfrm>
        </p:spPr>
        <p:txBody>
          <a:bodyPr/>
          <a:lstStyle/>
          <a:p>
            <a:pPr eaLnBrk="1" hangingPunct="1">
              <a:spcBef>
                <a:spcPct val="50000"/>
              </a:spcBef>
              <a:buClrTx/>
              <a:buSzTx/>
              <a:buFontTx/>
              <a:buNone/>
            </a:pPr>
            <a:r>
              <a:rPr lang="en-US" b="1" i="1" smtClean="0">
                <a:solidFill>
                  <a:srgbClr val="6600CC"/>
                </a:solidFill>
                <a:cs typeface="Arial" pitchFamily="34" charset="0"/>
              </a:rPr>
              <a:t>Phlebotomus tobbi</a:t>
            </a:r>
          </a:p>
          <a:p>
            <a:endParaRPr lang="en-US" smtClean="0">
              <a:cs typeface="Arial" pitchFamily="34" charset="0"/>
            </a:endParaRPr>
          </a:p>
        </p:txBody>
      </p:sp>
      <p:pic>
        <p:nvPicPr>
          <p:cNvPr id="58371" name="Picture 5" descr="ANd9GcQyUKHjolB_cuiWt4dZ-V3ZNjQWUj6AIbyIkrBYD8GLrrqpw0hs"/>
          <p:cNvPicPr>
            <a:picLocks noChangeAspect="1" noChangeArrowheads="1"/>
          </p:cNvPicPr>
          <p:nvPr/>
        </p:nvPicPr>
        <p:blipFill>
          <a:blip r:embed="rId2"/>
          <a:srcRect/>
          <a:stretch>
            <a:fillRect/>
          </a:stretch>
        </p:blipFill>
        <p:spPr bwMode="auto">
          <a:xfrm>
            <a:off x="4643438" y="333375"/>
            <a:ext cx="2520950" cy="3384550"/>
          </a:xfrm>
          <a:prstGeom prst="rect">
            <a:avLst/>
          </a:prstGeom>
          <a:noFill/>
          <a:ln w="9525">
            <a:noFill/>
            <a:miter lim="800000"/>
            <a:headEnd/>
            <a:tailEnd/>
          </a:ln>
        </p:spPr>
      </p:pic>
      <p:pic>
        <p:nvPicPr>
          <p:cNvPr id="58372" name="Picture 7" descr="ANd9GcTngkEr5TFFhQSblZtRPNg4PKxjL99YYKuZHFadKuJjpJwGwnQ5"/>
          <p:cNvPicPr>
            <a:picLocks noChangeAspect="1" noChangeArrowheads="1"/>
          </p:cNvPicPr>
          <p:nvPr/>
        </p:nvPicPr>
        <p:blipFill>
          <a:blip r:embed="rId3"/>
          <a:srcRect/>
          <a:stretch>
            <a:fillRect/>
          </a:stretch>
        </p:blipFill>
        <p:spPr bwMode="auto">
          <a:xfrm>
            <a:off x="827088" y="692150"/>
            <a:ext cx="3313112" cy="2209800"/>
          </a:xfrm>
          <a:prstGeom prst="rect">
            <a:avLst/>
          </a:prstGeom>
          <a:noFill/>
          <a:ln w="9525">
            <a:noFill/>
            <a:miter lim="800000"/>
            <a:headEnd/>
            <a:tailEnd/>
          </a:ln>
        </p:spPr>
      </p:pic>
      <p:pic>
        <p:nvPicPr>
          <p:cNvPr id="58373" name="Picture 8" descr="ANd9GcRp_drvd_NT1Co8F-pvZvaV3i4DfD8ZeGN0vlY_HsL_usf3p9_PpA"/>
          <p:cNvPicPr>
            <a:picLocks noChangeAspect="1" noChangeArrowheads="1"/>
          </p:cNvPicPr>
          <p:nvPr/>
        </p:nvPicPr>
        <p:blipFill>
          <a:blip r:embed="rId4"/>
          <a:srcRect/>
          <a:stretch>
            <a:fillRect/>
          </a:stretch>
        </p:blipFill>
        <p:spPr bwMode="auto">
          <a:xfrm>
            <a:off x="1428728" y="4286256"/>
            <a:ext cx="2089150" cy="1800225"/>
          </a:xfrm>
          <a:prstGeom prst="rect">
            <a:avLst/>
          </a:prstGeom>
          <a:noFill/>
          <a:ln w="9525">
            <a:noFill/>
            <a:miter lim="800000"/>
            <a:headEnd/>
            <a:tailEnd/>
          </a:ln>
        </p:spPr>
      </p:pic>
      <p:sp>
        <p:nvSpPr>
          <p:cNvPr id="58374" name="AutoShape 9"/>
          <p:cNvSpPr>
            <a:spLocks noChangeArrowheads="1"/>
          </p:cNvSpPr>
          <p:nvPr/>
        </p:nvSpPr>
        <p:spPr bwMode="auto">
          <a:xfrm>
            <a:off x="2051050" y="1412875"/>
            <a:ext cx="215900" cy="431800"/>
          </a:xfrm>
          <a:prstGeom prst="irregularSeal1">
            <a:avLst/>
          </a:prstGeom>
          <a:solidFill>
            <a:srgbClr val="FF0066"/>
          </a:solid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p:cNvSpPr>
          <p:nvPr>
            <p:ph type="title"/>
          </p:nvPr>
        </p:nvSpPr>
        <p:spPr bwMode="auto"/>
        <p:txBody>
          <a:bodyPr wrap="square" lIns="91440" tIns="45720" rIns="91440" bIns="45720" numCol="1" anchorCtr="0" compatLnSpc="1">
            <a:prstTxWarp prst="textNoShape">
              <a:avLst/>
            </a:prstTxWarp>
          </a:bodyPr>
          <a:lstStyle/>
          <a:p>
            <a:pPr>
              <a:defRPr/>
            </a:pPr>
            <a:endParaRPr lang="en-US" smtClean="0">
              <a:effectLst/>
              <a:cs typeface="Arial" pitchFamily="34" charset="0"/>
            </a:endParaRPr>
          </a:p>
        </p:txBody>
      </p:sp>
      <p:pic>
        <p:nvPicPr>
          <p:cNvPr id="60419" name="Picture 5" descr="ANd9GcR_RqoSpJ43NcoH4jWjOQfxMXNytnP9f8j9Fhb75EwJseTd9jdw4w"/>
          <p:cNvPicPr>
            <a:picLocks noChangeAspect="1" noChangeArrowheads="1"/>
          </p:cNvPicPr>
          <p:nvPr/>
        </p:nvPicPr>
        <p:blipFill>
          <a:blip r:embed="rId2"/>
          <a:srcRect/>
          <a:stretch>
            <a:fillRect/>
          </a:stretch>
        </p:blipFill>
        <p:spPr bwMode="auto">
          <a:xfrm>
            <a:off x="395288" y="620713"/>
            <a:ext cx="3240087" cy="3097212"/>
          </a:xfrm>
          <a:prstGeom prst="rect">
            <a:avLst/>
          </a:prstGeom>
          <a:noFill/>
          <a:ln w="9525">
            <a:noFill/>
            <a:miter lim="800000"/>
            <a:headEnd/>
            <a:tailEnd/>
          </a:ln>
        </p:spPr>
      </p:pic>
      <p:pic>
        <p:nvPicPr>
          <p:cNvPr id="60420" name="Picture 7" descr="fars"/>
          <p:cNvPicPr>
            <a:picLocks noChangeAspect="1" noChangeArrowheads="1"/>
          </p:cNvPicPr>
          <p:nvPr/>
        </p:nvPicPr>
        <p:blipFill>
          <a:blip r:embed="rId3"/>
          <a:srcRect/>
          <a:stretch>
            <a:fillRect/>
          </a:stretch>
        </p:blipFill>
        <p:spPr bwMode="auto">
          <a:xfrm>
            <a:off x="4211638" y="404813"/>
            <a:ext cx="3810000" cy="3962400"/>
          </a:xfrm>
          <a:prstGeom prst="rect">
            <a:avLst/>
          </a:prstGeom>
          <a:noFill/>
          <a:ln w="9525">
            <a:noFill/>
            <a:miter lim="800000"/>
            <a:headEnd/>
            <a:tailEnd/>
          </a:ln>
        </p:spPr>
      </p:pic>
      <p:sp>
        <p:nvSpPr>
          <p:cNvPr id="105480" name="AutoShape 8"/>
          <p:cNvSpPr>
            <a:spLocks noChangeArrowheads="1"/>
          </p:cNvSpPr>
          <p:nvPr/>
        </p:nvSpPr>
        <p:spPr bwMode="auto">
          <a:xfrm>
            <a:off x="4284663" y="1700213"/>
            <a:ext cx="358775" cy="360362"/>
          </a:xfrm>
          <a:prstGeom prst="star5">
            <a:avLst/>
          </a:prstGeom>
          <a:solidFill>
            <a:srgbClr val="FF0066"/>
          </a:solidFill>
          <a:ln w="9525">
            <a:solidFill>
              <a:srgbClr val="0000FF"/>
            </a:solidFill>
            <a:miter lim="800000"/>
            <a:headEnd/>
            <a:tailEnd/>
          </a:ln>
          <a:effectLst/>
        </p:spPr>
        <p:txBody>
          <a:bodyPr wrap="none" anchor="ctr"/>
          <a:lstStyle/>
          <a:p>
            <a:pPr algn="ctr">
              <a:defRPr/>
            </a:pPr>
            <a:endParaRPr lang="en-US">
              <a:solidFill>
                <a:srgbClr val="0000FF"/>
              </a:solidFill>
            </a:endParaRPr>
          </a:p>
        </p:txBody>
      </p:sp>
      <p:sp>
        <p:nvSpPr>
          <p:cNvPr id="105481" name="AutoShape 9"/>
          <p:cNvSpPr>
            <a:spLocks noChangeArrowheads="1"/>
          </p:cNvSpPr>
          <p:nvPr/>
        </p:nvSpPr>
        <p:spPr bwMode="auto">
          <a:xfrm>
            <a:off x="5219700" y="2492375"/>
            <a:ext cx="358775" cy="360363"/>
          </a:xfrm>
          <a:prstGeom prst="star5">
            <a:avLst/>
          </a:prstGeom>
          <a:solidFill>
            <a:srgbClr val="FF0066"/>
          </a:solidFill>
          <a:ln w="9525">
            <a:solidFill>
              <a:srgbClr val="0000FF"/>
            </a:solidFill>
            <a:miter lim="800000"/>
            <a:headEnd/>
            <a:tailEnd/>
          </a:ln>
          <a:effectLst/>
        </p:spPr>
        <p:txBody>
          <a:bodyPr wrap="none" anchor="ctr"/>
          <a:lstStyle/>
          <a:p>
            <a:pPr algn="ctr">
              <a:defRPr/>
            </a:pPr>
            <a:endParaRPr lang="en-US">
              <a:solidFill>
                <a:srgbClr val="0000FF"/>
              </a:solidFill>
            </a:endParaRPr>
          </a:p>
        </p:txBody>
      </p:sp>
      <p:sp>
        <p:nvSpPr>
          <p:cNvPr id="105482" name="AutoShape 10"/>
          <p:cNvSpPr>
            <a:spLocks noChangeArrowheads="1"/>
          </p:cNvSpPr>
          <p:nvPr/>
        </p:nvSpPr>
        <p:spPr bwMode="auto">
          <a:xfrm>
            <a:off x="5867400" y="3213100"/>
            <a:ext cx="144463" cy="288925"/>
          </a:xfrm>
          <a:prstGeom prst="star5">
            <a:avLst/>
          </a:prstGeom>
          <a:solidFill>
            <a:srgbClr val="FF0066"/>
          </a:solidFill>
          <a:ln w="9525">
            <a:solidFill>
              <a:srgbClr val="0000FF"/>
            </a:solidFill>
            <a:miter lim="800000"/>
            <a:headEnd/>
            <a:tailEnd/>
          </a:ln>
          <a:effectLst/>
        </p:spPr>
        <p:txBody>
          <a:bodyPr wrap="none" anchor="ctr"/>
          <a:lstStyle/>
          <a:p>
            <a:pPr algn="ctr">
              <a:defRPr/>
            </a:pPr>
            <a:endParaRPr lang="en-US">
              <a:solidFill>
                <a:srgbClr val="0000FF"/>
              </a:solidFill>
            </a:endParaRPr>
          </a:p>
        </p:txBody>
      </p:sp>
      <p:pic>
        <p:nvPicPr>
          <p:cNvPr id="60424" name="Picture 11" descr="ANd9GcRp_drvd_NT1Co8F-pvZvaV3i4DfD8ZeGN0vlY_HsL_usf3p9_PpA"/>
          <p:cNvPicPr>
            <a:picLocks noGrp="1" noChangeAspect="1" noChangeArrowheads="1"/>
          </p:cNvPicPr>
          <p:nvPr>
            <p:ph type="body" idx="1"/>
          </p:nvPr>
        </p:nvPicPr>
        <p:blipFill>
          <a:blip r:embed="rId4"/>
          <a:srcRect/>
          <a:stretch>
            <a:fillRect/>
          </a:stretch>
        </p:blipFill>
        <p:spPr>
          <a:xfrm>
            <a:off x="827088" y="4221163"/>
            <a:ext cx="2016125" cy="1524000"/>
          </a:xfrm>
          <a:noFill/>
        </p:spPr>
      </p:pic>
      <p:sp>
        <p:nvSpPr>
          <p:cNvPr id="60425" name="Text Box 12"/>
          <p:cNvSpPr txBox="1">
            <a:spLocks noChangeArrowheads="1"/>
          </p:cNvSpPr>
          <p:nvPr/>
        </p:nvSpPr>
        <p:spPr bwMode="auto">
          <a:xfrm>
            <a:off x="3779838" y="4868863"/>
            <a:ext cx="5113337" cy="1890712"/>
          </a:xfrm>
          <a:prstGeom prst="rect">
            <a:avLst/>
          </a:prstGeom>
          <a:noFill/>
          <a:ln w="9525">
            <a:noFill/>
            <a:miter lim="800000"/>
            <a:headEnd/>
            <a:tailEnd/>
          </a:ln>
        </p:spPr>
        <p:txBody>
          <a:bodyPr>
            <a:spAutoFit/>
          </a:bodyPr>
          <a:lstStyle/>
          <a:p>
            <a:pPr>
              <a:spcBef>
                <a:spcPct val="50000"/>
              </a:spcBef>
            </a:pPr>
            <a:r>
              <a:rPr lang="en-US" sz="2200" b="1" i="1">
                <a:solidFill>
                  <a:srgbClr val="0000FF"/>
                </a:solidFill>
              </a:rPr>
              <a:t>P.alexandri</a:t>
            </a:r>
          </a:p>
          <a:p>
            <a:pPr>
              <a:spcBef>
                <a:spcPct val="50000"/>
              </a:spcBef>
            </a:pPr>
            <a:r>
              <a:rPr lang="en-US" sz="2200" b="1" i="1">
                <a:solidFill>
                  <a:srgbClr val="0000FF"/>
                </a:solidFill>
              </a:rPr>
              <a:t>P.major</a:t>
            </a:r>
          </a:p>
          <a:p>
            <a:pPr>
              <a:spcBef>
                <a:spcPct val="50000"/>
              </a:spcBef>
            </a:pPr>
            <a:r>
              <a:rPr lang="en-US" sz="2200" b="1" i="1">
                <a:solidFill>
                  <a:srgbClr val="0000FF"/>
                </a:solidFill>
              </a:rPr>
              <a:t>P.Keshishiani</a:t>
            </a:r>
          </a:p>
          <a:p>
            <a:pPr>
              <a:spcBef>
                <a:spcPct val="50000"/>
              </a:spcBef>
            </a:pPr>
            <a:r>
              <a:rPr lang="en-US" sz="2000" b="1" i="1">
                <a:solidFill>
                  <a:srgbClr val="FF0066"/>
                </a:solidFill>
              </a:rPr>
              <a:t>                        P.Papatasi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34" y="714356"/>
            <a:ext cx="7772400" cy="862390"/>
          </a:xfrm>
        </p:spPr>
        <p:txBody>
          <a:bodyPr/>
          <a:lstStyle/>
          <a:p>
            <a:pPr algn="ctr"/>
            <a:r>
              <a:rPr lang="fa-IR" sz="4400" dirty="0" smtClean="0">
                <a:solidFill>
                  <a:srgbClr val="FFFF00"/>
                </a:solidFill>
              </a:rPr>
              <a:t>سطوح مختلف شبکه تشخيص آزمايشگاهی سالک</a:t>
            </a:r>
            <a:endParaRPr lang="fa-IR" sz="4400" dirty="0">
              <a:solidFill>
                <a:srgbClr val="FFFF00"/>
              </a:solidFill>
            </a:endParaRPr>
          </a:p>
        </p:txBody>
      </p:sp>
      <p:sp>
        <p:nvSpPr>
          <p:cNvPr id="3" name="Text Placeholder 2"/>
          <p:cNvSpPr>
            <a:spLocks noGrp="1"/>
          </p:cNvSpPr>
          <p:nvPr>
            <p:ph type="body" idx="1"/>
          </p:nvPr>
        </p:nvSpPr>
        <p:spPr>
          <a:xfrm>
            <a:off x="500034" y="2214554"/>
            <a:ext cx="7802718" cy="4357718"/>
          </a:xfrm>
        </p:spPr>
        <p:txBody>
          <a:bodyPr>
            <a:noAutofit/>
          </a:bodyPr>
          <a:lstStyle/>
          <a:p>
            <a:r>
              <a:rPr lang="ar-SA" sz="2800" b="1" dirty="0" smtClean="0">
                <a:solidFill>
                  <a:srgbClr val="FF0000"/>
                </a:solidFill>
              </a:rPr>
              <a:t>سطح</a:t>
            </a:r>
            <a:r>
              <a:rPr lang="ar-SA" sz="2800" b="1" dirty="0" smtClean="0">
                <a:solidFill>
                  <a:srgbClr val="FFFF00"/>
                </a:solidFill>
              </a:rPr>
              <a:t> </a:t>
            </a:r>
            <a:r>
              <a:rPr lang="ar-SA" sz="2800" b="1" dirty="0" smtClean="0">
                <a:solidFill>
                  <a:srgbClr val="FF0000"/>
                </a:solidFill>
              </a:rPr>
              <a:t>محيطي:</a:t>
            </a:r>
            <a:r>
              <a:rPr lang="ar-SA" sz="2800" dirty="0" smtClean="0">
                <a:solidFill>
                  <a:srgbClr val="FF0000"/>
                </a:solidFill>
              </a:rPr>
              <a:t> </a:t>
            </a:r>
            <a:r>
              <a:rPr lang="fa-IR" sz="2800" dirty="0" smtClean="0"/>
              <a:t>شامل </a:t>
            </a:r>
            <a:r>
              <a:rPr lang="ar-SA" sz="2800" dirty="0" smtClean="0"/>
              <a:t>آزمايشگاه  مراكز بهداشتي درماني شهري ، روستايي و آزمايشگاه مركز بهداشت شهرستان كه نقش مهمي در تشخيص بيماری و روند بيماريابي </a:t>
            </a:r>
            <a:r>
              <a:rPr lang="fa-IR" sz="2800" dirty="0" smtClean="0"/>
              <a:t>دارد</a:t>
            </a:r>
          </a:p>
          <a:p>
            <a:endParaRPr lang="fa-IR" sz="2800" dirty="0" smtClean="0"/>
          </a:p>
          <a:p>
            <a:r>
              <a:rPr lang="ar-SA" sz="2800" b="1" dirty="0" smtClean="0">
                <a:solidFill>
                  <a:srgbClr val="FF0000"/>
                </a:solidFill>
              </a:rPr>
              <a:t>سطح مياني</a:t>
            </a:r>
            <a:r>
              <a:rPr lang="fa-IR" sz="2800" b="1" dirty="0" smtClean="0">
                <a:solidFill>
                  <a:srgbClr val="FF0000"/>
                </a:solidFill>
              </a:rPr>
              <a:t>:</a:t>
            </a:r>
            <a:r>
              <a:rPr lang="ar-SA" sz="2800" b="1" dirty="0" smtClean="0">
                <a:solidFill>
                  <a:srgbClr val="FF0000"/>
                </a:solidFill>
              </a:rPr>
              <a:t> </a:t>
            </a:r>
            <a:r>
              <a:rPr lang="ar-SA" sz="2800" b="1" dirty="0" smtClean="0"/>
              <a:t>آزمايشگاه مركز بهداشت استان</a:t>
            </a:r>
            <a:r>
              <a:rPr lang="fa-IR" sz="2800" b="1" dirty="0" smtClean="0"/>
              <a:t> ،</a:t>
            </a:r>
            <a:r>
              <a:rPr lang="ar-SA" sz="2800" b="1" dirty="0" smtClean="0"/>
              <a:t>آزمايشگاه مرجع دانشگاه</a:t>
            </a:r>
            <a:r>
              <a:rPr lang="fa-IR" sz="2800" b="1" dirty="0" smtClean="0"/>
              <a:t>، آزمایشگاه مرجع منطقه ای</a:t>
            </a:r>
          </a:p>
          <a:p>
            <a:endParaRPr lang="fa-IR" sz="2800" b="1" dirty="0" smtClean="0"/>
          </a:p>
          <a:p>
            <a:r>
              <a:rPr lang="fa-IR" sz="2800" b="1" dirty="0" smtClean="0">
                <a:solidFill>
                  <a:srgbClr val="FF0000"/>
                </a:solidFill>
              </a:rPr>
              <a:t>سطح کشوری:</a:t>
            </a:r>
            <a:r>
              <a:rPr lang="fa-IR" sz="2800" b="1" dirty="0" smtClean="0"/>
              <a:t> آزمایشگاه مرجع کشوری لیشمانیوز و آزمایشگاه مرجع سلامت </a:t>
            </a:r>
            <a:endParaRPr lang="fa-IR" sz="2800"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p:cNvSpPr txBox="1">
            <a:spLocks noGrp="1"/>
          </p:cNvSpPr>
          <p:nvPr/>
        </p:nvSpPr>
        <p:spPr bwMode="auto">
          <a:xfrm>
            <a:off x="6553200" y="6245225"/>
            <a:ext cx="2133600" cy="476250"/>
          </a:xfrm>
          <a:prstGeom prst="rect">
            <a:avLst/>
          </a:prstGeom>
          <a:noFill/>
          <a:ln>
            <a:miter lim="800000"/>
            <a:headEnd/>
            <a:tailEnd/>
          </a:ln>
        </p:spPr>
        <p:txBody>
          <a:bodyPr anchor="b"/>
          <a:lstStyle/>
          <a:p>
            <a:pPr algn="r">
              <a:defRPr/>
            </a:pPr>
            <a:fld id="{B3261B33-3310-402B-8C3F-FFD61087C9D5}" type="slidenum">
              <a:rPr lang="ar-SA" sz="1400">
                <a:effectLst>
                  <a:outerShdw blurRad="38100" dist="38100" dir="2700000" algn="tl">
                    <a:srgbClr val="C0C0C0"/>
                  </a:outerShdw>
                </a:effectLst>
                <a:latin typeface="Arial" pitchFamily="34" charset="0"/>
              </a:rPr>
              <a:pPr algn="r">
                <a:defRPr/>
              </a:pPr>
              <a:t>80</a:t>
            </a:fld>
            <a:endParaRPr lang="en-US" sz="1400">
              <a:effectLst>
                <a:outerShdw blurRad="38100" dist="38100" dir="2700000" algn="tl">
                  <a:srgbClr val="C0C0C0"/>
                </a:outerShdw>
              </a:effectLst>
              <a:latin typeface="Arial" pitchFamily="34" charset="0"/>
            </a:endParaRPr>
          </a:p>
        </p:txBody>
      </p:sp>
      <p:sp>
        <p:nvSpPr>
          <p:cNvPr id="86019" name="Rectangle 3"/>
          <p:cNvSpPr>
            <a:spLocks noGrp="1" noChangeArrowheads="1"/>
          </p:cNvSpPr>
          <p:nvPr>
            <p:ph type="body" idx="4294967295"/>
          </p:nvPr>
        </p:nvSpPr>
        <p:spPr/>
        <p:txBody>
          <a:bodyPr/>
          <a:lstStyle/>
          <a:p>
            <a:pPr>
              <a:defRPr/>
            </a:pPr>
            <a:endParaRPr lang="en-US" smtClean="0">
              <a:effectLst>
                <a:outerShdw blurRad="38100" dist="38100" dir="2700000" algn="tl">
                  <a:srgbClr val="C0C0C0"/>
                </a:outerShdw>
              </a:effectLst>
              <a:cs typeface="Arial" pitchFamily="34" charset="0"/>
            </a:endParaRPr>
          </a:p>
        </p:txBody>
      </p:sp>
      <p:sp>
        <p:nvSpPr>
          <p:cNvPr id="64516" name="Text Box 6"/>
          <p:cNvSpPr txBox="1">
            <a:spLocks noChangeArrowheads="1"/>
          </p:cNvSpPr>
          <p:nvPr/>
        </p:nvSpPr>
        <p:spPr bwMode="auto">
          <a:xfrm>
            <a:off x="179388" y="404813"/>
            <a:ext cx="8763000" cy="701675"/>
          </a:xfrm>
          <a:prstGeom prst="rect">
            <a:avLst/>
          </a:prstGeom>
          <a:solidFill>
            <a:schemeClr val="accent1"/>
          </a:solidFill>
          <a:ln w="9525">
            <a:noFill/>
            <a:miter lim="800000"/>
            <a:headEnd/>
            <a:tailEnd/>
          </a:ln>
        </p:spPr>
        <p:txBody>
          <a:bodyPr>
            <a:spAutoFit/>
          </a:bodyPr>
          <a:lstStyle/>
          <a:p>
            <a:pPr algn="ctr" eaLnBrk="0" hangingPunct="0">
              <a:spcBef>
                <a:spcPct val="50000"/>
              </a:spcBef>
            </a:pPr>
            <a:r>
              <a:rPr lang="en-US" sz="4000" b="1">
                <a:solidFill>
                  <a:srgbClr val="FF0066"/>
                </a:solidFill>
              </a:rPr>
              <a:t>Thanks for your attention</a:t>
            </a:r>
            <a:r>
              <a:rPr lang="fa-IR" sz="4000"/>
              <a:t> </a:t>
            </a:r>
            <a:endParaRPr lang="en-US" sz="4000"/>
          </a:p>
        </p:txBody>
      </p:sp>
      <p:pic>
        <p:nvPicPr>
          <p:cNvPr id="64517" name="Picture 12" descr="wright_insects3_371x350"/>
          <p:cNvPicPr>
            <a:picLocks noChangeAspect="1" noChangeArrowheads="1"/>
          </p:cNvPicPr>
          <p:nvPr/>
        </p:nvPicPr>
        <p:blipFill>
          <a:blip r:embed="rId2"/>
          <a:srcRect/>
          <a:stretch>
            <a:fillRect/>
          </a:stretch>
        </p:blipFill>
        <p:spPr bwMode="auto">
          <a:xfrm>
            <a:off x="0" y="1447800"/>
            <a:ext cx="4800600" cy="5410200"/>
          </a:xfrm>
          <a:prstGeom prst="rect">
            <a:avLst/>
          </a:prstGeom>
          <a:noFill/>
          <a:ln w="9525">
            <a:noFill/>
            <a:miter lim="800000"/>
            <a:headEnd/>
            <a:tailEnd/>
          </a:ln>
        </p:spPr>
      </p:pic>
      <p:pic>
        <p:nvPicPr>
          <p:cNvPr id="64518" name="Picture 14" descr="Dangerous-Insects"/>
          <p:cNvPicPr>
            <a:picLocks noChangeAspect="1" noChangeArrowheads="1"/>
          </p:cNvPicPr>
          <p:nvPr/>
        </p:nvPicPr>
        <p:blipFill>
          <a:blip r:embed="rId3"/>
          <a:srcRect/>
          <a:stretch>
            <a:fillRect/>
          </a:stretch>
        </p:blipFill>
        <p:spPr bwMode="auto">
          <a:xfrm>
            <a:off x="4800600" y="1376363"/>
            <a:ext cx="4343400" cy="5481637"/>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274638"/>
            <a:ext cx="8229600" cy="1477962"/>
          </a:xfr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oAutofit/>
          </a:bodyPr>
          <a:lstStyle/>
          <a:p>
            <a:pPr algn="ctr" eaLnBrk="1" fontAlgn="auto" hangingPunct="1">
              <a:spcAft>
                <a:spcPts val="0"/>
              </a:spcAft>
              <a:defRPr/>
            </a:pPr>
            <a:r>
              <a:rPr lang="en-US" sz="3600" b="1" dirty="0" smtClean="0">
                <a:solidFill>
                  <a:srgbClr val="006600"/>
                </a:solidFill>
              </a:rPr>
              <a:t>World  Health day 7 April 2014</a:t>
            </a:r>
            <a:br>
              <a:rPr lang="en-US" sz="3600" b="1" dirty="0" smtClean="0">
                <a:solidFill>
                  <a:srgbClr val="006600"/>
                </a:solidFill>
              </a:rPr>
            </a:br>
            <a:r>
              <a:rPr lang="en-US" sz="3600" b="1" dirty="0" smtClean="0">
                <a:solidFill>
                  <a:srgbClr val="FF0000"/>
                </a:solidFill>
              </a:rPr>
              <a:t>SMALL  CREATURES</a:t>
            </a:r>
            <a:br>
              <a:rPr lang="en-US" sz="3600" b="1" dirty="0" smtClean="0">
                <a:solidFill>
                  <a:srgbClr val="FF0000"/>
                </a:solidFill>
              </a:rPr>
            </a:br>
            <a:r>
              <a:rPr lang="en-US" sz="3600" b="1" dirty="0" smtClean="0">
                <a:solidFill>
                  <a:srgbClr val="FF0000"/>
                </a:solidFill>
              </a:rPr>
              <a:t>BIG THREAT</a:t>
            </a:r>
            <a:endParaRPr lang="fa-IR" b="1" dirty="0">
              <a:solidFill>
                <a:srgbClr val="FF0000"/>
              </a:solidFill>
            </a:endParaRPr>
          </a:p>
        </p:txBody>
      </p:sp>
      <p:pic>
        <p:nvPicPr>
          <p:cNvPr id="47106" name="Picture 2" descr="G:\ \Zoonoses\dengue\CDC\imagesCAH92Y51.jpg"/>
          <p:cNvPicPr>
            <a:picLocks noGrp="1" noChangeAspect="1" noChangeArrowheads="1"/>
          </p:cNvPicPr>
          <p:nvPr>
            <p:ph idx="1"/>
          </p:nvPr>
        </p:nvPicPr>
        <p:blipFill>
          <a:blip r:embed="rId2" cstate="print"/>
          <a:stretch>
            <a:fillRect/>
          </a:stretch>
        </p:blipFill>
        <p:spPr>
          <a:xfrm>
            <a:off x="1676400" y="2057400"/>
            <a:ext cx="5563047" cy="3701954"/>
          </a:xfrm>
        </p:spPr>
      </p:pic>
      <p:sp>
        <p:nvSpPr>
          <p:cNvPr id="5" name="Content Placeholder 2"/>
          <p:cNvSpPr txBox="1">
            <a:spLocks/>
          </p:cNvSpPr>
          <p:nvPr/>
        </p:nvSpPr>
        <p:spPr bwMode="auto">
          <a:xfrm>
            <a:off x="0" y="5943600"/>
            <a:ext cx="9144000" cy="568325"/>
          </a:xfrm>
          <a:prstGeom prst="rect">
            <a:avLst/>
          </a:prstGeom>
          <a:noFill/>
          <a:ln w="9525">
            <a:noFill/>
            <a:miter lim="800000"/>
            <a:headEnd/>
            <a:tailEnd/>
          </a:ln>
        </p:spPr>
        <p:txBody>
          <a:bodyPr vert="horz" wrap="square" lIns="91440" tIns="45720" rIns="91440" bIns="45720" numCol="1" rtlCol="1" anchor="t" anchorCtr="0" compatLnSpc="1">
            <a:prstTxWarp prst="textNoShape">
              <a:avLst/>
            </a:prstTxWarp>
            <a:no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3000" b="1" i="0" u="none" strike="noStrike" kern="1200" cap="none" spc="0" normalizeH="0" baseline="0" noProof="0" dirty="0" smtClean="0">
                <a:ln>
                  <a:noFill/>
                </a:ln>
                <a:solidFill>
                  <a:srgbClr val="006600"/>
                </a:solidFill>
                <a:effectLst/>
                <a:uLnTx/>
                <a:uFillTx/>
                <a:latin typeface="+mn-lt"/>
                <a:ea typeface="+mn-ea"/>
                <a:cs typeface="+mn-cs"/>
              </a:rPr>
              <a:t>Goal: better protection from vector-borne diseases </a:t>
            </a:r>
            <a:endParaRPr kumimoji="0" lang="fa-IR" sz="3000" b="0" i="0" u="none" strike="noStrike" kern="1200" cap="none" spc="0" normalizeH="0" baseline="0" noProof="0" dirty="0" smtClean="0">
              <a:ln>
                <a:noFill/>
              </a:ln>
              <a:solidFill>
                <a:srgbClr val="006600"/>
              </a:solidFill>
              <a:effectLst/>
              <a:uLnTx/>
              <a:uFillTx/>
              <a:latin typeface="+mn-lt"/>
              <a:ea typeface="+mn-ea"/>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47106"/>
                                        </p:tgtEl>
                                        <p:attrNameLst>
                                          <p:attrName>style.visibility</p:attrName>
                                        </p:attrNameLst>
                                      </p:cBhvr>
                                      <p:to>
                                        <p:strVal val="visible"/>
                                      </p:to>
                                    </p:set>
                                    <p:anim calcmode="lin" valueType="num">
                                      <p:cBhvr>
                                        <p:cTn id="7" dur="1000" fill="hold"/>
                                        <p:tgtEl>
                                          <p:spTgt spid="47106"/>
                                        </p:tgtEl>
                                        <p:attrNameLst>
                                          <p:attrName>ppt_w</p:attrName>
                                        </p:attrNameLst>
                                      </p:cBhvr>
                                      <p:tavLst>
                                        <p:tav tm="0">
                                          <p:val>
                                            <p:fltVal val="0"/>
                                          </p:val>
                                        </p:tav>
                                        <p:tav tm="100000">
                                          <p:val>
                                            <p:strVal val="#ppt_w"/>
                                          </p:val>
                                        </p:tav>
                                      </p:tavLst>
                                    </p:anim>
                                    <p:anim calcmode="lin" valueType="num">
                                      <p:cBhvr>
                                        <p:cTn id="8" dur="1000" fill="hold"/>
                                        <p:tgtEl>
                                          <p:spTgt spid="47106"/>
                                        </p:tgtEl>
                                        <p:attrNameLst>
                                          <p:attrName>ppt_h</p:attrName>
                                        </p:attrNameLst>
                                      </p:cBhvr>
                                      <p:tavLst>
                                        <p:tav tm="0">
                                          <p:val>
                                            <p:fltVal val="0"/>
                                          </p:val>
                                        </p:tav>
                                        <p:tav tm="100000">
                                          <p:val>
                                            <p:strVal val="#ppt_h"/>
                                          </p:val>
                                        </p:tav>
                                      </p:tavLst>
                                    </p:anim>
                                    <p:animEffect transition="in" filter="fade">
                                      <p:cBhvr>
                                        <p:cTn id="9" dur="1000"/>
                                        <p:tgtEl>
                                          <p:spTgt spid="471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14800" y="274638"/>
            <a:ext cx="4572000" cy="1143000"/>
          </a:xfrm>
        </p:spPr>
        <p:txBody>
          <a:bodyPr rtlCol="1">
            <a:normAutofit fontScale="90000"/>
          </a:bodyPr>
          <a:lstStyle/>
          <a:p>
            <a:pPr eaLnBrk="1" fontAlgn="auto" hangingPunct="1">
              <a:spcAft>
                <a:spcPts val="0"/>
              </a:spcAft>
              <a:defRPr/>
            </a:pPr>
            <a:r>
              <a:rPr lang="en-US" dirty="0" smtClean="0"/>
              <a:t>CL due to </a:t>
            </a:r>
            <a:r>
              <a:rPr lang="en-US" i="1" dirty="0" smtClean="0"/>
              <a:t>L. </a:t>
            </a:r>
            <a:r>
              <a:rPr lang="en-US" i="1" dirty="0" err="1" smtClean="0"/>
              <a:t>Tropica</a:t>
            </a:r>
            <a:endParaRPr lang="fa-IR" i="1" dirty="0" smtClean="0"/>
          </a:p>
        </p:txBody>
      </p:sp>
      <p:pic>
        <p:nvPicPr>
          <p:cNvPr id="54275" name="Picture 2" descr="G:\ \سالک\Leishmaniasis_cl_ltropica.jpg"/>
          <p:cNvPicPr>
            <a:picLocks noGrp="1" noChangeAspect="1" noChangeArrowheads="1"/>
          </p:cNvPicPr>
          <p:nvPr>
            <p:ph idx="1"/>
          </p:nvPr>
        </p:nvPicPr>
        <p:blipFill>
          <a:blip r:embed="rId2" cstate="print"/>
          <a:srcRect/>
          <a:stretch>
            <a:fillRect/>
          </a:stretch>
        </p:blipFill>
        <p:spPr>
          <a:xfrm>
            <a:off x="4648200" y="1600200"/>
            <a:ext cx="4229100" cy="2971800"/>
          </a:xfrm>
          <a:noFill/>
        </p:spPr>
      </p:pic>
      <p:pic>
        <p:nvPicPr>
          <p:cNvPr id="54276" name="Picture 2" descr="G:\ \سالک\Leishmaniasis_cl_major.jpg"/>
          <p:cNvPicPr>
            <a:picLocks noChangeAspect="1" noChangeArrowheads="1"/>
          </p:cNvPicPr>
          <p:nvPr/>
        </p:nvPicPr>
        <p:blipFill>
          <a:blip r:embed="rId3" cstate="print"/>
          <a:srcRect/>
          <a:stretch>
            <a:fillRect/>
          </a:stretch>
        </p:blipFill>
        <p:spPr bwMode="auto">
          <a:xfrm>
            <a:off x="381000" y="3581400"/>
            <a:ext cx="4102100" cy="2903538"/>
          </a:xfrm>
          <a:prstGeom prst="rect">
            <a:avLst/>
          </a:prstGeom>
          <a:noFill/>
          <a:ln w="9525">
            <a:noFill/>
            <a:miter lim="800000"/>
            <a:headEnd/>
            <a:tailEnd/>
          </a:ln>
        </p:spPr>
      </p:pic>
      <p:sp>
        <p:nvSpPr>
          <p:cNvPr id="6" name="Title 1"/>
          <p:cNvSpPr txBox="1">
            <a:spLocks/>
          </p:cNvSpPr>
          <p:nvPr/>
        </p:nvSpPr>
        <p:spPr>
          <a:xfrm>
            <a:off x="-533400" y="2057400"/>
            <a:ext cx="5867400" cy="1143000"/>
          </a:xfrm>
          <a:prstGeom prst="rect">
            <a:avLst/>
          </a:prstGeom>
        </p:spPr>
        <p:txBody>
          <a:bodyPr rtlCol="1" anchor="ctr">
            <a:normAutofit/>
          </a:bodyPr>
          <a:lstStyle/>
          <a:p>
            <a:pPr fontAlgn="auto">
              <a:spcAft>
                <a:spcPts val="0"/>
              </a:spcAft>
              <a:defRPr/>
            </a:pPr>
            <a:r>
              <a:rPr lang="en-US" sz="4400" dirty="0">
                <a:latin typeface="+mj-lt"/>
                <a:ea typeface="+mj-ea"/>
                <a:cs typeface="+mj-cs"/>
              </a:rPr>
              <a:t>CL due to </a:t>
            </a:r>
            <a:r>
              <a:rPr lang="en-US" sz="4400" i="1" dirty="0" smtClean="0">
                <a:latin typeface="+mj-lt"/>
                <a:ea typeface="+mj-ea"/>
                <a:cs typeface="+mj-cs"/>
              </a:rPr>
              <a:t>L. Major</a:t>
            </a:r>
            <a:endParaRPr lang="fa-IR" sz="4400" i="1" dirty="0">
              <a:latin typeface="+mj-lt"/>
              <a:ea typeface="+mj-ea"/>
              <a:cs typeface="+mj-cs"/>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pPr eaLnBrk="1" hangingPunct="1"/>
            <a:r>
              <a:rPr lang="en-US" smtClean="0">
                <a:cs typeface="Times New Roman" pitchFamily="18" charset="0"/>
              </a:rPr>
              <a:t>Visceral Leishmaniasis</a:t>
            </a:r>
            <a:endParaRPr lang="fa-IR" smtClean="0"/>
          </a:p>
        </p:txBody>
      </p:sp>
      <p:pic>
        <p:nvPicPr>
          <p:cNvPr id="55299" name="Picture 2" descr="G:\ \سالک\Leishmaniasis_vl.jpg"/>
          <p:cNvPicPr>
            <a:picLocks noGrp="1" noChangeAspect="1" noChangeArrowheads="1"/>
          </p:cNvPicPr>
          <p:nvPr>
            <p:ph idx="1"/>
          </p:nvPr>
        </p:nvPicPr>
        <p:blipFill>
          <a:blip r:embed="rId2" cstate="print"/>
          <a:srcRect/>
          <a:stretch>
            <a:fillRect/>
          </a:stretch>
        </p:blipFill>
        <p:spPr>
          <a:xfrm>
            <a:off x="684213" y="1143000"/>
            <a:ext cx="7616825" cy="5334000"/>
          </a:xfrm>
          <a:noFill/>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ChangeArrowheads="1"/>
          </p:cNvSpPr>
          <p:nvPr/>
        </p:nvSpPr>
        <p:spPr bwMode="auto">
          <a:xfrm>
            <a:off x="0" y="696913"/>
            <a:ext cx="9144000" cy="0"/>
          </a:xfrm>
          <a:prstGeom prst="rect">
            <a:avLst/>
          </a:prstGeom>
          <a:noFill/>
          <a:ln w="9525">
            <a:noFill/>
            <a:miter lim="800000"/>
            <a:headEnd/>
            <a:tailEnd/>
          </a:ln>
        </p:spPr>
        <p:txBody>
          <a:bodyPr>
            <a:spAutoFit/>
          </a:bodyPr>
          <a:lstStyle/>
          <a:p>
            <a:pPr algn="l" rtl="0"/>
            <a:endParaRPr lang="fa-IR">
              <a:latin typeface="Tahoma" pitchFamily="34" charset="0"/>
            </a:endParaRPr>
          </a:p>
        </p:txBody>
      </p:sp>
      <p:sp>
        <p:nvSpPr>
          <p:cNvPr id="62467" name="Text Box 3"/>
          <p:cNvSpPr txBox="1">
            <a:spLocks noChangeArrowheads="1"/>
          </p:cNvSpPr>
          <p:nvPr/>
        </p:nvSpPr>
        <p:spPr bwMode="auto">
          <a:xfrm>
            <a:off x="544513" y="561975"/>
            <a:ext cx="5400675" cy="3702050"/>
          </a:xfrm>
          <a:prstGeom prst="rect">
            <a:avLst/>
          </a:prstGeom>
          <a:solidFill>
            <a:srgbClr val="FFFFFF"/>
          </a:solidFill>
          <a:ln w="9525">
            <a:noFill/>
            <a:miter lim="800000"/>
            <a:headEnd/>
            <a:tailEnd/>
          </a:ln>
        </p:spPr>
        <p:txBody>
          <a:bodyPr wrap="none">
            <a:spAutoFit/>
          </a:bodyPr>
          <a:lstStyle/>
          <a:p>
            <a:pPr algn="l" rtl="0"/>
            <a:endParaRPr lang="fa-IR">
              <a:latin typeface="Tahoma" pitchFamily="34" charset="0"/>
            </a:endParaRPr>
          </a:p>
        </p:txBody>
      </p:sp>
      <p:pic>
        <p:nvPicPr>
          <p:cNvPr id="62468" name="Picture 4" descr="Rhombomys opimus"/>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
        <p:nvSpPr>
          <p:cNvPr id="62469" name="Rectangle 5"/>
          <p:cNvSpPr>
            <a:spLocks noChangeArrowheads="1"/>
          </p:cNvSpPr>
          <p:nvPr/>
        </p:nvSpPr>
        <p:spPr bwMode="auto">
          <a:xfrm>
            <a:off x="0" y="0"/>
            <a:ext cx="9144000" cy="5848350"/>
          </a:xfrm>
          <a:prstGeom prst="rect">
            <a:avLst/>
          </a:prstGeom>
          <a:noFill/>
          <a:ln w="9525">
            <a:noFill/>
            <a:miter lim="800000"/>
            <a:headEnd/>
            <a:tailEnd/>
          </a:ln>
        </p:spPr>
        <p:txBody>
          <a:bodyPr>
            <a:spAutoFit/>
          </a:bodyPr>
          <a:lstStyle/>
          <a:p>
            <a:pPr algn="l" rtl="0"/>
            <a:r>
              <a:rPr lang="en-US" sz="2400" b="1">
                <a:latin typeface="Times New Roman" pitchFamily="18" charset="0"/>
                <a:cs typeface="Times New Roman" pitchFamily="18" charset="0"/>
              </a:rPr>
              <a:t> </a:t>
            </a:r>
            <a:endParaRPr lang="en-US" sz="2400">
              <a:latin typeface="Times New Roman" pitchFamily="18" charset="0"/>
              <a:cs typeface="Times New Roman" pitchFamily="18" charset="0"/>
            </a:endParaRPr>
          </a:p>
          <a:p>
            <a:pPr algn="l" rtl="0" eaLnBrk="0" hangingPunct="0"/>
            <a:r>
              <a:rPr lang="en-US" sz="1200" b="1">
                <a:latin typeface="Times New Roman" pitchFamily="18" charset="0"/>
                <a:cs typeface="Times New Roman" pitchFamily="18" charset="0"/>
              </a:rPr>
              <a:t> </a:t>
            </a:r>
            <a:endParaRPr lang="en-US" sz="1200">
              <a:latin typeface="Times New Roman" pitchFamily="18" charset="0"/>
              <a:cs typeface="Times New Roman" pitchFamily="18" charset="0"/>
            </a:endParaRPr>
          </a:p>
          <a:p>
            <a:pPr algn="l" rtl="0" eaLnBrk="0" hangingPunct="0"/>
            <a:r>
              <a:rPr lang="en-US" sz="1200" b="1">
                <a:latin typeface="Times New Roman" pitchFamily="18" charset="0"/>
                <a:cs typeface="Times New Roman" pitchFamily="18" charset="0"/>
              </a:rPr>
              <a:t> </a:t>
            </a:r>
            <a:endParaRPr lang="en-US" sz="1200">
              <a:latin typeface="Times New Roman" pitchFamily="18" charset="0"/>
              <a:cs typeface="Times New Roman" pitchFamily="18" charset="0"/>
            </a:endParaRPr>
          </a:p>
          <a:p>
            <a:pPr algn="l" rtl="0" eaLnBrk="0" hangingPunct="0"/>
            <a:r>
              <a:rPr lang="en-US" sz="1200" b="1">
                <a:latin typeface="Times New Roman" pitchFamily="18" charset="0"/>
                <a:cs typeface="Times New Roman" pitchFamily="18" charset="0"/>
              </a:rPr>
              <a:t> </a:t>
            </a:r>
            <a:endParaRPr lang="en-US" sz="1200">
              <a:latin typeface="Times New Roman" pitchFamily="18" charset="0"/>
              <a:cs typeface="Times New Roman" pitchFamily="18" charset="0"/>
            </a:endParaRPr>
          </a:p>
          <a:p>
            <a:pPr algn="l" rtl="0" eaLnBrk="0" hangingPunct="0"/>
            <a:r>
              <a:rPr lang="en-US" sz="1200" b="1">
                <a:latin typeface="Times New Roman" pitchFamily="18" charset="0"/>
                <a:cs typeface="Times New Roman" pitchFamily="18" charset="0"/>
              </a:rPr>
              <a:t> </a:t>
            </a:r>
            <a:endParaRPr lang="en-US" sz="1200">
              <a:latin typeface="Times New Roman" pitchFamily="18" charset="0"/>
              <a:cs typeface="Times New Roman" pitchFamily="18" charset="0"/>
            </a:endParaRPr>
          </a:p>
          <a:p>
            <a:pPr algn="l" rtl="0" eaLnBrk="0" hangingPunct="0"/>
            <a:r>
              <a:rPr lang="en-US" sz="1200" b="1">
                <a:latin typeface="Times New Roman" pitchFamily="18" charset="0"/>
                <a:cs typeface="Times New Roman" pitchFamily="18" charset="0"/>
              </a:rPr>
              <a:t> </a:t>
            </a:r>
            <a:endParaRPr lang="en-US" sz="1200">
              <a:latin typeface="Times New Roman" pitchFamily="18" charset="0"/>
              <a:cs typeface="Times New Roman" pitchFamily="18" charset="0"/>
            </a:endParaRPr>
          </a:p>
          <a:p>
            <a:pPr rtl="0" eaLnBrk="0" hangingPunct="0"/>
            <a:r>
              <a:rPr lang="en-US" sz="1200" b="1">
                <a:latin typeface="Times New Roman" pitchFamily="18" charset="0"/>
                <a:cs typeface="Times New Roman" pitchFamily="18" charset="0"/>
              </a:rPr>
              <a:t> </a:t>
            </a:r>
            <a:endParaRPr lang="en-US" sz="1200">
              <a:latin typeface="Times New Roman" pitchFamily="18" charset="0"/>
              <a:cs typeface="Times New Roman" pitchFamily="18" charset="0"/>
            </a:endParaRPr>
          </a:p>
          <a:p>
            <a:pPr rtl="0" eaLnBrk="0" hangingPunct="0"/>
            <a:r>
              <a:rPr lang="en-US" sz="1200" b="1">
                <a:latin typeface="Times New Roman" pitchFamily="18" charset="0"/>
                <a:cs typeface="Times New Roman" pitchFamily="18" charset="0"/>
              </a:rPr>
              <a:t> </a:t>
            </a:r>
            <a:endParaRPr lang="en-US" sz="1200">
              <a:latin typeface="Times New Roman" pitchFamily="18" charset="0"/>
              <a:cs typeface="Times New Roman" pitchFamily="18" charset="0"/>
            </a:endParaRPr>
          </a:p>
          <a:p>
            <a:pPr rtl="0" eaLnBrk="0" hangingPunct="0"/>
            <a:r>
              <a:rPr lang="en-US" sz="1200" b="1">
                <a:latin typeface="Times New Roman" pitchFamily="18" charset="0"/>
                <a:cs typeface="Times New Roman" pitchFamily="18" charset="0"/>
              </a:rPr>
              <a:t> </a:t>
            </a:r>
            <a:endParaRPr lang="en-US" sz="1200">
              <a:latin typeface="Times New Roman" pitchFamily="18" charset="0"/>
              <a:cs typeface="Times New Roman" pitchFamily="18" charset="0"/>
            </a:endParaRPr>
          </a:p>
          <a:p>
            <a:pPr rtl="0" eaLnBrk="0" hangingPunct="0"/>
            <a:r>
              <a:rPr lang="en-US" sz="1200" b="1">
                <a:latin typeface="Times New Roman" pitchFamily="18" charset="0"/>
                <a:cs typeface="Times New Roman" pitchFamily="18" charset="0"/>
              </a:rPr>
              <a:t> </a:t>
            </a:r>
            <a:endParaRPr lang="en-US" sz="1200">
              <a:latin typeface="Times New Roman" pitchFamily="18" charset="0"/>
              <a:cs typeface="Times New Roman" pitchFamily="18" charset="0"/>
            </a:endParaRPr>
          </a:p>
          <a:p>
            <a:pPr rtl="0" eaLnBrk="0" hangingPunct="0"/>
            <a:r>
              <a:rPr lang="en-US" sz="1200" b="1">
                <a:latin typeface="Times New Roman" pitchFamily="18" charset="0"/>
                <a:cs typeface="Times New Roman" pitchFamily="18" charset="0"/>
              </a:rPr>
              <a:t> </a:t>
            </a:r>
            <a:endParaRPr lang="en-US" sz="1200">
              <a:latin typeface="Times New Roman" pitchFamily="18" charset="0"/>
              <a:cs typeface="Times New Roman" pitchFamily="18" charset="0"/>
            </a:endParaRPr>
          </a:p>
          <a:p>
            <a:pPr rtl="0" eaLnBrk="0" hangingPunct="0"/>
            <a:r>
              <a:rPr lang="en-US" sz="1200" b="1">
                <a:latin typeface="Times New Roman" pitchFamily="18" charset="0"/>
                <a:cs typeface="Times New Roman" pitchFamily="18" charset="0"/>
              </a:rPr>
              <a:t> </a:t>
            </a:r>
            <a:endParaRPr lang="en-US" sz="1200">
              <a:latin typeface="Times New Roman" pitchFamily="18" charset="0"/>
              <a:cs typeface="Times New Roman" pitchFamily="18" charset="0"/>
            </a:endParaRPr>
          </a:p>
          <a:p>
            <a:pPr rtl="0" eaLnBrk="0" hangingPunct="0"/>
            <a:r>
              <a:rPr lang="en-US" sz="1200" b="1">
                <a:latin typeface="Times New Roman" pitchFamily="18" charset="0"/>
                <a:cs typeface="Times New Roman" pitchFamily="18" charset="0"/>
              </a:rPr>
              <a:t> </a:t>
            </a:r>
            <a:endParaRPr lang="en-US" sz="1200">
              <a:latin typeface="Times New Roman" pitchFamily="18" charset="0"/>
              <a:cs typeface="Times New Roman" pitchFamily="18" charset="0"/>
            </a:endParaRPr>
          </a:p>
          <a:p>
            <a:pPr rtl="0" eaLnBrk="0" hangingPunct="0"/>
            <a:r>
              <a:rPr lang="en-US" sz="1200" b="1">
                <a:latin typeface="Times New Roman" pitchFamily="18" charset="0"/>
                <a:cs typeface="Times New Roman" pitchFamily="18" charset="0"/>
              </a:rPr>
              <a:t> </a:t>
            </a:r>
            <a:endParaRPr lang="en-US" sz="1200">
              <a:latin typeface="Times New Roman" pitchFamily="18" charset="0"/>
              <a:cs typeface="Times New Roman" pitchFamily="18" charset="0"/>
            </a:endParaRPr>
          </a:p>
          <a:p>
            <a:pPr rtl="0" eaLnBrk="0" hangingPunct="0"/>
            <a:r>
              <a:rPr lang="en-US" sz="1200" b="1">
                <a:latin typeface="Times New Roman" pitchFamily="18" charset="0"/>
                <a:cs typeface="Times New Roman" pitchFamily="18" charset="0"/>
              </a:rPr>
              <a:t> </a:t>
            </a:r>
            <a:endParaRPr lang="en-US" sz="1200">
              <a:latin typeface="Times New Roman" pitchFamily="18" charset="0"/>
              <a:cs typeface="Times New Roman" pitchFamily="18" charset="0"/>
            </a:endParaRPr>
          </a:p>
          <a:p>
            <a:pPr rtl="0" eaLnBrk="0" hangingPunct="0"/>
            <a:r>
              <a:rPr lang="en-US" sz="1200" b="1">
                <a:latin typeface="Times New Roman" pitchFamily="18" charset="0"/>
                <a:cs typeface="Times New Roman" pitchFamily="18" charset="0"/>
              </a:rPr>
              <a:t> </a:t>
            </a:r>
            <a:endParaRPr lang="en-US" sz="1200">
              <a:latin typeface="Times New Roman" pitchFamily="18" charset="0"/>
              <a:cs typeface="Times New Roman" pitchFamily="18" charset="0"/>
            </a:endParaRPr>
          </a:p>
          <a:p>
            <a:pPr rtl="0" eaLnBrk="0" hangingPunct="0"/>
            <a:r>
              <a:rPr lang="en-US" sz="1200" b="1">
                <a:latin typeface="Times New Roman" pitchFamily="18" charset="0"/>
                <a:cs typeface="Times New Roman" pitchFamily="18" charset="0"/>
              </a:rPr>
              <a:t> </a:t>
            </a:r>
            <a:endParaRPr lang="en-US" sz="1200">
              <a:latin typeface="Times New Roman" pitchFamily="18" charset="0"/>
              <a:cs typeface="Times New Roman" pitchFamily="18" charset="0"/>
            </a:endParaRPr>
          </a:p>
          <a:p>
            <a:pPr rtl="0" eaLnBrk="0" hangingPunct="0"/>
            <a:r>
              <a:rPr lang="en-US" sz="1200" b="1">
                <a:latin typeface="Times New Roman" pitchFamily="18" charset="0"/>
                <a:cs typeface="Times New Roman" pitchFamily="18" charset="0"/>
              </a:rPr>
              <a:t> </a:t>
            </a:r>
            <a:endParaRPr lang="en-US" sz="1200">
              <a:latin typeface="Times New Roman" pitchFamily="18" charset="0"/>
              <a:cs typeface="Times New Roman" pitchFamily="18" charset="0"/>
            </a:endParaRPr>
          </a:p>
          <a:p>
            <a:pPr rtl="0" eaLnBrk="0" hangingPunct="0"/>
            <a:r>
              <a:rPr lang="en-US" sz="1200" b="1">
                <a:latin typeface="Times New Roman" pitchFamily="18" charset="0"/>
                <a:cs typeface="Times New Roman" pitchFamily="18" charset="0"/>
              </a:rPr>
              <a:t> </a:t>
            </a:r>
            <a:endParaRPr lang="en-US" sz="1200">
              <a:latin typeface="Times New Roman" pitchFamily="18" charset="0"/>
              <a:cs typeface="Times New Roman" pitchFamily="18" charset="0"/>
            </a:endParaRPr>
          </a:p>
          <a:p>
            <a:pPr rtl="0" eaLnBrk="0" hangingPunct="0"/>
            <a:r>
              <a:rPr lang="en-US" sz="1200" b="1">
                <a:latin typeface="Times New Roman" pitchFamily="18" charset="0"/>
                <a:cs typeface="Times New Roman" pitchFamily="18" charset="0"/>
              </a:rPr>
              <a:t> </a:t>
            </a:r>
            <a:endParaRPr lang="en-US" sz="1200">
              <a:latin typeface="Times New Roman" pitchFamily="18" charset="0"/>
              <a:cs typeface="Times New Roman" pitchFamily="18" charset="0"/>
            </a:endParaRPr>
          </a:p>
          <a:p>
            <a:pPr rtl="0" eaLnBrk="0" hangingPunct="0"/>
            <a:r>
              <a:rPr lang="en-US" sz="1200" b="1">
                <a:latin typeface="Times New Roman" pitchFamily="18" charset="0"/>
                <a:cs typeface="Times New Roman" pitchFamily="18" charset="0"/>
              </a:rPr>
              <a:t> </a:t>
            </a:r>
            <a:endParaRPr lang="en-US" sz="1200">
              <a:latin typeface="Times New Roman" pitchFamily="18" charset="0"/>
              <a:cs typeface="Times New Roman" pitchFamily="18" charset="0"/>
            </a:endParaRPr>
          </a:p>
          <a:p>
            <a:pPr eaLnBrk="0" hangingPunct="0"/>
            <a:r>
              <a:rPr lang="en-US" sz="1400">
                <a:latin typeface="Times New Roman" pitchFamily="18" charset="0"/>
                <a:cs typeface="Times New Roman" pitchFamily="18" charset="0"/>
              </a:rPr>
              <a:t/>
            </a:r>
            <a:br>
              <a:rPr lang="en-US" sz="1400">
                <a:latin typeface="Times New Roman" pitchFamily="18" charset="0"/>
                <a:cs typeface="Times New Roman" pitchFamily="18" charset="0"/>
              </a:rPr>
            </a:br>
            <a:endParaRPr lang="en-US" sz="1200">
              <a:latin typeface="Times New Roman" pitchFamily="18" charset="0"/>
              <a:cs typeface="Times New Roman" pitchFamily="18" charset="0"/>
            </a:endParaRPr>
          </a:p>
          <a:p>
            <a:pPr eaLnBrk="0" hangingPunct="0"/>
            <a:endParaRPr lang="en-US" sz="1200">
              <a:latin typeface="Times New Roman" pitchFamily="18" charset="0"/>
              <a:cs typeface="Times New Roman" pitchFamily="18" charset="0"/>
            </a:endParaRPr>
          </a:p>
          <a:p>
            <a:pPr eaLnBrk="0" hangingPunct="0"/>
            <a:endParaRPr lang="en-US" sz="1200">
              <a:latin typeface="Times New Roman" pitchFamily="18" charset="0"/>
              <a:cs typeface="Times New Roman" pitchFamily="18" charset="0"/>
            </a:endParaRPr>
          </a:p>
          <a:p>
            <a:pPr eaLnBrk="0" hangingPunct="0"/>
            <a:endParaRPr lang="en-US" sz="1200">
              <a:latin typeface="Times New Roman" pitchFamily="18" charset="0"/>
              <a:cs typeface="Times New Roman" pitchFamily="18" charset="0"/>
            </a:endParaRPr>
          </a:p>
          <a:p>
            <a:pPr eaLnBrk="0" hangingPunct="0"/>
            <a:endParaRPr lang="en-US" sz="1200">
              <a:latin typeface="Times New Roman" pitchFamily="18" charset="0"/>
              <a:cs typeface="Times New Roman" pitchFamily="18" charset="0"/>
            </a:endParaRPr>
          </a:p>
          <a:p>
            <a:pPr eaLnBrk="0" hangingPunct="0"/>
            <a:endParaRPr lang="fa-IR" sz="1200">
              <a:latin typeface="Times New Roman" pitchFamily="18" charset="0"/>
              <a:cs typeface="Times New Roman" pitchFamily="18" charset="0"/>
            </a:endParaRPr>
          </a:p>
          <a:p>
            <a:pPr algn="l" rtl="0" eaLnBrk="0" hangingPunct="0"/>
            <a:endParaRPr lang="fa-IR" sz="2400">
              <a:latin typeface="Times New Roman"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4" descr="DSC00716"/>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spd="slow">
    <p:pull dir="lu"/>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rrowheads="1"/>
          </p:cNvSpPr>
          <p:nvPr>
            <p:ph type="title"/>
          </p:nvPr>
        </p:nvSpPr>
        <p:spPr>
          <a:xfrm>
            <a:off x="301625" y="228601"/>
            <a:ext cx="8510588" cy="842946"/>
          </a:xfrm>
        </p:spPr>
        <p:txBody>
          <a:bodyPr/>
          <a:lstStyle/>
          <a:p>
            <a:pPr algn="ctr" eaLnBrk="1" hangingPunct="1">
              <a:defRPr/>
            </a:pPr>
            <a:r>
              <a:rPr lang="en-US" sz="4000" dirty="0" smtClean="0">
                <a:solidFill>
                  <a:srgbClr val="FF0000"/>
                </a:solidFill>
              </a:rPr>
              <a:t>Reservoirs of ZCL</a:t>
            </a:r>
          </a:p>
        </p:txBody>
      </p:sp>
      <p:pic>
        <p:nvPicPr>
          <p:cNvPr id="52228" name="Picture 4" descr="GJ4"/>
          <p:cNvPicPr>
            <a:picLocks noGrp="1" noChangeAspect="1" noChangeArrowheads="1"/>
          </p:cNvPicPr>
          <p:nvPr>
            <p:ph sz="half" idx="2"/>
          </p:nvPr>
        </p:nvPicPr>
        <p:blipFill>
          <a:blip r:embed="rId2">
            <a:lum bright="24000"/>
          </a:blip>
          <a:srcRect/>
          <a:stretch>
            <a:fillRect/>
          </a:stretch>
        </p:blipFill>
        <p:spPr>
          <a:xfrm>
            <a:off x="0" y="1500174"/>
            <a:ext cx="9144000" cy="5357826"/>
          </a:xfrm>
          <a:noFill/>
        </p:spPr>
      </p:pic>
      <p:sp>
        <p:nvSpPr>
          <p:cNvPr id="5" name="Text Placeholder 4"/>
          <p:cNvSpPr>
            <a:spLocks noGrp="1"/>
          </p:cNvSpPr>
          <p:nvPr>
            <p:ph type="body" sz="half" idx="1"/>
          </p:nvPr>
        </p:nvSpPr>
        <p:spPr/>
        <p:txBody>
          <a:bodyPr/>
          <a:lstStyle/>
          <a:p>
            <a:endParaRPr lang="fa-IR" dirty="0"/>
          </a:p>
        </p:txBody>
      </p:sp>
    </p:spTree>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7"/>
          <p:cNvGraphicFramePr>
            <a:graphicFrameLocks noGrp="1" noChangeAspect="1"/>
          </p:cNvGraphicFramePr>
          <p:nvPr>
            <p:ph sz="half" idx="4294967295"/>
          </p:nvPr>
        </p:nvGraphicFramePr>
        <p:xfrm>
          <a:off x="0" y="2014538"/>
          <a:ext cx="8604250" cy="3914775"/>
        </p:xfrm>
        <a:graphic>
          <a:graphicData uri="http://schemas.openxmlformats.org/drawingml/2006/chart">
            <c:chart xmlns:c="http://schemas.openxmlformats.org/drawingml/2006/chart" xmlns:r="http://schemas.openxmlformats.org/officeDocument/2006/relationships" r:id="rId2"/>
          </a:graphicData>
        </a:graphic>
      </p:graphicFrame>
      <p:sp>
        <p:nvSpPr>
          <p:cNvPr id="1027" name="WordArt 8"/>
          <p:cNvSpPr>
            <a:spLocks noChangeArrowheads="1" noChangeShapeType="1" noTextEdit="1"/>
          </p:cNvSpPr>
          <p:nvPr/>
        </p:nvSpPr>
        <p:spPr bwMode="auto">
          <a:xfrm>
            <a:off x="642938" y="214313"/>
            <a:ext cx="8072437" cy="785812"/>
          </a:xfrm>
          <a:prstGeom prst="rect">
            <a:avLst/>
          </a:prstGeom>
        </p:spPr>
        <p:txBody>
          <a:bodyPr wrap="none" fromWordArt="1">
            <a:prstTxWarp prst="textPlain">
              <a:avLst>
                <a:gd name="adj" fmla="val 50000"/>
              </a:avLst>
            </a:prstTxWarp>
          </a:bodyPr>
          <a:lstStyle/>
          <a:p>
            <a:r>
              <a:rPr lang="fa-IR" sz="2800" kern="10">
                <a:ln w="9525">
                  <a:noFill/>
                  <a:round/>
                  <a:headEnd/>
                  <a:tailEnd/>
                </a:ln>
                <a:cs typeface="B Titr"/>
              </a:rPr>
              <a:t>تعداد موارد و میزان بروز سالک در ایران </a:t>
            </a:r>
          </a:p>
          <a:p>
            <a:r>
              <a:rPr lang="fa-IR" sz="2800" kern="10">
                <a:ln w="9525">
                  <a:noFill/>
                  <a:round/>
                  <a:headEnd/>
                  <a:tailEnd/>
                </a:ln>
                <a:cs typeface="B Titr"/>
              </a:rPr>
              <a:t>(1391-1356)</a:t>
            </a:r>
          </a:p>
        </p:txBody>
      </p:sp>
      <p:sp>
        <p:nvSpPr>
          <p:cNvPr id="10" name="Up Arrow 9"/>
          <p:cNvSpPr/>
          <p:nvPr/>
        </p:nvSpPr>
        <p:spPr>
          <a:xfrm>
            <a:off x="6629400" y="3505200"/>
            <a:ext cx="121919" cy="5334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fa-IR"/>
          </a:p>
        </p:txBody>
      </p:sp>
    </p:spTree>
  </p:cSld>
  <p:clrMapOvr>
    <a:masterClrMapping/>
  </p:clrMapOvr>
  <p:transition spd="med">
    <p:dissolv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a:xfrm>
            <a:off x="428625" y="0"/>
            <a:ext cx="8229600" cy="1703388"/>
          </a:xfrm>
        </p:spPr>
        <p:txBody>
          <a:bodyPr/>
          <a:lstStyle/>
          <a:p>
            <a:r>
              <a:rPr lang="fa-IR" sz="2800" smtClean="0">
                <a:cs typeface="B Titr" pitchFamily="2" charset="-78"/>
              </a:rPr>
              <a:t>نقشه پراكندگي سالك 91- ميزان بروز</a:t>
            </a:r>
          </a:p>
        </p:txBody>
      </p:sp>
      <p:pic>
        <p:nvPicPr>
          <p:cNvPr id="73731" name="Picture 2"/>
          <p:cNvPicPr>
            <a:picLocks noGrp="1" noChangeAspect="1" noChangeArrowheads="1"/>
          </p:cNvPicPr>
          <p:nvPr>
            <p:ph idx="1"/>
          </p:nvPr>
        </p:nvPicPr>
        <p:blipFill>
          <a:blip r:embed="rId2" cstate="print"/>
          <a:srcRect l="5244" t="8861" r="6178" b="7594"/>
          <a:stretch>
            <a:fillRect/>
          </a:stretch>
        </p:blipFill>
        <p:spPr>
          <a:xfrm>
            <a:off x="525463" y="1071563"/>
            <a:ext cx="7761287" cy="5572125"/>
          </a:xfrm>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2"/>
          <p:cNvGraphicFramePr>
            <a:graphicFrameLocks noChangeAspect="1"/>
          </p:cNvGraphicFramePr>
          <p:nvPr/>
        </p:nvGraphicFramePr>
        <p:xfrm>
          <a:off x="50800" y="1727200"/>
          <a:ext cx="9053513" cy="4713288"/>
        </p:xfrm>
        <a:graphic>
          <a:graphicData uri="http://schemas.openxmlformats.org/drawingml/2006/chart">
            <c:chart xmlns:c="http://schemas.openxmlformats.org/drawingml/2006/chart" xmlns:r="http://schemas.openxmlformats.org/officeDocument/2006/relationships" r:id="rId2"/>
          </a:graphicData>
        </a:graphic>
      </p:graphicFrame>
      <p:sp>
        <p:nvSpPr>
          <p:cNvPr id="3075" name="WordArt 8"/>
          <p:cNvSpPr>
            <a:spLocks noChangeArrowheads="1" noChangeShapeType="1" noTextEdit="1"/>
          </p:cNvSpPr>
          <p:nvPr/>
        </p:nvSpPr>
        <p:spPr bwMode="auto">
          <a:xfrm>
            <a:off x="609600" y="609600"/>
            <a:ext cx="8072438" cy="785813"/>
          </a:xfrm>
          <a:prstGeom prst="rect">
            <a:avLst/>
          </a:prstGeom>
        </p:spPr>
        <p:txBody>
          <a:bodyPr wrap="none" fromWordArt="1">
            <a:prstTxWarp prst="textPlain">
              <a:avLst>
                <a:gd name="adj" fmla="val 50000"/>
              </a:avLst>
            </a:prstTxWarp>
          </a:bodyPr>
          <a:lstStyle/>
          <a:p>
            <a:r>
              <a:rPr lang="fa-IR" sz="2800" kern="10">
                <a:ln w="9525">
                  <a:noFill/>
                  <a:round/>
                  <a:headEnd/>
                  <a:tailEnd/>
                </a:ln>
                <a:cs typeface="B Titr"/>
              </a:rPr>
              <a:t>توزيع سني موارد جديد  مبتلا به سالك در ایران </a:t>
            </a:r>
          </a:p>
          <a:p>
            <a:r>
              <a:rPr lang="fa-IR" sz="2800" kern="10">
                <a:ln w="9525">
                  <a:noFill/>
                  <a:round/>
                  <a:headEnd/>
                  <a:tailEnd/>
                </a:ln>
                <a:cs typeface="B Titr"/>
              </a:rPr>
              <a:t>سال 1391</a:t>
            </a:r>
          </a:p>
        </p:txBody>
      </p:sp>
    </p:spTree>
  </p:cSld>
  <p:clrMapOvr>
    <a:masterClrMapping/>
  </p:clrMapOvr>
  <p:transition>
    <p:cover dir="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596" y="714356"/>
            <a:ext cx="7772400" cy="1362456"/>
          </a:xfrm>
        </p:spPr>
        <p:txBody>
          <a:bodyPr/>
          <a:lstStyle/>
          <a:p>
            <a:pPr algn="ctr"/>
            <a:r>
              <a:rPr smtClean="0"/>
              <a:t>      </a:t>
            </a:r>
            <a:r>
              <a:rPr lang="fa-IR" sz="4400" dirty="0" smtClean="0">
                <a:solidFill>
                  <a:srgbClr val="FFFF00"/>
                </a:solidFill>
              </a:rPr>
              <a:t>شرح وظايف </a:t>
            </a:r>
            <a:r>
              <a:rPr lang="ar-SA" sz="4400" dirty="0" smtClean="0">
                <a:solidFill>
                  <a:srgbClr val="FFFF00"/>
                </a:solidFill>
              </a:rPr>
              <a:t>آزمايشگاه مركز بهداشتي درماني روستايي و شهري</a:t>
            </a:r>
            <a:r>
              <a:rPr lang="ar-SA" dirty="0" smtClean="0">
                <a:solidFill>
                  <a:srgbClr val="FFFF00"/>
                </a:solidFill>
              </a:rPr>
              <a:t>:</a:t>
            </a:r>
            <a:endParaRPr lang="fa-IR" dirty="0">
              <a:solidFill>
                <a:srgbClr val="FFFF00"/>
              </a:solidFill>
            </a:endParaRPr>
          </a:p>
        </p:txBody>
      </p:sp>
      <p:sp>
        <p:nvSpPr>
          <p:cNvPr id="3" name="Text Placeholder 2"/>
          <p:cNvSpPr>
            <a:spLocks noGrp="1"/>
          </p:cNvSpPr>
          <p:nvPr>
            <p:ph type="body" idx="1"/>
          </p:nvPr>
        </p:nvSpPr>
        <p:spPr>
          <a:xfrm>
            <a:off x="530352" y="2285992"/>
            <a:ext cx="8113614" cy="4357718"/>
          </a:xfrm>
        </p:spPr>
        <p:txBody>
          <a:bodyPr>
            <a:normAutofit fontScale="92500"/>
          </a:bodyPr>
          <a:lstStyle/>
          <a:p>
            <a:pPr algn="just">
              <a:lnSpc>
                <a:spcPct val="150000"/>
              </a:lnSpc>
            </a:pPr>
            <a:r>
              <a:rPr lang="ar-SA" u="sng" dirty="0" smtClean="0">
                <a:solidFill>
                  <a:srgbClr val="FFC000"/>
                </a:solidFill>
              </a:rPr>
              <a:t>درمناطق بومی بیماری </a:t>
            </a:r>
            <a:r>
              <a:rPr lang="ar-SA" dirty="0" smtClean="0"/>
              <a:t>نمونه برداري، تهيه گسترش و فيكس كردن نمونه از ضايعات جلدي مشكوك، رنگ آميزي و تشخيص میکر</a:t>
            </a:r>
            <a:r>
              <a:rPr lang="fa-IR" dirty="0" smtClean="0"/>
              <a:t>و</a:t>
            </a:r>
            <a:r>
              <a:rPr lang="ar-SA" dirty="0" smtClean="0"/>
              <a:t>سکوپی درتمام مراکز بهداشتی درمانی شهری و روستایی که دارای آزمایشگاه می باشند الزامی است.</a:t>
            </a:r>
            <a:endParaRPr lang="fa-IR" dirty="0" smtClean="0"/>
          </a:p>
          <a:p>
            <a:pPr algn="just">
              <a:lnSpc>
                <a:spcPct val="150000"/>
              </a:lnSpc>
            </a:pPr>
            <a:endParaRPr lang="en-US" dirty="0" smtClean="0"/>
          </a:p>
          <a:p>
            <a:pPr algn="just">
              <a:lnSpc>
                <a:spcPct val="150000"/>
              </a:lnSpc>
            </a:pPr>
            <a:r>
              <a:rPr lang="ar-SA" u="sng" dirty="0" smtClean="0">
                <a:solidFill>
                  <a:srgbClr val="FFC000"/>
                </a:solidFill>
              </a:rPr>
              <a:t>- در مناطق غیر بومي </a:t>
            </a:r>
            <a:r>
              <a:rPr lang="ar-SA" dirty="0" smtClean="0"/>
              <a:t>در صورت وجود آزمایشگاه ، نمونه برداري، تهيه گسترش و فيكس كردن نمونه از ضايعات جلدي مشكوك، رنگ آميزي و تشخيص میکرسکپی بيماري صورت مي گيرد . در غير اين صورت بیمار به نزديكترين آزمايشگاه در مركز بهداشتي درماني شهري که توانایی تشخیص میکر</a:t>
            </a:r>
            <a:r>
              <a:rPr lang="fa-IR" dirty="0" smtClean="0"/>
              <a:t>و</a:t>
            </a:r>
            <a:r>
              <a:rPr lang="ar-SA" dirty="0" smtClean="0"/>
              <a:t>سکپی سالک را دارد يا آزمايشگاه مركز بهداشت شهرستان ارجاع خواهد شد.</a:t>
            </a:r>
            <a:endParaRPr lang="en-US" dirty="0" smtClean="0"/>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descr="C:\Documents and Settings\Dear-User\Desktop\R.lishmaniusis\salak .nicabad. 86.8.14.27     ramazanpur\salak.nicabad.86.8.14     Ramazanpur\013~1.JPG"/>
          <p:cNvPicPr>
            <a:picLocks noGrp="1" noChangeAspect="1" noChangeArrowheads="1"/>
          </p:cNvPicPr>
          <p:nvPr>
            <p:ph idx="1"/>
          </p:nvPr>
        </p:nvPicPr>
        <p:blipFill>
          <a:blip r:embed="rId3" cstate="print"/>
          <a:srcRect/>
          <a:stretch>
            <a:fillRect/>
          </a:stretch>
        </p:blipFill>
        <p:spPr>
          <a:xfrm>
            <a:off x="4572000" y="0"/>
            <a:ext cx="4572000" cy="3500438"/>
          </a:xfrm>
        </p:spPr>
      </p:pic>
      <p:pic>
        <p:nvPicPr>
          <p:cNvPr id="75779" name="Picture 4" descr="I:\zeonosis.ostan.esfahan\ejucaion zoo\E.lishmania\L.PISHRAFTEH\R.J-gozaresh.lishmania-1387\New Folder\pic.slid\R.salak nicabad.86.9\تصوير032.jpg"/>
          <p:cNvPicPr>
            <a:picLocks noChangeAspect="1" noChangeArrowheads="1"/>
          </p:cNvPicPr>
          <p:nvPr/>
        </p:nvPicPr>
        <p:blipFill>
          <a:blip r:embed="rId4" cstate="print"/>
          <a:srcRect/>
          <a:stretch>
            <a:fillRect/>
          </a:stretch>
        </p:blipFill>
        <p:spPr bwMode="auto">
          <a:xfrm>
            <a:off x="-142908" y="3500438"/>
            <a:ext cx="9072626" cy="3357562"/>
          </a:xfrm>
          <a:prstGeom prst="rect">
            <a:avLst/>
          </a:prstGeom>
          <a:noFill/>
          <a:ln w="9525">
            <a:noFill/>
            <a:miter lim="800000"/>
            <a:headEnd/>
            <a:tailEnd/>
          </a:ln>
        </p:spPr>
      </p:pic>
      <p:pic>
        <p:nvPicPr>
          <p:cNvPr id="75781" name="Picture 6" descr="I:\zeonosis.ostan.esfahan\ejucaion zoo\E.lishmania\L.PISHRAFTEH\R.J-gozaresh.lishmania-1387\New Folder\pic.slid\R.salak nicabad.86.9\تصوير001001.jpg"/>
          <p:cNvPicPr>
            <a:picLocks noChangeAspect="1" noChangeArrowheads="1"/>
          </p:cNvPicPr>
          <p:nvPr/>
        </p:nvPicPr>
        <p:blipFill>
          <a:blip r:embed="rId5" cstate="print"/>
          <a:srcRect/>
          <a:stretch>
            <a:fillRect/>
          </a:stretch>
        </p:blipFill>
        <p:spPr bwMode="auto">
          <a:xfrm>
            <a:off x="0" y="0"/>
            <a:ext cx="4572000" cy="3500438"/>
          </a:xfrm>
          <a:prstGeom prst="rect">
            <a:avLst/>
          </a:prstGeom>
          <a:noFill/>
          <a:ln w="9525">
            <a:noFill/>
            <a:miter lim="800000"/>
            <a:headEnd/>
            <a:tailEnd/>
          </a:ln>
        </p:spPr>
      </p:pic>
      <p:sp>
        <p:nvSpPr>
          <p:cNvPr id="75782" name="Content Placeholder 2"/>
          <p:cNvSpPr txBox="1">
            <a:spLocks/>
          </p:cNvSpPr>
          <p:nvPr/>
        </p:nvSpPr>
        <p:spPr bwMode="auto">
          <a:xfrm>
            <a:off x="428625" y="2233613"/>
            <a:ext cx="8258175" cy="2838450"/>
          </a:xfrm>
          <a:prstGeom prst="rect">
            <a:avLst/>
          </a:prstGeom>
          <a:noFill/>
          <a:ln w="9525">
            <a:noFill/>
            <a:miter lim="800000"/>
            <a:headEnd/>
            <a:tailEnd/>
          </a:ln>
        </p:spPr>
        <p:txBody>
          <a:bodyPr/>
          <a:lstStyle/>
          <a:p>
            <a:pPr marL="273050" indent="-273050" algn="just" rtl="0">
              <a:spcBef>
                <a:spcPts val="575"/>
              </a:spcBef>
              <a:buClr>
                <a:schemeClr val="accent1"/>
              </a:buClr>
              <a:buSzPct val="85000"/>
              <a:buFont typeface="Wingdings 2" pitchFamily="18" charset="2"/>
              <a:buChar char=""/>
            </a:pPr>
            <a:endParaRPr lang="fa-IR" sz="3600">
              <a:solidFill>
                <a:srgbClr val="FFFF00"/>
              </a:solidFill>
              <a:latin typeface="Perpetua" pitchFamily="18" charset="0"/>
              <a:cs typeface="Times New Roman" pitchFamily="18" charset="0"/>
            </a:endParaRPr>
          </a:p>
        </p:txBody>
      </p:sp>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4" name="Rectangle 6"/>
          <p:cNvSpPr>
            <a:spLocks noGrp="1" noChangeArrowheads="1"/>
          </p:cNvSpPr>
          <p:nvPr>
            <p:ph type="title" idx="4294967295"/>
          </p:nvPr>
        </p:nvSpPr>
        <p:spPr>
          <a:xfrm>
            <a:off x="0" y="274638"/>
            <a:ext cx="8229600" cy="1143000"/>
          </a:xfrm>
        </p:spPr>
        <p:txBody>
          <a:bodyPr anchorCtr="0">
            <a:normAutofit fontScale="90000"/>
          </a:bodyPr>
          <a:lstStyle/>
          <a:p>
            <a:pPr algn="ctr" eaLnBrk="1" hangingPunct="1">
              <a:defRPr/>
            </a:pPr>
            <a:r>
              <a:rPr lang="en-US" sz="4000" dirty="0" smtClean="0">
                <a:solidFill>
                  <a:srgbClr val="FF0000"/>
                </a:solidFill>
                <a:latin typeface="Times New Roman" pitchFamily="18" charset="0"/>
                <a:cs typeface="Times New Roman" pitchFamily="18" charset="0"/>
              </a:rPr>
              <a:t>Indoor residual spraying of houses and animal shelters </a:t>
            </a:r>
          </a:p>
        </p:txBody>
      </p:sp>
      <p:pic>
        <p:nvPicPr>
          <p:cNvPr id="20483" name="Picture 5" descr="p108"/>
          <p:cNvPicPr>
            <a:picLocks noGrp="1" noChangeAspect="1" noChangeArrowheads="1"/>
          </p:cNvPicPr>
          <p:nvPr>
            <p:ph idx="4294967295"/>
          </p:nvPr>
        </p:nvPicPr>
        <p:blipFill>
          <a:blip r:embed="rId2" cstate="print"/>
          <a:srcRect/>
          <a:stretch>
            <a:fillRect/>
          </a:stretch>
        </p:blipFill>
        <p:spPr>
          <a:xfrm>
            <a:off x="4175125" y="1671638"/>
            <a:ext cx="4968875" cy="5186362"/>
          </a:xfrm>
          <a:noFill/>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4" name="Rectangle 6"/>
          <p:cNvSpPr>
            <a:spLocks noGrp="1" noChangeArrowheads="1"/>
          </p:cNvSpPr>
          <p:nvPr>
            <p:ph type="title" idx="4294967295"/>
          </p:nvPr>
        </p:nvSpPr>
        <p:spPr>
          <a:xfrm>
            <a:off x="0" y="274638"/>
            <a:ext cx="8229600" cy="1143000"/>
          </a:xfrm>
        </p:spPr>
        <p:txBody>
          <a:bodyPr anchorCtr="0"/>
          <a:lstStyle/>
          <a:p>
            <a:pPr algn="ctr" eaLnBrk="1" hangingPunct="1">
              <a:defRPr/>
            </a:pPr>
            <a:r>
              <a:rPr lang="en-US" dirty="0" smtClean="0">
                <a:solidFill>
                  <a:srgbClr val="FF0000"/>
                </a:solidFill>
                <a:latin typeface="Times New Roman" pitchFamily="18" charset="0"/>
                <a:cs typeface="Times New Roman" pitchFamily="18" charset="0"/>
              </a:rPr>
              <a:t>Painting</a:t>
            </a:r>
          </a:p>
        </p:txBody>
      </p:sp>
      <p:pic>
        <p:nvPicPr>
          <p:cNvPr id="24579" name="Picture 5" descr="p110"/>
          <p:cNvPicPr>
            <a:picLocks noGrp="1" noChangeAspect="1" noChangeArrowheads="1"/>
          </p:cNvPicPr>
          <p:nvPr>
            <p:ph idx="4294967295"/>
          </p:nvPr>
        </p:nvPicPr>
        <p:blipFill>
          <a:blip r:embed="rId2" cstate="print"/>
          <a:srcRect/>
          <a:stretch>
            <a:fillRect/>
          </a:stretch>
        </p:blipFill>
        <p:spPr>
          <a:xfrm>
            <a:off x="0" y="1295400"/>
            <a:ext cx="7848600" cy="5445125"/>
          </a:xfrm>
          <a:noFill/>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p:cNvSpPr>
            <a:spLocks noGrp="1" noChangeArrowheads="1"/>
          </p:cNvSpPr>
          <p:nvPr>
            <p:ph type="title" idx="4294967295"/>
          </p:nvPr>
        </p:nvSpPr>
        <p:spPr>
          <a:xfrm>
            <a:off x="0" y="274638"/>
            <a:ext cx="8229600" cy="1143000"/>
          </a:xfrm>
        </p:spPr>
        <p:txBody>
          <a:bodyPr anchorCtr="0"/>
          <a:lstStyle/>
          <a:p>
            <a:pPr algn="ctr" eaLnBrk="1" hangingPunct="1">
              <a:defRPr/>
            </a:pPr>
            <a:r>
              <a:rPr lang="en-US" dirty="0" smtClean="0">
                <a:solidFill>
                  <a:srgbClr val="E0EB09"/>
                </a:solidFill>
                <a:latin typeface="Times New Roman" pitchFamily="18" charset="0"/>
                <a:cs typeface="Times New Roman" pitchFamily="18" charset="0"/>
              </a:rPr>
              <a:t>Impregnated bed nets</a:t>
            </a:r>
          </a:p>
        </p:txBody>
      </p:sp>
      <p:pic>
        <p:nvPicPr>
          <p:cNvPr id="29699" name="Picture 4" descr="p075"/>
          <p:cNvPicPr>
            <a:picLocks noGrp="1" noChangeAspect="1" noChangeArrowheads="1"/>
          </p:cNvPicPr>
          <p:nvPr>
            <p:ph idx="4294967295"/>
          </p:nvPr>
        </p:nvPicPr>
        <p:blipFill>
          <a:blip r:embed="rId2" cstate="print"/>
          <a:srcRect/>
          <a:stretch>
            <a:fillRect/>
          </a:stretch>
        </p:blipFill>
        <p:spPr>
          <a:xfrm>
            <a:off x="0" y="1341438"/>
            <a:ext cx="9144000" cy="5516562"/>
          </a:xfrm>
          <a:noFill/>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302" name="Rectangle 6"/>
          <p:cNvSpPr>
            <a:spLocks noGrp="1" noChangeArrowheads="1"/>
          </p:cNvSpPr>
          <p:nvPr>
            <p:ph type="title" idx="4294967295"/>
          </p:nvPr>
        </p:nvSpPr>
        <p:spPr>
          <a:xfrm>
            <a:off x="0" y="274638"/>
            <a:ext cx="8229600" cy="1143000"/>
          </a:xfrm>
        </p:spPr>
        <p:txBody>
          <a:bodyPr anchorCtr="0"/>
          <a:lstStyle/>
          <a:p>
            <a:pPr algn="ctr" eaLnBrk="1" hangingPunct="1">
              <a:defRPr/>
            </a:pPr>
            <a:r>
              <a:rPr lang="en-US" dirty="0" smtClean="0">
                <a:solidFill>
                  <a:srgbClr val="E0EB09"/>
                </a:solidFill>
                <a:latin typeface="Times New Roman" pitchFamily="18" charset="0"/>
                <a:cs typeface="Times New Roman" pitchFamily="18" charset="0"/>
              </a:rPr>
              <a:t>Fogging</a:t>
            </a:r>
            <a:r>
              <a:rPr lang="en-US" dirty="0" smtClean="0">
                <a:latin typeface="Times New Roman" pitchFamily="18" charset="0"/>
                <a:cs typeface="Times New Roman" pitchFamily="18" charset="0"/>
              </a:rPr>
              <a:t> </a:t>
            </a:r>
          </a:p>
        </p:txBody>
      </p:sp>
      <p:pic>
        <p:nvPicPr>
          <p:cNvPr id="46083" name="Picture 5" descr="p111"/>
          <p:cNvPicPr>
            <a:picLocks noGrp="1" noChangeAspect="1" noChangeArrowheads="1"/>
          </p:cNvPicPr>
          <p:nvPr>
            <p:ph idx="4294967295"/>
          </p:nvPr>
        </p:nvPicPr>
        <p:blipFill>
          <a:blip r:embed="rId2" cstate="print"/>
          <a:srcRect/>
          <a:stretch>
            <a:fillRect/>
          </a:stretch>
        </p:blipFill>
        <p:spPr>
          <a:xfrm>
            <a:off x="2447925" y="1341438"/>
            <a:ext cx="6696075" cy="5516562"/>
          </a:xfrm>
          <a:noFill/>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ear_rodent"/>
          <p:cNvPicPr>
            <a:picLocks noChangeAspect="1" noChangeArrowheads="1"/>
          </p:cNvPicPr>
          <p:nvPr/>
        </p:nvPicPr>
        <p:blipFill>
          <a:blip r:embed="rId3" cstate="print">
            <a:lum bright="18000"/>
          </a:blip>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pPr eaLnBrk="1" hangingPunct="1">
              <a:defRPr/>
            </a:pPr>
            <a:endParaRPr lang="fa-IR" smtClean="0"/>
          </a:p>
        </p:txBody>
      </p:sp>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857999"/>
          </a:xfrm>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pPr eaLnBrk="1" hangingPunct="1">
              <a:defRPr/>
            </a:pPr>
            <a:endParaRPr lang="fa-IR" smtClean="0"/>
          </a:p>
        </p:txBody>
      </p:sp>
      <p:sp>
        <p:nvSpPr>
          <p:cNvPr id="67587" name="Rectangle 3"/>
          <p:cNvSpPr>
            <a:spLocks noGrp="1" noChangeArrowheads="1"/>
          </p:cNvSpPr>
          <p:nvPr>
            <p:ph idx="1"/>
          </p:nvPr>
        </p:nvSpPr>
        <p:spPr/>
        <p:txBody>
          <a:bodyPr/>
          <a:lstStyle/>
          <a:p>
            <a:pPr eaLnBrk="1" hangingPunct="1">
              <a:defRPr/>
            </a:pPr>
            <a:endParaRPr lang="fa-IR" smtClean="0"/>
          </a:p>
        </p:txBody>
      </p:sp>
      <p:pic>
        <p:nvPicPr>
          <p:cNvPr id="57348" name="Picture 4"/>
          <p:cNvPicPr>
            <a:picLocks noChangeAspect="1" noChangeArrowheads="1"/>
          </p:cNvPicPr>
          <p:nvPr/>
        </p:nvPicPr>
        <p:blipFill>
          <a:blip r:embed="rId2" cstate="print"/>
          <a:srcRect/>
          <a:stretch>
            <a:fillRect/>
          </a:stretch>
        </p:blipFill>
        <p:spPr bwMode="auto">
          <a:xfrm>
            <a:off x="0" y="0"/>
            <a:ext cx="939641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95</TotalTime>
  <Words>3596</Words>
  <Application>Microsoft Office PowerPoint</Application>
  <PresentationFormat>On-screen Show (4:3)</PresentationFormat>
  <Paragraphs>481</Paragraphs>
  <Slides>117</Slides>
  <Notes>17</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117</vt:i4>
      </vt:variant>
    </vt:vector>
  </HeadingPairs>
  <TitlesOfParts>
    <vt:vector size="119" baseType="lpstr">
      <vt:lpstr>Flow</vt:lpstr>
      <vt:lpstr>Worksheet</vt:lpstr>
      <vt:lpstr>PowerPoint Presentation</vt:lpstr>
      <vt:lpstr>دانشگاه علوم پزشکی وخدمات بهداشتی درمانی تبریز مرکز بهداشت استان آذربایجان شرقی</vt:lpstr>
      <vt:lpstr>PowerPoint Presentation</vt:lpstr>
      <vt:lpstr>PowerPoint Presentation</vt:lpstr>
      <vt:lpstr>PowerPoint Presentation</vt:lpstr>
      <vt:lpstr>هدف از تشکیل شبکه تشخيص آزمايشگاهي ليشمانيوز</vt:lpstr>
      <vt:lpstr>شبکه تشخيص آزمايشگاهي ليشمانيوز پوستي</vt:lpstr>
      <vt:lpstr>سطوح مختلف شبکه تشخيص آزمايشگاهی سالک</vt:lpstr>
      <vt:lpstr>      شرح وظايف آزمايشگاه مركز بهداشتي درماني روستايي و شهري:</vt:lpstr>
      <vt:lpstr>PowerPoint Presentation</vt:lpstr>
      <vt:lpstr>شرح وظايف آزمايشگاه مركز بهداشت شهرستان</vt:lpstr>
      <vt:lpstr>PowerPoint Presentation</vt:lpstr>
      <vt:lpstr>شرح وظايف آزمايشگاه مرجع دانشگاه</vt:lpstr>
      <vt:lpstr>PowerPoint Presentation</vt:lpstr>
      <vt:lpstr>شرح وظايف آزمايشگاه مرجع منطقه ای</vt:lpstr>
      <vt:lpstr>شرح وظايف آزمايشگاه مرجع کشوری ليشمانيوز</vt:lpstr>
      <vt:lpstr>PowerPoint Presentation</vt:lpstr>
      <vt:lpstr>PowerPoint Presentation</vt:lpstr>
      <vt:lpstr>آزمايشگاه مرجع سلامت</vt:lpstr>
      <vt:lpstr>PowerPoint Presentation</vt:lpstr>
      <vt:lpstr>شبکه تشخیص آزمایشگاهی لیشمانیوز احشایی</vt:lpstr>
      <vt:lpstr>شبکه تشخیص آزمایشگاهی لیشمانیوز احشایی</vt:lpstr>
      <vt:lpstr>شرح وظایف آزمایشگاه مرکز بهداشتی درمانی روستایی و شهری و مرکز بهداشت شهرستان</vt:lpstr>
      <vt:lpstr>PowerPoint Presentation</vt:lpstr>
      <vt:lpstr>شرح وظايف آزمايشگاه مركز بهداشت استان(آزمايشگاه مرجع دانشگاهي) </vt:lpstr>
      <vt:lpstr>PowerPoint Presentation</vt:lpstr>
      <vt:lpstr>شرح وظايف آزمايشگاه مرجع کشوری ليشمانيوز </vt:lpstr>
      <vt:lpstr>PowerPoint Presentation</vt:lpstr>
      <vt:lpstr>آشنایی با تعدادی از واژه ها</vt:lpstr>
      <vt:lpstr>برنامه ریزی چیست ؟</vt:lpstr>
      <vt:lpstr> انواع برنامه ریزي : </vt:lpstr>
      <vt:lpstr>PowerPoint Presentation</vt:lpstr>
      <vt:lpstr>PowerPoint Presentation</vt:lpstr>
      <vt:lpstr>مراحل مدیریت برنامه عملیاتی :</vt:lpstr>
      <vt:lpstr>بنابراین یک برنامه عملیاتی باید شامل </vt:lpstr>
      <vt:lpstr>تدوين برنامه عملياتی  </vt:lpstr>
      <vt:lpstr>رسالت:</vt:lpstr>
      <vt:lpstr>وضعیت موجود و وضعیت مطلوب : </vt:lpstr>
      <vt:lpstr>اهداف</vt:lpstr>
      <vt:lpstr>فعالیتها</vt:lpstr>
      <vt:lpstr>Leishmaniases: Classification</vt:lpstr>
      <vt:lpstr>CL due to L. tropica: clinical course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Sporotrichoid type</vt:lpstr>
      <vt:lpstr>PowerPoint Presentation</vt:lpstr>
      <vt:lpstr>PowerPoint Presentation</vt:lpstr>
      <vt:lpstr>PowerPoint Presentation</vt:lpstr>
      <vt:lpstr>Leishmaniasis recidivans</vt:lpstr>
      <vt:lpstr>Leishmaniasis recidivans</vt:lpstr>
      <vt:lpstr>Leishmaniasis recidivans</vt:lpstr>
      <vt:lpstr>Leishmaniasis recidivans</vt:lpstr>
      <vt:lpstr>Leishmaniasis recidivans</vt:lpstr>
      <vt:lpstr>Post-kala-azar dermal leishmaniasis (PKDL)</vt:lpstr>
      <vt:lpstr>Post-kala-azar dermal leishmaniasis (PKDL)</vt:lpstr>
      <vt:lpstr>PKDL: A rare presentation</vt:lpstr>
      <vt:lpstr>CL due to L. infantum</vt:lpstr>
      <vt:lpstr>Diffuse Cutaneous Leishmaniasis (DCL)</vt:lpstr>
      <vt:lpstr>Diffuse Cutaneous Leishmaniasis</vt:lpstr>
      <vt:lpstr>PowerPoint Presentation</vt:lpstr>
      <vt:lpstr>تعداد موارد سالك كشور به تفكيك استان  سال 1391</vt:lpstr>
      <vt:lpstr>عواملی که در گسترش ناقل (پشه خاکی) و مخزن بیماری و افزایش موارد سالک نقش دارند</vt:lpstr>
      <vt:lpstr>عواملی که در گسترش ناقل (پشه خاکی) و مخزن بیماری و افزایش موارد سالک نقش دارند </vt:lpstr>
      <vt:lpstr>اصول اقدامات کنترلی</vt:lpstr>
      <vt:lpstr>PowerPoint Presentation</vt:lpstr>
      <vt:lpstr>PowerPoint Presentation</vt:lpstr>
      <vt:lpstr>PowerPoint Presentation</vt:lpstr>
      <vt:lpstr>PowerPoint Presentation</vt:lpstr>
      <vt:lpstr>Vectors of Visceral Leishmaniasis Iran</vt:lpstr>
      <vt:lpstr>PowerPoint Presentation</vt:lpstr>
      <vt:lpstr>PowerPoint Presentation</vt:lpstr>
      <vt:lpstr>PowerPoint Presentation</vt:lpstr>
      <vt:lpstr>PowerPoint Presentation</vt:lpstr>
      <vt:lpstr>PowerPoint Presentation</vt:lpstr>
      <vt:lpstr>PowerPoint Presentation</vt:lpstr>
      <vt:lpstr>World  Health day 7 April 2014 SMALL  CREATURES BIG THREAT</vt:lpstr>
      <vt:lpstr>CL due to L. Tropica</vt:lpstr>
      <vt:lpstr>Visceral Leishmaniasis</vt:lpstr>
      <vt:lpstr>PowerPoint Presentation</vt:lpstr>
      <vt:lpstr>PowerPoint Presentation</vt:lpstr>
      <vt:lpstr>Reservoirs of ZCL</vt:lpstr>
      <vt:lpstr>PowerPoint Presentation</vt:lpstr>
      <vt:lpstr>نقشه پراكندگي سالك 91- ميزان بروز</vt:lpstr>
      <vt:lpstr>PowerPoint Presentation</vt:lpstr>
      <vt:lpstr>PowerPoint Presentation</vt:lpstr>
      <vt:lpstr>Indoor residual spraying of houses and animal shelters </vt:lpstr>
      <vt:lpstr>Painting</vt:lpstr>
      <vt:lpstr>Impregnated bed nets</vt:lpstr>
      <vt:lpstr>Fogging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برگزاری کارگاه تخصصی کرایوتراپی</vt:lpstr>
      <vt:lpstr>PowerPoint Presentation</vt:lpstr>
      <vt:lpstr>PowerPoint Presentation</vt:lpstr>
      <vt:lpstr>نحوه نمونه گیری از بیماران</vt:lpstr>
      <vt:lpstr>PowerPoint Presentation</vt:lpstr>
      <vt:lpstr>PowerPoint Presentation</vt:lpstr>
      <vt:lpstr>توزیع سنی موارد بیماری کالاآزار در سال 1391</vt:lpstr>
      <vt:lpstr>تعداد موارد كالاآزار به تفكيك استان در سال 1391</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parsaeim</dc:creator>
  <cp:lastModifiedBy>Masoomeh Motallebi</cp:lastModifiedBy>
  <cp:revision>44</cp:revision>
  <dcterms:created xsi:type="dcterms:W3CDTF">2014-07-31T07:01:05Z</dcterms:created>
  <dcterms:modified xsi:type="dcterms:W3CDTF">2014-08-06T05:07:09Z</dcterms:modified>
</cp:coreProperties>
</file>