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2C010D1A-2C5F-4FEE-AB9C-D45FACE29C0F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FE802B2-5E08-40AE-935B-80C1A0BF896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900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A01B6C-42E1-4DE7-8657-EB8EC275E702}" type="slidenum">
              <a:rPr kumimoji="0" lang="fa-I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a-I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65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747E4-C939-F018-07AF-9ED72F812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71C70-A027-602D-4685-2E25F5AF2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86-99DC-2335-75BC-0850730D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40323-4E2F-0A78-8C07-5FF5ACE5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53C1C-FBA1-F579-B780-3618B09F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252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84BF5-3688-3351-9CCC-628A8982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3142-27E7-F4DC-E965-818A7A4A3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9BB1-8B2D-4D0A-AECA-4384040D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E3E3-5A22-7764-6F55-B97A7E74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383A-4A03-87B3-5C56-953B0F78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071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C9B75-8E47-1178-A19C-225969EC3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B5200-EE9C-4F7F-C423-F7848C90A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CC283-18C8-09A7-DEC0-281CEF80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E474-68D1-C03F-9BA5-61FD8BF3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6A0E-6D50-A2A1-250B-55A244B6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755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919A-A882-2A4B-E0F9-2EB800E2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EB2A-DD27-8323-4152-83D83BB1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F0C2-9F70-2E9C-8BCF-DB2F9E35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F96EF-1BA1-772E-2927-D1E3DEB9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5450F-CF79-2D58-6DC9-8AF6F5F2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032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660F-5002-7C41-80EE-5190FD7D8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93A6C-68BC-1CA7-78D1-C3EBCB6E4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8B9F-02FC-1677-94FB-7EEF9B7B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C11A3-D1CE-0F47-6C2E-72449EBD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31695-8C88-9D3C-5612-AFFD2967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12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7BE5-C408-644F-F916-E72B41BE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2B07D-A30B-B918-B3DE-91FBEF8B4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28313-A0F3-A608-782F-C6C8C6253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F2E41-39E8-906A-6DFD-177C61954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79D96-BDA7-C8CC-7CD6-B4476A85C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AA5E9-A29F-C0D4-AF61-F1B608C8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176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24A5F-AACD-FD5E-BBE8-9360C42C0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08209-9FA1-00CA-6DCB-8AD9D0AA5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0EE74-07D5-EE64-16D4-04D6B85CF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DC51D-DED8-7FEA-6F69-24E633809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01222-C6D6-D025-EB91-3538B94D5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468241-64CE-B052-D0D9-3D0213C1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4F07F2-5AFE-8A6C-4FD0-5A2A2703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66E53-D5E1-EA4A-689C-6EAD12B49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41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AE03D-7007-A27D-B92B-5B21D7E4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12BCB7-2739-05AB-18F7-4A31C62AA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3C3E8-173B-3F1C-2B0B-980E9D06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A121B-8ABD-28C5-BFEC-E34C0572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910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EE6F0-4623-13BA-5F79-2D4B966A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12899-698C-7052-4069-216501B24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79A43-A2BA-57F3-1A40-75751E3C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527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8E977-9D0F-0AE5-E503-8030630C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2009B-BEDA-CF44-92AB-EE09F1B1D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CCD68-7D23-7B45-552B-9111C88FA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352349-3342-EA59-FB3E-270EA7F4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9D5DA-2BDA-2C9B-D710-8C5A909F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257E-E8F2-AEB9-85EB-60195368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718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A5F9-89CA-1C60-1D84-05FC7DFE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04C410-614F-DB7D-9E6A-A808915E3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68F84-FFB0-554C-508E-98E3F4B18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3228A-4E2E-8E74-E446-6B3EE7B3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0660A-0B3F-F1F1-D702-B31A79BD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27615-CB9E-DF9D-3D52-159164E9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077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809BBE-B6A4-41A2-2BD3-3FCE0EB9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38818-0406-F64E-0CD5-DDC539CC5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4C05-3584-82AA-6A8A-F31643FC8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6CC18-D9FC-4E1F-9B8B-D7CF3FE4469E}" type="datetimeFigureOut">
              <a:rPr lang="fa-IR" smtClean="0"/>
              <a:t>25/02/1447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CB851-2035-2BF0-0FAD-CA91BC217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B1712-480D-17FC-58C3-FDA93AA43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81BB0-1755-43AB-89F3-1AFE1D8C54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694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rrow: Right 39">
            <a:extLst>
              <a:ext uri="{FF2B5EF4-FFF2-40B4-BE49-F238E27FC236}">
                <a16:creationId xmlns:a16="http://schemas.microsoft.com/office/drawing/2014/main" id="{93C0627A-051F-8780-8427-DCBE690562CF}"/>
              </a:ext>
            </a:extLst>
          </p:cNvPr>
          <p:cNvSpPr/>
          <p:nvPr/>
        </p:nvSpPr>
        <p:spPr>
          <a:xfrm rot="16200000">
            <a:off x="5692934" y="4948720"/>
            <a:ext cx="445540" cy="804253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14CBAFC8-F8DE-5580-754C-FB6A1F901CCF}"/>
              </a:ext>
            </a:extLst>
          </p:cNvPr>
          <p:cNvSpPr/>
          <p:nvPr/>
        </p:nvSpPr>
        <p:spPr>
          <a:xfrm>
            <a:off x="3625324" y="4186668"/>
            <a:ext cx="551457" cy="64604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741EA6E1-BC91-C986-06E6-27A78020D216}"/>
              </a:ext>
            </a:extLst>
          </p:cNvPr>
          <p:cNvSpPr/>
          <p:nvPr/>
        </p:nvSpPr>
        <p:spPr>
          <a:xfrm>
            <a:off x="3638953" y="3121531"/>
            <a:ext cx="491062" cy="48732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AC351F2D-D1CD-D172-DEC6-D1CDA67C883B}"/>
              </a:ext>
            </a:extLst>
          </p:cNvPr>
          <p:cNvSpPr/>
          <p:nvPr/>
        </p:nvSpPr>
        <p:spPr>
          <a:xfrm>
            <a:off x="3578558" y="2419843"/>
            <a:ext cx="551457" cy="49298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D7801403-52D8-E615-FC7D-6412AFF80C2E}"/>
              </a:ext>
            </a:extLst>
          </p:cNvPr>
          <p:cNvSpPr/>
          <p:nvPr/>
        </p:nvSpPr>
        <p:spPr>
          <a:xfrm>
            <a:off x="3625324" y="1697691"/>
            <a:ext cx="496820" cy="48578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9F2552EB-8534-3ED0-AB3D-05F680893A13}"/>
              </a:ext>
            </a:extLst>
          </p:cNvPr>
          <p:cNvSpPr/>
          <p:nvPr/>
        </p:nvSpPr>
        <p:spPr>
          <a:xfrm rot="10800000">
            <a:off x="7727246" y="4222762"/>
            <a:ext cx="669931" cy="67697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424656DD-75BC-F9C5-AC2E-293FC3D938C3}"/>
              </a:ext>
            </a:extLst>
          </p:cNvPr>
          <p:cNvSpPr/>
          <p:nvPr/>
        </p:nvSpPr>
        <p:spPr>
          <a:xfrm rot="10800000">
            <a:off x="7823248" y="3205963"/>
            <a:ext cx="616219" cy="4937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D0C335B-79CC-FA7C-AB0B-A79CA3561027}"/>
              </a:ext>
            </a:extLst>
          </p:cNvPr>
          <p:cNvSpPr/>
          <p:nvPr/>
        </p:nvSpPr>
        <p:spPr>
          <a:xfrm rot="10800000">
            <a:off x="7868920" y="2457325"/>
            <a:ext cx="462415" cy="50408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1EEE80B6-422E-8674-F204-ABC55F853E1E}"/>
              </a:ext>
            </a:extLst>
          </p:cNvPr>
          <p:cNvSpPr/>
          <p:nvPr/>
        </p:nvSpPr>
        <p:spPr>
          <a:xfrm rot="10986690">
            <a:off x="7881914" y="1731458"/>
            <a:ext cx="453411" cy="49108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E3574DE-43BF-CF64-1851-1F9DEEC29E01}"/>
              </a:ext>
            </a:extLst>
          </p:cNvPr>
          <p:cNvSpPr/>
          <p:nvPr/>
        </p:nvSpPr>
        <p:spPr>
          <a:xfrm>
            <a:off x="5466330" y="1447147"/>
            <a:ext cx="774304" cy="41293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0CAC35-E0E7-EDDF-872F-EF68346130C6}"/>
              </a:ext>
            </a:extLst>
          </p:cNvPr>
          <p:cNvSpPr txBox="1"/>
          <p:nvPr/>
        </p:nvSpPr>
        <p:spPr>
          <a:xfrm>
            <a:off x="2166306" y="279087"/>
            <a:ext cx="74351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توصیه های ضروری برای سالمندان دچار بازگشت محتویات معده به مری( رفلاکس)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Yagu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E3B5F8-0121-13BD-E464-D10B6A5DAEEE}"/>
              </a:ext>
            </a:extLst>
          </p:cNvPr>
          <p:cNvSpPr txBox="1"/>
          <p:nvPr/>
        </p:nvSpPr>
        <p:spPr>
          <a:xfrm>
            <a:off x="0" y="6117521"/>
            <a:ext cx="12295163" cy="711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                             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راهنمای بهبود شیوه زندگی در سالمندان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-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تغذیه سالم در دوران سالمندی </a:t>
            </a:r>
            <a:endParaRPr kumimoji="0" lang="fa-I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65755" algn="ctr"/>
                <a:tab pos="5731510" algn="r"/>
              </a:tabLst>
              <a:defRPr/>
            </a:pP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      اداره سلامت سالمندان وزارت بهدشت، درمان و آموزش پزشکی                  </a:t>
            </a: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مدیریت جوانی جمعیت، سلامت خانواده و مدارس</a:t>
            </a:r>
            <a:r>
              <a:rPr kumimoji="0" lang="fa-I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 مرکز بهداشت استان آذربایجان شرقی    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A4AAB34-4651-3776-3201-1964CE9C48D9}"/>
              </a:ext>
            </a:extLst>
          </p:cNvPr>
          <p:cNvGrpSpPr/>
          <p:nvPr/>
        </p:nvGrpSpPr>
        <p:grpSpPr>
          <a:xfrm>
            <a:off x="4008575" y="2096863"/>
            <a:ext cx="4460561" cy="3105715"/>
            <a:chOff x="4185409" y="2546250"/>
            <a:chExt cx="4267601" cy="258968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E41B8A43-7E63-6983-391B-3E48B4969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8910169">
              <a:off x="5775534" y="2860091"/>
              <a:ext cx="2677476" cy="2093590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E3819E0-84FF-74A3-A0C4-9304C7ACC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5409" y="2546250"/>
              <a:ext cx="2285486" cy="2405352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E2A3CD-14AD-94BF-D73D-88538C4E787A}"/>
                </a:ext>
              </a:extLst>
            </p:cNvPr>
            <p:cNvSpPr txBox="1"/>
            <p:nvPr/>
          </p:nvSpPr>
          <p:spPr>
            <a:xfrm rot="20871553">
              <a:off x="4193540" y="4612717"/>
              <a:ext cx="2085290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B Titr" panose="00000700000000000000" pitchFamily="2" charset="-78"/>
                </a:rPr>
                <a:t>معده سالم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D016DBD-E0C0-395C-4429-2CD28A81C974}"/>
                </a:ext>
              </a:extLst>
            </p:cNvPr>
            <p:cNvSpPr txBox="1"/>
            <p:nvPr/>
          </p:nvSpPr>
          <p:spPr>
            <a:xfrm rot="20567739">
              <a:off x="6075974" y="4399246"/>
              <a:ext cx="2088257" cy="40384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B Titr" panose="00000700000000000000" pitchFamily="2" charset="-78"/>
                </a:rPr>
                <a:t>رفلاکس معده 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3C27096D-9605-F6D1-4FF6-73E6293B84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82" y="312753"/>
            <a:ext cx="1274831" cy="12185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8EC8E2F-E21C-3B8A-D531-EF77A7387803}"/>
              </a:ext>
            </a:extLst>
          </p:cNvPr>
          <p:cNvSpPr/>
          <p:nvPr/>
        </p:nvSpPr>
        <p:spPr>
          <a:xfrm>
            <a:off x="3270142" y="932718"/>
            <a:ext cx="5336165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مصرف وعده های غذایی کم حجم و در دفعات متعدد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F96CAD-6D69-E386-32DE-0D5DCF1F7DBC}"/>
              </a:ext>
            </a:extLst>
          </p:cNvPr>
          <p:cNvSpPr/>
          <p:nvPr/>
        </p:nvSpPr>
        <p:spPr>
          <a:xfrm>
            <a:off x="8183424" y="1631916"/>
            <a:ext cx="3799361" cy="590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غذاهای پرچرب،  پُر ادویه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AC6F8A-DB4F-F75B-9156-3BCDE4B84BE8}"/>
              </a:ext>
            </a:extLst>
          </p:cNvPr>
          <p:cNvSpPr/>
          <p:nvPr/>
        </p:nvSpPr>
        <p:spPr>
          <a:xfrm>
            <a:off x="8183425" y="2391584"/>
            <a:ext cx="3799360" cy="6176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</a:t>
            </a:r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مصرف زیاد چای، قهوه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1393B3-C22C-BF70-693B-6DC653E9110E}"/>
              </a:ext>
            </a:extLst>
          </p:cNvPr>
          <p:cNvSpPr/>
          <p:nvPr/>
        </p:nvSpPr>
        <p:spPr>
          <a:xfrm>
            <a:off x="8158471" y="3195031"/>
            <a:ext cx="3824314" cy="5263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دیر وقت خوردن شام و غذا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CFBB9-2222-9DDC-45AF-92885923CF7D}"/>
              </a:ext>
            </a:extLst>
          </p:cNvPr>
          <p:cNvSpPr/>
          <p:nvPr/>
        </p:nvSpPr>
        <p:spPr>
          <a:xfrm>
            <a:off x="8158470" y="3911028"/>
            <a:ext cx="3824315" cy="1344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پرهیز از خم شدن، بلند کردن اجسام یا        دراز کشیدن بلافاصله بعد از وعده غذایی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04B78DC-8BB1-15DD-CEA5-1918402A955A}"/>
              </a:ext>
            </a:extLst>
          </p:cNvPr>
          <p:cNvSpPr/>
          <p:nvPr/>
        </p:nvSpPr>
        <p:spPr>
          <a:xfrm>
            <a:off x="218727" y="1632601"/>
            <a:ext cx="3580216" cy="5678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کاهش وزن در صورت ابتلا به چاقی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B67AD30-A114-B143-3FED-ABAD5372D2FE}"/>
              </a:ext>
            </a:extLst>
          </p:cNvPr>
          <p:cNvSpPr/>
          <p:nvPr/>
        </p:nvSpPr>
        <p:spPr>
          <a:xfrm>
            <a:off x="199285" y="2365792"/>
            <a:ext cx="3580216" cy="5654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جویدن کامل لقمه های غذایی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EE9508-3532-C4EA-33A2-06806EEB3341}"/>
              </a:ext>
            </a:extLst>
          </p:cNvPr>
          <p:cNvSpPr/>
          <p:nvPr/>
        </p:nvSpPr>
        <p:spPr>
          <a:xfrm>
            <a:off x="199284" y="3103737"/>
            <a:ext cx="3580216" cy="5619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حذف مصرف الکل و دخانیات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344715-8571-9744-546C-A5D9FF745776}"/>
              </a:ext>
            </a:extLst>
          </p:cNvPr>
          <p:cNvSpPr/>
          <p:nvPr/>
        </p:nvSpPr>
        <p:spPr>
          <a:xfrm>
            <a:off x="199284" y="3865807"/>
            <a:ext cx="3580217" cy="134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خوابیدن در حالت نیمه نشسته و یا قرار دادن سر بالاتر از تنه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F34E6E7-5E9E-EA6B-C4B6-ECC9C1D6F110}"/>
              </a:ext>
            </a:extLst>
          </p:cNvPr>
          <p:cNvSpPr/>
          <p:nvPr/>
        </p:nvSpPr>
        <p:spPr>
          <a:xfrm>
            <a:off x="199284" y="5445666"/>
            <a:ext cx="11783501" cy="646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علائم بیماری معمولا با تجویز دارو زیر نظر پزشک بهبود پیدا می کند - در صورت تشدید بیماری و عدم درمان ممکن است جراحی ضرورت پیدا کند.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864DB7-D770-957A-FA85-54CE67E7C3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213" y="279087"/>
            <a:ext cx="1054454" cy="121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7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Nahid Zakeri</dc:creator>
  <cp:lastModifiedBy>Nahid Zakeri</cp:lastModifiedBy>
  <cp:revision>1</cp:revision>
  <dcterms:created xsi:type="dcterms:W3CDTF">2025-08-19T06:26:30Z</dcterms:created>
  <dcterms:modified xsi:type="dcterms:W3CDTF">2025-08-19T06:27:46Z</dcterms:modified>
</cp:coreProperties>
</file>